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7" r:id="rId2"/>
    <p:sldId id="349" r:id="rId3"/>
    <p:sldId id="312" r:id="rId4"/>
    <p:sldId id="350" r:id="rId5"/>
    <p:sldId id="315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27" r:id="rId28"/>
    <p:sldId id="317" r:id="rId29"/>
    <p:sldId id="351" r:id="rId30"/>
    <p:sldId id="325" r:id="rId31"/>
    <p:sldId id="320" r:id="rId3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5F5F5F"/>
    <a:srgbClr val="008080"/>
    <a:srgbClr val="0033CC"/>
    <a:srgbClr val="3399FF"/>
    <a:srgbClr val="009900"/>
    <a:srgbClr val="A5002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747" autoAdjust="0"/>
  </p:normalViewPr>
  <p:slideViewPr>
    <p:cSldViewPr>
      <p:cViewPr>
        <p:scale>
          <a:sx n="100" d="100"/>
          <a:sy n="100" d="100"/>
        </p:scale>
        <p:origin x="-972" y="-588"/>
      </p:cViewPr>
      <p:guideLst>
        <p:guide orient="horz" pos="2372"/>
        <p:guide orient="horz" pos="2723"/>
        <p:guide orient="horz" pos="1117"/>
        <p:guide orient="horz" pos="4020"/>
        <p:guide orient="horz" pos="2976"/>
        <p:guide orient="horz" pos="3521"/>
        <p:guide pos="2880"/>
        <p:guide pos="3198"/>
        <p:guide pos="5012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9" tIns="45769" rIns="91539" bIns="45769" numCol="1" anchor="t" anchorCtr="0" compatLnSpc="1">
            <a:prstTxWarp prst="textNoShape">
              <a:avLst/>
            </a:prstTxWarp>
          </a:bodyPr>
          <a:lstStyle>
            <a:lvl1pPr defTabSz="915988">
              <a:defRPr sz="11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9" tIns="45769" rIns="91539" bIns="4576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1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9" tIns="45769" rIns="91539" bIns="45769" numCol="1" anchor="b" anchorCtr="0" compatLnSpc="1">
            <a:prstTxWarp prst="textNoShape">
              <a:avLst/>
            </a:prstTxWarp>
          </a:bodyPr>
          <a:lstStyle>
            <a:lvl1pPr defTabSz="915988">
              <a:defRPr sz="11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39" tIns="45769" rIns="91539" bIns="4576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100" smtClean="0"/>
            </a:lvl1pPr>
          </a:lstStyle>
          <a:p>
            <a:pPr>
              <a:defRPr/>
            </a:pPr>
            <a:fld id="{E3718D12-CB4B-414E-9EEE-246BB36AB0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71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6" tIns="46128" rIns="92256" bIns="46128" numCol="1" anchor="t" anchorCtr="0" compatLnSpc="1">
            <a:prstTxWarp prst="textNoShape">
              <a:avLst/>
            </a:prstTxWarp>
          </a:bodyPr>
          <a:lstStyle>
            <a:lvl1pPr defTabSz="923925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6" tIns="46128" rIns="92256" bIns="4612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6" tIns="46128" rIns="92256" bIns="461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6" tIns="46128" rIns="92256" bIns="46128" numCol="1" anchor="b" anchorCtr="0" compatLnSpc="1">
            <a:prstTxWarp prst="textNoShape">
              <a:avLst/>
            </a:prstTxWarp>
          </a:bodyPr>
          <a:lstStyle>
            <a:lvl1pPr defTabSz="923925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56" tIns="46128" rIns="92256" bIns="4612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300" smtClean="0"/>
            </a:lvl1pPr>
          </a:lstStyle>
          <a:p>
            <a:pPr>
              <a:defRPr/>
            </a:pPr>
            <a:fld id="{F292B50A-CAD7-4665-9D43-5C6F1A4982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75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A097B8-516F-4856-BB09-1DB86A50E547}" type="slidenum">
              <a:rPr lang="de-DE"/>
              <a:pPr/>
              <a:t>3</a:t>
            </a:fld>
            <a:endParaRPr lang="de-DE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BD000B-E09A-4F2A-89D4-DEF7DF82452B}" type="slidenum">
              <a:rPr lang="de-DE"/>
              <a:pPr/>
              <a:t>4</a:t>
            </a:fld>
            <a:endParaRPr lang="de-D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85073E-D0E9-4302-9FD8-C7FFE05E6F27}" type="slidenum">
              <a:rPr lang="de-DE"/>
              <a:pPr/>
              <a:t>5</a:t>
            </a:fld>
            <a:endParaRPr lang="de-DE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861CBD-36E9-481A-BB81-AA48A679EA9D}" type="slidenum">
              <a:rPr lang="de-DE"/>
              <a:pPr/>
              <a:t>27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CCAACA-B4E4-4425-8D9E-207BEC7F992E}" type="slidenum">
              <a:rPr lang="de-DE"/>
              <a:pPr/>
              <a:t>28</a:t>
            </a:fld>
            <a:endParaRPr lang="de-DE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8708EF-AF7E-4C68-8A20-D7641494BAA8}" type="slidenum">
              <a:rPr lang="de-DE"/>
              <a:pPr/>
              <a:t>31</a:t>
            </a:fld>
            <a:endParaRPr 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CC6AA-6233-4520-B752-C7606A87F7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D81A8-71E7-4388-A54A-683DB1C95E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3D5B-DDC4-41DE-BA85-45E206B292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7CA7E-E91C-4884-87FE-3F5DF4A4D0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63573-F701-42C1-A3F0-4EF4D135C7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5995-08DA-4CF4-8A43-D1DB8F1DBC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3C96F-010F-457F-B492-AC6319C471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74100-713E-4FAD-8F93-AC847E4670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39AA4-87B3-4C4E-A666-30D30AB7D6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F8CCC-580A-4986-9369-2318B32520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D93A-30AA-4433-A87F-F4658EFFF1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2ECE-0EA4-4932-A076-891A9FA197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F09C1BE-799F-4BF5-8CC5-C6C3B2A3AE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10" descr="lfz_gruen_klein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963" y="6340475"/>
            <a:ext cx="197008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2"/>
          <p:cNvSpPr txBox="1">
            <a:spLocks noChangeArrowheads="1"/>
          </p:cNvSpPr>
          <p:nvPr userDrawn="1"/>
        </p:nvSpPr>
        <p:spPr bwMode="auto">
          <a:xfrm>
            <a:off x="2855913" y="6383338"/>
            <a:ext cx="35321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/>
          <a:p>
            <a:pPr algn="ctr" eaLnBrk="0" hangingPunct="0"/>
            <a:r>
              <a:rPr lang="de-AT" sz="1200" b="1">
                <a:solidFill>
                  <a:srgbClr val="1C1C1C"/>
                </a:solidFill>
              </a:rPr>
              <a:t>Univ. Doz. Dr. Karl Buchgraber, 2011</a:t>
            </a:r>
            <a:endParaRPr lang="de-AT" sz="1200">
              <a:solidFill>
                <a:srgbClr val="1C1C1C"/>
              </a:solidFill>
            </a:endParaRPr>
          </a:p>
          <a:p>
            <a:pPr algn="ctr" eaLnBrk="0" hangingPunct="0"/>
            <a:r>
              <a:rPr lang="de-AT" sz="1200">
                <a:solidFill>
                  <a:srgbClr val="1C1C1C"/>
                </a:solidFill>
              </a:rPr>
              <a:t>Institut für Pflanzenbau und Kulturlandschaft</a:t>
            </a:r>
            <a:endParaRPr lang="de-DE" sz="1200">
              <a:solidFill>
                <a:srgbClr val="1C1C1C"/>
              </a:solidFill>
            </a:endParaRPr>
          </a:p>
        </p:txBody>
      </p:sp>
      <p:pic>
        <p:nvPicPr>
          <p:cNvPr id="1033" name="Picture 13" descr="Bmlf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697913" y="6429375"/>
            <a:ext cx="2428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2465388" y="2492375"/>
            <a:ext cx="5975350" cy="1870075"/>
            <a:chOff x="2465834" y="2492374"/>
            <a:chExt cx="5974904" cy="1870076"/>
          </a:xfrm>
        </p:grpSpPr>
        <p:pic>
          <p:nvPicPr>
            <p:cNvPr id="2065" name="Grafik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65834" y="3695700"/>
              <a:ext cx="2710736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6" name="Text Box 4"/>
            <p:cNvSpPr txBox="1">
              <a:spLocks noChangeArrowheads="1"/>
            </p:cNvSpPr>
            <p:nvPr/>
          </p:nvSpPr>
          <p:spPr bwMode="auto">
            <a:xfrm>
              <a:off x="2466975" y="2492374"/>
              <a:ext cx="5973763" cy="104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400" b="1">
                  <a:solidFill>
                    <a:srgbClr val="006600"/>
                  </a:solidFill>
                  <a:latin typeface="Arial Black" pitchFamily="34" charset="0"/>
                </a:rPr>
                <a:t>K</a:t>
              </a:r>
              <a:r>
                <a:rPr lang="de-DE" sz="2000" b="1"/>
                <a:t>arl</a:t>
              </a:r>
              <a:r>
                <a:rPr lang="de-DE" sz="2400" b="1"/>
                <a:t> </a:t>
              </a:r>
              <a:r>
                <a:rPr lang="de-DE" sz="2400" b="1">
                  <a:solidFill>
                    <a:srgbClr val="006600"/>
                  </a:solidFill>
                  <a:latin typeface="Arial Black" pitchFamily="34" charset="0"/>
                </a:rPr>
                <a:t>B</a:t>
              </a:r>
              <a:r>
                <a:rPr lang="de-DE" sz="2000" b="1"/>
                <a:t>uchgraber</a:t>
              </a:r>
            </a:p>
            <a:p>
              <a:pPr>
                <a:spcBef>
                  <a:spcPct val="15000"/>
                </a:spcBef>
              </a:pPr>
              <a:r>
                <a:rPr lang="de-DE" b="1"/>
                <a:t>Institut für Pflanzenbau und Kulturlandschaft</a:t>
              </a:r>
              <a:br>
                <a:rPr lang="de-DE" b="1"/>
              </a:br>
              <a:r>
                <a:rPr lang="de-DE" b="1"/>
                <a:t>LFZ Raumberg-Gumpenstein</a:t>
              </a:r>
              <a:r>
                <a:rPr lang="de-DE"/>
                <a:t> </a:t>
              </a:r>
              <a:endParaRPr lang="de-DE" b="1"/>
            </a:p>
          </p:txBody>
        </p:sp>
        <p:pic>
          <p:nvPicPr>
            <p:cNvPr id="2067" name="Picture 34" descr="Bml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75488" y="3749675"/>
              <a:ext cx="393700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2051050" y="5048250"/>
            <a:ext cx="7092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 dirty="0" err="1" smtClean="0">
                <a:solidFill>
                  <a:srgbClr val="333333"/>
                </a:solidFill>
              </a:rPr>
              <a:t>Reinbach</a:t>
            </a:r>
            <a:r>
              <a:rPr lang="de-DE" sz="1600" b="1" dirty="0" smtClean="0">
                <a:solidFill>
                  <a:srgbClr val="333333"/>
                </a:solidFill>
              </a:rPr>
              <a:t>, 25. Jänner 2012</a:t>
            </a:r>
            <a:endParaRPr lang="de-DE" sz="1600" b="1" dirty="0">
              <a:solidFill>
                <a:srgbClr val="333333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146300" y="441325"/>
            <a:ext cx="6997700" cy="1354138"/>
            <a:chOff x="2146300" y="441325"/>
            <a:chExt cx="6997700" cy="1354138"/>
          </a:xfrm>
        </p:grpSpPr>
        <p:sp>
          <p:nvSpPr>
            <p:cNvPr id="174082" name="Text Box 2"/>
            <p:cNvSpPr txBox="1">
              <a:spLocks noChangeArrowheads="1"/>
            </p:cNvSpPr>
            <p:nvPr/>
          </p:nvSpPr>
          <p:spPr bwMode="auto">
            <a:xfrm>
              <a:off x="2146300" y="441325"/>
              <a:ext cx="6997700" cy="1338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de-DE" sz="30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Wiesen bestens für eine gute Grundfutterproduktion bewirtschaften </a:t>
              </a:r>
              <a:endParaRPr lang="de-DE" sz="3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064" name="AutoShape 3"/>
            <p:cNvSpPr>
              <a:spLocks noChangeArrowheads="1"/>
            </p:cNvSpPr>
            <p:nvPr/>
          </p:nvSpPr>
          <p:spPr bwMode="auto">
            <a:xfrm>
              <a:off x="2162175" y="1722046"/>
              <a:ext cx="6076950" cy="73417"/>
            </a:xfrm>
            <a:custGeom>
              <a:avLst/>
              <a:gdLst>
                <a:gd name="T0" fmla="*/ 0 w 1000"/>
                <a:gd name="T1" fmla="*/ 0 h 1000"/>
                <a:gd name="T2" fmla="*/ 2138 w 1000"/>
                <a:gd name="T3" fmla="*/ 0 h 1000"/>
                <a:gd name="T4" fmla="*/ 2138 w 1000"/>
                <a:gd name="T5" fmla="*/ 44 h 1000"/>
                <a:gd name="T6" fmla="*/ 0 w 1000"/>
                <a:gd name="T7" fmla="*/ 44 h 1000"/>
                <a:gd name="T8" fmla="*/ 0 w 1000"/>
                <a:gd name="T9" fmla="*/ 0 h 1000"/>
                <a:gd name="T10" fmla="*/ 3642 w 1000"/>
                <a:gd name="T11" fmla="*/ 0 h 1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7" y="0"/>
                  </a:lnTo>
                  <a:lnTo>
                    <a:pt x="587" y="1000"/>
                  </a:lnTo>
                  <a:lnTo>
                    <a:pt x="0" y="1000"/>
                  </a:lnTo>
                  <a:lnTo>
                    <a:pt x="0" y="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0066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3" name="Picture 72" descr="Futterkonservierung_ 7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5532438"/>
            <a:ext cx="19954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3"/>
          <p:cNvPicPr>
            <a:picLocks noChangeAspect="1" noChangeArrowheads="1"/>
          </p:cNvPicPr>
          <p:nvPr/>
        </p:nvPicPr>
        <p:blipFill>
          <a:blip r:embed="rId5"/>
          <a:srcRect r="20" b="-8"/>
          <a:stretch>
            <a:fillRect/>
          </a:stretch>
        </p:blipFill>
        <p:spPr bwMode="auto">
          <a:xfrm>
            <a:off x="0" y="4138613"/>
            <a:ext cx="200501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84" descr="3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0" y="5554663"/>
            <a:ext cx="201612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5"/>
          <p:cNvPicPr>
            <a:picLocks noChangeAspect="1" noChangeArrowheads="1"/>
          </p:cNvPicPr>
          <p:nvPr/>
        </p:nvPicPr>
        <p:blipFill>
          <a:blip r:embed="rId7"/>
          <a:srcRect r="5" b="-2"/>
          <a:stretch>
            <a:fillRect/>
          </a:stretch>
        </p:blipFill>
        <p:spPr bwMode="auto">
          <a:xfrm>
            <a:off x="0" y="2862263"/>
            <a:ext cx="2005013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8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9525" y="1381125"/>
            <a:ext cx="2009775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87"/>
          <p:cNvPicPr>
            <a:picLocks noChangeAspect="1" noChangeArrowheads="1"/>
          </p:cNvPicPr>
          <p:nvPr/>
        </p:nvPicPr>
        <p:blipFill>
          <a:blip r:embed="rId9">
            <a:lum bright="6000"/>
          </a:blip>
          <a:srcRect r="14"/>
          <a:stretch>
            <a:fillRect/>
          </a:stretch>
        </p:blipFill>
        <p:spPr bwMode="auto">
          <a:xfrm>
            <a:off x="2006600" y="5508625"/>
            <a:ext cx="20113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88" descr="5"/>
          <p:cNvPicPr>
            <a:picLocks noChangeAspect="1" noChangeArrowheads="1"/>
          </p:cNvPicPr>
          <p:nvPr/>
        </p:nvPicPr>
        <p:blipFill>
          <a:blip r:embed="rId10"/>
          <a:srcRect r="9300"/>
          <a:stretch>
            <a:fillRect/>
          </a:stretch>
        </p:blipFill>
        <p:spPr bwMode="auto">
          <a:xfrm>
            <a:off x="0" y="-19050"/>
            <a:ext cx="19970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89" descr="3"/>
          <p:cNvPicPr>
            <a:picLocks noChangeAspect="1" noChangeArrowheads="1"/>
          </p:cNvPicPr>
          <p:nvPr/>
        </p:nvPicPr>
        <p:blipFill>
          <a:blip r:embed="rId11">
            <a:lum bright="4000"/>
          </a:blip>
          <a:srcRect/>
          <a:stretch>
            <a:fillRect/>
          </a:stretch>
        </p:blipFill>
        <p:spPr bwMode="auto">
          <a:xfrm>
            <a:off x="5992813" y="5530850"/>
            <a:ext cx="2058987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Line 73"/>
          <p:cNvSpPr>
            <a:spLocks noChangeShapeType="1"/>
          </p:cNvSpPr>
          <p:nvPr/>
        </p:nvSpPr>
        <p:spPr bwMode="auto">
          <a:xfrm>
            <a:off x="1998663" y="5514975"/>
            <a:ext cx="6072187" cy="0"/>
          </a:xfrm>
          <a:prstGeom prst="line">
            <a:avLst/>
          </a:prstGeom>
          <a:noFill/>
          <a:ln w="317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2" name="Line 15"/>
          <p:cNvSpPr>
            <a:spLocks noChangeShapeType="1"/>
          </p:cNvSpPr>
          <p:nvPr/>
        </p:nvSpPr>
        <p:spPr bwMode="auto">
          <a:xfrm>
            <a:off x="2009775" y="-6350"/>
            <a:ext cx="0" cy="6858000"/>
          </a:xfrm>
          <a:prstGeom prst="line">
            <a:avLst/>
          </a:prstGeom>
          <a:noFill/>
          <a:ln w="3175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emeine Rispe_3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b="-18"/>
          <a:stretch>
            <a:fillRect/>
          </a:stretch>
        </p:blipFill>
        <p:spPr bwMode="auto">
          <a:xfrm>
            <a:off x="0" y="157163"/>
            <a:ext cx="914400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1019175"/>
          </a:xfrm>
          <a:prstGeom prst="rect">
            <a:avLst/>
          </a:prstGeom>
          <a:gradFill rotWithShape="1">
            <a:gsLst>
              <a:gs pos="0">
                <a:srgbClr val="148E34"/>
              </a:gs>
              <a:gs pos="100000">
                <a:srgbClr val="006600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4000">
                <a:solidFill>
                  <a:schemeClr val="bg1"/>
                </a:solidFill>
                <a:latin typeface="Arial Black" pitchFamily="34" charset="0"/>
              </a:rPr>
              <a:t>Sanierung verfilzter Bestände</a:t>
            </a:r>
          </a:p>
        </p:txBody>
      </p:sp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381000" y="1917700"/>
            <a:ext cx="8442325" cy="2895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533400" indent="-533400" eaLnBrk="0" hangingPunct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de-DE" sz="4000" b="1">
                <a:solidFill>
                  <a:schemeClr val="bg1"/>
                </a:solidFill>
              </a:rPr>
              <a:t>Bei verfilzten Beständen („Gemeine Rispe“)</a:t>
            </a:r>
          </a:p>
          <a:p>
            <a:pPr marL="1879600" lvl="3" indent="-508000" eaLnBrk="0" hangingPunct="0">
              <a:lnSpc>
                <a:spcPct val="130000"/>
              </a:lnSpc>
              <a:spcBef>
                <a:spcPct val="70000"/>
              </a:spcBef>
              <a:buFont typeface="Wingdings" pitchFamily="2" charset="2"/>
              <a:buChar char="Ø"/>
            </a:pPr>
            <a:r>
              <a:rPr lang="de-DE" sz="4000" b="1">
                <a:solidFill>
                  <a:schemeClr val="bg1"/>
                </a:solidFill>
              </a:rPr>
              <a:t>mehr als 10 % der Fläche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5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51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6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260350"/>
            <a:ext cx="903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0" y="765175"/>
            <a:ext cx="9144000" cy="6408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54000" rIns="54000">
            <a:spAutoFit/>
          </a:bodyPr>
          <a:lstStyle/>
          <a:p>
            <a:pPr marL="630238" indent="-630238">
              <a:spcBef>
                <a:spcPct val="50000"/>
              </a:spcBef>
              <a:buFontTx/>
              <a:buAutoNum type="arabicParenBoth"/>
              <a:tabLst>
                <a:tab pos="630238" algn="l"/>
                <a:tab pos="984250" algn="l"/>
              </a:tabLst>
            </a:pPr>
            <a:r>
              <a:rPr lang="de-DE" sz="2400">
                <a:solidFill>
                  <a:srgbClr val="800000"/>
                </a:solidFill>
                <a:latin typeface="Arial Black" pitchFamily="34" charset="0"/>
              </a:rPr>
              <a:t>Nachsaat bei Lückigkeit</a:t>
            </a:r>
          </a:p>
          <a:p>
            <a:pPr marL="630238" indent="-630238">
              <a:spcBef>
                <a:spcPct val="50000"/>
              </a:spcBef>
              <a:tabLst>
                <a:tab pos="630238" algn="l"/>
                <a:tab pos="984250" algn="l"/>
              </a:tabLst>
            </a:pPr>
            <a:r>
              <a:rPr lang="de-DE" sz="1400"/>
              <a:t>	</a:t>
            </a:r>
            <a:r>
              <a:rPr lang="de-DE" b="1"/>
              <a:t>Bei tiefer Grasnarbe im Frühjahr oder Spätsommer mit den Geräten das Saatgut in einem Arbeitsgang ausbringen und rückverfestigen. Auf verlässlich feuchteren Standorten auch nach dem ersten und zweiten Aufwuchs.</a:t>
            </a:r>
          </a:p>
          <a:p>
            <a:pPr marL="630238" indent="-630238">
              <a:spcBef>
                <a:spcPct val="50000"/>
              </a:spcBef>
              <a:tabLst>
                <a:tab pos="630238" algn="l"/>
                <a:tab pos="984250" algn="l"/>
              </a:tabLst>
            </a:pPr>
            <a:endParaRPr lang="de-DE" sz="1400"/>
          </a:p>
          <a:p>
            <a:pPr marL="630238" indent="-630238">
              <a:buFontTx/>
              <a:buAutoNum type="arabicParenBoth" startAt="2"/>
              <a:tabLst>
                <a:tab pos="630238" algn="l"/>
                <a:tab pos="984250" algn="l"/>
              </a:tabLst>
            </a:pPr>
            <a:r>
              <a:rPr lang="de-DE" sz="2400">
                <a:solidFill>
                  <a:srgbClr val="800000"/>
                </a:solidFill>
                <a:latin typeface="Arial Black" pitchFamily="34" charset="0"/>
                <a:sym typeface="Wingdings" pitchFamily="2" charset="2"/>
              </a:rPr>
              <a:t>Sanierung verfilzter „Gemeine Rispe“-Bestände</a:t>
            </a:r>
          </a:p>
          <a:p>
            <a:pPr marL="630238" indent="-630238">
              <a:spcBef>
                <a:spcPct val="50000"/>
              </a:spcBef>
              <a:tabLst>
                <a:tab pos="630238" algn="l"/>
                <a:tab pos="984250" algn="l"/>
              </a:tabLst>
            </a:pPr>
            <a:r>
              <a:rPr lang="de-DE" sz="1400" b="1">
                <a:sym typeface="Wingdings" pitchFamily="2" charset="2"/>
              </a:rPr>
              <a:t>	</a:t>
            </a:r>
            <a:r>
              <a:rPr lang="de-DE" b="1">
                <a:sym typeface="Wingdings" pitchFamily="2" charset="2"/>
              </a:rPr>
              <a:t>Bei tiefer Grasnarbe im Frühjahr oder Spätsommer mit den Geräten die Flächen</a:t>
            </a:r>
          </a:p>
          <a:p>
            <a:pPr marL="630238" indent="-630238">
              <a:spcBef>
                <a:spcPct val="50000"/>
              </a:spcBef>
              <a:tabLst>
                <a:tab pos="630238" algn="l"/>
                <a:tab pos="984250" algn="l"/>
              </a:tabLst>
            </a:pPr>
            <a:r>
              <a:rPr lang="de-DE">
                <a:sym typeface="Wingdings" pitchFamily="2" charset="2"/>
              </a:rPr>
              <a:t>	</a:t>
            </a:r>
            <a:r>
              <a:rPr lang="de-DE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a)</a:t>
            </a:r>
            <a:r>
              <a:rPr lang="de-DE">
                <a:sym typeface="Wingdings" pitchFamily="2" charset="2"/>
              </a:rPr>
              <a:t>	</a:t>
            </a:r>
            <a:r>
              <a:rPr lang="de-DE" b="1">
                <a:sym typeface="Wingdings" pitchFamily="2" charset="2"/>
              </a:rPr>
              <a:t>kreuzweise oder gegengleich kräftig bearbeiten und die Grasnarbe </a:t>
            </a:r>
            <a:br>
              <a:rPr lang="de-DE" b="1">
                <a:sym typeface="Wingdings" pitchFamily="2" charset="2"/>
              </a:rPr>
            </a:br>
            <a:r>
              <a:rPr lang="de-DE" b="1">
                <a:sym typeface="Wingdings" pitchFamily="2" charset="2"/>
              </a:rPr>
              <a:t>	öffnen.</a:t>
            </a:r>
          </a:p>
          <a:p>
            <a:pPr marL="630238" indent="-630238">
              <a:spcBef>
                <a:spcPct val="50000"/>
              </a:spcBef>
              <a:tabLst>
                <a:tab pos="630238" algn="l"/>
                <a:tab pos="984250" algn="l"/>
              </a:tabLst>
            </a:pPr>
            <a:r>
              <a:rPr lang="de-DE" b="1">
                <a:sym typeface="Wingdings" pitchFamily="2" charset="2"/>
              </a:rPr>
              <a:t>	</a:t>
            </a:r>
            <a:r>
              <a:rPr lang="de-DE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b)</a:t>
            </a:r>
            <a:r>
              <a:rPr lang="de-DE" b="1">
                <a:sym typeface="Wingdings" pitchFamily="2" charset="2"/>
              </a:rPr>
              <a:t>	Das entfilzte Material muss tief „quer“ geschwadet werden.</a:t>
            </a:r>
          </a:p>
          <a:p>
            <a:pPr marL="630238" indent="-630238">
              <a:spcBef>
                <a:spcPct val="50000"/>
              </a:spcBef>
              <a:tabLst>
                <a:tab pos="630238" algn="l"/>
                <a:tab pos="984250" algn="l"/>
              </a:tabLst>
            </a:pPr>
            <a:r>
              <a:rPr lang="de-DE" b="1">
                <a:sym typeface="Wingdings" pitchFamily="2" charset="2"/>
              </a:rPr>
              <a:t>	</a:t>
            </a:r>
            <a:r>
              <a:rPr lang="de-DE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c)</a:t>
            </a:r>
            <a:r>
              <a:rPr lang="de-DE" b="1">
                <a:sym typeface="Wingdings" pitchFamily="2" charset="2"/>
              </a:rPr>
              <a:t>	Das geschwadete Material muss mit dem Ladewagen entfernt und auf 	einem Kompostplatz abgelagert werden. Dieses Material ist nach 1 Jahr 	wertvoller Humus.</a:t>
            </a:r>
          </a:p>
          <a:p>
            <a:pPr marL="630238" indent="-630238">
              <a:spcBef>
                <a:spcPct val="50000"/>
              </a:spcBef>
              <a:tabLst>
                <a:tab pos="630238" algn="l"/>
                <a:tab pos="984250" algn="l"/>
              </a:tabLst>
            </a:pPr>
            <a:r>
              <a:rPr lang="de-DE" b="1">
                <a:sym typeface="Wingdings" pitchFamily="2" charset="2"/>
              </a:rPr>
              <a:t>	</a:t>
            </a:r>
            <a:r>
              <a:rPr lang="de-DE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d)</a:t>
            </a:r>
            <a:r>
              <a:rPr lang="de-DE" b="1">
                <a:sym typeface="Wingdings" pitchFamily="2" charset="2"/>
              </a:rPr>
              <a:t> 	Nun ist die Grasnarbe total offen, der Boden schaut zu 50 – 80 % heraus. </a:t>
            </a:r>
            <a:br>
              <a:rPr lang="de-DE" b="1">
                <a:sym typeface="Wingdings" pitchFamily="2" charset="2"/>
              </a:rPr>
            </a:br>
            <a:r>
              <a:rPr lang="de-DE" b="1">
                <a:sym typeface="Wingdings" pitchFamily="2" charset="2"/>
              </a:rPr>
              <a:t>	Jetzt erfolgt die </a:t>
            </a:r>
            <a:r>
              <a:rPr lang="de-DE" b="1">
                <a:latin typeface="Arial Black" pitchFamily="34" charset="0"/>
                <a:sym typeface="Wingdings" pitchFamily="2" charset="2"/>
              </a:rPr>
              <a:t>Nachsaat </a:t>
            </a:r>
            <a:r>
              <a:rPr lang="de-DE" b="1" i="1">
                <a:solidFill>
                  <a:srgbClr val="800000"/>
                </a:solidFill>
                <a:latin typeface="Arial Black" pitchFamily="34" charset="0"/>
                <a:sym typeface="Wingdings" pitchFamily="2" charset="2"/>
              </a:rPr>
              <a:t>mit Nextrem</a:t>
            </a:r>
            <a:r>
              <a:rPr lang="de-DE" b="1">
                <a:sym typeface="Wingdings" pitchFamily="2" charset="2"/>
              </a:rPr>
              <a:t>. Das Saatgut wird </a:t>
            </a:r>
            <a:br>
              <a:rPr lang="de-DE" b="1">
                <a:sym typeface="Wingdings" pitchFamily="2" charset="2"/>
              </a:rPr>
            </a:br>
            <a:r>
              <a:rPr lang="de-DE" b="1">
                <a:sym typeface="Wingdings" pitchFamily="2" charset="2"/>
              </a:rPr>
              <a:t>	eingestriegelt und mit einer Walze rückverfestigt.</a:t>
            </a:r>
            <a:r>
              <a:rPr lang="de-DE" sz="1400">
                <a:sym typeface="Wingdings" pitchFamily="2" charset="2"/>
              </a:rPr>
              <a:t> </a:t>
            </a:r>
          </a:p>
          <a:p>
            <a:pPr marL="630238" indent="-630238">
              <a:spcBef>
                <a:spcPct val="50000"/>
              </a:spcBef>
              <a:tabLst>
                <a:tab pos="630238" algn="l"/>
                <a:tab pos="984250" algn="l"/>
              </a:tabLst>
            </a:pPr>
            <a:r>
              <a:rPr lang="de-DE" sz="1400" b="1">
                <a:sym typeface="Wingdings" pitchFamily="2" charset="2"/>
              </a:rPr>
              <a:t>	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148E34"/>
              </a:gs>
              <a:gs pos="100000">
                <a:srgbClr val="006600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4000">
                <a:solidFill>
                  <a:schemeClr val="bg1"/>
                </a:solidFill>
                <a:latin typeface="Arial Black" pitchFamily="34" charset="0"/>
              </a:rPr>
              <a:t>Technische Vorgehensweise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5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5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52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8050212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asnarbe einsäen"/>
          <p:cNvPicPr>
            <a:picLocks noChangeAspect="1" noChangeArrowheads="1"/>
          </p:cNvPicPr>
          <p:nvPr/>
        </p:nvPicPr>
        <p:blipFill>
          <a:blip r:embed="rId2"/>
          <a:srcRect r="15"/>
          <a:stretch>
            <a:fillRect/>
          </a:stretch>
        </p:blipFill>
        <p:spPr bwMode="auto">
          <a:xfrm>
            <a:off x="827088" y="404813"/>
            <a:ext cx="7489825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_3819"/>
          <p:cNvPicPr>
            <a:picLocks noChangeAspect="1" noChangeArrowheads="1"/>
          </p:cNvPicPr>
          <p:nvPr/>
        </p:nvPicPr>
        <p:blipFill>
          <a:blip r:embed="rId2"/>
          <a:srcRect r="9"/>
          <a:stretch>
            <a:fillRect/>
          </a:stretch>
        </p:blipFill>
        <p:spPr bwMode="auto">
          <a:xfrm>
            <a:off x="750888" y="476250"/>
            <a:ext cx="7642225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_3821"/>
          <p:cNvPicPr>
            <a:picLocks noChangeAspect="1" noChangeArrowheads="1"/>
          </p:cNvPicPr>
          <p:nvPr/>
        </p:nvPicPr>
        <p:blipFill>
          <a:blip r:embed="rId2"/>
          <a:srcRect r="9"/>
          <a:stretch>
            <a:fillRect/>
          </a:stretch>
        </p:blipFill>
        <p:spPr bwMode="auto">
          <a:xfrm>
            <a:off x="654050" y="333375"/>
            <a:ext cx="78359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G_3824"/>
          <p:cNvPicPr>
            <a:picLocks noChangeAspect="1" noChangeArrowheads="1"/>
          </p:cNvPicPr>
          <p:nvPr/>
        </p:nvPicPr>
        <p:blipFill>
          <a:blip r:embed="rId2"/>
          <a:srcRect r="-8"/>
          <a:stretch>
            <a:fillRect/>
          </a:stretch>
        </p:blipFill>
        <p:spPr bwMode="auto">
          <a:xfrm>
            <a:off x="738188" y="404813"/>
            <a:ext cx="7666037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ild_4DSCN4719_Güttlergerä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8913"/>
            <a:ext cx="7921625" cy="59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1019175"/>
          </a:xfrm>
          <a:prstGeom prst="rect">
            <a:avLst/>
          </a:prstGeom>
          <a:gradFill rotWithShape="1">
            <a:gsLst>
              <a:gs pos="0">
                <a:srgbClr val="148E34"/>
              </a:gs>
              <a:gs pos="100000">
                <a:srgbClr val="006600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200" b="1">
                <a:solidFill>
                  <a:schemeClr val="bg1"/>
                </a:solidFill>
              </a:rPr>
              <a:t>ÖAG-Mischungen für Nachsaat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149225" y="1125538"/>
            <a:ext cx="8886825" cy="548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rIns="18000">
            <a:spAutoFit/>
          </a:bodyPr>
          <a:lstStyle/>
          <a:p>
            <a:pPr marL="355600" indent="-88900" eaLnBrk="0" hangingPunct="0">
              <a:lnSpc>
                <a:spcPct val="115000"/>
              </a:lnSpc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  <a:tabLst>
                <a:tab pos="2247900" algn="l"/>
                <a:tab pos="2870200" algn="l"/>
              </a:tabLst>
            </a:pPr>
            <a:r>
              <a:rPr lang="de-DE" sz="3200">
                <a:solidFill>
                  <a:srgbClr val="006600"/>
                </a:solidFill>
                <a:latin typeface="Arial Black" pitchFamily="34" charset="0"/>
              </a:rPr>
              <a:t>Na</a:t>
            </a:r>
            <a:r>
              <a:rPr lang="de-DE" sz="2800" b="1"/>
              <a:t>	</a:t>
            </a:r>
            <a:r>
              <a:rPr lang="de-DE" sz="2600" b="1">
                <a:solidFill>
                  <a:srgbClr val="006600"/>
                </a:solidFill>
                <a:sym typeface="Wingdings" pitchFamily="2" charset="2"/>
              </a:rPr>
              <a:t></a:t>
            </a:r>
            <a:r>
              <a:rPr lang="de-DE" sz="2600" b="1"/>
              <a:t>	</a:t>
            </a:r>
            <a:r>
              <a:rPr lang="de-DE" sz="2800" b="1"/>
              <a:t>(Weiden und extensive Wiesen 			unter 3 Schnitten)</a:t>
            </a:r>
          </a:p>
          <a:p>
            <a:pPr marL="355600" indent="-88900" eaLnBrk="0" hangingPunct="0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  <a:tabLst>
                <a:tab pos="2247900" algn="l"/>
                <a:tab pos="2870200" algn="l"/>
              </a:tabLst>
            </a:pPr>
            <a:r>
              <a:rPr lang="de-DE" sz="3200">
                <a:solidFill>
                  <a:srgbClr val="006600"/>
                </a:solidFill>
                <a:latin typeface="Arial Black" pitchFamily="34" charset="0"/>
              </a:rPr>
              <a:t>Ni</a:t>
            </a:r>
            <a:r>
              <a:rPr lang="de-DE" sz="2800" b="1"/>
              <a:t>	</a:t>
            </a:r>
            <a:r>
              <a:rPr lang="de-DE" sz="2600" b="1">
                <a:solidFill>
                  <a:srgbClr val="006600"/>
                </a:solidFill>
                <a:sym typeface="Wingdings" pitchFamily="2" charset="2"/>
              </a:rPr>
              <a:t></a:t>
            </a:r>
            <a:r>
              <a:rPr lang="de-DE" sz="2600" b="1"/>
              <a:t>	</a:t>
            </a:r>
            <a:r>
              <a:rPr lang="de-DE" sz="2800" b="1"/>
              <a:t>(Mehrschnittwiesen – intensive 		Nutzung)</a:t>
            </a:r>
          </a:p>
          <a:p>
            <a:pPr marL="355600" indent="-88900" eaLnBrk="0" hangingPunct="0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  <a:tabLst>
                <a:tab pos="2247900" algn="l"/>
                <a:tab pos="2870200" algn="l"/>
              </a:tabLst>
            </a:pPr>
            <a:r>
              <a:rPr lang="de-DE" sz="3200">
                <a:solidFill>
                  <a:srgbClr val="006600"/>
                </a:solidFill>
                <a:latin typeface="Arial Black" pitchFamily="34" charset="0"/>
              </a:rPr>
              <a:t>Natro</a:t>
            </a:r>
            <a:r>
              <a:rPr lang="de-DE" sz="2800" b="1"/>
              <a:t>	</a:t>
            </a:r>
            <a:r>
              <a:rPr lang="de-DE" sz="2600" b="1">
                <a:solidFill>
                  <a:srgbClr val="006600"/>
                </a:solidFill>
                <a:sym typeface="Wingdings" pitchFamily="2" charset="2"/>
              </a:rPr>
              <a:t></a:t>
            </a:r>
            <a:r>
              <a:rPr lang="de-DE" sz="2600" b="1"/>
              <a:t>	</a:t>
            </a:r>
            <a:r>
              <a:rPr lang="de-DE" sz="2800" b="1"/>
              <a:t>(Wiesen auf trockenen Standorten)</a:t>
            </a:r>
          </a:p>
          <a:p>
            <a:pPr marL="355600" indent="-88900" eaLnBrk="0" hangingPunct="0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  <a:tabLst>
                <a:tab pos="2247900" algn="l"/>
                <a:tab pos="2870200" algn="l"/>
              </a:tabLst>
            </a:pPr>
            <a:r>
              <a:rPr lang="de-DE" sz="3200">
                <a:solidFill>
                  <a:srgbClr val="006600"/>
                </a:solidFill>
                <a:latin typeface="Arial Black" pitchFamily="34" charset="0"/>
              </a:rPr>
              <a:t>Nawei</a:t>
            </a:r>
            <a:r>
              <a:rPr lang="de-DE" sz="2800" b="1"/>
              <a:t>	</a:t>
            </a:r>
            <a:r>
              <a:rPr lang="de-DE" sz="2600" b="1">
                <a:solidFill>
                  <a:srgbClr val="006600"/>
                </a:solidFill>
                <a:sym typeface="Wingdings" pitchFamily="2" charset="2"/>
              </a:rPr>
              <a:t></a:t>
            </a:r>
            <a:r>
              <a:rPr lang="de-DE" sz="2600" b="1">
                <a:sym typeface="Wingdings" pitchFamily="2" charset="2"/>
              </a:rPr>
              <a:t>	(</a:t>
            </a:r>
            <a:r>
              <a:rPr lang="de-DE" sz="2800" b="1">
                <a:sym typeface="Wingdings" pitchFamily="2" charset="2"/>
              </a:rPr>
              <a:t>Weiden auf trockenen Standorten)</a:t>
            </a:r>
          </a:p>
          <a:p>
            <a:pPr marL="355600" indent="-88900" eaLnBrk="0" hangingPunct="0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  <a:tabLst>
                <a:tab pos="2247900" algn="l"/>
                <a:tab pos="2870200" algn="l"/>
              </a:tabLst>
            </a:pPr>
            <a:r>
              <a:rPr lang="de-DE" sz="3200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NiK</a:t>
            </a:r>
            <a:r>
              <a:rPr lang="de-DE" sz="2600" b="1">
                <a:sym typeface="Wingdings" pitchFamily="2" charset="2"/>
              </a:rPr>
              <a:t>	</a:t>
            </a:r>
            <a:r>
              <a:rPr lang="de-DE" sz="2600" b="1">
                <a:solidFill>
                  <a:srgbClr val="006600"/>
                </a:solidFill>
                <a:sym typeface="Wingdings" pitchFamily="2" charset="2"/>
              </a:rPr>
              <a:t></a:t>
            </a:r>
            <a:r>
              <a:rPr lang="de-DE" sz="2600" b="1">
                <a:sym typeface="Wingdings" pitchFamily="2" charset="2"/>
              </a:rPr>
              <a:t>	</a:t>
            </a:r>
            <a:r>
              <a:rPr lang="de-DE" sz="2800" b="1">
                <a:sym typeface="Wingdings" pitchFamily="2" charset="2"/>
              </a:rPr>
              <a:t>(intensivste Verhältnisse und 			nach Sanierung mit Gemeiner 			Rispe)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allAtOnce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019175"/>
          </a:xfrm>
          <a:prstGeom prst="rect">
            <a:avLst/>
          </a:prstGeom>
          <a:gradFill rotWithShape="1">
            <a:gsLst>
              <a:gs pos="0">
                <a:srgbClr val="148E34"/>
              </a:gs>
              <a:gs pos="100000">
                <a:srgbClr val="006600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600">
                <a:solidFill>
                  <a:schemeClr val="bg1"/>
                </a:solidFill>
                <a:latin typeface="Arial Black" pitchFamily="34" charset="0"/>
              </a:rPr>
              <a:t>Menge an Saatgut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149225" y="1844675"/>
            <a:ext cx="8886825" cy="38036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rIns="18000">
            <a:spAutoFit/>
          </a:bodyPr>
          <a:lstStyle/>
          <a:p>
            <a:pPr marL="444500" indent="-444500" eaLnBrk="0" hangingPunct="0">
              <a:lnSpc>
                <a:spcPct val="11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4483100" algn="l"/>
              </a:tabLst>
            </a:pPr>
            <a:r>
              <a:rPr lang="de-DE" sz="2800">
                <a:latin typeface="Arial Black" pitchFamily="34" charset="0"/>
              </a:rPr>
              <a:t>Auf intensivsten Flächen </a:t>
            </a:r>
            <a:br>
              <a:rPr lang="de-DE" sz="2800">
                <a:latin typeface="Arial Black" pitchFamily="34" charset="0"/>
              </a:rPr>
            </a:br>
            <a:r>
              <a:rPr lang="de-DE" sz="2800">
                <a:latin typeface="Arial Black" pitchFamily="34" charset="0"/>
              </a:rPr>
              <a:t>alle Jahre	</a:t>
            </a:r>
            <a:r>
              <a:rPr lang="de-DE" sz="2800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</a:t>
            </a:r>
            <a:r>
              <a:rPr lang="de-DE" sz="2800">
                <a:latin typeface="Arial Black" pitchFamily="34" charset="0"/>
                <a:sym typeface="Wingdings" pitchFamily="2" charset="2"/>
              </a:rPr>
              <a:t> </a:t>
            </a:r>
            <a:r>
              <a:rPr lang="de-DE" sz="2800" b="1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5 kg/ha</a:t>
            </a:r>
          </a:p>
          <a:p>
            <a:pPr marL="444500" indent="-444500" eaLnBrk="0" hangingPunct="0">
              <a:lnSpc>
                <a:spcPct val="115000"/>
              </a:lnSpc>
              <a:spcBef>
                <a:spcPct val="900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4483100" algn="l"/>
              </a:tabLst>
            </a:pPr>
            <a:r>
              <a:rPr lang="de-DE" sz="2800" b="1">
                <a:latin typeface="Arial Black" pitchFamily="34" charset="0"/>
                <a:sym typeface="Wingdings" pitchFamily="2" charset="2"/>
              </a:rPr>
              <a:t>Sonst je nach Lückigkeit (Auflockerung) </a:t>
            </a:r>
            <a:br>
              <a:rPr lang="de-DE" sz="2800" b="1">
                <a:latin typeface="Arial Black" pitchFamily="34" charset="0"/>
                <a:sym typeface="Wingdings" pitchFamily="2" charset="2"/>
              </a:rPr>
            </a:br>
            <a:r>
              <a:rPr lang="de-DE" sz="2800" b="1">
                <a:latin typeface="Arial Black" pitchFamily="34" charset="0"/>
                <a:sym typeface="Wingdings" pitchFamily="2" charset="2"/>
              </a:rPr>
              <a:t>der Grasnarbe 	</a:t>
            </a:r>
            <a:r>
              <a:rPr lang="de-DE" sz="280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</a:t>
            </a:r>
            <a:r>
              <a:rPr lang="de-DE" sz="2800" b="1">
                <a:latin typeface="Arial Black" pitchFamily="34" charset="0"/>
                <a:sym typeface="Wingdings" pitchFamily="2" charset="2"/>
              </a:rPr>
              <a:t> </a:t>
            </a:r>
            <a:r>
              <a:rPr lang="de-DE" sz="2800" b="1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10 bis 20 kg/ha</a:t>
            </a:r>
          </a:p>
          <a:p>
            <a:pPr marL="444500" indent="-444500" eaLnBrk="0" hangingPunct="0">
              <a:lnSpc>
                <a:spcPct val="115000"/>
              </a:lnSpc>
              <a:spcBef>
                <a:spcPct val="900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4483100" algn="l"/>
              </a:tabLst>
            </a:pPr>
            <a:r>
              <a:rPr lang="de-DE" sz="2800" b="1">
                <a:latin typeface="Arial Black" pitchFamily="34" charset="0"/>
                <a:sym typeface="Wingdings" pitchFamily="2" charset="2"/>
              </a:rPr>
              <a:t>Bei Sanierung von </a:t>
            </a:r>
            <a:br>
              <a:rPr lang="de-DE" sz="2800" b="1">
                <a:latin typeface="Arial Black" pitchFamily="34" charset="0"/>
                <a:sym typeface="Wingdings" pitchFamily="2" charset="2"/>
              </a:rPr>
            </a:br>
            <a:r>
              <a:rPr lang="de-DE" sz="2800" b="1">
                <a:latin typeface="Arial Black" pitchFamily="34" charset="0"/>
                <a:sym typeface="Wingdings" pitchFamily="2" charset="2"/>
              </a:rPr>
              <a:t>Gemeiner Rispe 	</a:t>
            </a:r>
            <a:r>
              <a:rPr lang="de-DE" sz="2800">
                <a:solidFill>
                  <a:srgbClr val="006600"/>
                </a:solidFill>
                <a:latin typeface="Times New Roman" pitchFamily="18" charset="0"/>
                <a:sym typeface="Wingdings" pitchFamily="2" charset="2"/>
              </a:rPr>
              <a:t></a:t>
            </a:r>
            <a:r>
              <a:rPr lang="de-DE" sz="2800">
                <a:latin typeface="Times New Roman" pitchFamily="18" charset="0"/>
                <a:sym typeface="Wingdings" pitchFamily="2" charset="2"/>
              </a:rPr>
              <a:t>  </a:t>
            </a:r>
            <a:r>
              <a:rPr lang="de-DE" sz="2800" b="1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20</a:t>
            </a:r>
            <a:r>
              <a:rPr lang="de-DE" sz="2800">
                <a:latin typeface="Times New Roman" pitchFamily="18" charset="0"/>
                <a:sym typeface="Wingdings" pitchFamily="2" charset="2"/>
              </a:rPr>
              <a:t> </a:t>
            </a:r>
            <a:r>
              <a:rPr lang="de-DE" sz="2800" b="1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bis 25 kg/ha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04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 flipV="1">
            <a:off x="4548188" y="1168400"/>
            <a:ext cx="2071687" cy="919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H="1" flipV="1">
            <a:off x="2663825" y="1169988"/>
            <a:ext cx="1647825" cy="973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4608513" y="2308225"/>
            <a:ext cx="2027237" cy="958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2398713" y="2254250"/>
            <a:ext cx="1912937" cy="1049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827088" y="692150"/>
            <a:ext cx="1995487" cy="660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6389688" y="711200"/>
            <a:ext cx="1644650" cy="5461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1042988" y="3290888"/>
            <a:ext cx="1890712" cy="660400"/>
          </a:xfrm>
          <a:prstGeom prst="ellipse">
            <a:avLst/>
          </a:prstGeom>
          <a:solidFill>
            <a:schemeClr val="bg1">
              <a:alpha val="61176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3081" name="Picture 9" descr="MCj043261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0688" y="301625"/>
            <a:ext cx="8413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MCj009017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363" y="2693988"/>
            <a:ext cx="105251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9" name="Text Box 11"/>
          <p:cNvSpPr txBox="1">
            <a:spLocks noChangeArrowheads="1"/>
          </p:cNvSpPr>
          <p:nvPr/>
        </p:nvSpPr>
        <p:spPr bwMode="auto">
          <a:xfrm>
            <a:off x="1042988" y="3419475"/>
            <a:ext cx="1847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Nahrungsmittel</a:t>
            </a:r>
            <a:b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Wasser</a:t>
            </a:r>
          </a:p>
        </p:txBody>
      </p:sp>
      <p:sp>
        <p:nvSpPr>
          <p:cNvPr id="252940" name="Text Box 12"/>
          <p:cNvSpPr txBox="1">
            <a:spLocks noChangeArrowheads="1"/>
          </p:cNvSpPr>
          <p:nvPr/>
        </p:nvSpPr>
        <p:spPr bwMode="auto">
          <a:xfrm>
            <a:off x="6432550" y="882650"/>
            <a:ext cx="155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Energie</a:t>
            </a:r>
          </a:p>
        </p:txBody>
      </p:sp>
      <p:pic>
        <p:nvPicPr>
          <p:cNvPr id="3085" name="Picture 13" descr="Unbenannt-2 Kop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7213" y="2681288"/>
            <a:ext cx="124301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6156325" y="3213100"/>
            <a:ext cx="1800225" cy="647700"/>
          </a:xfrm>
          <a:prstGeom prst="ellipse">
            <a:avLst/>
          </a:prstGeom>
          <a:solidFill>
            <a:schemeClr val="bg1">
              <a:alpha val="61176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3087" name="Picture 15" descr="MCj0429935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50" y="395288"/>
            <a:ext cx="9271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7993063" y="3287713"/>
            <a:ext cx="179387" cy="3302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1000125" y="714375"/>
            <a:ext cx="1644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Klima</a:t>
            </a:r>
            <a:b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Naturgefahren</a:t>
            </a:r>
          </a:p>
        </p:txBody>
      </p:sp>
      <p:pic>
        <p:nvPicPr>
          <p:cNvPr id="3090" name="Picture 18" descr="Globu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8100" y="371475"/>
            <a:ext cx="39306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WordArt 19"/>
          <p:cNvSpPr>
            <a:spLocks noChangeArrowheads="1" noChangeShapeType="1" noTextEdit="1"/>
          </p:cNvSpPr>
          <p:nvPr/>
        </p:nvSpPr>
        <p:spPr bwMode="auto">
          <a:xfrm>
            <a:off x="1103313" y="1703388"/>
            <a:ext cx="7010400" cy="771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1400" kern="10">
                <a:ln w="222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Globalisierung mit räumlichen und zeitlichen Unsicherheiten</a:t>
            </a:r>
          </a:p>
        </p:txBody>
      </p:sp>
      <p:pic>
        <p:nvPicPr>
          <p:cNvPr id="3092" name="Picture 20" descr="Gesamt_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588" y="4508500"/>
            <a:ext cx="79216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WordArt 21"/>
          <p:cNvSpPr>
            <a:spLocks noChangeArrowheads="1" noChangeShapeType="1" noTextEdit="1"/>
          </p:cNvSpPr>
          <p:nvPr/>
        </p:nvSpPr>
        <p:spPr bwMode="auto">
          <a:xfrm>
            <a:off x="1090613" y="5192713"/>
            <a:ext cx="6840537" cy="10779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1400" kern="10">
                <a:ln w="1905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Abgestimmte Regionalisierung ist Stärkung </a:t>
            </a:r>
          </a:p>
          <a:p>
            <a:pPr algn="ctr"/>
            <a:r>
              <a:rPr lang="en-US" sz="1400" kern="10">
                <a:ln w="1905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der Landwirtschaft und der Wertegesellschaft</a:t>
            </a:r>
          </a:p>
        </p:txBody>
      </p: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3851275" y="3500438"/>
            <a:ext cx="1296988" cy="1584325"/>
            <a:chOff x="2426" y="2931"/>
            <a:chExt cx="998" cy="1316"/>
          </a:xfrm>
        </p:grpSpPr>
        <p:sp>
          <p:nvSpPr>
            <p:cNvPr id="3096" name="Rectangle 23"/>
            <p:cNvSpPr>
              <a:spLocks noChangeArrowheads="1"/>
            </p:cNvSpPr>
            <p:nvPr/>
          </p:nvSpPr>
          <p:spPr bwMode="auto">
            <a:xfrm>
              <a:off x="2802" y="3393"/>
              <a:ext cx="227" cy="40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grpSp>
          <p:nvGrpSpPr>
            <p:cNvPr id="3097" name="Group 24"/>
            <p:cNvGrpSpPr>
              <a:grpSpLocks/>
            </p:cNvGrpSpPr>
            <p:nvPr/>
          </p:nvGrpSpPr>
          <p:grpSpPr bwMode="auto">
            <a:xfrm>
              <a:off x="2426" y="2931"/>
              <a:ext cx="998" cy="1316"/>
              <a:chOff x="793" y="3158"/>
              <a:chExt cx="862" cy="998"/>
            </a:xfrm>
          </p:grpSpPr>
          <p:sp>
            <p:nvSpPr>
              <p:cNvPr id="3098" name="AutoShape 25"/>
              <p:cNvSpPr>
                <a:spLocks noChangeArrowheads="1"/>
              </p:cNvSpPr>
              <p:nvPr/>
            </p:nvSpPr>
            <p:spPr bwMode="auto">
              <a:xfrm>
                <a:off x="793" y="3158"/>
                <a:ext cx="862" cy="45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099" name="AutoShape 26"/>
              <p:cNvSpPr>
                <a:spLocks noChangeArrowheads="1"/>
              </p:cNvSpPr>
              <p:nvPr/>
            </p:nvSpPr>
            <p:spPr bwMode="auto">
              <a:xfrm rot="10800000">
                <a:off x="793" y="3702"/>
                <a:ext cx="862" cy="45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AT"/>
              </a:p>
            </p:txBody>
          </p:sp>
        </p:grpSp>
      </p:grpSp>
      <p:sp>
        <p:nvSpPr>
          <p:cNvPr id="252955" name="Text Box 27"/>
          <p:cNvSpPr txBox="1">
            <a:spLocks noChangeArrowheads="1"/>
          </p:cNvSpPr>
          <p:nvPr/>
        </p:nvSpPr>
        <p:spPr bwMode="auto">
          <a:xfrm>
            <a:off x="6011863" y="3284538"/>
            <a:ext cx="2105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Spekulations-</a:t>
            </a:r>
            <a:b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de-DE" sz="16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märkte</a:t>
            </a:r>
          </a:p>
        </p:txBody>
      </p:sp>
    </p:spTree>
    <p:extLst>
      <p:ext uri="{BB962C8B-B14F-4D97-AF65-F5344CB8AC3E}">
        <p14:creationId xmlns:p14="http://schemas.microsoft.com/office/powerpoint/2010/main" val="306440443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gradFill rotWithShape="1">
            <a:gsLst>
              <a:gs pos="0">
                <a:srgbClr val="148E34"/>
              </a:gs>
              <a:gs pos="100000">
                <a:srgbClr val="006600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000">
                <a:solidFill>
                  <a:schemeClr val="bg1"/>
                </a:solidFill>
                <a:latin typeface="Arial Black" pitchFamily="34" charset="0"/>
              </a:rPr>
              <a:t>Wann sollte bei Gemeiner Rispe-Sanierung</a:t>
            </a:r>
            <a:br>
              <a:rPr lang="de-DE" sz="3000">
                <a:solidFill>
                  <a:schemeClr val="bg1"/>
                </a:solidFill>
                <a:latin typeface="Arial Black" pitchFamily="34" charset="0"/>
              </a:rPr>
            </a:br>
            <a:r>
              <a:rPr lang="de-DE" sz="3000">
                <a:solidFill>
                  <a:schemeClr val="bg1"/>
                </a:solidFill>
                <a:latin typeface="Arial Black" pitchFamily="34" charset="0"/>
              </a:rPr>
              <a:t>nachgesät werden?</a:t>
            </a: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552450" y="1268413"/>
            <a:ext cx="8039100" cy="4768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rIns="18000">
            <a:spAutoFit/>
          </a:bodyPr>
          <a:lstStyle/>
          <a:p>
            <a:pPr marL="533400" indent="-533400" eaLnBrk="0" hangingPunct="0">
              <a:lnSpc>
                <a:spcPct val="255000"/>
              </a:lnSpc>
              <a:spcBef>
                <a:spcPct val="100000"/>
              </a:spcBef>
              <a:buFont typeface="Wingdings" pitchFamily="2" charset="2"/>
              <a:buNone/>
              <a:tabLst>
                <a:tab pos="1619250" algn="l"/>
              </a:tabLst>
            </a:pPr>
            <a:r>
              <a:rPr lang="de-DE" sz="4000">
                <a:solidFill>
                  <a:schemeClr val="bg1"/>
                </a:solidFill>
                <a:latin typeface="Arial Black" pitchFamily="34" charset="0"/>
              </a:rPr>
              <a:t>Frühjahr</a:t>
            </a:r>
          </a:p>
          <a:p>
            <a:pPr marL="1082675" lvl="2" eaLnBrk="0" hangingPunct="0">
              <a:lnSpc>
                <a:spcPct val="115000"/>
              </a:lnSpc>
              <a:buFont typeface="Wingdings" pitchFamily="2" charset="2"/>
              <a:buChar char="è"/>
              <a:tabLst>
                <a:tab pos="1619250" algn="l"/>
              </a:tabLst>
            </a:pPr>
            <a:r>
              <a:rPr lang="de-DE" sz="360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beim Spitzen der Gräser</a:t>
            </a:r>
          </a:p>
          <a:p>
            <a:pPr marL="533400" indent="-533400" eaLnBrk="0" hangingPunct="0">
              <a:lnSpc>
                <a:spcPct val="255000"/>
              </a:lnSpc>
              <a:spcBef>
                <a:spcPct val="50000"/>
              </a:spcBef>
              <a:buClr>
                <a:srgbClr val="006600"/>
              </a:buClr>
              <a:buFont typeface="Wingdings" pitchFamily="2" charset="2"/>
              <a:buNone/>
              <a:tabLst>
                <a:tab pos="1619250" algn="l"/>
              </a:tabLst>
            </a:pPr>
            <a:r>
              <a:rPr lang="de-DE" sz="400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Spätsommer</a:t>
            </a:r>
            <a:r>
              <a:rPr lang="de-DE" sz="320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	</a:t>
            </a:r>
          </a:p>
          <a:p>
            <a:pPr marL="1082675" lvl="2" eaLnBrk="0" hangingPunct="0">
              <a:lnSpc>
                <a:spcPct val="115000"/>
              </a:lnSpc>
              <a:buFont typeface="Wingdings" pitchFamily="2" charset="2"/>
              <a:buChar char="è"/>
              <a:tabLst>
                <a:tab pos="1619250" algn="l"/>
              </a:tabLst>
            </a:pPr>
            <a:r>
              <a:rPr lang="de-DE" sz="360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	bis Mitte September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0" y="692150"/>
            <a:ext cx="9144000" cy="6378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tIns="190800" rIns="0"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AutoNum type="arabicParenBoth"/>
              <a:tabLst>
                <a:tab pos="533400" algn="l"/>
                <a:tab pos="4749800" algn="ctr"/>
              </a:tabLst>
            </a:pPr>
            <a:r>
              <a:rPr lang="de-DE" sz="2200">
                <a:solidFill>
                  <a:srgbClr val="800000"/>
                </a:solidFill>
                <a:latin typeface="Arial Black" pitchFamily="34" charset="0"/>
                <a:sym typeface="Wingdings" pitchFamily="2" charset="2"/>
              </a:rPr>
              <a:t>Lückigkeit ohne Verfilzung</a:t>
            </a:r>
          </a:p>
          <a:p>
            <a:pPr marL="533400" indent="-533400">
              <a:spcBef>
                <a:spcPct val="30000"/>
              </a:spcBef>
              <a:tabLst>
                <a:tab pos="533400" algn="l"/>
                <a:tab pos="4749800" algn="ctr"/>
              </a:tabLst>
            </a:pPr>
            <a:r>
              <a:rPr lang="de-DE" sz="1400" b="1">
                <a:sym typeface="Wingdings" pitchFamily="2" charset="2"/>
              </a:rPr>
              <a:t>	</a:t>
            </a:r>
            <a:r>
              <a:rPr lang="de-DE" sz="1600">
                <a:latin typeface="Arial Black" pitchFamily="34" charset="0"/>
                <a:sym typeface="Wingdings" pitchFamily="2" charset="2"/>
              </a:rPr>
              <a:t>Technik:</a:t>
            </a:r>
            <a:r>
              <a:rPr lang="de-DE" sz="1600">
                <a:sym typeface="Wingdings" pitchFamily="2" charset="2"/>
              </a:rPr>
              <a:t> </a:t>
            </a:r>
            <a:r>
              <a:rPr lang="de-DE" sz="1600" b="1">
                <a:sym typeface="Wingdings" pitchFamily="2" charset="2"/>
              </a:rPr>
              <a:t>Hatzenbichler, Einböck, Vredo, Köckerling, APV und Güttler</a:t>
            </a:r>
          </a:p>
          <a:p>
            <a:pPr marL="533400" indent="-533400">
              <a:spcBef>
                <a:spcPct val="40000"/>
              </a:spcBef>
              <a:tabLst>
                <a:tab pos="533400" algn="l"/>
                <a:tab pos="4749800" algn="ctr"/>
              </a:tabLst>
            </a:pPr>
            <a:r>
              <a:rPr lang="de-DE" sz="1600" b="1">
                <a:sym typeface="Wingdings" pitchFamily="2" charset="2"/>
              </a:rPr>
              <a:t>	</a:t>
            </a:r>
            <a:r>
              <a:rPr lang="de-DE" sz="1600" b="1" u="sng">
                <a:latin typeface="Arial Black" pitchFamily="34" charset="0"/>
                <a:sym typeface="Wingdings" pitchFamily="2" charset="2"/>
              </a:rPr>
              <a:t>Saatgutmischungen:</a:t>
            </a:r>
          </a:p>
          <a:p>
            <a:pPr marL="901700" lvl="1" indent="-177800"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Ø"/>
              <a:tabLst>
                <a:tab pos="533400" algn="l"/>
                <a:tab pos="4749800" algn="ctr"/>
              </a:tabLst>
            </a:pPr>
            <a:r>
              <a:rPr lang="de-DE" sz="1600" b="1">
                <a:sym typeface="Wingdings" pitchFamily="2" charset="2"/>
              </a:rPr>
              <a:t>ÖAG-Mischung für Wiesen (Drei- und Zweischnittflächen) sowie Weiden</a:t>
            </a:r>
            <a:r>
              <a:rPr lang="de-DE" sz="1600">
                <a:sym typeface="Wingdings" pitchFamily="2" charset="2"/>
              </a:rPr>
              <a:t/>
            </a:r>
            <a:br>
              <a:rPr lang="de-DE" sz="1600">
                <a:sym typeface="Wingdings" pitchFamily="2" charset="2"/>
              </a:rPr>
            </a:br>
            <a:r>
              <a:rPr lang="de-DE" sz="1600">
                <a:sym typeface="Wingdings" pitchFamily="2" charset="2"/>
              </a:rPr>
              <a:t>	</a:t>
            </a:r>
            <a:r>
              <a:rPr lang="de-DE" sz="1600" b="1" i="1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Na mit und ohne Klee</a:t>
            </a:r>
          </a:p>
          <a:p>
            <a:pPr marL="901700" lvl="1" indent="-177800">
              <a:spcBef>
                <a:spcPct val="40000"/>
              </a:spcBef>
              <a:buClr>
                <a:srgbClr val="006600"/>
              </a:buClr>
              <a:buFont typeface="Wingdings" pitchFamily="2" charset="2"/>
              <a:buChar char="Ø"/>
              <a:tabLst>
                <a:tab pos="533400" algn="l"/>
                <a:tab pos="4749800" algn="ctr"/>
              </a:tabLst>
            </a:pPr>
            <a:r>
              <a:rPr lang="de-DE" sz="1600" b="1">
                <a:sym typeface="Wingdings" pitchFamily="2" charset="2"/>
              </a:rPr>
              <a:t>ÖAG-Mischung für Wiesen (Drei- und Zweischnittflächen) auf trockenen </a:t>
            </a:r>
            <a:br>
              <a:rPr lang="de-DE" sz="1600" b="1">
                <a:sym typeface="Wingdings" pitchFamily="2" charset="2"/>
              </a:rPr>
            </a:br>
            <a:r>
              <a:rPr lang="de-DE" sz="1600" b="1">
                <a:sym typeface="Wingdings" pitchFamily="2" charset="2"/>
              </a:rPr>
              <a:t>Lagen (Südhänge, geringere Krumenauflage, seichtgründig und schottrig </a:t>
            </a:r>
            <a:br>
              <a:rPr lang="de-DE" sz="1600" b="1">
                <a:sym typeface="Wingdings" pitchFamily="2" charset="2"/>
              </a:rPr>
            </a:br>
            <a:r>
              <a:rPr lang="de-DE" sz="1600" b="1">
                <a:sym typeface="Wingdings" pitchFamily="2" charset="2"/>
              </a:rPr>
              <a:t>bei geringen Niederschlägen)</a:t>
            </a:r>
            <a:r>
              <a:rPr lang="de-DE" sz="1600">
                <a:sym typeface="Wingdings" pitchFamily="2" charset="2"/>
              </a:rPr>
              <a:t/>
            </a:r>
            <a:br>
              <a:rPr lang="de-DE" sz="1600">
                <a:sym typeface="Wingdings" pitchFamily="2" charset="2"/>
              </a:rPr>
            </a:br>
            <a:r>
              <a:rPr lang="de-DE" sz="1600">
                <a:sym typeface="Wingdings" pitchFamily="2" charset="2"/>
              </a:rPr>
              <a:t>	</a:t>
            </a:r>
            <a:r>
              <a:rPr lang="de-DE" sz="1600" i="1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Natro mit und ohne Klee</a:t>
            </a:r>
          </a:p>
          <a:p>
            <a:pPr marL="901700" lvl="1" indent="-177800">
              <a:spcBef>
                <a:spcPct val="40000"/>
              </a:spcBef>
              <a:buClr>
                <a:srgbClr val="006600"/>
              </a:buClr>
              <a:buFont typeface="Wingdings" pitchFamily="2" charset="2"/>
              <a:buChar char="Ø"/>
              <a:tabLst>
                <a:tab pos="533400" algn="l"/>
                <a:tab pos="4749800" algn="ctr"/>
              </a:tabLst>
            </a:pPr>
            <a:r>
              <a:rPr lang="de-DE" sz="1600" b="1">
                <a:sym typeface="Wingdings" pitchFamily="2" charset="2"/>
              </a:rPr>
              <a:t>ÖAG-Mischung für Weiden auf trockenen Lagen (Südhänge, geringere Krumenauflage, seichtgründig und schottrig bei geringen Niederschlägen)</a:t>
            </a:r>
            <a:r>
              <a:rPr lang="de-DE" sz="1600">
                <a:sym typeface="Wingdings" pitchFamily="2" charset="2"/>
              </a:rPr>
              <a:t/>
            </a:r>
            <a:br>
              <a:rPr lang="de-DE" sz="1600">
                <a:sym typeface="Wingdings" pitchFamily="2" charset="2"/>
              </a:rPr>
            </a:br>
            <a:r>
              <a:rPr lang="de-DE" sz="1600">
                <a:sym typeface="Wingdings" pitchFamily="2" charset="2"/>
              </a:rPr>
              <a:t>	</a:t>
            </a:r>
            <a:r>
              <a:rPr lang="de-DE" sz="1600" i="1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Nawei mit und ohne Klee</a:t>
            </a:r>
          </a:p>
          <a:p>
            <a:pPr marL="901700" lvl="1" indent="-177800">
              <a:spcBef>
                <a:spcPct val="40000"/>
              </a:spcBef>
              <a:buClr>
                <a:srgbClr val="006600"/>
              </a:buClr>
              <a:buFont typeface="Wingdings" pitchFamily="2" charset="2"/>
              <a:buChar char="Ø"/>
              <a:tabLst>
                <a:tab pos="533400" algn="l"/>
                <a:tab pos="4749800" algn="ctr"/>
              </a:tabLst>
            </a:pPr>
            <a:r>
              <a:rPr lang="de-DE" sz="1600" b="1">
                <a:sym typeface="Wingdings" pitchFamily="2" charset="2"/>
              </a:rPr>
              <a:t>ÖAG-Mischung für Wiesen mit mehr als Dreischnittigkeit und intensiver Bewirtschaftung</a:t>
            </a:r>
            <a:br>
              <a:rPr lang="de-DE" sz="1600" b="1">
                <a:sym typeface="Wingdings" pitchFamily="2" charset="2"/>
              </a:rPr>
            </a:br>
            <a:r>
              <a:rPr lang="de-DE" sz="1600" b="1">
                <a:sym typeface="Wingdings" pitchFamily="2" charset="2"/>
              </a:rPr>
              <a:t>	</a:t>
            </a:r>
            <a:r>
              <a:rPr lang="de-DE" sz="1600" b="1" i="1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Ni mit und ohne Klee</a:t>
            </a:r>
          </a:p>
          <a:p>
            <a:pPr marL="901700" lvl="1" indent="-177800">
              <a:spcBef>
                <a:spcPct val="40000"/>
              </a:spcBef>
              <a:buClr>
                <a:srgbClr val="006600"/>
              </a:buClr>
              <a:buFont typeface="Wingdings" pitchFamily="2" charset="2"/>
              <a:buChar char="Ø"/>
              <a:tabLst>
                <a:tab pos="533400" algn="l"/>
                <a:tab pos="4749800" algn="ctr"/>
              </a:tabLst>
            </a:pPr>
            <a:r>
              <a:rPr lang="de-DE" sz="1600" b="1">
                <a:sym typeface="Wingdings" pitchFamily="2" charset="2"/>
              </a:rPr>
              <a:t>ÖAG-Mischung bei Umstellung von Wiesen auf Weiden insbesondere auf Kurzrasenweide</a:t>
            </a:r>
            <a:br>
              <a:rPr lang="de-DE" sz="1600" b="1">
                <a:sym typeface="Wingdings" pitchFamily="2" charset="2"/>
              </a:rPr>
            </a:br>
            <a:r>
              <a:rPr lang="de-DE" sz="1600" b="1">
                <a:sym typeface="Wingdings" pitchFamily="2" charset="2"/>
              </a:rPr>
              <a:t>	</a:t>
            </a:r>
            <a:r>
              <a:rPr lang="de-DE" sz="1600" i="1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NiK mit und ohne Klee</a:t>
            </a:r>
          </a:p>
          <a:p>
            <a:pPr marL="901700" lvl="1" indent="-177800">
              <a:spcBef>
                <a:spcPct val="40000"/>
              </a:spcBef>
              <a:buClr>
                <a:srgbClr val="006600"/>
              </a:buClr>
              <a:buFont typeface="Wingdings" pitchFamily="2" charset="2"/>
              <a:buChar char="Ø"/>
              <a:tabLst>
                <a:tab pos="533400" algn="l"/>
                <a:tab pos="4749800" algn="ctr"/>
              </a:tabLst>
            </a:pPr>
            <a:r>
              <a:rPr lang="de-DE" sz="1600" b="1">
                <a:sym typeface="Wingdings" pitchFamily="2" charset="2"/>
              </a:rPr>
              <a:t>ÖAG-Mischung in Höhenlagen über 1000 m Seehöhe bei Wiesen u. Weiden (Almen) 	</a:t>
            </a:r>
            <a:r>
              <a:rPr lang="de-DE" sz="1700" i="1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ÖAG-H oder Re-Natura (Spezialsaatgut für spezifische Erfordernisse)</a:t>
            </a:r>
          </a:p>
          <a:p>
            <a:pPr marL="901700" lvl="1" indent="-177800">
              <a:spcBef>
                <a:spcPct val="40000"/>
              </a:spcBef>
              <a:buClr>
                <a:srgbClr val="006600"/>
              </a:buClr>
              <a:buFont typeface="Wingdings" pitchFamily="2" charset="2"/>
              <a:buNone/>
              <a:tabLst>
                <a:tab pos="533400" algn="l"/>
                <a:tab pos="4749800" algn="ctr"/>
              </a:tabLst>
            </a:pPr>
            <a:endParaRPr lang="de-DE" sz="1700" b="1" i="1">
              <a:sym typeface="Wingdings" pitchFamily="2" charset="2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148E34"/>
              </a:gs>
              <a:gs pos="100000">
                <a:srgbClr val="006600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000">
                <a:solidFill>
                  <a:schemeClr val="bg1"/>
                </a:solidFill>
                <a:latin typeface="Arial Black" pitchFamily="34" charset="0"/>
              </a:rPr>
              <a:t>MR-Paket – Nachsaat</a:t>
            </a:r>
            <a:r>
              <a:rPr lang="de-DE" sz="400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24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0" y="692150"/>
            <a:ext cx="9144000" cy="6288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tIns="190800" bIns="190800">
            <a:spAutoFit/>
          </a:bodyPr>
          <a:lstStyle/>
          <a:p>
            <a:pPr marL="536575" indent="-536575">
              <a:spcBef>
                <a:spcPct val="50000"/>
              </a:spcBef>
              <a:buFontTx/>
              <a:buAutoNum type="arabicParenBoth" startAt="2"/>
              <a:tabLst>
                <a:tab pos="536575" algn="l"/>
                <a:tab pos="3054350" algn="l"/>
              </a:tabLst>
            </a:pPr>
            <a:r>
              <a:rPr lang="de-DE" sz="2400">
                <a:solidFill>
                  <a:srgbClr val="800000"/>
                </a:solidFill>
                <a:latin typeface="Arial Black" pitchFamily="34" charset="0"/>
                <a:sym typeface="Wingdings" pitchFamily="2" charset="2"/>
              </a:rPr>
              <a:t>Verfilzte Grasnarben „Gemeine Rispe“</a:t>
            </a:r>
          </a:p>
          <a:p>
            <a:pPr marL="536575" indent="-536575">
              <a:spcBef>
                <a:spcPct val="35000"/>
              </a:spcBef>
              <a:tabLst>
                <a:tab pos="536575" algn="l"/>
                <a:tab pos="3054350" algn="l"/>
              </a:tabLst>
            </a:pPr>
            <a:r>
              <a:rPr lang="de-DE" sz="1400">
                <a:sym typeface="Wingdings" pitchFamily="2" charset="2"/>
              </a:rPr>
              <a:t>	</a:t>
            </a:r>
            <a:r>
              <a:rPr lang="de-DE">
                <a:latin typeface="Arial Black" pitchFamily="34" charset="0"/>
                <a:sym typeface="Wingdings" pitchFamily="2" charset="2"/>
              </a:rPr>
              <a:t>Technik:</a:t>
            </a:r>
            <a:r>
              <a:rPr lang="de-DE" b="1">
                <a:sym typeface="Wingdings" pitchFamily="2" charset="2"/>
              </a:rPr>
              <a:t> Güttler, APV und Einböck mit Entfernen der Gemeinen Rispe</a:t>
            </a:r>
          </a:p>
          <a:p>
            <a:pPr marL="536575" indent="-536575">
              <a:spcBef>
                <a:spcPct val="35000"/>
              </a:spcBef>
              <a:tabLst>
                <a:tab pos="536575" algn="l"/>
                <a:tab pos="3054350" algn="l"/>
              </a:tabLst>
            </a:pPr>
            <a:r>
              <a:rPr lang="de-DE" b="1">
                <a:sym typeface="Wingdings" pitchFamily="2" charset="2"/>
              </a:rPr>
              <a:t>	</a:t>
            </a:r>
            <a:r>
              <a:rPr lang="de-DE" sz="2000">
                <a:latin typeface="Arial Black" pitchFamily="34" charset="0"/>
                <a:sym typeface="Wingdings" pitchFamily="2" charset="2"/>
              </a:rPr>
              <a:t></a:t>
            </a:r>
            <a:r>
              <a:rPr lang="de-DE" b="1">
                <a:sym typeface="Wingdings" pitchFamily="2" charset="2"/>
              </a:rPr>
              <a:t> </a:t>
            </a:r>
            <a:r>
              <a:rPr lang="de-DE" sz="2000" i="1">
                <a:latin typeface="Arial Black" pitchFamily="34" charset="0"/>
                <a:sym typeface="Wingdings" pitchFamily="2" charset="2"/>
              </a:rPr>
              <a:t>ÖAG-Mischungen bei Gemeinem Rispenbestand:</a:t>
            </a:r>
          </a:p>
          <a:p>
            <a:pPr marL="536575" indent="-536575">
              <a:spcBef>
                <a:spcPct val="35000"/>
              </a:spcBef>
              <a:tabLst>
                <a:tab pos="536575" algn="l"/>
                <a:tab pos="3054350" algn="l"/>
              </a:tabLst>
            </a:pPr>
            <a:r>
              <a:rPr lang="de-DE" b="1">
                <a:sym typeface="Wingdings" pitchFamily="2" charset="2"/>
              </a:rPr>
              <a:t>	</a:t>
            </a:r>
            <a:r>
              <a:rPr lang="de-DE" b="1" u="sng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Stufiges Verfahren:</a:t>
            </a:r>
            <a:r>
              <a:rPr lang="de-DE" b="1">
                <a:sym typeface="Wingdings" pitchFamily="2" charset="2"/>
              </a:rPr>
              <a:t>	Bei der Regeneration für schnellen Narbenschluss</a:t>
            </a:r>
            <a:br>
              <a:rPr lang="de-DE" b="1">
                <a:sym typeface="Wingdings" pitchFamily="2" charset="2"/>
              </a:rPr>
            </a:br>
            <a:r>
              <a:rPr lang="de-DE" b="1">
                <a:sym typeface="Wingdings" pitchFamily="2" charset="2"/>
              </a:rPr>
              <a:t>	zuerst </a:t>
            </a:r>
            <a:r>
              <a:rPr lang="de-DE" sz="2000" i="1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NiK mit und ohne Klee</a:t>
            </a:r>
          </a:p>
          <a:p>
            <a:pPr marL="536575" indent="-536575">
              <a:spcBef>
                <a:spcPct val="50000"/>
              </a:spcBef>
              <a:tabLst>
                <a:tab pos="536575" algn="l"/>
                <a:tab pos="3054350" algn="l"/>
              </a:tabLst>
            </a:pPr>
            <a:r>
              <a:rPr lang="de-DE" b="1">
                <a:sym typeface="Wingdings" pitchFamily="2" charset="2"/>
              </a:rPr>
              <a:t>         	Lässt nach ein bis drei Jahren das Engl. Raygras 	nach, dann vorgehen wie bei Lückigkeit</a:t>
            </a:r>
            <a:br>
              <a:rPr lang="de-DE" b="1">
                <a:sym typeface="Wingdings" pitchFamily="2" charset="2"/>
              </a:rPr>
            </a:br>
            <a:r>
              <a:rPr lang="de-DE" b="1">
                <a:sym typeface="Wingdings" pitchFamily="2" charset="2"/>
              </a:rPr>
              <a:t>	</a:t>
            </a:r>
            <a:r>
              <a:rPr lang="de-DE" sz="2000" i="1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(Na, Ni, Natro, Nawei)</a:t>
            </a:r>
            <a:r>
              <a:rPr lang="de-DE" b="1">
                <a:sym typeface="Wingdings" pitchFamily="2" charset="2"/>
              </a:rPr>
              <a:t>	</a:t>
            </a:r>
            <a:br>
              <a:rPr lang="de-DE" b="1">
                <a:sym typeface="Wingdings" pitchFamily="2" charset="2"/>
              </a:rPr>
            </a:br>
            <a:r>
              <a:rPr lang="de-DE" b="1">
                <a:sym typeface="Wingdings" pitchFamily="2" charset="2"/>
              </a:rPr>
              <a:t>	</a:t>
            </a:r>
          </a:p>
          <a:p>
            <a:pPr marL="536575" indent="-536575">
              <a:buFontTx/>
              <a:buAutoNum type="arabicParenBoth" startAt="3"/>
              <a:tabLst>
                <a:tab pos="536575" algn="l"/>
                <a:tab pos="3054350" algn="l"/>
              </a:tabLst>
            </a:pPr>
            <a:r>
              <a:rPr lang="de-DE" sz="2400">
                <a:solidFill>
                  <a:srgbClr val="800000"/>
                </a:solidFill>
                <a:latin typeface="Arial Black" pitchFamily="34" charset="0"/>
                <a:sym typeface="Wingdings" pitchFamily="2" charset="2"/>
              </a:rPr>
              <a:t>Goldhaferbestände bei Kalzinosegefährdung</a:t>
            </a:r>
          </a:p>
          <a:p>
            <a:pPr marL="536575" indent="-536575">
              <a:spcBef>
                <a:spcPct val="35000"/>
              </a:spcBef>
              <a:tabLst>
                <a:tab pos="536575" algn="l"/>
                <a:tab pos="3054350" algn="l"/>
              </a:tabLst>
            </a:pPr>
            <a:r>
              <a:rPr lang="de-DE" sz="1400">
                <a:sym typeface="Wingdings" pitchFamily="2" charset="2"/>
              </a:rPr>
              <a:t>	</a:t>
            </a:r>
            <a:r>
              <a:rPr lang="de-DE">
                <a:latin typeface="Arial Black" pitchFamily="34" charset="0"/>
                <a:sym typeface="Wingdings" pitchFamily="2" charset="2"/>
              </a:rPr>
              <a:t>Technik:</a:t>
            </a:r>
            <a:r>
              <a:rPr lang="de-DE" sz="1400">
                <a:sym typeface="Wingdings" pitchFamily="2" charset="2"/>
              </a:rPr>
              <a:t> </a:t>
            </a:r>
            <a:r>
              <a:rPr lang="de-DE" b="1">
                <a:sym typeface="Wingdings" pitchFamily="2" charset="2"/>
              </a:rPr>
              <a:t>Güttler, APV und Einböck</a:t>
            </a:r>
          </a:p>
          <a:p>
            <a:pPr marL="536575" indent="-536575">
              <a:spcBef>
                <a:spcPct val="35000"/>
              </a:spcBef>
              <a:tabLst>
                <a:tab pos="536575" algn="l"/>
                <a:tab pos="3054350" algn="l"/>
              </a:tabLst>
            </a:pPr>
            <a:r>
              <a:rPr lang="de-DE" sz="1400">
                <a:sym typeface="Wingdings" pitchFamily="2" charset="2"/>
              </a:rPr>
              <a:t>	</a:t>
            </a:r>
            <a:r>
              <a:rPr lang="de-DE" sz="2000">
                <a:latin typeface="Arial Black" pitchFamily="34" charset="0"/>
                <a:sym typeface="Wingdings" pitchFamily="2" charset="2"/>
              </a:rPr>
              <a:t></a:t>
            </a:r>
            <a:r>
              <a:rPr lang="de-DE" sz="1400">
                <a:sym typeface="Wingdings" pitchFamily="2" charset="2"/>
              </a:rPr>
              <a:t>  </a:t>
            </a:r>
            <a:r>
              <a:rPr lang="de-DE" sz="2000" i="1">
                <a:latin typeface="Arial Black" pitchFamily="34" charset="0"/>
                <a:sym typeface="Wingdings" pitchFamily="2" charset="2"/>
              </a:rPr>
              <a:t>ÖAG-Mischungen bei Goldhafergefahr:</a:t>
            </a:r>
          </a:p>
          <a:p>
            <a:pPr marL="536575" indent="-536575">
              <a:spcBef>
                <a:spcPct val="35000"/>
              </a:spcBef>
              <a:tabLst>
                <a:tab pos="536575" algn="l"/>
                <a:tab pos="3054350" algn="l"/>
              </a:tabLst>
            </a:pPr>
            <a:r>
              <a:rPr lang="de-DE" sz="1400">
                <a:sym typeface="Wingdings" pitchFamily="2" charset="2"/>
              </a:rPr>
              <a:t>	</a:t>
            </a:r>
            <a:r>
              <a:rPr lang="de-DE" b="1" u="sng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Stufiges Verfahren:</a:t>
            </a:r>
            <a:r>
              <a:rPr lang="de-DE" sz="1400">
                <a:sym typeface="Wingdings" pitchFamily="2" charset="2"/>
              </a:rPr>
              <a:t>	</a:t>
            </a:r>
            <a:r>
              <a:rPr lang="de-DE" b="1">
                <a:sym typeface="Wingdings" pitchFamily="2" charset="2"/>
              </a:rPr>
              <a:t>Bei der Regeneration für schnellen Narbenschluss 	zuerst </a:t>
            </a:r>
            <a:r>
              <a:rPr lang="de-DE" sz="2000" i="1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NiK mit und ohne Klee</a:t>
            </a:r>
          </a:p>
          <a:p>
            <a:pPr marL="536575" indent="-536575">
              <a:spcBef>
                <a:spcPct val="50000"/>
              </a:spcBef>
              <a:tabLst>
                <a:tab pos="536575" algn="l"/>
                <a:tab pos="3054350" algn="l"/>
              </a:tabLst>
            </a:pPr>
            <a:r>
              <a:rPr lang="de-DE" b="1">
                <a:sym typeface="Wingdings" pitchFamily="2" charset="2"/>
              </a:rPr>
              <a:t>                                     	Lässt nach ein bis drei Jahren das Engl. Raygras 	nach, dann vorgehen wie bei Lückigkeit</a:t>
            </a:r>
            <a:br>
              <a:rPr lang="de-DE" b="1">
                <a:sym typeface="Wingdings" pitchFamily="2" charset="2"/>
              </a:rPr>
            </a:br>
            <a:r>
              <a:rPr lang="de-DE" b="1">
                <a:sym typeface="Wingdings" pitchFamily="2" charset="2"/>
              </a:rPr>
              <a:t>	</a:t>
            </a:r>
            <a:r>
              <a:rPr lang="de-DE" sz="2000" i="1">
                <a:solidFill>
                  <a:srgbClr val="006600"/>
                </a:solidFill>
                <a:latin typeface="Arial Black" pitchFamily="34" charset="0"/>
                <a:sym typeface="Wingdings" pitchFamily="2" charset="2"/>
              </a:rPr>
              <a:t>(Na, Natro, Nawei, Ni)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148E34"/>
              </a:gs>
              <a:gs pos="100000">
                <a:srgbClr val="006600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000">
                <a:solidFill>
                  <a:schemeClr val="bg1"/>
                </a:solidFill>
                <a:latin typeface="Arial Black" pitchFamily="34" charset="0"/>
              </a:rPr>
              <a:t>MR-Paket – Nachsaat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35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insaat"/>
          <p:cNvPicPr>
            <a:picLocks noChangeAspect="1" noChangeArrowheads="1"/>
          </p:cNvPicPr>
          <p:nvPr/>
        </p:nvPicPr>
        <p:blipFill>
          <a:blip r:embed="rId2"/>
          <a:srcRect b="32"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1019175"/>
          </a:xfrm>
          <a:prstGeom prst="rect">
            <a:avLst/>
          </a:prstGeom>
          <a:gradFill rotWithShape="1">
            <a:gsLst>
              <a:gs pos="0">
                <a:srgbClr val="148E34"/>
              </a:gs>
              <a:gs pos="100000">
                <a:srgbClr val="006600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600">
                <a:solidFill>
                  <a:schemeClr val="bg1"/>
                </a:solidFill>
                <a:latin typeface="Arial Black" pitchFamily="34" charset="0"/>
              </a:rPr>
              <a:t>Kosten der Nachsaat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0" y="1574800"/>
            <a:ext cx="9144000" cy="3827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533400" indent="-533400" eaLnBrk="0" hangingPunct="0">
              <a:lnSpc>
                <a:spcPct val="115000"/>
              </a:lnSpc>
              <a:spcBef>
                <a:spcPct val="80000"/>
              </a:spcBef>
              <a:buFont typeface="Wingdings" pitchFamily="2" charset="2"/>
              <a:buChar char="v"/>
              <a:tabLst>
                <a:tab pos="4838700" algn="l"/>
                <a:tab pos="5295900" algn="l"/>
              </a:tabLst>
            </a:pPr>
            <a:r>
              <a:rPr lang="de-DE" sz="3600">
                <a:solidFill>
                  <a:schemeClr val="bg1"/>
                </a:solidFill>
                <a:latin typeface="Arial Black" pitchFamily="34" charset="0"/>
              </a:rPr>
              <a:t>Normale Nachsaat bei Lückigkeit</a:t>
            </a:r>
            <a:endParaRPr lang="de-DE" sz="3200">
              <a:solidFill>
                <a:schemeClr val="bg1"/>
              </a:solidFill>
              <a:latin typeface="Arial Black" pitchFamily="34" charset="0"/>
            </a:endParaRPr>
          </a:p>
          <a:p>
            <a:pPr marL="1879600" lvl="3" indent="546100" eaLnBrk="0" hangingPunct="0">
              <a:lnSpc>
                <a:spcPct val="115000"/>
              </a:lnSpc>
              <a:spcBef>
                <a:spcPct val="50000"/>
              </a:spcBef>
              <a:buFont typeface="Wingdings" pitchFamily="2" charset="2"/>
              <a:buNone/>
              <a:tabLst>
                <a:tab pos="4838700" algn="l"/>
                <a:tab pos="5295900" algn="l"/>
              </a:tabLst>
            </a:pPr>
            <a:r>
              <a:rPr lang="de-DE" sz="3600">
                <a:solidFill>
                  <a:schemeClr val="bg1"/>
                </a:solidFill>
                <a:latin typeface="Arial Black" pitchFamily="34" charset="0"/>
              </a:rPr>
              <a:t>~ 100–150 €/ha</a:t>
            </a:r>
          </a:p>
          <a:p>
            <a:pPr marL="533400" indent="-533400" eaLnBrk="0" hangingPunct="0">
              <a:lnSpc>
                <a:spcPct val="115000"/>
              </a:lnSpc>
              <a:spcBef>
                <a:spcPct val="120000"/>
              </a:spcBef>
              <a:buFont typeface="Wingdings" pitchFamily="2" charset="2"/>
              <a:buChar char="v"/>
              <a:tabLst>
                <a:tab pos="4838700" algn="l"/>
                <a:tab pos="5295900" algn="l"/>
              </a:tabLst>
            </a:pPr>
            <a:r>
              <a:rPr lang="de-DE" sz="3600">
                <a:solidFill>
                  <a:schemeClr val="bg1"/>
                </a:solidFill>
                <a:latin typeface="Arial Black" pitchFamily="34" charset="0"/>
              </a:rPr>
              <a:t>Sanierung bei filzigem Bestand</a:t>
            </a:r>
            <a:endParaRPr lang="de-DE" sz="3200">
              <a:solidFill>
                <a:schemeClr val="bg1"/>
              </a:solidFill>
              <a:latin typeface="Arial Black" pitchFamily="34" charset="0"/>
            </a:endParaRPr>
          </a:p>
          <a:p>
            <a:pPr marL="1879600" lvl="3" indent="546100" eaLnBrk="0" hangingPunct="0">
              <a:lnSpc>
                <a:spcPct val="115000"/>
              </a:lnSpc>
              <a:spcBef>
                <a:spcPct val="50000"/>
              </a:spcBef>
              <a:buFont typeface="Wingdings" pitchFamily="2" charset="2"/>
              <a:buNone/>
              <a:tabLst>
                <a:tab pos="4838700" algn="l"/>
                <a:tab pos="5295900" algn="l"/>
              </a:tabLst>
            </a:pPr>
            <a:r>
              <a:rPr lang="de-DE" sz="3600">
                <a:solidFill>
                  <a:schemeClr val="bg1"/>
                </a:solidFill>
                <a:latin typeface="Arial Black" pitchFamily="34" charset="0"/>
              </a:rPr>
              <a:t>~ 200 bis 300 €/ha</a:t>
            </a:r>
            <a:endParaRPr lang="de-DE" sz="3600" b="1">
              <a:solidFill>
                <a:schemeClr val="bg1"/>
              </a:solidFill>
              <a:latin typeface="Arial Black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4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64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64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64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1019175"/>
          </a:xfrm>
          <a:prstGeom prst="rect">
            <a:avLst/>
          </a:prstGeom>
          <a:gradFill rotWithShape="1">
            <a:gsLst>
              <a:gs pos="0">
                <a:srgbClr val="148E34"/>
              </a:gs>
              <a:gs pos="100000">
                <a:srgbClr val="006600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000">
                <a:solidFill>
                  <a:schemeClr val="bg1"/>
                </a:solidFill>
                <a:latin typeface="Arial Black" pitchFamily="34" charset="0"/>
              </a:rPr>
              <a:t>Mehrertrag und bessere Futterqualitäten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0" y="1546225"/>
            <a:ext cx="9144000" cy="5202238"/>
            <a:chOff x="0" y="974"/>
            <a:chExt cx="5760" cy="3277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0" y="1149"/>
              <a:ext cx="5760" cy="2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249" y="1648"/>
              <a:ext cx="5350" cy="2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Ins="18000">
              <a:spAutoFit/>
            </a:bodyPr>
            <a:lstStyle/>
            <a:p>
              <a:pPr>
                <a:spcBef>
                  <a:spcPct val="50000"/>
                </a:spcBef>
                <a:tabLst>
                  <a:tab pos="4572000" algn="ctr"/>
                  <a:tab pos="5562600" algn="ctr"/>
                  <a:tab pos="6819900" algn="ctr"/>
                  <a:tab pos="7899400" algn="ctr"/>
                </a:tabLst>
              </a:pPr>
              <a:r>
                <a:rPr lang="de-DE">
                  <a:latin typeface="Arial Black" pitchFamily="34" charset="0"/>
                </a:rPr>
                <a:t>Mehrertrag von</a:t>
              </a:r>
              <a:r>
                <a:rPr lang="de-DE" b="1"/>
                <a:t>	10 %	20 %	30 %	40 %</a:t>
              </a:r>
            </a:p>
            <a:p>
              <a:pPr>
                <a:spcBef>
                  <a:spcPct val="50000"/>
                </a:spcBef>
                <a:tabLst>
                  <a:tab pos="4572000" algn="ctr"/>
                  <a:tab pos="5562600" algn="ctr"/>
                  <a:tab pos="6819900" algn="ctr"/>
                  <a:tab pos="7899400" algn="ctr"/>
                </a:tabLst>
              </a:pPr>
              <a:r>
                <a:rPr lang="en-US">
                  <a:latin typeface="Arial Black" pitchFamily="34" charset="0"/>
                </a:rPr>
                <a:t>In kg TM</a:t>
              </a:r>
              <a:r>
                <a:rPr lang="de-DE">
                  <a:latin typeface="Arial Black" pitchFamily="34" charset="0"/>
                </a:rPr>
                <a:t>/ha/Jahr</a:t>
              </a:r>
              <a:r>
                <a:rPr lang="de-DE" b="1"/>
                <a:t>	700	1.400	2.100	2.800</a:t>
              </a:r>
            </a:p>
            <a:p>
              <a:pPr>
                <a:spcBef>
                  <a:spcPct val="50000"/>
                </a:spcBef>
                <a:tabLst>
                  <a:tab pos="4572000" algn="ctr"/>
                  <a:tab pos="5562600" algn="ctr"/>
                  <a:tab pos="6819900" algn="ctr"/>
                  <a:tab pos="7899400" algn="ctr"/>
                </a:tabLst>
              </a:pPr>
              <a:r>
                <a:rPr lang="de-DE">
                  <a:latin typeface="Arial Black" pitchFamily="34" charset="0"/>
                </a:rPr>
                <a:t>Futterqualitäten in MJ NEL/kg TM</a:t>
              </a:r>
              <a:r>
                <a:rPr lang="de-DE" b="1"/>
                <a:t>	0,1	0,2	0,2	0,3</a:t>
              </a:r>
            </a:p>
            <a:p>
              <a:pPr>
                <a:spcBef>
                  <a:spcPct val="50000"/>
                </a:spcBef>
                <a:tabLst>
                  <a:tab pos="4572000" algn="ctr"/>
                  <a:tab pos="5562600" algn="ctr"/>
                  <a:tab pos="6819900" algn="ctr"/>
                  <a:tab pos="7899400" algn="ctr"/>
                </a:tabLst>
              </a:pPr>
              <a:endParaRPr lang="de-DE" b="1"/>
            </a:p>
            <a:p>
              <a:pPr>
                <a:spcBef>
                  <a:spcPct val="50000"/>
                </a:spcBef>
                <a:tabLst>
                  <a:tab pos="4572000" algn="ctr"/>
                  <a:tab pos="5562600" algn="ctr"/>
                  <a:tab pos="6819900" algn="ctr"/>
                  <a:tab pos="7899400" algn="ctr"/>
                </a:tabLst>
              </a:pPr>
              <a:r>
                <a:rPr lang="de-DE">
                  <a:latin typeface="Arial Black" pitchFamily="34" charset="0"/>
                </a:rPr>
                <a:t>Mehrqualitätsertrag</a:t>
              </a:r>
              <a:r>
                <a:rPr lang="de-DE" b="1"/>
                <a:t> 	770	1.680	1.820	2.940</a:t>
              </a:r>
            </a:p>
            <a:p>
              <a:pPr>
                <a:spcBef>
                  <a:spcPct val="50000"/>
                </a:spcBef>
                <a:tabLst>
                  <a:tab pos="4572000" algn="ctr"/>
                  <a:tab pos="5562600" algn="ctr"/>
                  <a:tab pos="6819900" algn="ctr"/>
                  <a:tab pos="7899400" algn="ctr"/>
                </a:tabLst>
              </a:pPr>
              <a:r>
                <a:rPr lang="de-DE">
                  <a:latin typeface="Arial Black" pitchFamily="34" charset="0"/>
                </a:rPr>
                <a:t>In MJ NEL/ha</a:t>
              </a:r>
              <a:r>
                <a:rPr lang="de-DE" b="1"/>
                <a:t>	3.920	7.840	11.760	15.680</a:t>
              </a:r>
            </a:p>
            <a:p>
              <a:pPr>
                <a:spcBef>
                  <a:spcPct val="50000"/>
                </a:spcBef>
                <a:buFont typeface="Symbol" pitchFamily="18" charset="2"/>
                <a:buNone/>
                <a:tabLst>
                  <a:tab pos="4572000" algn="ctr"/>
                  <a:tab pos="5562600" algn="ctr"/>
                  <a:tab pos="6819900" algn="ctr"/>
                  <a:tab pos="7899400" algn="ctr"/>
                </a:tabLst>
              </a:pPr>
              <a:r>
                <a:rPr lang="de-DE">
                  <a:latin typeface="Arial Black" pitchFamily="34" charset="0"/>
                  <a:sym typeface="Symbol" pitchFamily="18" charset="2"/>
                </a:rPr>
                <a:t> MJ NEL/ha/Jahr</a:t>
              </a:r>
              <a:r>
                <a:rPr lang="de-DE" b="1">
                  <a:sym typeface="Symbol" pitchFamily="18" charset="2"/>
                </a:rPr>
                <a:t>	4.690	9.520	13.580	18.620</a:t>
              </a:r>
            </a:p>
            <a:p>
              <a:pPr>
                <a:spcBef>
                  <a:spcPct val="50000"/>
                </a:spcBef>
                <a:buFont typeface="Symbol" pitchFamily="18" charset="2"/>
                <a:buNone/>
                <a:tabLst>
                  <a:tab pos="4572000" algn="ctr"/>
                  <a:tab pos="5562600" algn="ctr"/>
                  <a:tab pos="6819900" algn="ctr"/>
                  <a:tab pos="7899400" algn="ctr"/>
                </a:tabLst>
              </a:pPr>
              <a:endParaRPr lang="de-DE" b="1">
                <a:sym typeface="Symbol" pitchFamily="18" charset="2"/>
              </a:endParaRPr>
            </a:p>
            <a:p>
              <a:pPr>
                <a:spcBef>
                  <a:spcPct val="50000"/>
                </a:spcBef>
                <a:buFont typeface="Symbol" pitchFamily="18" charset="2"/>
                <a:buNone/>
                <a:tabLst>
                  <a:tab pos="4572000" algn="ctr"/>
                  <a:tab pos="5562600" algn="ctr"/>
                  <a:tab pos="6819900" algn="ctr"/>
                  <a:tab pos="7899400" algn="ctr"/>
                </a:tabLst>
              </a:pPr>
              <a:endParaRPr lang="de-DE" b="1">
                <a:sym typeface="Symbol" pitchFamily="18" charset="2"/>
              </a:endParaRPr>
            </a:p>
          </p:txBody>
        </p:sp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240" y="992"/>
              <a:ext cx="535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2400">
                <a:latin typeface="Arial Black" pitchFamily="34" charset="0"/>
              </a:endParaRPr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0" y="974"/>
              <a:ext cx="5760" cy="48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tabLst>
                  <a:tab pos="5384800" algn="ctr"/>
                  <a:tab pos="7708900" algn="ctr"/>
                </a:tabLst>
              </a:pPr>
              <a:r>
                <a:rPr lang="de-DE">
                  <a:solidFill>
                    <a:srgbClr val="006600"/>
                  </a:solidFill>
                  <a:latin typeface="Arial Black" pitchFamily="34" charset="0"/>
                </a:rPr>
                <a:t>	</a:t>
              </a:r>
              <a:r>
                <a:rPr lang="de-DE" sz="2000">
                  <a:solidFill>
                    <a:srgbClr val="006600"/>
                  </a:solidFill>
                  <a:latin typeface="Arial Black" pitchFamily="34" charset="0"/>
                </a:rPr>
                <a:t>Verbesserung</a:t>
              </a:r>
              <a:r>
                <a:rPr lang="de-DE">
                  <a:solidFill>
                    <a:srgbClr val="006600"/>
                  </a:solidFill>
                  <a:latin typeface="Arial Black" pitchFamily="34" charset="0"/>
                </a:rPr>
                <a:t>	</a:t>
              </a:r>
              <a:r>
                <a:rPr lang="de-DE" sz="2000">
                  <a:solidFill>
                    <a:srgbClr val="006600"/>
                  </a:solidFill>
                  <a:latin typeface="Arial Black" pitchFamily="34" charset="0"/>
                </a:rPr>
                <a:t>Sanierung</a:t>
              </a:r>
            </a:p>
            <a:p>
              <a:pPr eaLnBrk="0" hangingPunct="0">
                <a:spcBef>
                  <a:spcPct val="20000"/>
                </a:spcBef>
                <a:tabLst>
                  <a:tab pos="5384800" algn="ctr"/>
                  <a:tab pos="7708900" algn="ctr"/>
                </a:tabLst>
              </a:pPr>
              <a:r>
                <a:rPr lang="de-DE" sz="2000">
                  <a:solidFill>
                    <a:srgbClr val="006600"/>
                  </a:solidFill>
                  <a:latin typeface="Arial Black" pitchFamily="34" charset="0"/>
                </a:rPr>
                <a:t>	Lückige Narbe	 Gemeine Rispe</a:t>
              </a: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377" y="2384"/>
              <a:ext cx="11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4212" y="2416"/>
              <a:ext cx="1492" cy="23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>
                  <a:solidFill>
                    <a:schemeClr val="bg1"/>
                  </a:solidFill>
                  <a:latin typeface="Arial Black" pitchFamily="34" charset="0"/>
                </a:rPr>
                <a:t>Futterakzeptanz!!</a:t>
              </a: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158" y="3974"/>
              <a:ext cx="5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158" y="4020"/>
              <a:ext cx="5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Arial Black" pitchFamily="34" charset="0"/>
                </a:rPr>
                <a:t>  </a:t>
              </a: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0" y="3780"/>
              <a:ext cx="5760" cy="25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4927600" algn="ctr"/>
                  <a:tab pos="5918200" algn="ctr"/>
                  <a:tab pos="7264400" algn="ctr"/>
                  <a:tab pos="8343900" algn="ctr"/>
                </a:tabLst>
              </a:pPr>
              <a:r>
                <a:rPr lang="de-DE"/>
                <a:t>     </a:t>
              </a:r>
              <a:r>
                <a:rPr lang="de-DE" sz="2000">
                  <a:solidFill>
                    <a:schemeClr val="bg1"/>
                  </a:solidFill>
                  <a:latin typeface="Arial Black" pitchFamily="34" charset="0"/>
                  <a:sym typeface="Symbol" pitchFamily="18" charset="2"/>
                </a:rPr>
                <a:t>Mehrertrag in €/ha/Jahr	140	285	410	560</a:t>
              </a:r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0" y="1525"/>
              <a:ext cx="5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0" y="981"/>
              <a:ext cx="57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/>
          <a:srcRect r="20"/>
          <a:stretch>
            <a:fillRect/>
          </a:stretch>
        </p:blipFill>
        <p:spPr bwMode="auto">
          <a:xfrm>
            <a:off x="0" y="-14288"/>
            <a:ext cx="9144000" cy="68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5867400" cy="10191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4000">
                <a:solidFill>
                  <a:srgbClr val="009900"/>
                </a:solidFill>
                <a:latin typeface="Arial Black" pitchFamily="34" charset="0"/>
              </a:rPr>
              <a:t>Es lohnt sich!</a:t>
            </a: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952500" y="1833563"/>
            <a:ext cx="7416800" cy="4111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200000"/>
              </a:lnSpc>
              <a:spcBef>
                <a:spcPct val="50000"/>
              </a:spcBef>
            </a:pPr>
            <a:r>
              <a:rPr lang="en-US" sz="4400" dirty="0" err="1">
                <a:solidFill>
                  <a:schemeClr val="bg1"/>
                </a:solidFill>
                <a:latin typeface="Arial Black" pitchFamily="34" charset="0"/>
              </a:rPr>
              <a:t>Futter</a:t>
            </a:r>
            <a:r>
              <a:rPr lang="en-US" sz="4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 Black" pitchFamily="34" charset="0"/>
              </a:rPr>
              <a:t>aus</a:t>
            </a:r>
            <a:r>
              <a:rPr lang="en-US" sz="4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 Black" pitchFamily="34" charset="0"/>
              </a:rPr>
              <a:t>Wiesen</a:t>
            </a:r>
            <a:r>
              <a:rPr lang="en-US" sz="4400" dirty="0">
                <a:solidFill>
                  <a:schemeClr val="bg1"/>
                </a:solidFill>
                <a:latin typeface="Arial Black" pitchFamily="34" charset="0"/>
              </a:rPr>
              <a:t> und </a:t>
            </a:r>
            <a:r>
              <a:rPr lang="en-US" sz="4400" dirty="0" err="1">
                <a:solidFill>
                  <a:schemeClr val="bg1"/>
                </a:solidFill>
                <a:latin typeface="Arial Black" pitchFamily="34" charset="0"/>
              </a:rPr>
              <a:t>Weiden</a:t>
            </a:r>
            <a:r>
              <a:rPr lang="en-US" sz="4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 Black" pitchFamily="34" charset="0"/>
              </a:rPr>
              <a:t>ist</a:t>
            </a:r>
            <a:r>
              <a:rPr lang="en-US" sz="4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 Black" pitchFamily="34" charset="0"/>
              </a:rPr>
              <a:t>billiger</a:t>
            </a:r>
            <a:r>
              <a:rPr lang="en-US" sz="4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 Black" pitchFamily="34" charset="0"/>
              </a:rPr>
              <a:t>als</a:t>
            </a:r>
            <a:r>
              <a:rPr lang="en-US" sz="4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 Black" pitchFamily="34" charset="0"/>
              </a:rPr>
              <a:t>Kraftfutter</a:t>
            </a:r>
            <a:r>
              <a:rPr lang="en-US" sz="4400" dirty="0" smtClean="0">
                <a:solidFill>
                  <a:schemeClr val="bg1"/>
                </a:solidFill>
                <a:latin typeface="Arial Black" pitchFamily="34" charset="0"/>
              </a:rPr>
              <a:t>!</a:t>
            </a:r>
            <a:endParaRPr lang="de-DE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/>
          <a:srcRect r="-8" b="9"/>
          <a:stretch>
            <a:fillRect/>
          </a:stretch>
        </p:blipFill>
        <p:spPr bwMode="auto">
          <a:xfrm>
            <a:off x="-14288" y="-20638"/>
            <a:ext cx="9183688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1397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3200">
                <a:solidFill>
                  <a:srgbClr val="FFFF99"/>
                </a:solidFill>
                <a:latin typeface="Arial Black" pitchFamily="34" charset="0"/>
              </a:rPr>
              <a:t>Dichte und stufig aufgebaute </a:t>
            </a:r>
            <a:br>
              <a:rPr lang="de-DE" sz="3200">
                <a:solidFill>
                  <a:srgbClr val="FFFF99"/>
                </a:solidFill>
                <a:latin typeface="Arial Black" pitchFamily="34" charset="0"/>
              </a:rPr>
            </a:br>
            <a:r>
              <a:rPr lang="de-DE" sz="3200">
                <a:solidFill>
                  <a:srgbClr val="FFFF99"/>
                </a:solidFill>
                <a:latin typeface="Arial Black" pitchFamily="34" charset="0"/>
              </a:rPr>
              <a:t>Pflanzenbestände sind: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584200" y="1557338"/>
            <a:ext cx="7975600" cy="4702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44500" indent="-444500" eaLnBrk="0" hangingPunct="0">
              <a:lnSpc>
                <a:spcPct val="115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444500" algn="l"/>
              </a:tabLst>
            </a:pPr>
            <a:r>
              <a:rPr lang="en-US" sz="2800">
                <a:solidFill>
                  <a:schemeClr val="bg1"/>
                </a:solidFill>
                <a:latin typeface="Arial Black" pitchFamily="34" charset="0"/>
              </a:rPr>
              <a:t>weniger anf</a:t>
            </a:r>
            <a:r>
              <a:rPr lang="de-DE" sz="2800">
                <a:solidFill>
                  <a:schemeClr val="bg1"/>
                </a:solidFill>
                <a:latin typeface="Arial Black" pitchFamily="34" charset="0"/>
              </a:rPr>
              <a:t>ällig für Verunkrautung</a:t>
            </a:r>
          </a:p>
          <a:p>
            <a:pPr marL="444500" indent="-444500" eaLnBrk="0" hangingPunct="0">
              <a:lnSpc>
                <a:spcPct val="115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444500" algn="l"/>
              </a:tabLst>
            </a:pPr>
            <a:r>
              <a:rPr lang="de-DE" sz="2800">
                <a:solidFill>
                  <a:schemeClr val="bg1"/>
                </a:solidFill>
                <a:latin typeface="Arial Black" pitchFamily="34" charset="0"/>
              </a:rPr>
              <a:t>liefern höhere Erträge</a:t>
            </a:r>
          </a:p>
          <a:p>
            <a:pPr marL="444500" indent="-444500" eaLnBrk="0" hangingPunct="0">
              <a:lnSpc>
                <a:spcPct val="115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444500" algn="l"/>
              </a:tabLst>
            </a:pPr>
            <a:r>
              <a:rPr lang="de-DE" sz="2800">
                <a:solidFill>
                  <a:schemeClr val="bg1"/>
                </a:solidFill>
                <a:latin typeface="Arial Black" pitchFamily="34" charset="0"/>
              </a:rPr>
              <a:t>weisen eine bessere Futterqualität und Futterakzeptanz auf</a:t>
            </a:r>
          </a:p>
          <a:p>
            <a:pPr marL="444500" indent="-444500" eaLnBrk="0" hangingPunct="0">
              <a:lnSpc>
                <a:spcPct val="115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444500" algn="l"/>
              </a:tabLst>
            </a:pPr>
            <a:r>
              <a:rPr lang="de-DE" sz="2800">
                <a:solidFill>
                  <a:schemeClr val="bg1"/>
                </a:solidFill>
                <a:latin typeface="Arial Black" pitchFamily="34" charset="0"/>
              </a:rPr>
              <a:t>trocknen im Sommer – speziell auf Südhängen – nicht so stark aus</a:t>
            </a:r>
          </a:p>
          <a:p>
            <a:pPr marL="444500" indent="-444500" eaLnBrk="0" hangingPunct="0">
              <a:lnSpc>
                <a:spcPct val="115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444500" algn="l"/>
              </a:tabLst>
            </a:pPr>
            <a:r>
              <a:rPr lang="de-DE" sz="2800">
                <a:solidFill>
                  <a:schemeClr val="bg1"/>
                </a:solidFill>
                <a:latin typeface="Arial Black" pitchFamily="34" charset="0"/>
              </a:rPr>
              <a:t>Sind auch tragfähiger und weniger anfällig auf Narbenverletzungen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6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67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67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67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241300" y="76200"/>
            <a:ext cx="8445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400">
                <a:solidFill>
                  <a:srgbClr val="006600"/>
                </a:solidFill>
                <a:latin typeface="Arial Black" pitchFamily="34" charset="0"/>
              </a:rPr>
              <a:t>Grünlandbewirtschaftung in Österreich </a:t>
            </a:r>
            <a:br>
              <a:rPr lang="de-DE" sz="2400">
                <a:solidFill>
                  <a:srgbClr val="006600"/>
                </a:solidFill>
                <a:latin typeface="Arial Black" pitchFamily="34" charset="0"/>
              </a:rPr>
            </a:br>
            <a:r>
              <a:rPr lang="de-DE" sz="2400">
                <a:solidFill>
                  <a:srgbClr val="006600"/>
                </a:solidFill>
                <a:latin typeface="Arial Black" pitchFamily="34" charset="0"/>
              </a:rPr>
              <a:t>im Jahre 2003 auf 1,6 Mill. Hektar Wiesen, Weiden, Almen und Feldfutter</a:t>
            </a:r>
            <a:endParaRPr lang="de-AT" sz="240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924800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014788" y="4737100"/>
            <a:ext cx="2543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>
                <a:solidFill>
                  <a:schemeClr val="bg1"/>
                </a:solidFill>
              </a:rPr>
              <a:t>20 t/ha Bodenlebewesen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0" y="762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800">
                <a:solidFill>
                  <a:srgbClr val="006600"/>
                </a:solidFill>
                <a:latin typeface="Arial Black" pitchFamily="34" charset="0"/>
              </a:rPr>
              <a:t>Nutzungsstadien und Energiegehalt </a:t>
            </a:r>
          </a:p>
          <a:p>
            <a:pPr algn="ctr"/>
            <a:r>
              <a:rPr lang="de-DE" sz="2800">
                <a:solidFill>
                  <a:srgbClr val="006600"/>
                </a:solidFill>
                <a:latin typeface="Arial Black" pitchFamily="34" charset="0"/>
              </a:rPr>
              <a:t>des Grünlandfutters</a:t>
            </a:r>
            <a:endParaRPr lang="de-AT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324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059"/>
          <p:cNvSpPr>
            <a:spLocks noChangeArrowheads="1"/>
          </p:cNvSpPr>
          <p:nvPr/>
        </p:nvSpPr>
        <p:spPr bwMode="auto">
          <a:xfrm>
            <a:off x="0" y="1"/>
            <a:ext cx="9144000" cy="980728"/>
          </a:xfrm>
          <a:prstGeom prst="rect">
            <a:avLst/>
          </a:prstGeom>
          <a:gradFill rotWithShape="1">
            <a:gsLst>
              <a:gs pos="0">
                <a:srgbClr val="148E34"/>
              </a:gs>
              <a:gs pos="100000">
                <a:srgbClr val="006600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Arial Black" pitchFamily="34" charset="0"/>
              </a:rPr>
              <a:t>Voraussetzungen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 von </a:t>
            </a:r>
            <a:r>
              <a:rPr lang="en-US" sz="2400" dirty="0" err="1">
                <a:solidFill>
                  <a:schemeClr val="bg1"/>
                </a:solidFill>
                <a:latin typeface="Arial Black" pitchFamily="34" charset="0"/>
              </a:rPr>
              <a:t>Wiesenfutter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Black" pitchFamily="34" charset="0"/>
              </a:rPr>
              <a:t>für</a:t>
            </a:r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Arial Black" pitchFamily="34" charset="0"/>
              </a:rPr>
              <a:t>Futterkonservierung</a:t>
            </a:r>
            <a:endParaRPr lang="de-DE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53161" name="Group 6057"/>
          <p:cNvGrpSpPr>
            <a:grpSpLocks/>
          </p:cNvGrpSpPr>
          <p:nvPr/>
        </p:nvGrpSpPr>
        <p:grpSpPr bwMode="auto">
          <a:xfrm>
            <a:off x="180975" y="1628775"/>
            <a:ext cx="8791575" cy="5045075"/>
            <a:chOff x="114" y="1026"/>
            <a:chExt cx="5538" cy="3178"/>
          </a:xfrm>
        </p:grpSpPr>
        <p:grpSp>
          <p:nvGrpSpPr>
            <p:cNvPr id="9221" name="Group 4123"/>
            <p:cNvGrpSpPr>
              <a:grpSpLocks/>
            </p:cNvGrpSpPr>
            <p:nvPr/>
          </p:nvGrpSpPr>
          <p:grpSpPr bwMode="auto">
            <a:xfrm>
              <a:off x="1019" y="1026"/>
              <a:ext cx="3902" cy="2754"/>
              <a:chOff x="1920" y="987"/>
              <a:chExt cx="3462" cy="2443"/>
            </a:xfrm>
          </p:grpSpPr>
          <p:sp>
            <p:nvSpPr>
              <p:cNvPr id="9282" name="Freeform 4124"/>
              <p:cNvSpPr>
                <a:spLocks/>
              </p:cNvSpPr>
              <p:nvPr/>
            </p:nvSpPr>
            <p:spPr bwMode="auto">
              <a:xfrm>
                <a:off x="5339" y="1688"/>
                <a:ext cx="43" cy="120"/>
              </a:xfrm>
              <a:custGeom>
                <a:avLst/>
                <a:gdLst>
                  <a:gd name="T0" fmla="*/ 14 w 43"/>
                  <a:gd name="T1" fmla="*/ 118 h 120"/>
                  <a:gd name="T2" fmla="*/ 14 w 43"/>
                  <a:gd name="T3" fmla="*/ 115 h 120"/>
                  <a:gd name="T4" fmla="*/ 10 w 43"/>
                  <a:gd name="T5" fmla="*/ 111 h 120"/>
                  <a:gd name="T6" fmla="*/ 10 w 43"/>
                  <a:gd name="T7" fmla="*/ 103 h 120"/>
                  <a:gd name="T8" fmla="*/ 2 w 43"/>
                  <a:gd name="T9" fmla="*/ 83 h 120"/>
                  <a:gd name="T10" fmla="*/ 0 w 43"/>
                  <a:gd name="T11" fmla="*/ 77 h 120"/>
                  <a:gd name="T12" fmla="*/ 0 w 43"/>
                  <a:gd name="T13" fmla="*/ 69 h 120"/>
                  <a:gd name="T14" fmla="*/ 0 w 43"/>
                  <a:gd name="T15" fmla="*/ 64 h 120"/>
                  <a:gd name="T16" fmla="*/ 2 w 43"/>
                  <a:gd name="T17" fmla="*/ 58 h 120"/>
                  <a:gd name="T18" fmla="*/ 3 w 43"/>
                  <a:gd name="T19" fmla="*/ 51 h 120"/>
                  <a:gd name="T20" fmla="*/ 5 w 43"/>
                  <a:gd name="T21" fmla="*/ 45 h 120"/>
                  <a:gd name="T22" fmla="*/ 7 w 43"/>
                  <a:gd name="T23" fmla="*/ 38 h 120"/>
                  <a:gd name="T24" fmla="*/ 9 w 43"/>
                  <a:gd name="T25" fmla="*/ 32 h 120"/>
                  <a:gd name="T26" fmla="*/ 10 w 43"/>
                  <a:gd name="T27" fmla="*/ 0 h 120"/>
                  <a:gd name="T28" fmla="*/ 14 w 43"/>
                  <a:gd name="T29" fmla="*/ 0 h 120"/>
                  <a:gd name="T30" fmla="*/ 17 w 43"/>
                  <a:gd name="T31" fmla="*/ 7 h 120"/>
                  <a:gd name="T32" fmla="*/ 14 w 43"/>
                  <a:gd name="T33" fmla="*/ 28 h 120"/>
                  <a:gd name="T34" fmla="*/ 15 w 43"/>
                  <a:gd name="T35" fmla="*/ 34 h 120"/>
                  <a:gd name="T36" fmla="*/ 15 w 43"/>
                  <a:gd name="T37" fmla="*/ 36 h 120"/>
                  <a:gd name="T38" fmla="*/ 29 w 43"/>
                  <a:gd name="T39" fmla="*/ 45 h 120"/>
                  <a:gd name="T40" fmla="*/ 36 w 43"/>
                  <a:gd name="T41" fmla="*/ 53 h 120"/>
                  <a:gd name="T42" fmla="*/ 41 w 43"/>
                  <a:gd name="T43" fmla="*/ 62 h 120"/>
                  <a:gd name="T44" fmla="*/ 43 w 43"/>
                  <a:gd name="T45" fmla="*/ 64 h 120"/>
                  <a:gd name="T46" fmla="*/ 40 w 43"/>
                  <a:gd name="T47" fmla="*/ 81 h 120"/>
                  <a:gd name="T48" fmla="*/ 33 w 43"/>
                  <a:gd name="T49" fmla="*/ 96 h 120"/>
                  <a:gd name="T50" fmla="*/ 17 w 43"/>
                  <a:gd name="T51" fmla="*/ 120 h 120"/>
                  <a:gd name="T52" fmla="*/ 14 w 43"/>
                  <a:gd name="T53" fmla="*/ 118 h 1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3" h="120">
                    <a:moveTo>
                      <a:pt x="14" y="118"/>
                    </a:moveTo>
                    <a:lnTo>
                      <a:pt x="14" y="115"/>
                    </a:lnTo>
                    <a:lnTo>
                      <a:pt x="10" y="111"/>
                    </a:lnTo>
                    <a:lnTo>
                      <a:pt x="10" y="103"/>
                    </a:lnTo>
                    <a:lnTo>
                      <a:pt x="2" y="83"/>
                    </a:lnTo>
                    <a:lnTo>
                      <a:pt x="0" y="77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2" y="58"/>
                    </a:lnTo>
                    <a:lnTo>
                      <a:pt x="3" y="51"/>
                    </a:lnTo>
                    <a:lnTo>
                      <a:pt x="5" y="45"/>
                    </a:lnTo>
                    <a:lnTo>
                      <a:pt x="7" y="38"/>
                    </a:lnTo>
                    <a:lnTo>
                      <a:pt x="9" y="3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7"/>
                    </a:lnTo>
                    <a:lnTo>
                      <a:pt x="14" y="28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29" y="45"/>
                    </a:lnTo>
                    <a:lnTo>
                      <a:pt x="36" y="53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40" y="81"/>
                    </a:lnTo>
                    <a:lnTo>
                      <a:pt x="33" y="96"/>
                    </a:lnTo>
                    <a:lnTo>
                      <a:pt x="17" y="120"/>
                    </a:lnTo>
                    <a:lnTo>
                      <a:pt x="14" y="118"/>
                    </a:lnTo>
                    <a:close/>
                  </a:path>
                </a:pathLst>
              </a:custGeom>
              <a:solidFill>
                <a:srgbClr val="798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Freeform 4125"/>
              <p:cNvSpPr>
                <a:spLocks/>
              </p:cNvSpPr>
              <p:nvPr/>
            </p:nvSpPr>
            <p:spPr bwMode="auto">
              <a:xfrm>
                <a:off x="5339" y="1688"/>
                <a:ext cx="43" cy="120"/>
              </a:xfrm>
              <a:custGeom>
                <a:avLst/>
                <a:gdLst>
                  <a:gd name="T0" fmla="*/ 14 w 43"/>
                  <a:gd name="T1" fmla="*/ 118 h 120"/>
                  <a:gd name="T2" fmla="*/ 14 w 43"/>
                  <a:gd name="T3" fmla="*/ 115 h 120"/>
                  <a:gd name="T4" fmla="*/ 10 w 43"/>
                  <a:gd name="T5" fmla="*/ 111 h 120"/>
                  <a:gd name="T6" fmla="*/ 10 w 43"/>
                  <a:gd name="T7" fmla="*/ 103 h 120"/>
                  <a:gd name="T8" fmla="*/ 2 w 43"/>
                  <a:gd name="T9" fmla="*/ 83 h 120"/>
                  <a:gd name="T10" fmla="*/ 0 w 43"/>
                  <a:gd name="T11" fmla="*/ 77 h 120"/>
                  <a:gd name="T12" fmla="*/ 0 w 43"/>
                  <a:gd name="T13" fmla="*/ 69 h 120"/>
                  <a:gd name="T14" fmla="*/ 0 w 43"/>
                  <a:gd name="T15" fmla="*/ 64 h 120"/>
                  <a:gd name="T16" fmla="*/ 2 w 43"/>
                  <a:gd name="T17" fmla="*/ 58 h 120"/>
                  <a:gd name="T18" fmla="*/ 3 w 43"/>
                  <a:gd name="T19" fmla="*/ 51 h 120"/>
                  <a:gd name="T20" fmla="*/ 5 w 43"/>
                  <a:gd name="T21" fmla="*/ 45 h 120"/>
                  <a:gd name="T22" fmla="*/ 7 w 43"/>
                  <a:gd name="T23" fmla="*/ 38 h 120"/>
                  <a:gd name="T24" fmla="*/ 9 w 43"/>
                  <a:gd name="T25" fmla="*/ 32 h 120"/>
                  <a:gd name="T26" fmla="*/ 10 w 43"/>
                  <a:gd name="T27" fmla="*/ 0 h 120"/>
                  <a:gd name="T28" fmla="*/ 14 w 43"/>
                  <a:gd name="T29" fmla="*/ 0 h 120"/>
                  <a:gd name="T30" fmla="*/ 17 w 43"/>
                  <a:gd name="T31" fmla="*/ 7 h 120"/>
                  <a:gd name="T32" fmla="*/ 14 w 43"/>
                  <a:gd name="T33" fmla="*/ 28 h 120"/>
                  <a:gd name="T34" fmla="*/ 15 w 43"/>
                  <a:gd name="T35" fmla="*/ 34 h 120"/>
                  <a:gd name="T36" fmla="*/ 15 w 43"/>
                  <a:gd name="T37" fmla="*/ 36 h 120"/>
                  <a:gd name="T38" fmla="*/ 29 w 43"/>
                  <a:gd name="T39" fmla="*/ 45 h 120"/>
                  <a:gd name="T40" fmla="*/ 36 w 43"/>
                  <a:gd name="T41" fmla="*/ 53 h 120"/>
                  <a:gd name="T42" fmla="*/ 41 w 43"/>
                  <a:gd name="T43" fmla="*/ 62 h 120"/>
                  <a:gd name="T44" fmla="*/ 43 w 43"/>
                  <a:gd name="T45" fmla="*/ 64 h 120"/>
                  <a:gd name="T46" fmla="*/ 40 w 43"/>
                  <a:gd name="T47" fmla="*/ 81 h 120"/>
                  <a:gd name="T48" fmla="*/ 33 w 43"/>
                  <a:gd name="T49" fmla="*/ 96 h 120"/>
                  <a:gd name="T50" fmla="*/ 17 w 43"/>
                  <a:gd name="T51" fmla="*/ 120 h 120"/>
                  <a:gd name="T52" fmla="*/ 14 w 43"/>
                  <a:gd name="T53" fmla="*/ 118 h 1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3" h="120">
                    <a:moveTo>
                      <a:pt x="14" y="118"/>
                    </a:moveTo>
                    <a:lnTo>
                      <a:pt x="14" y="115"/>
                    </a:lnTo>
                    <a:lnTo>
                      <a:pt x="10" y="111"/>
                    </a:lnTo>
                    <a:lnTo>
                      <a:pt x="10" y="103"/>
                    </a:lnTo>
                    <a:lnTo>
                      <a:pt x="2" y="83"/>
                    </a:lnTo>
                    <a:lnTo>
                      <a:pt x="0" y="77"/>
                    </a:lnTo>
                    <a:lnTo>
                      <a:pt x="0" y="69"/>
                    </a:lnTo>
                    <a:lnTo>
                      <a:pt x="0" y="64"/>
                    </a:lnTo>
                    <a:lnTo>
                      <a:pt x="2" y="58"/>
                    </a:lnTo>
                    <a:lnTo>
                      <a:pt x="3" y="51"/>
                    </a:lnTo>
                    <a:lnTo>
                      <a:pt x="5" y="45"/>
                    </a:lnTo>
                    <a:lnTo>
                      <a:pt x="7" y="38"/>
                    </a:lnTo>
                    <a:lnTo>
                      <a:pt x="9" y="3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7"/>
                    </a:lnTo>
                    <a:lnTo>
                      <a:pt x="14" y="28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29" y="45"/>
                    </a:lnTo>
                    <a:lnTo>
                      <a:pt x="36" y="53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40" y="81"/>
                    </a:lnTo>
                    <a:lnTo>
                      <a:pt x="33" y="96"/>
                    </a:lnTo>
                    <a:lnTo>
                      <a:pt x="17" y="120"/>
                    </a:lnTo>
                    <a:lnTo>
                      <a:pt x="14" y="11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Freeform 4126"/>
              <p:cNvSpPr>
                <a:spLocks/>
              </p:cNvSpPr>
              <p:nvPr/>
            </p:nvSpPr>
            <p:spPr bwMode="auto">
              <a:xfrm>
                <a:off x="4888" y="1060"/>
                <a:ext cx="373" cy="743"/>
              </a:xfrm>
              <a:custGeom>
                <a:avLst/>
                <a:gdLst>
                  <a:gd name="T0" fmla="*/ 138 w 373"/>
                  <a:gd name="T1" fmla="*/ 669 h 743"/>
                  <a:gd name="T2" fmla="*/ 138 w 373"/>
                  <a:gd name="T3" fmla="*/ 590 h 743"/>
                  <a:gd name="T4" fmla="*/ 131 w 373"/>
                  <a:gd name="T5" fmla="*/ 510 h 743"/>
                  <a:gd name="T6" fmla="*/ 69 w 373"/>
                  <a:gd name="T7" fmla="*/ 472 h 743"/>
                  <a:gd name="T8" fmla="*/ 31 w 373"/>
                  <a:gd name="T9" fmla="*/ 459 h 743"/>
                  <a:gd name="T10" fmla="*/ 17 w 373"/>
                  <a:gd name="T11" fmla="*/ 448 h 743"/>
                  <a:gd name="T12" fmla="*/ 7 w 373"/>
                  <a:gd name="T13" fmla="*/ 431 h 743"/>
                  <a:gd name="T14" fmla="*/ 2 w 373"/>
                  <a:gd name="T15" fmla="*/ 414 h 743"/>
                  <a:gd name="T16" fmla="*/ 0 w 373"/>
                  <a:gd name="T17" fmla="*/ 395 h 743"/>
                  <a:gd name="T18" fmla="*/ 3 w 373"/>
                  <a:gd name="T19" fmla="*/ 378 h 743"/>
                  <a:gd name="T20" fmla="*/ 20 w 373"/>
                  <a:gd name="T21" fmla="*/ 382 h 743"/>
                  <a:gd name="T22" fmla="*/ 51 w 373"/>
                  <a:gd name="T23" fmla="*/ 370 h 743"/>
                  <a:gd name="T24" fmla="*/ 46 w 373"/>
                  <a:gd name="T25" fmla="*/ 359 h 743"/>
                  <a:gd name="T26" fmla="*/ 41 w 373"/>
                  <a:gd name="T27" fmla="*/ 346 h 743"/>
                  <a:gd name="T28" fmla="*/ 36 w 373"/>
                  <a:gd name="T29" fmla="*/ 323 h 743"/>
                  <a:gd name="T30" fmla="*/ 69 w 373"/>
                  <a:gd name="T31" fmla="*/ 322 h 743"/>
                  <a:gd name="T32" fmla="*/ 76 w 373"/>
                  <a:gd name="T33" fmla="*/ 284 h 743"/>
                  <a:gd name="T34" fmla="*/ 65 w 373"/>
                  <a:gd name="T35" fmla="*/ 171 h 743"/>
                  <a:gd name="T36" fmla="*/ 64 w 373"/>
                  <a:gd name="T37" fmla="*/ 58 h 743"/>
                  <a:gd name="T38" fmla="*/ 91 w 373"/>
                  <a:gd name="T39" fmla="*/ 0 h 743"/>
                  <a:gd name="T40" fmla="*/ 93 w 373"/>
                  <a:gd name="T41" fmla="*/ 53 h 743"/>
                  <a:gd name="T42" fmla="*/ 95 w 373"/>
                  <a:gd name="T43" fmla="*/ 124 h 743"/>
                  <a:gd name="T44" fmla="*/ 100 w 373"/>
                  <a:gd name="T45" fmla="*/ 196 h 743"/>
                  <a:gd name="T46" fmla="*/ 127 w 373"/>
                  <a:gd name="T47" fmla="*/ 248 h 743"/>
                  <a:gd name="T48" fmla="*/ 124 w 373"/>
                  <a:gd name="T49" fmla="*/ 224 h 743"/>
                  <a:gd name="T50" fmla="*/ 127 w 373"/>
                  <a:gd name="T51" fmla="*/ 196 h 743"/>
                  <a:gd name="T52" fmla="*/ 139 w 373"/>
                  <a:gd name="T53" fmla="*/ 167 h 743"/>
                  <a:gd name="T54" fmla="*/ 165 w 373"/>
                  <a:gd name="T55" fmla="*/ 194 h 743"/>
                  <a:gd name="T56" fmla="*/ 174 w 373"/>
                  <a:gd name="T57" fmla="*/ 220 h 743"/>
                  <a:gd name="T58" fmla="*/ 208 w 373"/>
                  <a:gd name="T59" fmla="*/ 209 h 743"/>
                  <a:gd name="T60" fmla="*/ 231 w 373"/>
                  <a:gd name="T61" fmla="*/ 226 h 743"/>
                  <a:gd name="T62" fmla="*/ 262 w 373"/>
                  <a:gd name="T63" fmla="*/ 258 h 743"/>
                  <a:gd name="T64" fmla="*/ 284 w 373"/>
                  <a:gd name="T65" fmla="*/ 243 h 743"/>
                  <a:gd name="T66" fmla="*/ 239 w 373"/>
                  <a:gd name="T67" fmla="*/ 342 h 743"/>
                  <a:gd name="T68" fmla="*/ 322 w 373"/>
                  <a:gd name="T69" fmla="*/ 325 h 743"/>
                  <a:gd name="T70" fmla="*/ 305 w 373"/>
                  <a:gd name="T71" fmla="*/ 378 h 743"/>
                  <a:gd name="T72" fmla="*/ 334 w 373"/>
                  <a:gd name="T73" fmla="*/ 406 h 743"/>
                  <a:gd name="T74" fmla="*/ 368 w 373"/>
                  <a:gd name="T75" fmla="*/ 397 h 743"/>
                  <a:gd name="T76" fmla="*/ 330 w 373"/>
                  <a:gd name="T77" fmla="*/ 442 h 743"/>
                  <a:gd name="T78" fmla="*/ 311 w 373"/>
                  <a:gd name="T79" fmla="*/ 457 h 743"/>
                  <a:gd name="T80" fmla="*/ 296 w 373"/>
                  <a:gd name="T81" fmla="*/ 461 h 743"/>
                  <a:gd name="T82" fmla="*/ 277 w 373"/>
                  <a:gd name="T83" fmla="*/ 470 h 743"/>
                  <a:gd name="T84" fmla="*/ 265 w 373"/>
                  <a:gd name="T85" fmla="*/ 476 h 743"/>
                  <a:gd name="T86" fmla="*/ 250 w 373"/>
                  <a:gd name="T87" fmla="*/ 479 h 743"/>
                  <a:gd name="T88" fmla="*/ 222 w 373"/>
                  <a:gd name="T89" fmla="*/ 489 h 743"/>
                  <a:gd name="T90" fmla="*/ 196 w 373"/>
                  <a:gd name="T91" fmla="*/ 502 h 743"/>
                  <a:gd name="T92" fmla="*/ 188 w 373"/>
                  <a:gd name="T93" fmla="*/ 543 h 743"/>
                  <a:gd name="T94" fmla="*/ 182 w 373"/>
                  <a:gd name="T95" fmla="*/ 585 h 743"/>
                  <a:gd name="T96" fmla="*/ 172 w 373"/>
                  <a:gd name="T97" fmla="*/ 677 h 743"/>
                  <a:gd name="T98" fmla="*/ 165 w 373"/>
                  <a:gd name="T99" fmla="*/ 729 h 743"/>
                  <a:gd name="T100" fmla="*/ 143 w 373"/>
                  <a:gd name="T101" fmla="*/ 741 h 7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73" h="743">
                    <a:moveTo>
                      <a:pt x="136" y="743"/>
                    </a:moveTo>
                    <a:lnTo>
                      <a:pt x="136" y="696"/>
                    </a:lnTo>
                    <a:lnTo>
                      <a:pt x="138" y="669"/>
                    </a:lnTo>
                    <a:lnTo>
                      <a:pt x="138" y="643"/>
                    </a:lnTo>
                    <a:lnTo>
                      <a:pt x="138" y="617"/>
                    </a:lnTo>
                    <a:lnTo>
                      <a:pt x="138" y="590"/>
                    </a:lnTo>
                    <a:lnTo>
                      <a:pt x="136" y="564"/>
                    </a:lnTo>
                    <a:lnTo>
                      <a:pt x="134" y="536"/>
                    </a:lnTo>
                    <a:lnTo>
                      <a:pt x="131" y="510"/>
                    </a:lnTo>
                    <a:lnTo>
                      <a:pt x="124" y="483"/>
                    </a:lnTo>
                    <a:lnTo>
                      <a:pt x="77" y="476"/>
                    </a:lnTo>
                    <a:lnTo>
                      <a:pt x="69" y="472"/>
                    </a:lnTo>
                    <a:lnTo>
                      <a:pt x="39" y="464"/>
                    </a:lnTo>
                    <a:lnTo>
                      <a:pt x="36" y="463"/>
                    </a:lnTo>
                    <a:lnTo>
                      <a:pt x="31" y="459"/>
                    </a:lnTo>
                    <a:lnTo>
                      <a:pt x="26" y="455"/>
                    </a:lnTo>
                    <a:lnTo>
                      <a:pt x="20" y="451"/>
                    </a:lnTo>
                    <a:lnTo>
                      <a:pt x="17" y="448"/>
                    </a:lnTo>
                    <a:lnTo>
                      <a:pt x="12" y="442"/>
                    </a:lnTo>
                    <a:lnTo>
                      <a:pt x="8" y="436"/>
                    </a:lnTo>
                    <a:lnTo>
                      <a:pt x="7" y="431"/>
                    </a:lnTo>
                    <a:lnTo>
                      <a:pt x="5" y="425"/>
                    </a:lnTo>
                    <a:lnTo>
                      <a:pt x="3" y="419"/>
                    </a:lnTo>
                    <a:lnTo>
                      <a:pt x="2" y="414"/>
                    </a:lnTo>
                    <a:lnTo>
                      <a:pt x="2" y="408"/>
                    </a:lnTo>
                    <a:lnTo>
                      <a:pt x="0" y="401"/>
                    </a:lnTo>
                    <a:lnTo>
                      <a:pt x="0" y="395"/>
                    </a:lnTo>
                    <a:lnTo>
                      <a:pt x="0" y="389"/>
                    </a:lnTo>
                    <a:lnTo>
                      <a:pt x="0" y="384"/>
                    </a:lnTo>
                    <a:lnTo>
                      <a:pt x="3" y="378"/>
                    </a:lnTo>
                    <a:lnTo>
                      <a:pt x="8" y="382"/>
                    </a:lnTo>
                    <a:lnTo>
                      <a:pt x="15" y="382"/>
                    </a:lnTo>
                    <a:lnTo>
                      <a:pt x="20" y="382"/>
                    </a:lnTo>
                    <a:lnTo>
                      <a:pt x="34" y="378"/>
                    </a:lnTo>
                    <a:lnTo>
                      <a:pt x="55" y="376"/>
                    </a:lnTo>
                    <a:lnTo>
                      <a:pt x="51" y="370"/>
                    </a:lnTo>
                    <a:lnTo>
                      <a:pt x="50" y="367"/>
                    </a:lnTo>
                    <a:lnTo>
                      <a:pt x="48" y="363"/>
                    </a:lnTo>
                    <a:lnTo>
                      <a:pt x="46" y="359"/>
                    </a:lnTo>
                    <a:lnTo>
                      <a:pt x="45" y="355"/>
                    </a:lnTo>
                    <a:lnTo>
                      <a:pt x="43" y="352"/>
                    </a:lnTo>
                    <a:lnTo>
                      <a:pt x="41" y="346"/>
                    </a:lnTo>
                    <a:lnTo>
                      <a:pt x="41" y="342"/>
                    </a:lnTo>
                    <a:lnTo>
                      <a:pt x="36" y="329"/>
                    </a:lnTo>
                    <a:lnTo>
                      <a:pt x="36" y="323"/>
                    </a:lnTo>
                    <a:lnTo>
                      <a:pt x="57" y="323"/>
                    </a:lnTo>
                    <a:lnTo>
                      <a:pt x="65" y="323"/>
                    </a:lnTo>
                    <a:lnTo>
                      <a:pt x="69" y="322"/>
                    </a:lnTo>
                    <a:lnTo>
                      <a:pt x="77" y="322"/>
                    </a:lnTo>
                    <a:lnTo>
                      <a:pt x="81" y="322"/>
                    </a:lnTo>
                    <a:lnTo>
                      <a:pt x="76" y="284"/>
                    </a:lnTo>
                    <a:lnTo>
                      <a:pt x="72" y="246"/>
                    </a:lnTo>
                    <a:lnTo>
                      <a:pt x="69" y="209"/>
                    </a:lnTo>
                    <a:lnTo>
                      <a:pt x="65" y="171"/>
                    </a:lnTo>
                    <a:lnTo>
                      <a:pt x="64" y="134"/>
                    </a:lnTo>
                    <a:lnTo>
                      <a:pt x="64" y="96"/>
                    </a:lnTo>
                    <a:lnTo>
                      <a:pt x="64" y="58"/>
                    </a:lnTo>
                    <a:lnTo>
                      <a:pt x="64" y="21"/>
                    </a:lnTo>
                    <a:lnTo>
                      <a:pt x="76" y="4"/>
                    </a:lnTo>
                    <a:lnTo>
                      <a:pt x="91" y="0"/>
                    </a:lnTo>
                    <a:lnTo>
                      <a:pt x="96" y="6"/>
                    </a:lnTo>
                    <a:lnTo>
                      <a:pt x="95" y="28"/>
                    </a:lnTo>
                    <a:lnTo>
                      <a:pt x="93" y="53"/>
                    </a:lnTo>
                    <a:lnTo>
                      <a:pt x="93" y="77"/>
                    </a:lnTo>
                    <a:lnTo>
                      <a:pt x="93" y="100"/>
                    </a:lnTo>
                    <a:lnTo>
                      <a:pt x="95" y="124"/>
                    </a:lnTo>
                    <a:lnTo>
                      <a:pt x="96" y="149"/>
                    </a:lnTo>
                    <a:lnTo>
                      <a:pt x="98" y="171"/>
                    </a:lnTo>
                    <a:lnTo>
                      <a:pt x="100" y="196"/>
                    </a:lnTo>
                    <a:lnTo>
                      <a:pt x="103" y="250"/>
                    </a:lnTo>
                    <a:lnTo>
                      <a:pt x="132" y="256"/>
                    </a:lnTo>
                    <a:lnTo>
                      <a:pt x="127" y="248"/>
                    </a:lnTo>
                    <a:lnTo>
                      <a:pt x="126" y="243"/>
                    </a:lnTo>
                    <a:lnTo>
                      <a:pt x="124" y="233"/>
                    </a:lnTo>
                    <a:lnTo>
                      <a:pt x="124" y="224"/>
                    </a:lnTo>
                    <a:lnTo>
                      <a:pt x="124" y="214"/>
                    </a:lnTo>
                    <a:lnTo>
                      <a:pt x="124" y="205"/>
                    </a:lnTo>
                    <a:lnTo>
                      <a:pt x="127" y="196"/>
                    </a:lnTo>
                    <a:lnTo>
                      <a:pt x="131" y="186"/>
                    </a:lnTo>
                    <a:lnTo>
                      <a:pt x="134" y="177"/>
                    </a:lnTo>
                    <a:lnTo>
                      <a:pt x="139" y="167"/>
                    </a:lnTo>
                    <a:lnTo>
                      <a:pt x="144" y="166"/>
                    </a:lnTo>
                    <a:lnTo>
                      <a:pt x="150" y="179"/>
                    </a:lnTo>
                    <a:lnTo>
                      <a:pt x="165" y="194"/>
                    </a:lnTo>
                    <a:lnTo>
                      <a:pt x="165" y="198"/>
                    </a:lnTo>
                    <a:lnTo>
                      <a:pt x="169" y="203"/>
                    </a:lnTo>
                    <a:lnTo>
                      <a:pt x="174" y="220"/>
                    </a:lnTo>
                    <a:lnTo>
                      <a:pt x="177" y="237"/>
                    </a:lnTo>
                    <a:lnTo>
                      <a:pt x="186" y="224"/>
                    </a:lnTo>
                    <a:lnTo>
                      <a:pt x="208" y="209"/>
                    </a:lnTo>
                    <a:lnTo>
                      <a:pt x="217" y="207"/>
                    </a:lnTo>
                    <a:lnTo>
                      <a:pt x="225" y="201"/>
                    </a:lnTo>
                    <a:lnTo>
                      <a:pt x="231" y="226"/>
                    </a:lnTo>
                    <a:lnTo>
                      <a:pt x="234" y="231"/>
                    </a:lnTo>
                    <a:lnTo>
                      <a:pt x="229" y="263"/>
                    </a:lnTo>
                    <a:lnTo>
                      <a:pt x="262" y="258"/>
                    </a:lnTo>
                    <a:lnTo>
                      <a:pt x="263" y="256"/>
                    </a:lnTo>
                    <a:lnTo>
                      <a:pt x="281" y="239"/>
                    </a:lnTo>
                    <a:lnTo>
                      <a:pt x="284" y="243"/>
                    </a:lnTo>
                    <a:lnTo>
                      <a:pt x="277" y="280"/>
                    </a:lnTo>
                    <a:lnTo>
                      <a:pt x="250" y="333"/>
                    </a:lnTo>
                    <a:lnTo>
                      <a:pt x="239" y="342"/>
                    </a:lnTo>
                    <a:lnTo>
                      <a:pt x="298" y="337"/>
                    </a:lnTo>
                    <a:lnTo>
                      <a:pt x="299" y="335"/>
                    </a:lnTo>
                    <a:lnTo>
                      <a:pt x="322" y="325"/>
                    </a:lnTo>
                    <a:lnTo>
                      <a:pt x="327" y="325"/>
                    </a:lnTo>
                    <a:lnTo>
                      <a:pt x="334" y="322"/>
                    </a:lnTo>
                    <a:lnTo>
                      <a:pt x="305" y="378"/>
                    </a:lnTo>
                    <a:lnTo>
                      <a:pt x="287" y="401"/>
                    </a:lnTo>
                    <a:lnTo>
                      <a:pt x="320" y="406"/>
                    </a:lnTo>
                    <a:lnTo>
                      <a:pt x="334" y="406"/>
                    </a:lnTo>
                    <a:lnTo>
                      <a:pt x="339" y="406"/>
                    </a:lnTo>
                    <a:lnTo>
                      <a:pt x="358" y="404"/>
                    </a:lnTo>
                    <a:lnTo>
                      <a:pt x="368" y="397"/>
                    </a:lnTo>
                    <a:lnTo>
                      <a:pt x="373" y="395"/>
                    </a:lnTo>
                    <a:lnTo>
                      <a:pt x="368" y="408"/>
                    </a:lnTo>
                    <a:lnTo>
                      <a:pt x="330" y="442"/>
                    </a:lnTo>
                    <a:lnTo>
                      <a:pt x="318" y="453"/>
                    </a:lnTo>
                    <a:lnTo>
                      <a:pt x="313" y="453"/>
                    </a:lnTo>
                    <a:lnTo>
                      <a:pt x="311" y="457"/>
                    </a:lnTo>
                    <a:lnTo>
                      <a:pt x="308" y="457"/>
                    </a:lnTo>
                    <a:lnTo>
                      <a:pt x="299" y="459"/>
                    </a:lnTo>
                    <a:lnTo>
                      <a:pt x="296" y="461"/>
                    </a:lnTo>
                    <a:lnTo>
                      <a:pt x="291" y="466"/>
                    </a:lnTo>
                    <a:lnTo>
                      <a:pt x="284" y="466"/>
                    </a:lnTo>
                    <a:lnTo>
                      <a:pt x="277" y="470"/>
                    </a:lnTo>
                    <a:lnTo>
                      <a:pt x="272" y="472"/>
                    </a:lnTo>
                    <a:lnTo>
                      <a:pt x="270" y="474"/>
                    </a:lnTo>
                    <a:lnTo>
                      <a:pt x="265" y="476"/>
                    </a:lnTo>
                    <a:lnTo>
                      <a:pt x="262" y="479"/>
                    </a:lnTo>
                    <a:lnTo>
                      <a:pt x="258" y="479"/>
                    </a:lnTo>
                    <a:lnTo>
                      <a:pt x="250" y="479"/>
                    </a:lnTo>
                    <a:lnTo>
                      <a:pt x="248" y="481"/>
                    </a:lnTo>
                    <a:lnTo>
                      <a:pt x="222" y="487"/>
                    </a:lnTo>
                    <a:lnTo>
                      <a:pt x="222" y="489"/>
                    </a:lnTo>
                    <a:lnTo>
                      <a:pt x="206" y="493"/>
                    </a:lnTo>
                    <a:lnTo>
                      <a:pt x="200" y="495"/>
                    </a:lnTo>
                    <a:lnTo>
                      <a:pt x="196" y="502"/>
                    </a:lnTo>
                    <a:lnTo>
                      <a:pt x="191" y="517"/>
                    </a:lnTo>
                    <a:lnTo>
                      <a:pt x="189" y="530"/>
                    </a:lnTo>
                    <a:lnTo>
                      <a:pt x="188" y="543"/>
                    </a:lnTo>
                    <a:lnTo>
                      <a:pt x="186" y="558"/>
                    </a:lnTo>
                    <a:lnTo>
                      <a:pt x="184" y="572"/>
                    </a:lnTo>
                    <a:lnTo>
                      <a:pt x="182" y="585"/>
                    </a:lnTo>
                    <a:lnTo>
                      <a:pt x="181" y="600"/>
                    </a:lnTo>
                    <a:lnTo>
                      <a:pt x="177" y="613"/>
                    </a:lnTo>
                    <a:lnTo>
                      <a:pt x="172" y="677"/>
                    </a:lnTo>
                    <a:lnTo>
                      <a:pt x="172" y="682"/>
                    </a:lnTo>
                    <a:lnTo>
                      <a:pt x="175" y="713"/>
                    </a:lnTo>
                    <a:lnTo>
                      <a:pt x="165" y="729"/>
                    </a:lnTo>
                    <a:lnTo>
                      <a:pt x="153" y="735"/>
                    </a:lnTo>
                    <a:lnTo>
                      <a:pt x="144" y="741"/>
                    </a:lnTo>
                    <a:lnTo>
                      <a:pt x="143" y="741"/>
                    </a:lnTo>
                    <a:lnTo>
                      <a:pt x="136" y="743"/>
                    </a:lnTo>
                    <a:close/>
                  </a:path>
                </a:pathLst>
              </a:custGeom>
              <a:solidFill>
                <a:srgbClr val="798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Freeform 4127"/>
              <p:cNvSpPr>
                <a:spLocks/>
              </p:cNvSpPr>
              <p:nvPr/>
            </p:nvSpPr>
            <p:spPr bwMode="auto">
              <a:xfrm>
                <a:off x="4888" y="1060"/>
                <a:ext cx="373" cy="743"/>
              </a:xfrm>
              <a:custGeom>
                <a:avLst/>
                <a:gdLst>
                  <a:gd name="T0" fmla="*/ 138 w 373"/>
                  <a:gd name="T1" fmla="*/ 669 h 743"/>
                  <a:gd name="T2" fmla="*/ 138 w 373"/>
                  <a:gd name="T3" fmla="*/ 590 h 743"/>
                  <a:gd name="T4" fmla="*/ 131 w 373"/>
                  <a:gd name="T5" fmla="*/ 510 h 743"/>
                  <a:gd name="T6" fmla="*/ 69 w 373"/>
                  <a:gd name="T7" fmla="*/ 472 h 743"/>
                  <a:gd name="T8" fmla="*/ 31 w 373"/>
                  <a:gd name="T9" fmla="*/ 459 h 743"/>
                  <a:gd name="T10" fmla="*/ 17 w 373"/>
                  <a:gd name="T11" fmla="*/ 448 h 743"/>
                  <a:gd name="T12" fmla="*/ 7 w 373"/>
                  <a:gd name="T13" fmla="*/ 431 h 743"/>
                  <a:gd name="T14" fmla="*/ 2 w 373"/>
                  <a:gd name="T15" fmla="*/ 414 h 743"/>
                  <a:gd name="T16" fmla="*/ 0 w 373"/>
                  <a:gd name="T17" fmla="*/ 395 h 743"/>
                  <a:gd name="T18" fmla="*/ 3 w 373"/>
                  <a:gd name="T19" fmla="*/ 378 h 743"/>
                  <a:gd name="T20" fmla="*/ 20 w 373"/>
                  <a:gd name="T21" fmla="*/ 382 h 743"/>
                  <a:gd name="T22" fmla="*/ 51 w 373"/>
                  <a:gd name="T23" fmla="*/ 370 h 743"/>
                  <a:gd name="T24" fmla="*/ 46 w 373"/>
                  <a:gd name="T25" fmla="*/ 359 h 743"/>
                  <a:gd name="T26" fmla="*/ 41 w 373"/>
                  <a:gd name="T27" fmla="*/ 346 h 743"/>
                  <a:gd name="T28" fmla="*/ 36 w 373"/>
                  <a:gd name="T29" fmla="*/ 323 h 743"/>
                  <a:gd name="T30" fmla="*/ 69 w 373"/>
                  <a:gd name="T31" fmla="*/ 322 h 743"/>
                  <a:gd name="T32" fmla="*/ 76 w 373"/>
                  <a:gd name="T33" fmla="*/ 284 h 743"/>
                  <a:gd name="T34" fmla="*/ 65 w 373"/>
                  <a:gd name="T35" fmla="*/ 171 h 743"/>
                  <a:gd name="T36" fmla="*/ 64 w 373"/>
                  <a:gd name="T37" fmla="*/ 58 h 743"/>
                  <a:gd name="T38" fmla="*/ 91 w 373"/>
                  <a:gd name="T39" fmla="*/ 0 h 743"/>
                  <a:gd name="T40" fmla="*/ 93 w 373"/>
                  <a:gd name="T41" fmla="*/ 53 h 743"/>
                  <a:gd name="T42" fmla="*/ 95 w 373"/>
                  <a:gd name="T43" fmla="*/ 124 h 743"/>
                  <a:gd name="T44" fmla="*/ 100 w 373"/>
                  <a:gd name="T45" fmla="*/ 196 h 743"/>
                  <a:gd name="T46" fmla="*/ 127 w 373"/>
                  <a:gd name="T47" fmla="*/ 248 h 743"/>
                  <a:gd name="T48" fmla="*/ 124 w 373"/>
                  <a:gd name="T49" fmla="*/ 224 h 743"/>
                  <a:gd name="T50" fmla="*/ 127 w 373"/>
                  <a:gd name="T51" fmla="*/ 196 h 743"/>
                  <a:gd name="T52" fmla="*/ 139 w 373"/>
                  <a:gd name="T53" fmla="*/ 167 h 743"/>
                  <a:gd name="T54" fmla="*/ 165 w 373"/>
                  <a:gd name="T55" fmla="*/ 194 h 743"/>
                  <a:gd name="T56" fmla="*/ 174 w 373"/>
                  <a:gd name="T57" fmla="*/ 220 h 743"/>
                  <a:gd name="T58" fmla="*/ 208 w 373"/>
                  <a:gd name="T59" fmla="*/ 209 h 743"/>
                  <a:gd name="T60" fmla="*/ 231 w 373"/>
                  <a:gd name="T61" fmla="*/ 226 h 743"/>
                  <a:gd name="T62" fmla="*/ 262 w 373"/>
                  <a:gd name="T63" fmla="*/ 258 h 743"/>
                  <a:gd name="T64" fmla="*/ 284 w 373"/>
                  <a:gd name="T65" fmla="*/ 243 h 743"/>
                  <a:gd name="T66" fmla="*/ 239 w 373"/>
                  <a:gd name="T67" fmla="*/ 342 h 743"/>
                  <a:gd name="T68" fmla="*/ 322 w 373"/>
                  <a:gd name="T69" fmla="*/ 325 h 743"/>
                  <a:gd name="T70" fmla="*/ 305 w 373"/>
                  <a:gd name="T71" fmla="*/ 378 h 743"/>
                  <a:gd name="T72" fmla="*/ 334 w 373"/>
                  <a:gd name="T73" fmla="*/ 406 h 743"/>
                  <a:gd name="T74" fmla="*/ 368 w 373"/>
                  <a:gd name="T75" fmla="*/ 397 h 743"/>
                  <a:gd name="T76" fmla="*/ 330 w 373"/>
                  <a:gd name="T77" fmla="*/ 442 h 743"/>
                  <a:gd name="T78" fmla="*/ 311 w 373"/>
                  <a:gd name="T79" fmla="*/ 457 h 743"/>
                  <a:gd name="T80" fmla="*/ 296 w 373"/>
                  <a:gd name="T81" fmla="*/ 461 h 743"/>
                  <a:gd name="T82" fmla="*/ 277 w 373"/>
                  <a:gd name="T83" fmla="*/ 470 h 743"/>
                  <a:gd name="T84" fmla="*/ 265 w 373"/>
                  <a:gd name="T85" fmla="*/ 476 h 743"/>
                  <a:gd name="T86" fmla="*/ 250 w 373"/>
                  <a:gd name="T87" fmla="*/ 479 h 743"/>
                  <a:gd name="T88" fmla="*/ 222 w 373"/>
                  <a:gd name="T89" fmla="*/ 489 h 743"/>
                  <a:gd name="T90" fmla="*/ 196 w 373"/>
                  <a:gd name="T91" fmla="*/ 502 h 743"/>
                  <a:gd name="T92" fmla="*/ 188 w 373"/>
                  <a:gd name="T93" fmla="*/ 543 h 743"/>
                  <a:gd name="T94" fmla="*/ 182 w 373"/>
                  <a:gd name="T95" fmla="*/ 585 h 743"/>
                  <a:gd name="T96" fmla="*/ 172 w 373"/>
                  <a:gd name="T97" fmla="*/ 677 h 743"/>
                  <a:gd name="T98" fmla="*/ 165 w 373"/>
                  <a:gd name="T99" fmla="*/ 729 h 743"/>
                  <a:gd name="T100" fmla="*/ 143 w 373"/>
                  <a:gd name="T101" fmla="*/ 741 h 7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73" h="743">
                    <a:moveTo>
                      <a:pt x="136" y="743"/>
                    </a:moveTo>
                    <a:lnTo>
                      <a:pt x="136" y="696"/>
                    </a:lnTo>
                    <a:lnTo>
                      <a:pt x="138" y="669"/>
                    </a:lnTo>
                    <a:lnTo>
                      <a:pt x="138" y="643"/>
                    </a:lnTo>
                    <a:lnTo>
                      <a:pt x="138" y="617"/>
                    </a:lnTo>
                    <a:lnTo>
                      <a:pt x="138" y="590"/>
                    </a:lnTo>
                    <a:lnTo>
                      <a:pt x="136" y="564"/>
                    </a:lnTo>
                    <a:lnTo>
                      <a:pt x="134" y="536"/>
                    </a:lnTo>
                    <a:lnTo>
                      <a:pt x="131" y="510"/>
                    </a:lnTo>
                    <a:lnTo>
                      <a:pt x="124" y="483"/>
                    </a:lnTo>
                    <a:lnTo>
                      <a:pt x="77" y="476"/>
                    </a:lnTo>
                    <a:lnTo>
                      <a:pt x="69" y="472"/>
                    </a:lnTo>
                    <a:lnTo>
                      <a:pt x="39" y="464"/>
                    </a:lnTo>
                    <a:lnTo>
                      <a:pt x="36" y="463"/>
                    </a:lnTo>
                    <a:lnTo>
                      <a:pt x="31" y="459"/>
                    </a:lnTo>
                    <a:lnTo>
                      <a:pt x="26" y="455"/>
                    </a:lnTo>
                    <a:lnTo>
                      <a:pt x="20" y="451"/>
                    </a:lnTo>
                    <a:lnTo>
                      <a:pt x="17" y="448"/>
                    </a:lnTo>
                    <a:lnTo>
                      <a:pt x="12" y="442"/>
                    </a:lnTo>
                    <a:lnTo>
                      <a:pt x="8" y="436"/>
                    </a:lnTo>
                    <a:lnTo>
                      <a:pt x="7" y="431"/>
                    </a:lnTo>
                    <a:lnTo>
                      <a:pt x="5" y="425"/>
                    </a:lnTo>
                    <a:lnTo>
                      <a:pt x="3" y="419"/>
                    </a:lnTo>
                    <a:lnTo>
                      <a:pt x="2" y="414"/>
                    </a:lnTo>
                    <a:lnTo>
                      <a:pt x="2" y="408"/>
                    </a:lnTo>
                    <a:lnTo>
                      <a:pt x="0" y="401"/>
                    </a:lnTo>
                    <a:lnTo>
                      <a:pt x="0" y="395"/>
                    </a:lnTo>
                    <a:lnTo>
                      <a:pt x="0" y="389"/>
                    </a:lnTo>
                    <a:lnTo>
                      <a:pt x="0" y="384"/>
                    </a:lnTo>
                    <a:lnTo>
                      <a:pt x="3" y="378"/>
                    </a:lnTo>
                    <a:lnTo>
                      <a:pt x="8" y="382"/>
                    </a:lnTo>
                    <a:lnTo>
                      <a:pt x="15" y="382"/>
                    </a:lnTo>
                    <a:lnTo>
                      <a:pt x="20" y="382"/>
                    </a:lnTo>
                    <a:lnTo>
                      <a:pt x="34" y="378"/>
                    </a:lnTo>
                    <a:lnTo>
                      <a:pt x="55" y="376"/>
                    </a:lnTo>
                    <a:lnTo>
                      <a:pt x="51" y="370"/>
                    </a:lnTo>
                    <a:lnTo>
                      <a:pt x="50" y="367"/>
                    </a:lnTo>
                    <a:lnTo>
                      <a:pt x="48" y="363"/>
                    </a:lnTo>
                    <a:lnTo>
                      <a:pt x="46" y="359"/>
                    </a:lnTo>
                    <a:lnTo>
                      <a:pt x="45" y="355"/>
                    </a:lnTo>
                    <a:lnTo>
                      <a:pt x="43" y="352"/>
                    </a:lnTo>
                    <a:lnTo>
                      <a:pt x="41" y="346"/>
                    </a:lnTo>
                    <a:lnTo>
                      <a:pt x="41" y="342"/>
                    </a:lnTo>
                    <a:lnTo>
                      <a:pt x="36" y="329"/>
                    </a:lnTo>
                    <a:lnTo>
                      <a:pt x="36" y="323"/>
                    </a:lnTo>
                    <a:lnTo>
                      <a:pt x="57" y="323"/>
                    </a:lnTo>
                    <a:lnTo>
                      <a:pt x="65" y="323"/>
                    </a:lnTo>
                    <a:lnTo>
                      <a:pt x="69" y="322"/>
                    </a:lnTo>
                    <a:lnTo>
                      <a:pt x="77" y="322"/>
                    </a:lnTo>
                    <a:lnTo>
                      <a:pt x="81" y="322"/>
                    </a:lnTo>
                    <a:lnTo>
                      <a:pt x="76" y="284"/>
                    </a:lnTo>
                    <a:lnTo>
                      <a:pt x="72" y="246"/>
                    </a:lnTo>
                    <a:lnTo>
                      <a:pt x="69" y="209"/>
                    </a:lnTo>
                    <a:lnTo>
                      <a:pt x="65" y="171"/>
                    </a:lnTo>
                    <a:lnTo>
                      <a:pt x="64" y="134"/>
                    </a:lnTo>
                    <a:lnTo>
                      <a:pt x="64" y="96"/>
                    </a:lnTo>
                    <a:lnTo>
                      <a:pt x="64" y="58"/>
                    </a:lnTo>
                    <a:lnTo>
                      <a:pt x="64" y="21"/>
                    </a:lnTo>
                    <a:lnTo>
                      <a:pt x="76" y="4"/>
                    </a:lnTo>
                    <a:lnTo>
                      <a:pt x="91" y="0"/>
                    </a:lnTo>
                    <a:lnTo>
                      <a:pt x="96" y="6"/>
                    </a:lnTo>
                    <a:lnTo>
                      <a:pt x="95" y="28"/>
                    </a:lnTo>
                    <a:lnTo>
                      <a:pt x="93" y="53"/>
                    </a:lnTo>
                    <a:lnTo>
                      <a:pt x="93" y="77"/>
                    </a:lnTo>
                    <a:lnTo>
                      <a:pt x="93" y="100"/>
                    </a:lnTo>
                    <a:lnTo>
                      <a:pt x="95" y="124"/>
                    </a:lnTo>
                    <a:lnTo>
                      <a:pt x="96" y="149"/>
                    </a:lnTo>
                    <a:lnTo>
                      <a:pt x="98" y="171"/>
                    </a:lnTo>
                    <a:lnTo>
                      <a:pt x="100" y="196"/>
                    </a:lnTo>
                    <a:lnTo>
                      <a:pt x="103" y="250"/>
                    </a:lnTo>
                    <a:lnTo>
                      <a:pt x="132" y="256"/>
                    </a:lnTo>
                    <a:lnTo>
                      <a:pt x="127" y="248"/>
                    </a:lnTo>
                    <a:lnTo>
                      <a:pt x="126" y="243"/>
                    </a:lnTo>
                    <a:lnTo>
                      <a:pt x="124" y="233"/>
                    </a:lnTo>
                    <a:lnTo>
                      <a:pt x="124" y="224"/>
                    </a:lnTo>
                    <a:lnTo>
                      <a:pt x="124" y="214"/>
                    </a:lnTo>
                    <a:lnTo>
                      <a:pt x="124" y="205"/>
                    </a:lnTo>
                    <a:lnTo>
                      <a:pt x="127" y="196"/>
                    </a:lnTo>
                    <a:lnTo>
                      <a:pt x="131" y="186"/>
                    </a:lnTo>
                    <a:lnTo>
                      <a:pt x="134" y="177"/>
                    </a:lnTo>
                    <a:lnTo>
                      <a:pt x="139" y="167"/>
                    </a:lnTo>
                    <a:lnTo>
                      <a:pt x="144" y="166"/>
                    </a:lnTo>
                    <a:lnTo>
                      <a:pt x="150" y="179"/>
                    </a:lnTo>
                    <a:lnTo>
                      <a:pt x="165" y="194"/>
                    </a:lnTo>
                    <a:lnTo>
                      <a:pt x="165" y="198"/>
                    </a:lnTo>
                    <a:lnTo>
                      <a:pt x="169" y="203"/>
                    </a:lnTo>
                    <a:lnTo>
                      <a:pt x="174" y="220"/>
                    </a:lnTo>
                    <a:lnTo>
                      <a:pt x="177" y="237"/>
                    </a:lnTo>
                    <a:lnTo>
                      <a:pt x="186" y="224"/>
                    </a:lnTo>
                    <a:lnTo>
                      <a:pt x="208" y="209"/>
                    </a:lnTo>
                    <a:lnTo>
                      <a:pt x="217" y="207"/>
                    </a:lnTo>
                    <a:lnTo>
                      <a:pt x="225" y="201"/>
                    </a:lnTo>
                    <a:lnTo>
                      <a:pt x="231" y="226"/>
                    </a:lnTo>
                    <a:lnTo>
                      <a:pt x="234" y="231"/>
                    </a:lnTo>
                    <a:lnTo>
                      <a:pt x="229" y="263"/>
                    </a:lnTo>
                    <a:lnTo>
                      <a:pt x="262" y="258"/>
                    </a:lnTo>
                    <a:lnTo>
                      <a:pt x="263" y="256"/>
                    </a:lnTo>
                    <a:lnTo>
                      <a:pt x="281" y="239"/>
                    </a:lnTo>
                    <a:lnTo>
                      <a:pt x="284" y="243"/>
                    </a:lnTo>
                    <a:lnTo>
                      <a:pt x="277" y="280"/>
                    </a:lnTo>
                    <a:lnTo>
                      <a:pt x="250" y="333"/>
                    </a:lnTo>
                    <a:lnTo>
                      <a:pt x="239" y="342"/>
                    </a:lnTo>
                    <a:lnTo>
                      <a:pt x="298" y="337"/>
                    </a:lnTo>
                    <a:lnTo>
                      <a:pt x="299" y="335"/>
                    </a:lnTo>
                    <a:lnTo>
                      <a:pt x="322" y="325"/>
                    </a:lnTo>
                    <a:lnTo>
                      <a:pt x="327" y="325"/>
                    </a:lnTo>
                    <a:lnTo>
                      <a:pt x="334" y="322"/>
                    </a:lnTo>
                    <a:lnTo>
                      <a:pt x="305" y="378"/>
                    </a:lnTo>
                    <a:lnTo>
                      <a:pt x="287" y="401"/>
                    </a:lnTo>
                    <a:lnTo>
                      <a:pt x="320" y="406"/>
                    </a:lnTo>
                    <a:lnTo>
                      <a:pt x="334" y="406"/>
                    </a:lnTo>
                    <a:lnTo>
                      <a:pt x="339" y="406"/>
                    </a:lnTo>
                    <a:lnTo>
                      <a:pt x="358" y="404"/>
                    </a:lnTo>
                    <a:lnTo>
                      <a:pt x="368" y="397"/>
                    </a:lnTo>
                    <a:lnTo>
                      <a:pt x="373" y="395"/>
                    </a:lnTo>
                    <a:lnTo>
                      <a:pt x="368" y="408"/>
                    </a:lnTo>
                    <a:lnTo>
                      <a:pt x="330" y="442"/>
                    </a:lnTo>
                    <a:lnTo>
                      <a:pt x="318" y="453"/>
                    </a:lnTo>
                    <a:lnTo>
                      <a:pt x="313" y="453"/>
                    </a:lnTo>
                    <a:lnTo>
                      <a:pt x="311" y="457"/>
                    </a:lnTo>
                    <a:lnTo>
                      <a:pt x="308" y="457"/>
                    </a:lnTo>
                    <a:lnTo>
                      <a:pt x="299" y="459"/>
                    </a:lnTo>
                    <a:lnTo>
                      <a:pt x="296" y="461"/>
                    </a:lnTo>
                    <a:lnTo>
                      <a:pt x="291" y="466"/>
                    </a:lnTo>
                    <a:lnTo>
                      <a:pt x="284" y="466"/>
                    </a:lnTo>
                    <a:lnTo>
                      <a:pt x="277" y="470"/>
                    </a:lnTo>
                    <a:lnTo>
                      <a:pt x="272" y="472"/>
                    </a:lnTo>
                    <a:lnTo>
                      <a:pt x="270" y="474"/>
                    </a:lnTo>
                    <a:lnTo>
                      <a:pt x="265" y="476"/>
                    </a:lnTo>
                    <a:lnTo>
                      <a:pt x="262" y="479"/>
                    </a:lnTo>
                    <a:lnTo>
                      <a:pt x="258" y="479"/>
                    </a:lnTo>
                    <a:lnTo>
                      <a:pt x="250" y="479"/>
                    </a:lnTo>
                    <a:lnTo>
                      <a:pt x="248" y="481"/>
                    </a:lnTo>
                    <a:lnTo>
                      <a:pt x="222" y="487"/>
                    </a:lnTo>
                    <a:lnTo>
                      <a:pt x="222" y="489"/>
                    </a:lnTo>
                    <a:lnTo>
                      <a:pt x="206" y="493"/>
                    </a:lnTo>
                    <a:lnTo>
                      <a:pt x="200" y="495"/>
                    </a:lnTo>
                    <a:lnTo>
                      <a:pt x="196" y="502"/>
                    </a:lnTo>
                    <a:lnTo>
                      <a:pt x="191" y="517"/>
                    </a:lnTo>
                    <a:lnTo>
                      <a:pt x="189" y="530"/>
                    </a:lnTo>
                    <a:lnTo>
                      <a:pt x="188" y="543"/>
                    </a:lnTo>
                    <a:lnTo>
                      <a:pt x="186" y="558"/>
                    </a:lnTo>
                    <a:lnTo>
                      <a:pt x="184" y="572"/>
                    </a:lnTo>
                    <a:lnTo>
                      <a:pt x="182" y="585"/>
                    </a:lnTo>
                    <a:lnTo>
                      <a:pt x="181" y="600"/>
                    </a:lnTo>
                    <a:lnTo>
                      <a:pt x="177" y="613"/>
                    </a:lnTo>
                    <a:lnTo>
                      <a:pt x="172" y="677"/>
                    </a:lnTo>
                    <a:lnTo>
                      <a:pt x="172" y="682"/>
                    </a:lnTo>
                    <a:lnTo>
                      <a:pt x="175" y="713"/>
                    </a:lnTo>
                    <a:lnTo>
                      <a:pt x="165" y="729"/>
                    </a:lnTo>
                    <a:lnTo>
                      <a:pt x="153" y="735"/>
                    </a:lnTo>
                    <a:lnTo>
                      <a:pt x="144" y="741"/>
                    </a:lnTo>
                    <a:lnTo>
                      <a:pt x="143" y="741"/>
                    </a:lnTo>
                    <a:lnTo>
                      <a:pt x="136" y="74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Freeform 4128"/>
              <p:cNvSpPr>
                <a:spLocks/>
              </p:cNvSpPr>
              <p:nvPr/>
            </p:nvSpPr>
            <p:spPr bwMode="auto">
              <a:xfrm>
                <a:off x="5342" y="1729"/>
                <a:ext cx="33" cy="68"/>
              </a:xfrm>
              <a:custGeom>
                <a:avLst/>
                <a:gdLst>
                  <a:gd name="T0" fmla="*/ 14 w 33"/>
                  <a:gd name="T1" fmla="*/ 68 h 68"/>
                  <a:gd name="T2" fmla="*/ 12 w 33"/>
                  <a:gd name="T3" fmla="*/ 62 h 68"/>
                  <a:gd name="T4" fmla="*/ 9 w 33"/>
                  <a:gd name="T5" fmla="*/ 57 h 68"/>
                  <a:gd name="T6" fmla="*/ 7 w 33"/>
                  <a:gd name="T7" fmla="*/ 51 h 68"/>
                  <a:gd name="T8" fmla="*/ 4 w 33"/>
                  <a:gd name="T9" fmla="*/ 45 h 68"/>
                  <a:gd name="T10" fmla="*/ 2 w 33"/>
                  <a:gd name="T11" fmla="*/ 40 h 68"/>
                  <a:gd name="T12" fmla="*/ 2 w 33"/>
                  <a:gd name="T13" fmla="*/ 34 h 68"/>
                  <a:gd name="T14" fmla="*/ 0 w 33"/>
                  <a:gd name="T15" fmla="*/ 28 h 68"/>
                  <a:gd name="T16" fmla="*/ 0 w 33"/>
                  <a:gd name="T17" fmla="*/ 23 h 68"/>
                  <a:gd name="T18" fmla="*/ 2 w 33"/>
                  <a:gd name="T19" fmla="*/ 17 h 68"/>
                  <a:gd name="T20" fmla="*/ 11 w 33"/>
                  <a:gd name="T21" fmla="*/ 0 h 68"/>
                  <a:gd name="T22" fmla="*/ 30 w 33"/>
                  <a:gd name="T23" fmla="*/ 12 h 68"/>
                  <a:gd name="T24" fmla="*/ 33 w 33"/>
                  <a:gd name="T25" fmla="*/ 21 h 68"/>
                  <a:gd name="T26" fmla="*/ 30 w 33"/>
                  <a:gd name="T27" fmla="*/ 47 h 68"/>
                  <a:gd name="T28" fmla="*/ 14 w 33"/>
                  <a:gd name="T29" fmla="*/ 68 h 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68">
                    <a:moveTo>
                      <a:pt x="14" y="68"/>
                    </a:moveTo>
                    <a:lnTo>
                      <a:pt x="12" y="62"/>
                    </a:lnTo>
                    <a:lnTo>
                      <a:pt x="9" y="57"/>
                    </a:lnTo>
                    <a:lnTo>
                      <a:pt x="7" y="51"/>
                    </a:lnTo>
                    <a:lnTo>
                      <a:pt x="4" y="45"/>
                    </a:lnTo>
                    <a:lnTo>
                      <a:pt x="2" y="40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11" y="0"/>
                    </a:lnTo>
                    <a:lnTo>
                      <a:pt x="30" y="12"/>
                    </a:lnTo>
                    <a:lnTo>
                      <a:pt x="33" y="21"/>
                    </a:lnTo>
                    <a:lnTo>
                      <a:pt x="30" y="47"/>
                    </a:lnTo>
                    <a:lnTo>
                      <a:pt x="14" y="68"/>
                    </a:lnTo>
                    <a:close/>
                  </a:path>
                </a:pathLst>
              </a:custGeom>
              <a:solidFill>
                <a:srgbClr val="D4A8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Freeform 4129"/>
              <p:cNvSpPr>
                <a:spLocks/>
              </p:cNvSpPr>
              <p:nvPr/>
            </p:nvSpPr>
            <p:spPr bwMode="auto">
              <a:xfrm>
                <a:off x="5046" y="1765"/>
                <a:ext cx="12" cy="21"/>
              </a:xfrm>
              <a:custGeom>
                <a:avLst/>
                <a:gdLst>
                  <a:gd name="T0" fmla="*/ 0 w 12"/>
                  <a:gd name="T1" fmla="*/ 21 h 21"/>
                  <a:gd name="T2" fmla="*/ 11 w 12"/>
                  <a:gd name="T3" fmla="*/ 0 h 21"/>
                  <a:gd name="T4" fmla="*/ 12 w 12"/>
                  <a:gd name="T5" fmla="*/ 2 h 21"/>
                  <a:gd name="T6" fmla="*/ 12 w 12"/>
                  <a:gd name="T7" fmla="*/ 4 h 21"/>
                  <a:gd name="T8" fmla="*/ 4 w 12"/>
                  <a:gd name="T9" fmla="*/ 19 h 21"/>
                  <a:gd name="T10" fmla="*/ 0 w 12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1">
                    <a:moveTo>
                      <a:pt x="0" y="21"/>
                    </a:moveTo>
                    <a:lnTo>
                      <a:pt x="11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4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EC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Freeform 4130"/>
              <p:cNvSpPr>
                <a:spLocks/>
              </p:cNvSpPr>
              <p:nvPr/>
            </p:nvSpPr>
            <p:spPr bwMode="auto">
              <a:xfrm>
                <a:off x="5045" y="1765"/>
                <a:ext cx="13" cy="21"/>
              </a:xfrm>
              <a:custGeom>
                <a:avLst/>
                <a:gdLst>
                  <a:gd name="T0" fmla="*/ 13 w 13"/>
                  <a:gd name="T1" fmla="*/ 2 h 21"/>
                  <a:gd name="T2" fmla="*/ 5 w 13"/>
                  <a:gd name="T3" fmla="*/ 19 h 21"/>
                  <a:gd name="T4" fmla="*/ 0 w 13"/>
                  <a:gd name="T5" fmla="*/ 21 h 21"/>
                  <a:gd name="T6" fmla="*/ 12 w 13"/>
                  <a:gd name="T7" fmla="*/ 0 h 21"/>
                  <a:gd name="T8" fmla="*/ 13 w 13"/>
                  <a:gd name="T9" fmla="*/ 2 h 21"/>
                  <a:gd name="T10" fmla="*/ 13 w 13"/>
                  <a:gd name="T11" fmla="*/ 2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21">
                    <a:moveTo>
                      <a:pt x="13" y="2"/>
                    </a:moveTo>
                    <a:lnTo>
                      <a:pt x="5" y="19"/>
                    </a:lnTo>
                    <a:lnTo>
                      <a:pt x="0" y="21"/>
                    </a:lnTo>
                    <a:lnTo>
                      <a:pt x="12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E1CB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Freeform 4131"/>
              <p:cNvSpPr>
                <a:spLocks/>
              </p:cNvSpPr>
              <p:nvPr/>
            </p:nvSpPr>
            <p:spPr bwMode="auto">
              <a:xfrm>
                <a:off x="5041" y="1763"/>
                <a:ext cx="16" cy="25"/>
              </a:xfrm>
              <a:custGeom>
                <a:avLst/>
                <a:gdLst>
                  <a:gd name="T0" fmla="*/ 16 w 16"/>
                  <a:gd name="T1" fmla="*/ 2 h 25"/>
                  <a:gd name="T2" fmla="*/ 5 w 16"/>
                  <a:gd name="T3" fmla="*/ 23 h 25"/>
                  <a:gd name="T4" fmla="*/ 0 w 16"/>
                  <a:gd name="T5" fmla="*/ 25 h 25"/>
                  <a:gd name="T6" fmla="*/ 14 w 16"/>
                  <a:gd name="T7" fmla="*/ 0 h 25"/>
                  <a:gd name="T8" fmla="*/ 16 w 16"/>
                  <a:gd name="T9" fmla="*/ 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5">
                    <a:moveTo>
                      <a:pt x="16" y="2"/>
                    </a:moveTo>
                    <a:lnTo>
                      <a:pt x="5" y="23"/>
                    </a:lnTo>
                    <a:lnTo>
                      <a:pt x="0" y="25"/>
                    </a:lnTo>
                    <a:lnTo>
                      <a:pt x="1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E1CF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Freeform 4132"/>
              <p:cNvSpPr>
                <a:spLocks/>
              </p:cNvSpPr>
              <p:nvPr/>
            </p:nvSpPr>
            <p:spPr bwMode="auto">
              <a:xfrm>
                <a:off x="5039" y="1761"/>
                <a:ext cx="18" cy="27"/>
              </a:xfrm>
              <a:custGeom>
                <a:avLst/>
                <a:gdLst>
                  <a:gd name="T0" fmla="*/ 18 w 18"/>
                  <a:gd name="T1" fmla="*/ 4 h 27"/>
                  <a:gd name="T2" fmla="*/ 6 w 18"/>
                  <a:gd name="T3" fmla="*/ 25 h 27"/>
                  <a:gd name="T4" fmla="*/ 0 w 18"/>
                  <a:gd name="T5" fmla="*/ 27 h 27"/>
                  <a:gd name="T6" fmla="*/ 14 w 18"/>
                  <a:gd name="T7" fmla="*/ 0 h 27"/>
                  <a:gd name="T8" fmla="*/ 18 w 18"/>
                  <a:gd name="T9" fmla="*/ 4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8" y="4"/>
                    </a:moveTo>
                    <a:lnTo>
                      <a:pt x="6" y="25"/>
                    </a:lnTo>
                    <a:lnTo>
                      <a:pt x="0" y="27"/>
                    </a:lnTo>
                    <a:lnTo>
                      <a:pt x="14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E5D2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Freeform 4133"/>
              <p:cNvSpPr>
                <a:spLocks/>
              </p:cNvSpPr>
              <p:nvPr/>
            </p:nvSpPr>
            <p:spPr bwMode="auto">
              <a:xfrm>
                <a:off x="5036" y="1761"/>
                <a:ext cx="19" cy="28"/>
              </a:xfrm>
              <a:custGeom>
                <a:avLst/>
                <a:gdLst>
                  <a:gd name="T0" fmla="*/ 19 w 19"/>
                  <a:gd name="T1" fmla="*/ 2 h 28"/>
                  <a:gd name="T2" fmla="*/ 5 w 19"/>
                  <a:gd name="T3" fmla="*/ 27 h 28"/>
                  <a:gd name="T4" fmla="*/ 0 w 19"/>
                  <a:gd name="T5" fmla="*/ 28 h 28"/>
                  <a:gd name="T6" fmla="*/ 15 w 19"/>
                  <a:gd name="T7" fmla="*/ 0 h 28"/>
                  <a:gd name="T8" fmla="*/ 17 w 19"/>
                  <a:gd name="T9" fmla="*/ 0 h 28"/>
                  <a:gd name="T10" fmla="*/ 17 w 19"/>
                  <a:gd name="T11" fmla="*/ 0 h 28"/>
                  <a:gd name="T12" fmla="*/ 19 w 19"/>
                  <a:gd name="T13" fmla="*/ 2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8">
                    <a:moveTo>
                      <a:pt x="19" y="2"/>
                    </a:moveTo>
                    <a:lnTo>
                      <a:pt x="5" y="27"/>
                    </a:lnTo>
                    <a:lnTo>
                      <a:pt x="0" y="28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E5D6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Freeform 4134"/>
              <p:cNvSpPr>
                <a:spLocks/>
              </p:cNvSpPr>
              <p:nvPr/>
            </p:nvSpPr>
            <p:spPr bwMode="auto">
              <a:xfrm>
                <a:off x="5032" y="1761"/>
                <a:ext cx="21" cy="30"/>
              </a:xfrm>
              <a:custGeom>
                <a:avLst/>
                <a:gdLst>
                  <a:gd name="T0" fmla="*/ 21 w 21"/>
                  <a:gd name="T1" fmla="*/ 0 h 30"/>
                  <a:gd name="T2" fmla="*/ 7 w 21"/>
                  <a:gd name="T3" fmla="*/ 27 h 30"/>
                  <a:gd name="T4" fmla="*/ 4 w 21"/>
                  <a:gd name="T5" fmla="*/ 28 h 30"/>
                  <a:gd name="T6" fmla="*/ 0 w 21"/>
                  <a:gd name="T7" fmla="*/ 30 h 30"/>
                  <a:gd name="T8" fmla="*/ 16 w 21"/>
                  <a:gd name="T9" fmla="*/ 2 h 30"/>
                  <a:gd name="T10" fmla="*/ 18 w 21"/>
                  <a:gd name="T11" fmla="*/ 0 h 30"/>
                  <a:gd name="T12" fmla="*/ 21 w 21"/>
                  <a:gd name="T13" fmla="*/ 0 h 30"/>
                  <a:gd name="T14" fmla="*/ 21 w 21"/>
                  <a:gd name="T15" fmla="*/ 0 h 30"/>
                  <a:gd name="T16" fmla="*/ 21 w 21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30">
                    <a:moveTo>
                      <a:pt x="21" y="0"/>
                    </a:moveTo>
                    <a:lnTo>
                      <a:pt x="7" y="27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8D9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Freeform 4135"/>
              <p:cNvSpPr>
                <a:spLocks/>
              </p:cNvSpPr>
              <p:nvPr/>
            </p:nvSpPr>
            <p:spPr bwMode="auto">
              <a:xfrm>
                <a:off x="5031" y="1761"/>
                <a:ext cx="20" cy="32"/>
              </a:xfrm>
              <a:custGeom>
                <a:avLst/>
                <a:gdLst>
                  <a:gd name="T0" fmla="*/ 20 w 20"/>
                  <a:gd name="T1" fmla="*/ 0 h 32"/>
                  <a:gd name="T2" fmla="*/ 5 w 20"/>
                  <a:gd name="T3" fmla="*/ 28 h 32"/>
                  <a:gd name="T4" fmla="*/ 5 w 20"/>
                  <a:gd name="T5" fmla="*/ 28 h 32"/>
                  <a:gd name="T6" fmla="*/ 0 w 20"/>
                  <a:gd name="T7" fmla="*/ 32 h 32"/>
                  <a:gd name="T8" fmla="*/ 15 w 20"/>
                  <a:gd name="T9" fmla="*/ 4 h 32"/>
                  <a:gd name="T10" fmla="*/ 17 w 20"/>
                  <a:gd name="T11" fmla="*/ 2 h 32"/>
                  <a:gd name="T12" fmla="*/ 19 w 20"/>
                  <a:gd name="T13" fmla="*/ 0 h 32"/>
                  <a:gd name="T14" fmla="*/ 20 w 20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20" y="0"/>
                    </a:moveTo>
                    <a:lnTo>
                      <a:pt x="5" y="28"/>
                    </a:lnTo>
                    <a:lnTo>
                      <a:pt x="0" y="32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8D9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Freeform 4136"/>
              <p:cNvSpPr>
                <a:spLocks/>
              </p:cNvSpPr>
              <p:nvPr/>
            </p:nvSpPr>
            <p:spPr bwMode="auto">
              <a:xfrm>
                <a:off x="5029" y="1763"/>
                <a:ext cx="19" cy="30"/>
              </a:xfrm>
              <a:custGeom>
                <a:avLst/>
                <a:gdLst>
                  <a:gd name="T0" fmla="*/ 19 w 19"/>
                  <a:gd name="T1" fmla="*/ 0 h 30"/>
                  <a:gd name="T2" fmla="*/ 3 w 19"/>
                  <a:gd name="T3" fmla="*/ 28 h 30"/>
                  <a:gd name="T4" fmla="*/ 0 w 19"/>
                  <a:gd name="T5" fmla="*/ 30 h 30"/>
                  <a:gd name="T6" fmla="*/ 0 w 19"/>
                  <a:gd name="T7" fmla="*/ 30 h 30"/>
                  <a:gd name="T8" fmla="*/ 0 w 19"/>
                  <a:gd name="T9" fmla="*/ 28 h 30"/>
                  <a:gd name="T10" fmla="*/ 0 w 19"/>
                  <a:gd name="T11" fmla="*/ 28 h 30"/>
                  <a:gd name="T12" fmla="*/ 0 w 19"/>
                  <a:gd name="T13" fmla="*/ 28 h 30"/>
                  <a:gd name="T14" fmla="*/ 0 w 19"/>
                  <a:gd name="T15" fmla="*/ 28 h 30"/>
                  <a:gd name="T16" fmla="*/ 0 w 19"/>
                  <a:gd name="T17" fmla="*/ 28 h 30"/>
                  <a:gd name="T18" fmla="*/ 0 w 19"/>
                  <a:gd name="T19" fmla="*/ 28 h 30"/>
                  <a:gd name="T20" fmla="*/ 0 w 19"/>
                  <a:gd name="T21" fmla="*/ 26 h 30"/>
                  <a:gd name="T22" fmla="*/ 12 w 19"/>
                  <a:gd name="T23" fmla="*/ 6 h 30"/>
                  <a:gd name="T24" fmla="*/ 12 w 19"/>
                  <a:gd name="T25" fmla="*/ 6 h 30"/>
                  <a:gd name="T26" fmla="*/ 12 w 19"/>
                  <a:gd name="T27" fmla="*/ 6 h 30"/>
                  <a:gd name="T28" fmla="*/ 14 w 19"/>
                  <a:gd name="T29" fmla="*/ 4 h 30"/>
                  <a:gd name="T30" fmla="*/ 14 w 19"/>
                  <a:gd name="T31" fmla="*/ 4 h 30"/>
                  <a:gd name="T32" fmla="*/ 14 w 19"/>
                  <a:gd name="T33" fmla="*/ 4 h 30"/>
                  <a:gd name="T34" fmla="*/ 16 w 19"/>
                  <a:gd name="T35" fmla="*/ 2 h 30"/>
                  <a:gd name="T36" fmla="*/ 16 w 19"/>
                  <a:gd name="T37" fmla="*/ 2 h 30"/>
                  <a:gd name="T38" fmla="*/ 16 w 19"/>
                  <a:gd name="T39" fmla="*/ 2 h 30"/>
                  <a:gd name="T40" fmla="*/ 19 w 19"/>
                  <a:gd name="T41" fmla="*/ 0 h 30"/>
                  <a:gd name="T42" fmla="*/ 19 w 19"/>
                  <a:gd name="T43" fmla="*/ 0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30">
                    <a:moveTo>
                      <a:pt x="19" y="0"/>
                    </a:moveTo>
                    <a:lnTo>
                      <a:pt x="3" y="28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9DC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Freeform 4137"/>
              <p:cNvSpPr>
                <a:spLocks/>
              </p:cNvSpPr>
              <p:nvPr/>
            </p:nvSpPr>
            <p:spPr bwMode="auto">
              <a:xfrm>
                <a:off x="5029" y="1765"/>
                <a:ext cx="17" cy="28"/>
              </a:xfrm>
              <a:custGeom>
                <a:avLst/>
                <a:gdLst>
                  <a:gd name="T0" fmla="*/ 17 w 17"/>
                  <a:gd name="T1" fmla="*/ 0 h 28"/>
                  <a:gd name="T2" fmla="*/ 2 w 17"/>
                  <a:gd name="T3" fmla="*/ 28 h 28"/>
                  <a:gd name="T4" fmla="*/ 0 w 17"/>
                  <a:gd name="T5" fmla="*/ 28 h 28"/>
                  <a:gd name="T6" fmla="*/ 0 w 17"/>
                  <a:gd name="T7" fmla="*/ 24 h 28"/>
                  <a:gd name="T8" fmla="*/ 2 w 17"/>
                  <a:gd name="T9" fmla="*/ 21 h 28"/>
                  <a:gd name="T10" fmla="*/ 3 w 17"/>
                  <a:gd name="T11" fmla="*/ 17 h 28"/>
                  <a:gd name="T12" fmla="*/ 5 w 17"/>
                  <a:gd name="T13" fmla="*/ 15 h 28"/>
                  <a:gd name="T14" fmla="*/ 7 w 17"/>
                  <a:gd name="T15" fmla="*/ 11 h 28"/>
                  <a:gd name="T16" fmla="*/ 9 w 17"/>
                  <a:gd name="T17" fmla="*/ 8 h 28"/>
                  <a:gd name="T18" fmla="*/ 12 w 17"/>
                  <a:gd name="T19" fmla="*/ 4 h 28"/>
                  <a:gd name="T20" fmla="*/ 16 w 17"/>
                  <a:gd name="T21" fmla="*/ 0 h 28"/>
                  <a:gd name="T22" fmla="*/ 17 w 17"/>
                  <a:gd name="T23" fmla="*/ 0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28">
                    <a:moveTo>
                      <a:pt x="17" y="0"/>
                    </a:moveTo>
                    <a:lnTo>
                      <a:pt x="2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2" y="21"/>
                    </a:lnTo>
                    <a:lnTo>
                      <a:pt x="3" y="17"/>
                    </a:lnTo>
                    <a:lnTo>
                      <a:pt x="5" y="15"/>
                    </a:lnTo>
                    <a:lnTo>
                      <a:pt x="7" y="11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DE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6" name="Freeform 4138"/>
              <p:cNvSpPr>
                <a:spLocks/>
              </p:cNvSpPr>
              <p:nvPr/>
            </p:nvSpPr>
            <p:spPr bwMode="auto">
              <a:xfrm>
                <a:off x="5029" y="1769"/>
                <a:ext cx="12" cy="20"/>
              </a:xfrm>
              <a:custGeom>
                <a:avLst/>
                <a:gdLst>
                  <a:gd name="T0" fmla="*/ 12 w 12"/>
                  <a:gd name="T1" fmla="*/ 0 h 20"/>
                  <a:gd name="T2" fmla="*/ 0 w 12"/>
                  <a:gd name="T3" fmla="*/ 20 h 20"/>
                  <a:gd name="T4" fmla="*/ 2 w 12"/>
                  <a:gd name="T5" fmla="*/ 19 h 20"/>
                  <a:gd name="T6" fmla="*/ 2 w 12"/>
                  <a:gd name="T7" fmla="*/ 17 h 20"/>
                  <a:gd name="T8" fmla="*/ 3 w 12"/>
                  <a:gd name="T9" fmla="*/ 13 h 20"/>
                  <a:gd name="T10" fmla="*/ 3 w 12"/>
                  <a:gd name="T11" fmla="*/ 11 h 20"/>
                  <a:gd name="T12" fmla="*/ 5 w 12"/>
                  <a:gd name="T13" fmla="*/ 9 h 20"/>
                  <a:gd name="T14" fmla="*/ 7 w 12"/>
                  <a:gd name="T15" fmla="*/ 5 h 20"/>
                  <a:gd name="T16" fmla="*/ 10 w 12"/>
                  <a:gd name="T17" fmla="*/ 4 h 20"/>
                  <a:gd name="T18" fmla="*/ 12 w 12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20">
                    <a:moveTo>
                      <a:pt x="12" y="0"/>
                    </a:moveTo>
                    <a:lnTo>
                      <a:pt x="0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DE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7" name="Freeform 4139"/>
              <p:cNvSpPr>
                <a:spLocks/>
              </p:cNvSpPr>
              <p:nvPr/>
            </p:nvSpPr>
            <p:spPr bwMode="auto">
              <a:xfrm>
                <a:off x="5218" y="1481"/>
                <a:ext cx="11" cy="15"/>
              </a:xfrm>
              <a:custGeom>
                <a:avLst/>
                <a:gdLst>
                  <a:gd name="T0" fmla="*/ 0 w 11"/>
                  <a:gd name="T1" fmla="*/ 15 h 15"/>
                  <a:gd name="T2" fmla="*/ 6 w 11"/>
                  <a:gd name="T3" fmla="*/ 4 h 15"/>
                  <a:gd name="T4" fmla="*/ 11 w 11"/>
                  <a:gd name="T5" fmla="*/ 0 h 15"/>
                  <a:gd name="T6" fmla="*/ 11 w 11"/>
                  <a:gd name="T7" fmla="*/ 2 h 15"/>
                  <a:gd name="T8" fmla="*/ 9 w 11"/>
                  <a:gd name="T9" fmla="*/ 4 h 15"/>
                  <a:gd name="T10" fmla="*/ 7 w 11"/>
                  <a:gd name="T11" fmla="*/ 6 h 15"/>
                  <a:gd name="T12" fmla="*/ 6 w 11"/>
                  <a:gd name="T13" fmla="*/ 8 h 15"/>
                  <a:gd name="T14" fmla="*/ 4 w 11"/>
                  <a:gd name="T15" fmla="*/ 10 h 15"/>
                  <a:gd name="T16" fmla="*/ 2 w 11"/>
                  <a:gd name="T17" fmla="*/ 11 h 15"/>
                  <a:gd name="T18" fmla="*/ 2 w 11"/>
                  <a:gd name="T19" fmla="*/ 13 h 15"/>
                  <a:gd name="T20" fmla="*/ 0 w 11"/>
                  <a:gd name="T21" fmla="*/ 1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" h="15">
                    <a:moveTo>
                      <a:pt x="0" y="15"/>
                    </a:moveTo>
                    <a:lnTo>
                      <a:pt x="6" y="4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5D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8" name="Freeform 4140"/>
              <p:cNvSpPr>
                <a:spLocks/>
              </p:cNvSpPr>
              <p:nvPr/>
            </p:nvSpPr>
            <p:spPr bwMode="auto">
              <a:xfrm>
                <a:off x="5213" y="1483"/>
                <a:ext cx="14" cy="17"/>
              </a:xfrm>
              <a:custGeom>
                <a:avLst/>
                <a:gdLst>
                  <a:gd name="T0" fmla="*/ 14 w 14"/>
                  <a:gd name="T1" fmla="*/ 0 h 17"/>
                  <a:gd name="T2" fmla="*/ 11 w 14"/>
                  <a:gd name="T3" fmla="*/ 8 h 17"/>
                  <a:gd name="T4" fmla="*/ 9 w 14"/>
                  <a:gd name="T5" fmla="*/ 9 h 17"/>
                  <a:gd name="T6" fmla="*/ 7 w 14"/>
                  <a:gd name="T7" fmla="*/ 9 h 17"/>
                  <a:gd name="T8" fmla="*/ 7 w 14"/>
                  <a:gd name="T9" fmla="*/ 11 h 17"/>
                  <a:gd name="T10" fmla="*/ 5 w 14"/>
                  <a:gd name="T11" fmla="*/ 11 h 17"/>
                  <a:gd name="T12" fmla="*/ 4 w 14"/>
                  <a:gd name="T13" fmla="*/ 13 h 17"/>
                  <a:gd name="T14" fmla="*/ 4 w 14"/>
                  <a:gd name="T15" fmla="*/ 15 h 17"/>
                  <a:gd name="T16" fmla="*/ 2 w 14"/>
                  <a:gd name="T17" fmla="*/ 15 h 17"/>
                  <a:gd name="T18" fmla="*/ 0 w 14"/>
                  <a:gd name="T19" fmla="*/ 17 h 17"/>
                  <a:gd name="T20" fmla="*/ 7 w 14"/>
                  <a:gd name="T21" fmla="*/ 4 h 17"/>
                  <a:gd name="T22" fmla="*/ 14 w 14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11" y="8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7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5D6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9" name="Freeform 4141"/>
              <p:cNvSpPr>
                <a:spLocks/>
              </p:cNvSpPr>
              <p:nvPr/>
            </p:nvSpPr>
            <p:spPr bwMode="auto">
              <a:xfrm>
                <a:off x="5210" y="1485"/>
                <a:ext cx="14" cy="19"/>
              </a:xfrm>
              <a:custGeom>
                <a:avLst/>
                <a:gdLst>
                  <a:gd name="T0" fmla="*/ 14 w 14"/>
                  <a:gd name="T1" fmla="*/ 0 h 19"/>
                  <a:gd name="T2" fmla="*/ 8 w 14"/>
                  <a:gd name="T3" fmla="*/ 11 h 19"/>
                  <a:gd name="T4" fmla="*/ 7 w 14"/>
                  <a:gd name="T5" fmla="*/ 11 h 19"/>
                  <a:gd name="T6" fmla="*/ 5 w 14"/>
                  <a:gd name="T7" fmla="*/ 13 h 19"/>
                  <a:gd name="T8" fmla="*/ 5 w 14"/>
                  <a:gd name="T9" fmla="*/ 13 h 19"/>
                  <a:gd name="T10" fmla="*/ 3 w 14"/>
                  <a:gd name="T11" fmla="*/ 15 h 19"/>
                  <a:gd name="T12" fmla="*/ 3 w 14"/>
                  <a:gd name="T13" fmla="*/ 15 h 19"/>
                  <a:gd name="T14" fmla="*/ 2 w 14"/>
                  <a:gd name="T15" fmla="*/ 17 h 19"/>
                  <a:gd name="T16" fmla="*/ 2 w 14"/>
                  <a:gd name="T17" fmla="*/ 17 h 19"/>
                  <a:gd name="T18" fmla="*/ 0 w 14"/>
                  <a:gd name="T19" fmla="*/ 19 h 19"/>
                  <a:gd name="T20" fmla="*/ 8 w 14"/>
                  <a:gd name="T21" fmla="*/ 4 h 19"/>
                  <a:gd name="T22" fmla="*/ 14 w 14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9">
                    <a:moveTo>
                      <a:pt x="14" y="0"/>
                    </a:moveTo>
                    <a:lnTo>
                      <a:pt x="8" y="11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8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5D6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0" name="Freeform 4142"/>
              <p:cNvSpPr>
                <a:spLocks/>
              </p:cNvSpPr>
              <p:nvPr/>
            </p:nvSpPr>
            <p:spPr bwMode="auto">
              <a:xfrm>
                <a:off x="5206" y="1487"/>
                <a:ext cx="14" cy="19"/>
              </a:xfrm>
              <a:custGeom>
                <a:avLst/>
                <a:gdLst>
                  <a:gd name="T0" fmla="*/ 14 w 14"/>
                  <a:gd name="T1" fmla="*/ 0 h 19"/>
                  <a:gd name="T2" fmla="*/ 7 w 14"/>
                  <a:gd name="T3" fmla="*/ 13 h 19"/>
                  <a:gd name="T4" fmla="*/ 7 w 14"/>
                  <a:gd name="T5" fmla="*/ 13 h 19"/>
                  <a:gd name="T6" fmla="*/ 6 w 14"/>
                  <a:gd name="T7" fmla="*/ 15 h 19"/>
                  <a:gd name="T8" fmla="*/ 6 w 14"/>
                  <a:gd name="T9" fmla="*/ 15 h 19"/>
                  <a:gd name="T10" fmla="*/ 4 w 14"/>
                  <a:gd name="T11" fmla="*/ 17 h 19"/>
                  <a:gd name="T12" fmla="*/ 2 w 14"/>
                  <a:gd name="T13" fmla="*/ 17 h 19"/>
                  <a:gd name="T14" fmla="*/ 2 w 14"/>
                  <a:gd name="T15" fmla="*/ 17 h 19"/>
                  <a:gd name="T16" fmla="*/ 0 w 14"/>
                  <a:gd name="T17" fmla="*/ 19 h 19"/>
                  <a:gd name="T18" fmla="*/ 0 w 14"/>
                  <a:gd name="T19" fmla="*/ 19 h 19"/>
                  <a:gd name="T20" fmla="*/ 9 w 14"/>
                  <a:gd name="T21" fmla="*/ 4 h 19"/>
                  <a:gd name="T22" fmla="*/ 11 w 14"/>
                  <a:gd name="T23" fmla="*/ 2 h 19"/>
                  <a:gd name="T24" fmla="*/ 14 w 14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19">
                    <a:moveTo>
                      <a:pt x="14" y="0"/>
                    </a:moveTo>
                    <a:lnTo>
                      <a:pt x="7" y="13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5D6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1" name="Freeform 4143"/>
              <p:cNvSpPr>
                <a:spLocks/>
              </p:cNvSpPr>
              <p:nvPr/>
            </p:nvSpPr>
            <p:spPr bwMode="auto">
              <a:xfrm>
                <a:off x="5203" y="1489"/>
                <a:ext cx="15" cy="20"/>
              </a:xfrm>
              <a:custGeom>
                <a:avLst/>
                <a:gdLst>
                  <a:gd name="T0" fmla="*/ 15 w 15"/>
                  <a:gd name="T1" fmla="*/ 0 h 20"/>
                  <a:gd name="T2" fmla="*/ 7 w 15"/>
                  <a:gd name="T3" fmla="*/ 15 h 20"/>
                  <a:gd name="T4" fmla="*/ 5 w 15"/>
                  <a:gd name="T5" fmla="*/ 15 h 20"/>
                  <a:gd name="T6" fmla="*/ 5 w 15"/>
                  <a:gd name="T7" fmla="*/ 15 h 20"/>
                  <a:gd name="T8" fmla="*/ 3 w 15"/>
                  <a:gd name="T9" fmla="*/ 17 h 20"/>
                  <a:gd name="T10" fmla="*/ 3 w 15"/>
                  <a:gd name="T11" fmla="*/ 17 h 20"/>
                  <a:gd name="T12" fmla="*/ 2 w 15"/>
                  <a:gd name="T13" fmla="*/ 19 h 20"/>
                  <a:gd name="T14" fmla="*/ 2 w 15"/>
                  <a:gd name="T15" fmla="*/ 19 h 20"/>
                  <a:gd name="T16" fmla="*/ 0 w 15"/>
                  <a:gd name="T17" fmla="*/ 19 h 20"/>
                  <a:gd name="T18" fmla="*/ 0 w 15"/>
                  <a:gd name="T19" fmla="*/ 20 h 20"/>
                  <a:gd name="T20" fmla="*/ 10 w 15"/>
                  <a:gd name="T21" fmla="*/ 2 h 20"/>
                  <a:gd name="T22" fmla="*/ 14 w 15"/>
                  <a:gd name="T23" fmla="*/ 0 h 20"/>
                  <a:gd name="T24" fmla="*/ 15 w 15"/>
                  <a:gd name="T25" fmla="*/ 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20">
                    <a:moveTo>
                      <a:pt x="15" y="0"/>
                    </a:moveTo>
                    <a:lnTo>
                      <a:pt x="7" y="15"/>
                    </a:lnTo>
                    <a:lnTo>
                      <a:pt x="5" y="15"/>
                    </a:lnTo>
                    <a:lnTo>
                      <a:pt x="3" y="17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5D6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2" name="Freeform 4144"/>
              <p:cNvSpPr>
                <a:spLocks/>
              </p:cNvSpPr>
              <p:nvPr/>
            </p:nvSpPr>
            <p:spPr bwMode="auto">
              <a:xfrm>
                <a:off x="5199" y="1491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7 w 16"/>
                  <a:gd name="T3" fmla="*/ 15 h 20"/>
                  <a:gd name="T4" fmla="*/ 6 w 16"/>
                  <a:gd name="T5" fmla="*/ 17 h 20"/>
                  <a:gd name="T6" fmla="*/ 6 w 16"/>
                  <a:gd name="T7" fmla="*/ 17 h 20"/>
                  <a:gd name="T8" fmla="*/ 4 w 16"/>
                  <a:gd name="T9" fmla="*/ 17 h 20"/>
                  <a:gd name="T10" fmla="*/ 4 w 16"/>
                  <a:gd name="T11" fmla="*/ 18 h 20"/>
                  <a:gd name="T12" fmla="*/ 2 w 16"/>
                  <a:gd name="T13" fmla="*/ 18 h 20"/>
                  <a:gd name="T14" fmla="*/ 2 w 16"/>
                  <a:gd name="T15" fmla="*/ 18 h 20"/>
                  <a:gd name="T16" fmla="*/ 0 w 16"/>
                  <a:gd name="T17" fmla="*/ 20 h 20"/>
                  <a:gd name="T18" fmla="*/ 0 w 16"/>
                  <a:gd name="T19" fmla="*/ 20 h 20"/>
                  <a:gd name="T20" fmla="*/ 11 w 16"/>
                  <a:gd name="T21" fmla="*/ 0 h 20"/>
                  <a:gd name="T22" fmla="*/ 13 w 16"/>
                  <a:gd name="T23" fmla="*/ 0 h 20"/>
                  <a:gd name="T24" fmla="*/ 16 w 16"/>
                  <a:gd name="T25" fmla="*/ 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20">
                    <a:moveTo>
                      <a:pt x="16" y="0"/>
                    </a:moveTo>
                    <a:lnTo>
                      <a:pt x="7" y="15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5D6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3" name="Freeform 4145"/>
              <p:cNvSpPr>
                <a:spLocks/>
              </p:cNvSpPr>
              <p:nvPr/>
            </p:nvSpPr>
            <p:spPr bwMode="auto">
              <a:xfrm>
                <a:off x="5196" y="1491"/>
                <a:ext cx="17" cy="22"/>
              </a:xfrm>
              <a:custGeom>
                <a:avLst/>
                <a:gdLst>
                  <a:gd name="T0" fmla="*/ 17 w 17"/>
                  <a:gd name="T1" fmla="*/ 0 h 22"/>
                  <a:gd name="T2" fmla="*/ 7 w 17"/>
                  <a:gd name="T3" fmla="*/ 18 h 22"/>
                  <a:gd name="T4" fmla="*/ 5 w 17"/>
                  <a:gd name="T5" fmla="*/ 18 h 22"/>
                  <a:gd name="T6" fmla="*/ 5 w 17"/>
                  <a:gd name="T7" fmla="*/ 18 h 22"/>
                  <a:gd name="T8" fmla="*/ 5 w 17"/>
                  <a:gd name="T9" fmla="*/ 18 h 22"/>
                  <a:gd name="T10" fmla="*/ 3 w 17"/>
                  <a:gd name="T11" fmla="*/ 20 h 22"/>
                  <a:gd name="T12" fmla="*/ 3 w 17"/>
                  <a:gd name="T13" fmla="*/ 20 h 22"/>
                  <a:gd name="T14" fmla="*/ 3 w 17"/>
                  <a:gd name="T15" fmla="*/ 20 h 22"/>
                  <a:gd name="T16" fmla="*/ 2 w 17"/>
                  <a:gd name="T17" fmla="*/ 20 h 22"/>
                  <a:gd name="T18" fmla="*/ 2 w 17"/>
                  <a:gd name="T19" fmla="*/ 22 h 22"/>
                  <a:gd name="T20" fmla="*/ 0 w 17"/>
                  <a:gd name="T21" fmla="*/ 22 h 22"/>
                  <a:gd name="T22" fmla="*/ 12 w 17"/>
                  <a:gd name="T23" fmla="*/ 1 h 22"/>
                  <a:gd name="T24" fmla="*/ 16 w 17"/>
                  <a:gd name="T25" fmla="*/ 0 h 22"/>
                  <a:gd name="T26" fmla="*/ 17 w 17"/>
                  <a:gd name="T27" fmla="*/ 0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" h="22">
                    <a:moveTo>
                      <a:pt x="17" y="0"/>
                    </a:moveTo>
                    <a:lnTo>
                      <a:pt x="7" y="18"/>
                    </a:lnTo>
                    <a:lnTo>
                      <a:pt x="5" y="18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5D6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4" name="Freeform 4146"/>
              <p:cNvSpPr>
                <a:spLocks/>
              </p:cNvSpPr>
              <p:nvPr/>
            </p:nvSpPr>
            <p:spPr bwMode="auto">
              <a:xfrm>
                <a:off x="5194" y="1491"/>
                <a:ext cx="16" cy="22"/>
              </a:xfrm>
              <a:custGeom>
                <a:avLst/>
                <a:gdLst>
                  <a:gd name="T0" fmla="*/ 16 w 16"/>
                  <a:gd name="T1" fmla="*/ 0 h 22"/>
                  <a:gd name="T2" fmla="*/ 5 w 16"/>
                  <a:gd name="T3" fmla="*/ 20 h 22"/>
                  <a:gd name="T4" fmla="*/ 5 w 16"/>
                  <a:gd name="T5" fmla="*/ 20 h 22"/>
                  <a:gd name="T6" fmla="*/ 5 w 16"/>
                  <a:gd name="T7" fmla="*/ 20 h 22"/>
                  <a:gd name="T8" fmla="*/ 4 w 16"/>
                  <a:gd name="T9" fmla="*/ 20 h 22"/>
                  <a:gd name="T10" fmla="*/ 4 w 16"/>
                  <a:gd name="T11" fmla="*/ 20 h 22"/>
                  <a:gd name="T12" fmla="*/ 4 w 16"/>
                  <a:gd name="T13" fmla="*/ 20 h 22"/>
                  <a:gd name="T14" fmla="*/ 4 w 16"/>
                  <a:gd name="T15" fmla="*/ 20 h 22"/>
                  <a:gd name="T16" fmla="*/ 4 w 16"/>
                  <a:gd name="T17" fmla="*/ 22 h 22"/>
                  <a:gd name="T18" fmla="*/ 4 w 16"/>
                  <a:gd name="T19" fmla="*/ 22 h 22"/>
                  <a:gd name="T20" fmla="*/ 0 w 16"/>
                  <a:gd name="T21" fmla="*/ 22 h 22"/>
                  <a:gd name="T22" fmla="*/ 11 w 16"/>
                  <a:gd name="T23" fmla="*/ 1 h 22"/>
                  <a:gd name="T24" fmla="*/ 16 w 16"/>
                  <a:gd name="T25" fmla="*/ 0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22">
                    <a:moveTo>
                      <a:pt x="16" y="0"/>
                    </a:moveTo>
                    <a:lnTo>
                      <a:pt x="5" y="20"/>
                    </a:lnTo>
                    <a:lnTo>
                      <a:pt x="4" y="20"/>
                    </a:lnTo>
                    <a:lnTo>
                      <a:pt x="4" y="22"/>
                    </a:lnTo>
                    <a:lnTo>
                      <a:pt x="0" y="22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5D6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5" name="Freeform 4147"/>
              <p:cNvSpPr>
                <a:spLocks/>
              </p:cNvSpPr>
              <p:nvPr/>
            </p:nvSpPr>
            <p:spPr bwMode="auto">
              <a:xfrm>
                <a:off x="5191" y="1492"/>
                <a:ext cx="17" cy="23"/>
              </a:xfrm>
              <a:custGeom>
                <a:avLst/>
                <a:gdLst>
                  <a:gd name="T0" fmla="*/ 17 w 17"/>
                  <a:gd name="T1" fmla="*/ 0 h 23"/>
                  <a:gd name="T2" fmla="*/ 5 w 17"/>
                  <a:gd name="T3" fmla="*/ 21 h 23"/>
                  <a:gd name="T4" fmla="*/ 0 w 17"/>
                  <a:gd name="T5" fmla="*/ 23 h 23"/>
                  <a:gd name="T6" fmla="*/ 12 w 17"/>
                  <a:gd name="T7" fmla="*/ 2 h 23"/>
                  <a:gd name="T8" fmla="*/ 17 w 1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3">
                    <a:moveTo>
                      <a:pt x="17" y="0"/>
                    </a:moveTo>
                    <a:lnTo>
                      <a:pt x="5" y="21"/>
                    </a:lnTo>
                    <a:lnTo>
                      <a:pt x="0" y="23"/>
                    </a:lnTo>
                    <a:lnTo>
                      <a:pt x="12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5D6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6" name="Freeform 4148"/>
              <p:cNvSpPr>
                <a:spLocks noEditPoints="1"/>
              </p:cNvSpPr>
              <p:nvPr/>
            </p:nvSpPr>
            <p:spPr bwMode="auto">
              <a:xfrm>
                <a:off x="5057" y="1492"/>
                <a:ext cx="148" cy="265"/>
              </a:xfrm>
              <a:custGeom>
                <a:avLst/>
                <a:gdLst>
                  <a:gd name="T0" fmla="*/ 148 w 148"/>
                  <a:gd name="T1" fmla="*/ 0 h 265"/>
                  <a:gd name="T2" fmla="*/ 137 w 148"/>
                  <a:gd name="T3" fmla="*/ 21 h 265"/>
                  <a:gd name="T4" fmla="*/ 132 w 148"/>
                  <a:gd name="T5" fmla="*/ 23 h 265"/>
                  <a:gd name="T6" fmla="*/ 142 w 148"/>
                  <a:gd name="T7" fmla="*/ 4 h 265"/>
                  <a:gd name="T8" fmla="*/ 148 w 148"/>
                  <a:gd name="T9" fmla="*/ 0 h 265"/>
                  <a:gd name="T10" fmla="*/ 0 w 148"/>
                  <a:gd name="T11" fmla="*/ 265 h 265"/>
                  <a:gd name="T12" fmla="*/ 0 w 148"/>
                  <a:gd name="T13" fmla="*/ 264 h 265"/>
                  <a:gd name="T14" fmla="*/ 1 w 148"/>
                  <a:gd name="T15" fmla="*/ 265 h 265"/>
                  <a:gd name="T16" fmla="*/ 0 w 148"/>
                  <a:gd name="T17" fmla="*/ 265 h 2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8" h="265">
                    <a:moveTo>
                      <a:pt x="148" y="0"/>
                    </a:moveTo>
                    <a:lnTo>
                      <a:pt x="137" y="21"/>
                    </a:lnTo>
                    <a:lnTo>
                      <a:pt x="132" y="23"/>
                    </a:lnTo>
                    <a:lnTo>
                      <a:pt x="142" y="4"/>
                    </a:lnTo>
                    <a:lnTo>
                      <a:pt x="148" y="0"/>
                    </a:lnTo>
                    <a:close/>
                    <a:moveTo>
                      <a:pt x="0" y="265"/>
                    </a:moveTo>
                    <a:lnTo>
                      <a:pt x="0" y="264"/>
                    </a:lnTo>
                    <a:lnTo>
                      <a:pt x="1" y="265"/>
                    </a:ln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E5D6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7" name="Freeform 4149"/>
              <p:cNvSpPr>
                <a:spLocks noEditPoints="1"/>
              </p:cNvSpPr>
              <p:nvPr/>
            </p:nvSpPr>
            <p:spPr bwMode="auto">
              <a:xfrm>
                <a:off x="5053" y="1494"/>
                <a:ext cx="150" cy="263"/>
              </a:xfrm>
              <a:custGeom>
                <a:avLst/>
                <a:gdLst>
                  <a:gd name="T0" fmla="*/ 150 w 150"/>
                  <a:gd name="T1" fmla="*/ 0 h 263"/>
                  <a:gd name="T2" fmla="*/ 138 w 150"/>
                  <a:gd name="T3" fmla="*/ 21 h 263"/>
                  <a:gd name="T4" fmla="*/ 133 w 150"/>
                  <a:gd name="T5" fmla="*/ 23 h 263"/>
                  <a:gd name="T6" fmla="*/ 145 w 150"/>
                  <a:gd name="T7" fmla="*/ 2 h 263"/>
                  <a:gd name="T8" fmla="*/ 150 w 150"/>
                  <a:gd name="T9" fmla="*/ 0 h 263"/>
                  <a:gd name="T10" fmla="*/ 0 w 150"/>
                  <a:gd name="T11" fmla="*/ 263 h 263"/>
                  <a:gd name="T12" fmla="*/ 4 w 150"/>
                  <a:gd name="T13" fmla="*/ 258 h 263"/>
                  <a:gd name="T14" fmla="*/ 5 w 150"/>
                  <a:gd name="T15" fmla="*/ 263 h 263"/>
                  <a:gd name="T16" fmla="*/ 0 w 150"/>
                  <a:gd name="T17" fmla="*/ 263 h 2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" h="263">
                    <a:moveTo>
                      <a:pt x="150" y="0"/>
                    </a:moveTo>
                    <a:lnTo>
                      <a:pt x="138" y="21"/>
                    </a:lnTo>
                    <a:lnTo>
                      <a:pt x="133" y="23"/>
                    </a:lnTo>
                    <a:lnTo>
                      <a:pt x="145" y="2"/>
                    </a:lnTo>
                    <a:lnTo>
                      <a:pt x="150" y="0"/>
                    </a:lnTo>
                    <a:close/>
                    <a:moveTo>
                      <a:pt x="0" y="263"/>
                    </a:moveTo>
                    <a:lnTo>
                      <a:pt x="4" y="258"/>
                    </a:lnTo>
                    <a:lnTo>
                      <a:pt x="5" y="263"/>
                    </a:lnTo>
                    <a:lnTo>
                      <a:pt x="0" y="263"/>
                    </a:lnTo>
                    <a:close/>
                  </a:path>
                </a:pathLst>
              </a:custGeom>
              <a:solidFill>
                <a:srgbClr val="E8D9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8" name="Freeform 4150"/>
              <p:cNvSpPr>
                <a:spLocks noEditPoints="1"/>
              </p:cNvSpPr>
              <p:nvPr/>
            </p:nvSpPr>
            <p:spPr bwMode="auto">
              <a:xfrm>
                <a:off x="5051" y="1496"/>
                <a:ext cx="148" cy="261"/>
              </a:xfrm>
              <a:custGeom>
                <a:avLst/>
                <a:gdLst>
                  <a:gd name="T0" fmla="*/ 148 w 148"/>
                  <a:gd name="T1" fmla="*/ 0 h 261"/>
                  <a:gd name="T2" fmla="*/ 138 w 148"/>
                  <a:gd name="T3" fmla="*/ 19 h 261"/>
                  <a:gd name="T4" fmla="*/ 133 w 148"/>
                  <a:gd name="T5" fmla="*/ 21 h 261"/>
                  <a:gd name="T6" fmla="*/ 143 w 148"/>
                  <a:gd name="T7" fmla="*/ 2 h 261"/>
                  <a:gd name="T8" fmla="*/ 148 w 148"/>
                  <a:gd name="T9" fmla="*/ 0 h 261"/>
                  <a:gd name="T10" fmla="*/ 6 w 148"/>
                  <a:gd name="T11" fmla="*/ 260 h 261"/>
                  <a:gd name="T12" fmla="*/ 6 w 148"/>
                  <a:gd name="T13" fmla="*/ 261 h 261"/>
                  <a:gd name="T14" fmla="*/ 0 w 148"/>
                  <a:gd name="T15" fmla="*/ 261 h 261"/>
                  <a:gd name="T16" fmla="*/ 6 w 148"/>
                  <a:gd name="T17" fmla="*/ 254 h 261"/>
                  <a:gd name="T18" fmla="*/ 6 w 148"/>
                  <a:gd name="T19" fmla="*/ 260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8" h="261">
                    <a:moveTo>
                      <a:pt x="148" y="0"/>
                    </a:moveTo>
                    <a:lnTo>
                      <a:pt x="138" y="19"/>
                    </a:lnTo>
                    <a:lnTo>
                      <a:pt x="133" y="21"/>
                    </a:lnTo>
                    <a:lnTo>
                      <a:pt x="143" y="2"/>
                    </a:lnTo>
                    <a:lnTo>
                      <a:pt x="148" y="0"/>
                    </a:lnTo>
                    <a:close/>
                    <a:moveTo>
                      <a:pt x="6" y="260"/>
                    </a:moveTo>
                    <a:lnTo>
                      <a:pt x="6" y="261"/>
                    </a:lnTo>
                    <a:lnTo>
                      <a:pt x="0" y="261"/>
                    </a:lnTo>
                    <a:lnTo>
                      <a:pt x="6" y="254"/>
                    </a:lnTo>
                    <a:lnTo>
                      <a:pt x="6" y="260"/>
                    </a:lnTo>
                    <a:close/>
                  </a:path>
                </a:pathLst>
              </a:custGeom>
              <a:solidFill>
                <a:srgbClr val="E8D9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9" name="Freeform 4151"/>
              <p:cNvSpPr>
                <a:spLocks noEditPoints="1"/>
              </p:cNvSpPr>
              <p:nvPr/>
            </p:nvSpPr>
            <p:spPr bwMode="auto">
              <a:xfrm>
                <a:off x="5050" y="1496"/>
                <a:ext cx="148" cy="261"/>
              </a:xfrm>
              <a:custGeom>
                <a:avLst/>
                <a:gdLst>
                  <a:gd name="T0" fmla="*/ 148 w 148"/>
                  <a:gd name="T1" fmla="*/ 0 h 261"/>
                  <a:gd name="T2" fmla="*/ 136 w 148"/>
                  <a:gd name="T3" fmla="*/ 21 h 261"/>
                  <a:gd name="T4" fmla="*/ 132 w 148"/>
                  <a:gd name="T5" fmla="*/ 21 h 261"/>
                  <a:gd name="T6" fmla="*/ 131 w 148"/>
                  <a:gd name="T7" fmla="*/ 23 h 261"/>
                  <a:gd name="T8" fmla="*/ 143 w 148"/>
                  <a:gd name="T9" fmla="*/ 2 h 261"/>
                  <a:gd name="T10" fmla="*/ 148 w 148"/>
                  <a:gd name="T11" fmla="*/ 0 h 261"/>
                  <a:gd name="T12" fmla="*/ 7 w 148"/>
                  <a:gd name="T13" fmla="*/ 256 h 261"/>
                  <a:gd name="T14" fmla="*/ 3 w 148"/>
                  <a:gd name="T15" fmla="*/ 261 h 261"/>
                  <a:gd name="T16" fmla="*/ 0 w 148"/>
                  <a:gd name="T17" fmla="*/ 261 h 261"/>
                  <a:gd name="T18" fmla="*/ 7 w 148"/>
                  <a:gd name="T19" fmla="*/ 250 h 261"/>
                  <a:gd name="T20" fmla="*/ 7 w 148"/>
                  <a:gd name="T21" fmla="*/ 250 h 261"/>
                  <a:gd name="T22" fmla="*/ 7 w 148"/>
                  <a:gd name="T23" fmla="*/ 250 h 261"/>
                  <a:gd name="T24" fmla="*/ 7 w 148"/>
                  <a:gd name="T25" fmla="*/ 250 h 261"/>
                  <a:gd name="T26" fmla="*/ 7 w 148"/>
                  <a:gd name="T27" fmla="*/ 250 h 261"/>
                  <a:gd name="T28" fmla="*/ 7 w 148"/>
                  <a:gd name="T29" fmla="*/ 250 h 261"/>
                  <a:gd name="T30" fmla="*/ 7 w 148"/>
                  <a:gd name="T31" fmla="*/ 252 h 261"/>
                  <a:gd name="T32" fmla="*/ 7 w 148"/>
                  <a:gd name="T33" fmla="*/ 252 h 261"/>
                  <a:gd name="T34" fmla="*/ 7 w 148"/>
                  <a:gd name="T35" fmla="*/ 252 h 261"/>
                  <a:gd name="T36" fmla="*/ 7 w 148"/>
                  <a:gd name="T37" fmla="*/ 256 h 2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8" h="261">
                    <a:moveTo>
                      <a:pt x="148" y="0"/>
                    </a:moveTo>
                    <a:lnTo>
                      <a:pt x="136" y="21"/>
                    </a:lnTo>
                    <a:lnTo>
                      <a:pt x="132" y="21"/>
                    </a:lnTo>
                    <a:lnTo>
                      <a:pt x="131" y="23"/>
                    </a:lnTo>
                    <a:lnTo>
                      <a:pt x="143" y="2"/>
                    </a:lnTo>
                    <a:lnTo>
                      <a:pt x="148" y="0"/>
                    </a:lnTo>
                    <a:close/>
                    <a:moveTo>
                      <a:pt x="7" y="256"/>
                    </a:moveTo>
                    <a:lnTo>
                      <a:pt x="3" y="261"/>
                    </a:lnTo>
                    <a:lnTo>
                      <a:pt x="0" y="261"/>
                    </a:lnTo>
                    <a:lnTo>
                      <a:pt x="7" y="250"/>
                    </a:lnTo>
                    <a:lnTo>
                      <a:pt x="7" y="252"/>
                    </a:lnTo>
                    <a:lnTo>
                      <a:pt x="7" y="256"/>
                    </a:lnTo>
                    <a:close/>
                  </a:path>
                </a:pathLst>
              </a:custGeom>
              <a:solidFill>
                <a:srgbClr val="E8D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0" name="Freeform 4152"/>
              <p:cNvSpPr>
                <a:spLocks noEditPoints="1"/>
              </p:cNvSpPr>
              <p:nvPr/>
            </p:nvSpPr>
            <p:spPr bwMode="auto">
              <a:xfrm>
                <a:off x="5046" y="1498"/>
                <a:ext cx="148" cy="261"/>
              </a:xfrm>
              <a:custGeom>
                <a:avLst/>
                <a:gdLst>
                  <a:gd name="T0" fmla="*/ 148 w 148"/>
                  <a:gd name="T1" fmla="*/ 0 h 261"/>
                  <a:gd name="T2" fmla="*/ 138 w 148"/>
                  <a:gd name="T3" fmla="*/ 19 h 261"/>
                  <a:gd name="T4" fmla="*/ 136 w 148"/>
                  <a:gd name="T5" fmla="*/ 19 h 261"/>
                  <a:gd name="T6" fmla="*/ 131 w 148"/>
                  <a:gd name="T7" fmla="*/ 23 h 261"/>
                  <a:gd name="T8" fmla="*/ 131 w 148"/>
                  <a:gd name="T9" fmla="*/ 23 h 261"/>
                  <a:gd name="T10" fmla="*/ 143 w 148"/>
                  <a:gd name="T11" fmla="*/ 2 h 261"/>
                  <a:gd name="T12" fmla="*/ 148 w 148"/>
                  <a:gd name="T13" fmla="*/ 0 h 261"/>
                  <a:gd name="T14" fmla="*/ 11 w 148"/>
                  <a:gd name="T15" fmla="*/ 252 h 261"/>
                  <a:gd name="T16" fmla="*/ 5 w 148"/>
                  <a:gd name="T17" fmla="*/ 259 h 261"/>
                  <a:gd name="T18" fmla="*/ 4 w 148"/>
                  <a:gd name="T19" fmla="*/ 259 h 261"/>
                  <a:gd name="T20" fmla="*/ 0 w 148"/>
                  <a:gd name="T21" fmla="*/ 261 h 261"/>
                  <a:gd name="T22" fmla="*/ 11 w 148"/>
                  <a:gd name="T23" fmla="*/ 243 h 261"/>
                  <a:gd name="T24" fmla="*/ 11 w 148"/>
                  <a:gd name="T25" fmla="*/ 244 h 261"/>
                  <a:gd name="T26" fmla="*/ 11 w 148"/>
                  <a:gd name="T27" fmla="*/ 244 h 261"/>
                  <a:gd name="T28" fmla="*/ 11 w 148"/>
                  <a:gd name="T29" fmla="*/ 246 h 261"/>
                  <a:gd name="T30" fmla="*/ 11 w 148"/>
                  <a:gd name="T31" fmla="*/ 246 h 261"/>
                  <a:gd name="T32" fmla="*/ 11 w 148"/>
                  <a:gd name="T33" fmla="*/ 248 h 261"/>
                  <a:gd name="T34" fmla="*/ 11 w 148"/>
                  <a:gd name="T35" fmla="*/ 248 h 261"/>
                  <a:gd name="T36" fmla="*/ 11 w 148"/>
                  <a:gd name="T37" fmla="*/ 248 h 261"/>
                  <a:gd name="T38" fmla="*/ 11 w 148"/>
                  <a:gd name="T39" fmla="*/ 250 h 261"/>
                  <a:gd name="T40" fmla="*/ 11 w 148"/>
                  <a:gd name="T41" fmla="*/ 252 h 2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8" h="261">
                    <a:moveTo>
                      <a:pt x="148" y="0"/>
                    </a:moveTo>
                    <a:lnTo>
                      <a:pt x="138" y="19"/>
                    </a:lnTo>
                    <a:lnTo>
                      <a:pt x="136" y="19"/>
                    </a:lnTo>
                    <a:lnTo>
                      <a:pt x="131" y="23"/>
                    </a:lnTo>
                    <a:lnTo>
                      <a:pt x="143" y="2"/>
                    </a:lnTo>
                    <a:lnTo>
                      <a:pt x="148" y="0"/>
                    </a:lnTo>
                    <a:close/>
                    <a:moveTo>
                      <a:pt x="11" y="252"/>
                    </a:moveTo>
                    <a:lnTo>
                      <a:pt x="5" y="259"/>
                    </a:lnTo>
                    <a:lnTo>
                      <a:pt x="4" y="259"/>
                    </a:lnTo>
                    <a:lnTo>
                      <a:pt x="0" y="261"/>
                    </a:lnTo>
                    <a:lnTo>
                      <a:pt x="11" y="243"/>
                    </a:lnTo>
                    <a:lnTo>
                      <a:pt x="11" y="244"/>
                    </a:lnTo>
                    <a:lnTo>
                      <a:pt x="11" y="246"/>
                    </a:lnTo>
                    <a:lnTo>
                      <a:pt x="11" y="248"/>
                    </a:lnTo>
                    <a:lnTo>
                      <a:pt x="11" y="250"/>
                    </a:lnTo>
                    <a:lnTo>
                      <a:pt x="11" y="252"/>
                    </a:lnTo>
                    <a:close/>
                  </a:path>
                </a:pathLst>
              </a:custGeom>
              <a:solidFill>
                <a:srgbClr val="E8D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1" name="Freeform 4153"/>
              <p:cNvSpPr>
                <a:spLocks noEditPoints="1"/>
              </p:cNvSpPr>
              <p:nvPr/>
            </p:nvSpPr>
            <p:spPr bwMode="auto">
              <a:xfrm>
                <a:off x="5043" y="1498"/>
                <a:ext cx="150" cy="265"/>
              </a:xfrm>
              <a:custGeom>
                <a:avLst/>
                <a:gdLst>
                  <a:gd name="T0" fmla="*/ 150 w 150"/>
                  <a:gd name="T1" fmla="*/ 0 h 265"/>
                  <a:gd name="T2" fmla="*/ 138 w 150"/>
                  <a:gd name="T3" fmla="*/ 21 h 265"/>
                  <a:gd name="T4" fmla="*/ 134 w 150"/>
                  <a:gd name="T5" fmla="*/ 23 h 265"/>
                  <a:gd name="T6" fmla="*/ 132 w 150"/>
                  <a:gd name="T7" fmla="*/ 25 h 265"/>
                  <a:gd name="T8" fmla="*/ 143 w 150"/>
                  <a:gd name="T9" fmla="*/ 4 h 265"/>
                  <a:gd name="T10" fmla="*/ 150 w 150"/>
                  <a:gd name="T11" fmla="*/ 0 h 265"/>
                  <a:gd name="T12" fmla="*/ 14 w 150"/>
                  <a:gd name="T13" fmla="*/ 248 h 265"/>
                  <a:gd name="T14" fmla="*/ 7 w 150"/>
                  <a:gd name="T15" fmla="*/ 259 h 265"/>
                  <a:gd name="T16" fmla="*/ 7 w 150"/>
                  <a:gd name="T17" fmla="*/ 259 h 265"/>
                  <a:gd name="T18" fmla="*/ 0 w 150"/>
                  <a:gd name="T19" fmla="*/ 265 h 265"/>
                  <a:gd name="T20" fmla="*/ 14 w 150"/>
                  <a:gd name="T21" fmla="*/ 239 h 265"/>
                  <a:gd name="T22" fmla="*/ 14 w 150"/>
                  <a:gd name="T23" fmla="*/ 241 h 265"/>
                  <a:gd name="T24" fmla="*/ 14 w 150"/>
                  <a:gd name="T25" fmla="*/ 241 h 265"/>
                  <a:gd name="T26" fmla="*/ 14 w 150"/>
                  <a:gd name="T27" fmla="*/ 243 h 265"/>
                  <a:gd name="T28" fmla="*/ 14 w 150"/>
                  <a:gd name="T29" fmla="*/ 243 h 265"/>
                  <a:gd name="T30" fmla="*/ 14 w 150"/>
                  <a:gd name="T31" fmla="*/ 244 h 265"/>
                  <a:gd name="T32" fmla="*/ 14 w 150"/>
                  <a:gd name="T33" fmla="*/ 246 h 265"/>
                  <a:gd name="T34" fmla="*/ 14 w 150"/>
                  <a:gd name="T35" fmla="*/ 246 h 265"/>
                  <a:gd name="T36" fmla="*/ 14 w 150"/>
                  <a:gd name="T37" fmla="*/ 248 h 2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0" h="265">
                    <a:moveTo>
                      <a:pt x="150" y="0"/>
                    </a:moveTo>
                    <a:lnTo>
                      <a:pt x="138" y="21"/>
                    </a:lnTo>
                    <a:lnTo>
                      <a:pt x="134" y="23"/>
                    </a:lnTo>
                    <a:lnTo>
                      <a:pt x="132" y="25"/>
                    </a:lnTo>
                    <a:lnTo>
                      <a:pt x="143" y="4"/>
                    </a:lnTo>
                    <a:lnTo>
                      <a:pt x="150" y="0"/>
                    </a:lnTo>
                    <a:close/>
                    <a:moveTo>
                      <a:pt x="14" y="248"/>
                    </a:moveTo>
                    <a:lnTo>
                      <a:pt x="7" y="259"/>
                    </a:lnTo>
                    <a:lnTo>
                      <a:pt x="0" y="265"/>
                    </a:lnTo>
                    <a:lnTo>
                      <a:pt x="14" y="239"/>
                    </a:lnTo>
                    <a:lnTo>
                      <a:pt x="14" y="241"/>
                    </a:lnTo>
                    <a:lnTo>
                      <a:pt x="14" y="243"/>
                    </a:lnTo>
                    <a:lnTo>
                      <a:pt x="14" y="244"/>
                    </a:lnTo>
                    <a:lnTo>
                      <a:pt x="14" y="246"/>
                    </a:lnTo>
                    <a:lnTo>
                      <a:pt x="14" y="248"/>
                    </a:lnTo>
                    <a:close/>
                  </a:path>
                </a:pathLst>
              </a:custGeom>
              <a:solidFill>
                <a:srgbClr val="E8D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2" name="Freeform 4154"/>
              <p:cNvSpPr>
                <a:spLocks noEditPoints="1"/>
              </p:cNvSpPr>
              <p:nvPr/>
            </p:nvSpPr>
            <p:spPr bwMode="auto">
              <a:xfrm>
                <a:off x="5039" y="1500"/>
                <a:ext cx="150" cy="267"/>
              </a:xfrm>
              <a:custGeom>
                <a:avLst/>
                <a:gdLst>
                  <a:gd name="T0" fmla="*/ 150 w 150"/>
                  <a:gd name="T1" fmla="*/ 0 h 267"/>
                  <a:gd name="T2" fmla="*/ 138 w 150"/>
                  <a:gd name="T3" fmla="*/ 21 h 267"/>
                  <a:gd name="T4" fmla="*/ 133 w 150"/>
                  <a:gd name="T5" fmla="*/ 23 h 267"/>
                  <a:gd name="T6" fmla="*/ 145 w 150"/>
                  <a:gd name="T7" fmla="*/ 2 h 267"/>
                  <a:gd name="T8" fmla="*/ 147 w 150"/>
                  <a:gd name="T9" fmla="*/ 2 h 267"/>
                  <a:gd name="T10" fmla="*/ 150 w 150"/>
                  <a:gd name="T11" fmla="*/ 0 h 267"/>
                  <a:gd name="T12" fmla="*/ 18 w 150"/>
                  <a:gd name="T13" fmla="*/ 241 h 267"/>
                  <a:gd name="T14" fmla="*/ 7 w 150"/>
                  <a:gd name="T15" fmla="*/ 259 h 267"/>
                  <a:gd name="T16" fmla="*/ 0 w 150"/>
                  <a:gd name="T17" fmla="*/ 267 h 267"/>
                  <a:gd name="T18" fmla="*/ 18 w 150"/>
                  <a:gd name="T19" fmla="*/ 233 h 267"/>
                  <a:gd name="T20" fmla="*/ 18 w 150"/>
                  <a:gd name="T21" fmla="*/ 235 h 267"/>
                  <a:gd name="T22" fmla="*/ 18 w 150"/>
                  <a:gd name="T23" fmla="*/ 235 h 267"/>
                  <a:gd name="T24" fmla="*/ 18 w 150"/>
                  <a:gd name="T25" fmla="*/ 237 h 267"/>
                  <a:gd name="T26" fmla="*/ 18 w 150"/>
                  <a:gd name="T27" fmla="*/ 237 h 267"/>
                  <a:gd name="T28" fmla="*/ 18 w 150"/>
                  <a:gd name="T29" fmla="*/ 239 h 267"/>
                  <a:gd name="T30" fmla="*/ 18 w 150"/>
                  <a:gd name="T31" fmla="*/ 239 h 267"/>
                  <a:gd name="T32" fmla="*/ 18 w 150"/>
                  <a:gd name="T33" fmla="*/ 241 h 267"/>
                  <a:gd name="T34" fmla="*/ 18 w 150"/>
                  <a:gd name="T35" fmla="*/ 241 h 2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0" h="267">
                    <a:moveTo>
                      <a:pt x="150" y="0"/>
                    </a:moveTo>
                    <a:lnTo>
                      <a:pt x="138" y="21"/>
                    </a:lnTo>
                    <a:lnTo>
                      <a:pt x="133" y="23"/>
                    </a:lnTo>
                    <a:lnTo>
                      <a:pt x="145" y="2"/>
                    </a:lnTo>
                    <a:lnTo>
                      <a:pt x="147" y="2"/>
                    </a:lnTo>
                    <a:lnTo>
                      <a:pt x="150" y="0"/>
                    </a:lnTo>
                    <a:close/>
                    <a:moveTo>
                      <a:pt x="18" y="241"/>
                    </a:moveTo>
                    <a:lnTo>
                      <a:pt x="7" y="259"/>
                    </a:lnTo>
                    <a:lnTo>
                      <a:pt x="0" y="267"/>
                    </a:lnTo>
                    <a:lnTo>
                      <a:pt x="18" y="233"/>
                    </a:lnTo>
                    <a:lnTo>
                      <a:pt x="18" y="235"/>
                    </a:lnTo>
                    <a:lnTo>
                      <a:pt x="18" y="237"/>
                    </a:lnTo>
                    <a:lnTo>
                      <a:pt x="18" y="239"/>
                    </a:lnTo>
                    <a:lnTo>
                      <a:pt x="18" y="241"/>
                    </a:lnTo>
                    <a:close/>
                  </a:path>
                </a:pathLst>
              </a:custGeom>
              <a:solidFill>
                <a:srgbClr val="E8D9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3" name="Freeform 4155"/>
              <p:cNvSpPr>
                <a:spLocks noEditPoints="1"/>
              </p:cNvSpPr>
              <p:nvPr/>
            </p:nvSpPr>
            <p:spPr bwMode="auto">
              <a:xfrm>
                <a:off x="5036" y="1502"/>
                <a:ext cx="150" cy="269"/>
              </a:xfrm>
              <a:custGeom>
                <a:avLst/>
                <a:gdLst>
                  <a:gd name="T0" fmla="*/ 150 w 150"/>
                  <a:gd name="T1" fmla="*/ 0 h 269"/>
                  <a:gd name="T2" fmla="*/ 139 w 150"/>
                  <a:gd name="T3" fmla="*/ 21 h 269"/>
                  <a:gd name="T4" fmla="*/ 134 w 150"/>
                  <a:gd name="T5" fmla="*/ 22 h 269"/>
                  <a:gd name="T6" fmla="*/ 146 w 150"/>
                  <a:gd name="T7" fmla="*/ 0 h 269"/>
                  <a:gd name="T8" fmla="*/ 150 w 150"/>
                  <a:gd name="T9" fmla="*/ 0 h 269"/>
                  <a:gd name="T10" fmla="*/ 150 w 150"/>
                  <a:gd name="T11" fmla="*/ 0 h 269"/>
                  <a:gd name="T12" fmla="*/ 21 w 150"/>
                  <a:gd name="T13" fmla="*/ 235 h 269"/>
                  <a:gd name="T14" fmla="*/ 7 w 150"/>
                  <a:gd name="T15" fmla="*/ 261 h 269"/>
                  <a:gd name="T16" fmla="*/ 0 w 150"/>
                  <a:gd name="T17" fmla="*/ 269 h 269"/>
                  <a:gd name="T18" fmla="*/ 22 w 150"/>
                  <a:gd name="T19" fmla="*/ 227 h 269"/>
                  <a:gd name="T20" fmla="*/ 22 w 150"/>
                  <a:gd name="T21" fmla="*/ 227 h 269"/>
                  <a:gd name="T22" fmla="*/ 22 w 150"/>
                  <a:gd name="T23" fmla="*/ 229 h 269"/>
                  <a:gd name="T24" fmla="*/ 21 w 150"/>
                  <a:gd name="T25" fmla="*/ 229 h 269"/>
                  <a:gd name="T26" fmla="*/ 21 w 150"/>
                  <a:gd name="T27" fmla="*/ 231 h 269"/>
                  <a:gd name="T28" fmla="*/ 21 w 150"/>
                  <a:gd name="T29" fmla="*/ 233 h 269"/>
                  <a:gd name="T30" fmla="*/ 21 w 150"/>
                  <a:gd name="T31" fmla="*/ 233 h 269"/>
                  <a:gd name="T32" fmla="*/ 21 w 150"/>
                  <a:gd name="T33" fmla="*/ 235 h 269"/>
                  <a:gd name="T34" fmla="*/ 21 w 150"/>
                  <a:gd name="T35" fmla="*/ 235 h 2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0" h="269">
                    <a:moveTo>
                      <a:pt x="150" y="0"/>
                    </a:moveTo>
                    <a:lnTo>
                      <a:pt x="139" y="21"/>
                    </a:lnTo>
                    <a:lnTo>
                      <a:pt x="134" y="22"/>
                    </a:lnTo>
                    <a:lnTo>
                      <a:pt x="146" y="0"/>
                    </a:lnTo>
                    <a:lnTo>
                      <a:pt x="150" y="0"/>
                    </a:lnTo>
                    <a:close/>
                    <a:moveTo>
                      <a:pt x="21" y="235"/>
                    </a:moveTo>
                    <a:lnTo>
                      <a:pt x="7" y="261"/>
                    </a:lnTo>
                    <a:lnTo>
                      <a:pt x="0" y="269"/>
                    </a:lnTo>
                    <a:lnTo>
                      <a:pt x="22" y="227"/>
                    </a:lnTo>
                    <a:lnTo>
                      <a:pt x="22" y="229"/>
                    </a:lnTo>
                    <a:lnTo>
                      <a:pt x="21" y="229"/>
                    </a:lnTo>
                    <a:lnTo>
                      <a:pt x="21" y="231"/>
                    </a:lnTo>
                    <a:lnTo>
                      <a:pt x="21" y="233"/>
                    </a:lnTo>
                    <a:lnTo>
                      <a:pt x="21" y="235"/>
                    </a:lnTo>
                    <a:close/>
                  </a:path>
                </a:pathLst>
              </a:custGeom>
              <a:solidFill>
                <a:srgbClr val="E8D9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4" name="Freeform 4156"/>
              <p:cNvSpPr>
                <a:spLocks noEditPoints="1"/>
              </p:cNvSpPr>
              <p:nvPr/>
            </p:nvSpPr>
            <p:spPr bwMode="auto">
              <a:xfrm>
                <a:off x="5031" y="1502"/>
                <a:ext cx="153" cy="271"/>
              </a:xfrm>
              <a:custGeom>
                <a:avLst/>
                <a:gdLst>
                  <a:gd name="T0" fmla="*/ 153 w 153"/>
                  <a:gd name="T1" fmla="*/ 0 h 271"/>
                  <a:gd name="T2" fmla="*/ 141 w 153"/>
                  <a:gd name="T3" fmla="*/ 21 h 271"/>
                  <a:gd name="T4" fmla="*/ 136 w 153"/>
                  <a:gd name="T5" fmla="*/ 22 h 271"/>
                  <a:gd name="T6" fmla="*/ 148 w 153"/>
                  <a:gd name="T7" fmla="*/ 0 h 271"/>
                  <a:gd name="T8" fmla="*/ 153 w 153"/>
                  <a:gd name="T9" fmla="*/ 0 h 271"/>
                  <a:gd name="T10" fmla="*/ 26 w 153"/>
                  <a:gd name="T11" fmla="*/ 231 h 271"/>
                  <a:gd name="T12" fmla="*/ 8 w 153"/>
                  <a:gd name="T13" fmla="*/ 265 h 271"/>
                  <a:gd name="T14" fmla="*/ 0 w 153"/>
                  <a:gd name="T15" fmla="*/ 271 h 271"/>
                  <a:gd name="T16" fmla="*/ 27 w 153"/>
                  <a:gd name="T17" fmla="*/ 224 h 271"/>
                  <a:gd name="T18" fmla="*/ 27 w 153"/>
                  <a:gd name="T19" fmla="*/ 224 h 271"/>
                  <a:gd name="T20" fmla="*/ 27 w 153"/>
                  <a:gd name="T21" fmla="*/ 225 h 271"/>
                  <a:gd name="T22" fmla="*/ 27 w 153"/>
                  <a:gd name="T23" fmla="*/ 225 h 271"/>
                  <a:gd name="T24" fmla="*/ 27 w 153"/>
                  <a:gd name="T25" fmla="*/ 227 h 271"/>
                  <a:gd name="T26" fmla="*/ 27 w 153"/>
                  <a:gd name="T27" fmla="*/ 227 h 271"/>
                  <a:gd name="T28" fmla="*/ 27 w 153"/>
                  <a:gd name="T29" fmla="*/ 229 h 271"/>
                  <a:gd name="T30" fmla="*/ 26 w 153"/>
                  <a:gd name="T31" fmla="*/ 229 h 271"/>
                  <a:gd name="T32" fmla="*/ 26 w 153"/>
                  <a:gd name="T33" fmla="*/ 231 h 2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3" h="271">
                    <a:moveTo>
                      <a:pt x="153" y="0"/>
                    </a:moveTo>
                    <a:lnTo>
                      <a:pt x="141" y="21"/>
                    </a:lnTo>
                    <a:lnTo>
                      <a:pt x="136" y="22"/>
                    </a:lnTo>
                    <a:lnTo>
                      <a:pt x="148" y="0"/>
                    </a:lnTo>
                    <a:lnTo>
                      <a:pt x="153" y="0"/>
                    </a:lnTo>
                    <a:close/>
                    <a:moveTo>
                      <a:pt x="26" y="231"/>
                    </a:moveTo>
                    <a:lnTo>
                      <a:pt x="8" y="265"/>
                    </a:lnTo>
                    <a:lnTo>
                      <a:pt x="0" y="271"/>
                    </a:lnTo>
                    <a:lnTo>
                      <a:pt x="27" y="224"/>
                    </a:lnTo>
                    <a:lnTo>
                      <a:pt x="27" y="225"/>
                    </a:lnTo>
                    <a:lnTo>
                      <a:pt x="27" y="227"/>
                    </a:lnTo>
                    <a:lnTo>
                      <a:pt x="27" y="229"/>
                    </a:lnTo>
                    <a:lnTo>
                      <a:pt x="26" y="229"/>
                    </a:lnTo>
                    <a:lnTo>
                      <a:pt x="26" y="231"/>
                    </a:lnTo>
                    <a:close/>
                  </a:path>
                </a:pathLst>
              </a:custGeom>
              <a:solidFill>
                <a:srgbClr val="E8D9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5" name="Freeform 4157"/>
              <p:cNvSpPr>
                <a:spLocks noEditPoints="1"/>
              </p:cNvSpPr>
              <p:nvPr/>
            </p:nvSpPr>
            <p:spPr bwMode="auto">
              <a:xfrm>
                <a:off x="5027" y="1502"/>
                <a:ext cx="155" cy="274"/>
              </a:xfrm>
              <a:custGeom>
                <a:avLst/>
                <a:gdLst>
                  <a:gd name="T0" fmla="*/ 155 w 155"/>
                  <a:gd name="T1" fmla="*/ 0 h 274"/>
                  <a:gd name="T2" fmla="*/ 143 w 155"/>
                  <a:gd name="T3" fmla="*/ 22 h 274"/>
                  <a:gd name="T4" fmla="*/ 138 w 155"/>
                  <a:gd name="T5" fmla="*/ 24 h 274"/>
                  <a:gd name="T6" fmla="*/ 150 w 155"/>
                  <a:gd name="T7" fmla="*/ 2 h 274"/>
                  <a:gd name="T8" fmla="*/ 155 w 155"/>
                  <a:gd name="T9" fmla="*/ 0 h 274"/>
                  <a:gd name="T10" fmla="*/ 31 w 155"/>
                  <a:gd name="T11" fmla="*/ 227 h 274"/>
                  <a:gd name="T12" fmla="*/ 9 w 155"/>
                  <a:gd name="T13" fmla="*/ 269 h 274"/>
                  <a:gd name="T14" fmla="*/ 0 w 155"/>
                  <a:gd name="T15" fmla="*/ 274 h 274"/>
                  <a:gd name="T16" fmla="*/ 0 w 155"/>
                  <a:gd name="T17" fmla="*/ 272 h 274"/>
                  <a:gd name="T18" fmla="*/ 31 w 155"/>
                  <a:gd name="T19" fmla="*/ 218 h 274"/>
                  <a:gd name="T20" fmla="*/ 31 w 155"/>
                  <a:gd name="T21" fmla="*/ 220 h 274"/>
                  <a:gd name="T22" fmla="*/ 31 w 155"/>
                  <a:gd name="T23" fmla="*/ 220 h 274"/>
                  <a:gd name="T24" fmla="*/ 31 w 155"/>
                  <a:gd name="T25" fmla="*/ 222 h 274"/>
                  <a:gd name="T26" fmla="*/ 31 w 155"/>
                  <a:gd name="T27" fmla="*/ 224 h 274"/>
                  <a:gd name="T28" fmla="*/ 31 w 155"/>
                  <a:gd name="T29" fmla="*/ 224 h 274"/>
                  <a:gd name="T30" fmla="*/ 31 w 155"/>
                  <a:gd name="T31" fmla="*/ 225 h 274"/>
                  <a:gd name="T32" fmla="*/ 31 w 155"/>
                  <a:gd name="T33" fmla="*/ 225 h 274"/>
                  <a:gd name="T34" fmla="*/ 31 w 155"/>
                  <a:gd name="T35" fmla="*/ 227 h 2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5" h="274">
                    <a:moveTo>
                      <a:pt x="155" y="0"/>
                    </a:moveTo>
                    <a:lnTo>
                      <a:pt x="143" y="22"/>
                    </a:lnTo>
                    <a:lnTo>
                      <a:pt x="138" y="24"/>
                    </a:lnTo>
                    <a:lnTo>
                      <a:pt x="150" y="2"/>
                    </a:lnTo>
                    <a:lnTo>
                      <a:pt x="155" y="0"/>
                    </a:lnTo>
                    <a:close/>
                    <a:moveTo>
                      <a:pt x="31" y="227"/>
                    </a:moveTo>
                    <a:lnTo>
                      <a:pt x="9" y="269"/>
                    </a:lnTo>
                    <a:lnTo>
                      <a:pt x="0" y="274"/>
                    </a:lnTo>
                    <a:lnTo>
                      <a:pt x="0" y="272"/>
                    </a:lnTo>
                    <a:lnTo>
                      <a:pt x="31" y="218"/>
                    </a:lnTo>
                    <a:lnTo>
                      <a:pt x="31" y="220"/>
                    </a:lnTo>
                    <a:lnTo>
                      <a:pt x="31" y="222"/>
                    </a:lnTo>
                    <a:lnTo>
                      <a:pt x="31" y="224"/>
                    </a:lnTo>
                    <a:lnTo>
                      <a:pt x="31" y="225"/>
                    </a:lnTo>
                    <a:lnTo>
                      <a:pt x="31" y="227"/>
                    </a:lnTo>
                    <a:close/>
                  </a:path>
                </a:pathLst>
              </a:custGeom>
              <a:solidFill>
                <a:srgbClr val="E8D9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6" name="Freeform 4158"/>
              <p:cNvSpPr>
                <a:spLocks noEditPoints="1"/>
              </p:cNvSpPr>
              <p:nvPr/>
            </p:nvSpPr>
            <p:spPr bwMode="auto">
              <a:xfrm>
                <a:off x="5027" y="1502"/>
                <a:ext cx="152" cy="274"/>
              </a:xfrm>
              <a:custGeom>
                <a:avLst/>
                <a:gdLst>
                  <a:gd name="T0" fmla="*/ 152 w 152"/>
                  <a:gd name="T1" fmla="*/ 0 h 274"/>
                  <a:gd name="T2" fmla="*/ 140 w 152"/>
                  <a:gd name="T3" fmla="*/ 22 h 274"/>
                  <a:gd name="T4" fmla="*/ 136 w 152"/>
                  <a:gd name="T5" fmla="*/ 24 h 274"/>
                  <a:gd name="T6" fmla="*/ 136 w 152"/>
                  <a:gd name="T7" fmla="*/ 24 h 274"/>
                  <a:gd name="T8" fmla="*/ 148 w 152"/>
                  <a:gd name="T9" fmla="*/ 2 h 274"/>
                  <a:gd name="T10" fmla="*/ 152 w 152"/>
                  <a:gd name="T11" fmla="*/ 0 h 274"/>
                  <a:gd name="T12" fmla="*/ 31 w 152"/>
                  <a:gd name="T13" fmla="*/ 224 h 274"/>
                  <a:gd name="T14" fmla="*/ 4 w 152"/>
                  <a:gd name="T15" fmla="*/ 271 h 274"/>
                  <a:gd name="T16" fmla="*/ 0 w 152"/>
                  <a:gd name="T17" fmla="*/ 274 h 274"/>
                  <a:gd name="T18" fmla="*/ 2 w 152"/>
                  <a:gd name="T19" fmla="*/ 269 h 274"/>
                  <a:gd name="T20" fmla="*/ 31 w 152"/>
                  <a:gd name="T21" fmla="*/ 214 h 274"/>
                  <a:gd name="T22" fmla="*/ 31 w 152"/>
                  <a:gd name="T23" fmla="*/ 216 h 274"/>
                  <a:gd name="T24" fmla="*/ 31 w 152"/>
                  <a:gd name="T25" fmla="*/ 216 h 274"/>
                  <a:gd name="T26" fmla="*/ 31 w 152"/>
                  <a:gd name="T27" fmla="*/ 218 h 274"/>
                  <a:gd name="T28" fmla="*/ 31 w 152"/>
                  <a:gd name="T29" fmla="*/ 218 h 274"/>
                  <a:gd name="T30" fmla="*/ 31 w 152"/>
                  <a:gd name="T31" fmla="*/ 220 h 274"/>
                  <a:gd name="T32" fmla="*/ 31 w 152"/>
                  <a:gd name="T33" fmla="*/ 220 h 274"/>
                  <a:gd name="T34" fmla="*/ 31 w 152"/>
                  <a:gd name="T35" fmla="*/ 222 h 274"/>
                  <a:gd name="T36" fmla="*/ 31 w 152"/>
                  <a:gd name="T37" fmla="*/ 224 h 2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2" h="274">
                    <a:moveTo>
                      <a:pt x="152" y="0"/>
                    </a:moveTo>
                    <a:lnTo>
                      <a:pt x="140" y="22"/>
                    </a:lnTo>
                    <a:lnTo>
                      <a:pt x="136" y="24"/>
                    </a:lnTo>
                    <a:lnTo>
                      <a:pt x="148" y="2"/>
                    </a:lnTo>
                    <a:lnTo>
                      <a:pt x="152" y="0"/>
                    </a:lnTo>
                    <a:close/>
                    <a:moveTo>
                      <a:pt x="31" y="224"/>
                    </a:moveTo>
                    <a:lnTo>
                      <a:pt x="4" y="271"/>
                    </a:lnTo>
                    <a:lnTo>
                      <a:pt x="0" y="274"/>
                    </a:lnTo>
                    <a:lnTo>
                      <a:pt x="2" y="269"/>
                    </a:lnTo>
                    <a:lnTo>
                      <a:pt x="31" y="214"/>
                    </a:lnTo>
                    <a:lnTo>
                      <a:pt x="31" y="216"/>
                    </a:lnTo>
                    <a:lnTo>
                      <a:pt x="31" y="218"/>
                    </a:lnTo>
                    <a:lnTo>
                      <a:pt x="31" y="220"/>
                    </a:lnTo>
                    <a:lnTo>
                      <a:pt x="31" y="222"/>
                    </a:lnTo>
                    <a:lnTo>
                      <a:pt x="31" y="224"/>
                    </a:lnTo>
                    <a:close/>
                  </a:path>
                </a:pathLst>
              </a:custGeom>
              <a:solidFill>
                <a:srgbClr val="E8DC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7" name="Freeform 4159"/>
              <p:cNvSpPr>
                <a:spLocks noEditPoints="1"/>
              </p:cNvSpPr>
              <p:nvPr/>
            </p:nvSpPr>
            <p:spPr bwMode="auto">
              <a:xfrm>
                <a:off x="5027" y="1504"/>
                <a:ext cx="150" cy="270"/>
              </a:xfrm>
              <a:custGeom>
                <a:avLst/>
                <a:gdLst>
                  <a:gd name="T0" fmla="*/ 150 w 150"/>
                  <a:gd name="T1" fmla="*/ 0 h 270"/>
                  <a:gd name="T2" fmla="*/ 138 w 150"/>
                  <a:gd name="T3" fmla="*/ 22 h 270"/>
                  <a:gd name="T4" fmla="*/ 136 w 150"/>
                  <a:gd name="T5" fmla="*/ 22 h 270"/>
                  <a:gd name="T6" fmla="*/ 133 w 150"/>
                  <a:gd name="T7" fmla="*/ 24 h 270"/>
                  <a:gd name="T8" fmla="*/ 147 w 150"/>
                  <a:gd name="T9" fmla="*/ 0 h 270"/>
                  <a:gd name="T10" fmla="*/ 150 w 150"/>
                  <a:gd name="T11" fmla="*/ 0 h 270"/>
                  <a:gd name="T12" fmla="*/ 31 w 150"/>
                  <a:gd name="T13" fmla="*/ 216 h 270"/>
                  <a:gd name="T14" fmla="*/ 0 w 150"/>
                  <a:gd name="T15" fmla="*/ 270 h 270"/>
                  <a:gd name="T16" fmla="*/ 2 w 150"/>
                  <a:gd name="T17" fmla="*/ 263 h 270"/>
                  <a:gd name="T18" fmla="*/ 31 w 150"/>
                  <a:gd name="T19" fmla="*/ 208 h 270"/>
                  <a:gd name="T20" fmla="*/ 31 w 150"/>
                  <a:gd name="T21" fmla="*/ 210 h 270"/>
                  <a:gd name="T22" fmla="*/ 31 w 150"/>
                  <a:gd name="T23" fmla="*/ 210 h 270"/>
                  <a:gd name="T24" fmla="*/ 31 w 150"/>
                  <a:gd name="T25" fmla="*/ 212 h 270"/>
                  <a:gd name="T26" fmla="*/ 31 w 150"/>
                  <a:gd name="T27" fmla="*/ 212 h 270"/>
                  <a:gd name="T28" fmla="*/ 31 w 150"/>
                  <a:gd name="T29" fmla="*/ 214 h 270"/>
                  <a:gd name="T30" fmla="*/ 31 w 150"/>
                  <a:gd name="T31" fmla="*/ 214 h 270"/>
                  <a:gd name="T32" fmla="*/ 31 w 150"/>
                  <a:gd name="T33" fmla="*/ 216 h 270"/>
                  <a:gd name="T34" fmla="*/ 31 w 150"/>
                  <a:gd name="T35" fmla="*/ 216 h 2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0" h="270">
                    <a:moveTo>
                      <a:pt x="150" y="0"/>
                    </a:moveTo>
                    <a:lnTo>
                      <a:pt x="138" y="22"/>
                    </a:lnTo>
                    <a:lnTo>
                      <a:pt x="136" y="22"/>
                    </a:lnTo>
                    <a:lnTo>
                      <a:pt x="133" y="24"/>
                    </a:lnTo>
                    <a:lnTo>
                      <a:pt x="147" y="0"/>
                    </a:lnTo>
                    <a:lnTo>
                      <a:pt x="150" y="0"/>
                    </a:lnTo>
                    <a:close/>
                    <a:moveTo>
                      <a:pt x="31" y="216"/>
                    </a:moveTo>
                    <a:lnTo>
                      <a:pt x="0" y="270"/>
                    </a:lnTo>
                    <a:lnTo>
                      <a:pt x="2" y="263"/>
                    </a:lnTo>
                    <a:lnTo>
                      <a:pt x="31" y="208"/>
                    </a:lnTo>
                    <a:lnTo>
                      <a:pt x="31" y="210"/>
                    </a:lnTo>
                    <a:lnTo>
                      <a:pt x="31" y="212"/>
                    </a:lnTo>
                    <a:lnTo>
                      <a:pt x="31" y="214"/>
                    </a:lnTo>
                    <a:lnTo>
                      <a:pt x="31" y="216"/>
                    </a:lnTo>
                    <a:close/>
                  </a:path>
                </a:pathLst>
              </a:custGeom>
              <a:solidFill>
                <a:srgbClr val="E8DC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8" name="Freeform 4160"/>
              <p:cNvSpPr>
                <a:spLocks noEditPoints="1"/>
              </p:cNvSpPr>
              <p:nvPr/>
            </p:nvSpPr>
            <p:spPr bwMode="auto">
              <a:xfrm>
                <a:off x="5029" y="1504"/>
                <a:ext cx="146" cy="267"/>
              </a:xfrm>
              <a:custGeom>
                <a:avLst/>
                <a:gdLst>
                  <a:gd name="T0" fmla="*/ 146 w 146"/>
                  <a:gd name="T1" fmla="*/ 0 h 267"/>
                  <a:gd name="T2" fmla="*/ 134 w 146"/>
                  <a:gd name="T3" fmla="*/ 22 h 267"/>
                  <a:gd name="T4" fmla="*/ 129 w 146"/>
                  <a:gd name="T5" fmla="*/ 24 h 267"/>
                  <a:gd name="T6" fmla="*/ 127 w 146"/>
                  <a:gd name="T7" fmla="*/ 24 h 267"/>
                  <a:gd name="T8" fmla="*/ 141 w 146"/>
                  <a:gd name="T9" fmla="*/ 0 h 267"/>
                  <a:gd name="T10" fmla="*/ 146 w 146"/>
                  <a:gd name="T11" fmla="*/ 0 h 267"/>
                  <a:gd name="T12" fmla="*/ 29 w 146"/>
                  <a:gd name="T13" fmla="*/ 212 h 267"/>
                  <a:gd name="T14" fmla="*/ 0 w 146"/>
                  <a:gd name="T15" fmla="*/ 267 h 267"/>
                  <a:gd name="T16" fmla="*/ 0 w 146"/>
                  <a:gd name="T17" fmla="*/ 259 h 267"/>
                  <a:gd name="T18" fmla="*/ 29 w 146"/>
                  <a:gd name="T19" fmla="*/ 205 h 267"/>
                  <a:gd name="T20" fmla="*/ 29 w 146"/>
                  <a:gd name="T21" fmla="*/ 205 h 267"/>
                  <a:gd name="T22" fmla="*/ 29 w 146"/>
                  <a:gd name="T23" fmla="*/ 207 h 267"/>
                  <a:gd name="T24" fmla="*/ 29 w 146"/>
                  <a:gd name="T25" fmla="*/ 207 h 267"/>
                  <a:gd name="T26" fmla="*/ 29 w 146"/>
                  <a:gd name="T27" fmla="*/ 208 h 267"/>
                  <a:gd name="T28" fmla="*/ 29 w 146"/>
                  <a:gd name="T29" fmla="*/ 210 h 267"/>
                  <a:gd name="T30" fmla="*/ 29 w 146"/>
                  <a:gd name="T31" fmla="*/ 210 h 267"/>
                  <a:gd name="T32" fmla="*/ 29 w 146"/>
                  <a:gd name="T33" fmla="*/ 212 h 267"/>
                  <a:gd name="T34" fmla="*/ 29 w 146"/>
                  <a:gd name="T35" fmla="*/ 212 h 2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6" h="267">
                    <a:moveTo>
                      <a:pt x="146" y="0"/>
                    </a:moveTo>
                    <a:lnTo>
                      <a:pt x="134" y="22"/>
                    </a:lnTo>
                    <a:lnTo>
                      <a:pt x="129" y="24"/>
                    </a:lnTo>
                    <a:lnTo>
                      <a:pt x="127" y="24"/>
                    </a:lnTo>
                    <a:lnTo>
                      <a:pt x="141" y="0"/>
                    </a:lnTo>
                    <a:lnTo>
                      <a:pt x="146" y="0"/>
                    </a:lnTo>
                    <a:close/>
                    <a:moveTo>
                      <a:pt x="29" y="212"/>
                    </a:moveTo>
                    <a:lnTo>
                      <a:pt x="0" y="267"/>
                    </a:lnTo>
                    <a:lnTo>
                      <a:pt x="0" y="259"/>
                    </a:lnTo>
                    <a:lnTo>
                      <a:pt x="29" y="205"/>
                    </a:lnTo>
                    <a:lnTo>
                      <a:pt x="29" y="207"/>
                    </a:lnTo>
                    <a:lnTo>
                      <a:pt x="29" y="208"/>
                    </a:lnTo>
                    <a:lnTo>
                      <a:pt x="29" y="210"/>
                    </a:lnTo>
                    <a:lnTo>
                      <a:pt x="29" y="212"/>
                    </a:lnTo>
                    <a:close/>
                  </a:path>
                </a:pathLst>
              </a:custGeom>
              <a:solidFill>
                <a:srgbClr val="E8DC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" name="Freeform 4161"/>
              <p:cNvSpPr>
                <a:spLocks noEditPoints="1"/>
              </p:cNvSpPr>
              <p:nvPr/>
            </p:nvSpPr>
            <p:spPr bwMode="auto">
              <a:xfrm>
                <a:off x="5029" y="1504"/>
                <a:ext cx="145" cy="263"/>
              </a:xfrm>
              <a:custGeom>
                <a:avLst/>
                <a:gdLst>
                  <a:gd name="T0" fmla="*/ 145 w 145"/>
                  <a:gd name="T1" fmla="*/ 0 h 263"/>
                  <a:gd name="T2" fmla="*/ 131 w 145"/>
                  <a:gd name="T3" fmla="*/ 24 h 263"/>
                  <a:gd name="T4" fmla="*/ 129 w 145"/>
                  <a:gd name="T5" fmla="*/ 24 h 263"/>
                  <a:gd name="T6" fmla="*/ 126 w 145"/>
                  <a:gd name="T7" fmla="*/ 26 h 263"/>
                  <a:gd name="T8" fmla="*/ 140 w 145"/>
                  <a:gd name="T9" fmla="*/ 0 h 263"/>
                  <a:gd name="T10" fmla="*/ 145 w 145"/>
                  <a:gd name="T11" fmla="*/ 0 h 263"/>
                  <a:gd name="T12" fmla="*/ 29 w 145"/>
                  <a:gd name="T13" fmla="*/ 208 h 263"/>
                  <a:gd name="T14" fmla="*/ 0 w 145"/>
                  <a:gd name="T15" fmla="*/ 263 h 263"/>
                  <a:gd name="T16" fmla="*/ 0 w 145"/>
                  <a:gd name="T17" fmla="*/ 255 h 263"/>
                  <a:gd name="T18" fmla="*/ 29 w 145"/>
                  <a:gd name="T19" fmla="*/ 201 h 263"/>
                  <a:gd name="T20" fmla="*/ 29 w 145"/>
                  <a:gd name="T21" fmla="*/ 201 h 263"/>
                  <a:gd name="T22" fmla="*/ 29 w 145"/>
                  <a:gd name="T23" fmla="*/ 203 h 263"/>
                  <a:gd name="T24" fmla="*/ 29 w 145"/>
                  <a:gd name="T25" fmla="*/ 203 h 263"/>
                  <a:gd name="T26" fmla="*/ 29 w 145"/>
                  <a:gd name="T27" fmla="*/ 205 h 263"/>
                  <a:gd name="T28" fmla="*/ 29 w 145"/>
                  <a:gd name="T29" fmla="*/ 205 h 263"/>
                  <a:gd name="T30" fmla="*/ 29 w 145"/>
                  <a:gd name="T31" fmla="*/ 207 h 263"/>
                  <a:gd name="T32" fmla="*/ 29 w 145"/>
                  <a:gd name="T33" fmla="*/ 207 h 263"/>
                  <a:gd name="T34" fmla="*/ 29 w 145"/>
                  <a:gd name="T35" fmla="*/ 208 h 2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5" h="263">
                    <a:moveTo>
                      <a:pt x="145" y="0"/>
                    </a:moveTo>
                    <a:lnTo>
                      <a:pt x="131" y="24"/>
                    </a:lnTo>
                    <a:lnTo>
                      <a:pt x="129" y="24"/>
                    </a:lnTo>
                    <a:lnTo>
                      <a:pt x="126" y="26"/>
                    </a:lnTo>
                    <a:lnTo>
                      <a:pt x="140" y="0"/>
                    </a:lnTo>
                    <a:lnTo>
                      <a:pt x="145" y="0"/>
                    </a:lnTo>
                    <a:close/>
                    <a:moveTo>
                      <a:pt x="29" y="208"/>
                    </a:moveTo>
                    <a:lnTo>
                      <a:pt x="0" y="263"/>
                    </a:lnTo>
                    <a:lnTo>
                      <a:pt x="0" y="255"/>
                    </a:lnTo>
                    <a:lnTo>
                      <a:pt x="29" y="201"/>
                    </a:lnTo>
                    <a:lnTo>
                      <a:pt x="29" y="203"/>
                    </a:lnTo>
                    <a:lnTo>
                      <a:pt x="29" y="205"/>
                    </a:lnTo>
                    <a:lnTo>
                      <a:pt x="29" y="207"/>
                    </a:lnTo>
                    <a:lnTo>
                      <a:pt x="29" y="208"/>
                    </a:lnTo>
                    <a:close/>
                  </a:path>
                </a:pathLst>
              </a:custGeom>
              <a:solidFill>
                <a:srgbClr val="E8DC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" name="Freeform 4162"/>
              <p:cNvSpPr>
                <a:spLocks noEditPoints="1"/>
              </p:cNvSpPr>
              <p:nvPr/>
            </p:nvSpPr>
            <p:spPr bwMode="auto">
              <a:xfrm>
                <a:off x="5029" y="1504"/>
                <a:ext cx="141" cy="259"/>
              </a:xfrm>
              <a:custGeom>
                <a:avLst/>
                <a:gdLst>
                  <a:gd name="T0" fmla="*/ 141 w 141"/>
                  <a:gd name="T1" fmla="*/ 0 h 259"/>
                  <a:gd name="T2" fmla="*/ 127 w 141"/>
                  <a:gd name="T3" fmla="*/ 24 h 259"/>
                  <a:gd name="T4" fmla="*/ 122 w 141"/>
                  <a:gd name="T5" fmla="*/ 28 h 259"/>
                  <a:gd name="T6" fmla="*/ 122 w 141"/>
                  <a:gd name="T7" fmla="*/ 28 h 259"/>
                  <a:gd name="T8" fmla="*/ 138 w 141"/>
                  <a:gd name="T9" fmla="*/ 2 h 259"/>
                  <a:gd name="T10" fmla="*/ 141 w 141"/>
                  <a:gd name="T11" fmla="*/ 0 h 259"/>
                  <a:gd name="T12" fmla="*/ 29 w 141"/>
                  <a:gd name="T13" fmla="*/ 205 h 259"/>
                  <a:gd name="T14" fmla="*/ 0 w 141"/>
                  <a:gd name="T15" fmla="*/ 259 h 259"/>
                  <a:gd name="T16" fmla="*/ 0 w 141"/>
                  <a:gd name="T17" fmla="*/ 250 h 259"/>
                  <a:gd name="T18" fmla="*/ 31 w 141"/>
                  <a:gd name="T19" fmla="*/ 195 h 259"/>
                  <a:gd name="T20" fmla="*/ 29 w 141"/>
                  <a:gd name="T21" fmla="*/ 197 h 259"/>
                  <a:gd name="T22" fmla="*/ 29 w 141"/>
                  <a:gd name="T23" fmla="*/ 199 h 259"/>
                  <a:gd name="T24" fmla="*/ 29 w 141"/>
                  <a:gd name="T25" fmla="*/ 199 h 259"/>
                  <a:gd name="T26" fmla="*/ 29 w 141"/>
                  <a:gd name="T27" fmla="*/ 201 h 259"/>
                  <a:gd name="T28" fmla="*/ 29 w 141"/>
                  <a:gd name="T29" fmla="*/ 201 h 259"/>
                  <a:gd name="T30" fmla="*/ 29 w 141"/>
                  <a:gd name="T31" fmla="*/ 203 h 259"/>
                  <a:gd name="T32" fmla="*/ 29 w 141"/>
                  <a:gd name="T33" fmla="*/ 203 h 259"/>
                  <a:gd name="T34" fmla="*/ 29 w 141"/>
                  <a:gd name="T35" fmla="*/ 205 h 2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1" h="259">
                    <a:moveTo>
                      <a:pt x="141" y="0"/>
                    </a:moveTo>
                    <a:lnTo>
                      <a:pt x="127" y="24"/>
                    </a:lnTo>
                    <a:lnTo>
                      <a:pt x="122" y="28"/>
                    </a:lnTo>
                    <a:lnTo>
                      <a:pt x="138" y="2"/>
                    </a:lnTo>
                    <a:lnTo>
                      <a:pt x="141" y="0"/>
                    </a:lnTo>
                    <a:close/>
                    <a:moveTo>
                      <a:pt x="29" y="205"/>
                    </a:moveTo>
                    <a:lnTo>
                      <a:pt x="0" y="259"/>
                    </a:lnTo>
                    <a:lnTo>
                      <a:pt x="0" y="250"/>
                    </a:lnTo>
                    <a:lnTo>
                      <a:pt x="31" y="195"/>
                    </a:lnTo>
                    <a:lnTo>
                      <a:pt x="29" y="197"/>
                    </a:lnTo>
                    <a:lnTo>
                      <a:pt x="29" y="199"/>
                    </a:lnTo>
                    <a:lnTo>
                      <a:pt x="29" y="201"/>
                    </a:lnTo>
                    <a:lnTo>
                      <a:pt x="29" y="203"/>
                    </a:lnTo>
                    <a:lnTo>
                      <a:pt x="29" y="205"/>
                    </a:lnTo>
                    <a:close/>
                  </a:path>
                </a:pathLst>
              </a:custGeom>
              <a:solidFill>
                <a:srgbClr val="E8DC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" name="Freeform 4163"/>
              <p:cNvSpPr>
                <a:spLocks noEditPoints="1"/>
              </p:cNvSpPr>
              <p:nvPr/>
            </p:nvSpPr>
            <p:spPr bwMode="auto">
              <a:xfrm>
                <a:off x="5029" y="1504"/>
                <a:ext cx="140" cy="255"/>
              </a:xfrm>
              <a:custGeom>
                <a:avLst/>
                <a:gdLst>
                  <a:gd name="T0" fmla="*/ 140 w 140"/>
                  <a:gd name="T1" fmla="*/ 0 h 255"/>
                  <a:gd name="T2" fmla="*/ 126 w 140"/>
                  <a:gd name="T3" fmla="*/ 26 h 255"/>
                  <a:gd name="T4" fmla="*/ 122 w 140"/>
                  <a:gd name="T5" fmla="*/ 28 h 255"/>
                  <a:gd name="T6" fmla="*/ 119 w 140"/>
                  <a:gd name="T7" fmla="*/ 32 h 255"/>
                  <a:gd name="T8" fmla="*/ 134 w 140"/>
                  <a:gd name="T9" fmla="*/ 2 h 255"/>
                  <a:gd name="T10" fmla="*/ 140 w 140"/>
                  <a:gd name="T11" fmla="*/ 0 h 255"/>
                  <a:gd name="T12" fmla="*/ 29 w 140"/>
                  <a:gd name="T13" fmla="*/ 201 h 255"/>
                  <a:gd name="T14" fmla="*/ 0 w 140"/>
                  <a:gd name="T15" fmla="*/ 255 h 255"/>
                  <a:gd name="T16" fmla="*/ 0 w 140"/>
                  <a:gd name="T17" fmla="*/ 246 h 255"/>
                  <a:gd name="T18" fmla="*/ 31 w 140"/>
                  <a:gd name="T19" fmla="*/ 191 h 255"/>
                  <a:gd name="T20" fmla="*/ 31 w 140"/>
                  <a:gd name="T21" fmla="*/ 193 h 255"/>
                  <a:gd name="T22" fmla="*/ 31 w 140"/>
                  <a:gd name="T23" fmla="*/ 193 h 255"/>
                  <a:gd name="T24" fmla="*/ 31 w 140"/>
                  <a:gd name="T25" fmla="*/ 195 h 255"/>
                  <a:gd name="T26" fmla="*/ 31 w 140"/>
                  <a:gd name="T27" fmla="*/ 195 h 255"/>
                  <a:gd name="T28" fmla="*/ 29 w 140"/>
                  <a:gd name="T29" fmla="*/ 197 h 255"/>
                  <a:gd name="T30" fmla="*/ 29 w 140"/>
                  <a:gd name="T31" fmla="*/ 199 h 255"/>
                  <a:gd name="T32" fmla="*/ 29 w 140"/>
                  <a:gd name="T33" fmla="*/ 199 h 255"/>
                  <a:gd name="T34" fmla="*/ 29 w 140"/>
                  <a:gd name="T35" fmla="*/ 201 h 2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0" h="255">
                    <a:moveTo>
                      <a:pt x="140" y="0"/>
                    </a:moveTo>
                    <a:lnTo>
                      <a:pt x="126" y="26"/>
                    </a:lnTo>
                    <a:lnTo>
                      <a:pt x="122" y="28"/>
                    </a:lnTo>
                    <a:lnTo>
                      <a:pt x="119" y="32"/>
                    </a:lnTo>
                    <a:lnTo>
                      <a:pt x="134" y="2"/>
                    </a:lnTo>
                    <a:lnTo>
                      <a:pt x="140" y="0"/>
                    </a:lnTo>
                    <a:close/>
                    <a:moveTo>
                      <a:pt x="29" y="201"/>
                    </a:moveTo>
                    <a:lnTo>
                      <a:pt x="0" y="255"/>
                    </a:lnTo>
                    <a:lnTo>
                      <a:pt x="0" y="246"/>
                    </a:lnTo>
                    <a:lnTo>
                      <a:pt x="31" y="191"/>
                    </a:lnTo>
                    <a:lnTo>
                      <a:pt x="31" y="193"/>
                    </a:lnTo>
                    <a:lnTo>
                      <a:pt x="31" y="195"/>
                    </a:lnTo>
                    <a:lnTo>
                      <a:pt x="29" y="197"/>
                    </a:lnTo>
                    <a:lnTo>
                      <a:pt x="29" y="199"/>
                    </a:lnTo>
                    <a:lnTo>
                      <a:pt x="29" y="201"/>
                    </a:lnTo>
                    <a:close/>
                  </a:path>
                </a:pathLst>
              </a:custGeom>
              <a:solidFill>
                <a:srgbClr val="E8DC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2" name="Freeform 4164"/>
              <p:cNvSpPr>
                <a:spLocks noEditPoints="1"/>
              </p:cNvSpPr>
              <p:nvPr/>
            </p:nvSpPr>
            <p:spPr bwMode="auto">
              <a:xfrm>
                <a:off x="5029" y="1506"/>
                <a:ext cx="138" cy="248"/>
              </a:xfrm>
              <a:custGeom>
                <a:avLst/>
                <a:gdLst>
                  <a:gd name="T0" fmla="*/ 138 w 138"/>
                  <a:gd name="T1" fmla="*/ 0 h 248"/>
                  <a:gd name="T2" fmla="*/ 122 w 138"/>
                  <a:gd name="T3" fmla="*/ 26 h 248"/>
                  <a:gd name="T4" fmla="*/ 117 w 138"/>
                  <a:gd name="T5" fmla="*/ 30 h 248"/>
                  <a:gd name="T6" fmla="*/ 115 w 138"/>
                  <a:gd name="T7" fmla="*/ 30 h 248"/>
                  <a:gd name="T8" fmla="*/ 133 w 138"/>
                  <a:gd name="T9" fmla="*/ 0 h 248"/>
                  <a:gd name="T10" fmla="*/ 138 w 138"/>
                  <a:gd name="T11" fmla="*/ 0 h 248"/>
                  <a:gd name="T12" fmla="*/ 31 w 138"/>
                  <a:gd name="T13" fmla="*/ 193 h 248"/>
                  <a:gd name="T14" fmla="*/ 0 w 138"/>
                  <a:gd name="T15" fmla="*/ 248 h 248"/>
                  <a:gd name="T16" fmla="*/ 2 w 138"/>
                  <a:gd name="T17" fmla="*/ 240 h 248"/>
                  <a:gd name="T18" fmla="*/ 31 w 138"/>
                  <a:gd name="T19" fmla="*/ 186 h 248"/>
                  <a:gd name="T20" fmla="*/ 31 w 138"/>
                  <a:gd name="T21" fmla="*/ 188 h 248"/>
                  <a:gd name="T22" fmla="*/ 31 w 138"/>
                  <a:gd name="T23" fmla="*/ 188 h 248"/>
                  <a:gd name="T24" fmla="*/ 31 w 138"/>
                  <a:gd name="T25" fmla="*/ 189 h 248"/>
                  <a:gd name="T26" fmla="*/ 31 w 138"/>
                  <a:gd name="T27" fmla="*/ 189 h 248"/>
                  <a:gd name="T28" fmla="*/ 31 w 138"/>
                  <a:gd name="T29" fmla="*/ 191 h 248"/>
                  <a:gd name="T30" fmla="*/ 31 w 138"/>
                  <a:gd name="T31" fmla="*/ 191 h 248"/>
                  <a:gd name="T32" fmla="*/ 31 w 138"/>
                  <a:gd name="T33" fmla="*/ 193 h 248"/>
                  <a:gd name="T34" fmla="*/ 31 w 138"/>
                  <a:gd name="T35" fmla="*/ 193 h 2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8" h="248">
                    <a:moveTo>
                      <a:pt x="138" y="0"/>
                    </a:moveTo>
                    <a:lnTo>
                      <a:pt x="122" y="26"/>
                    </a:lnTo>
                    <a:lnTo>
                      <a:pt x="117" y="30"/>
                    </a:lnTo>
                    <a:lnTo>
                      <a:pt x="115" y="30"/>
                    </a:lnTo>
                    <a:lnTo>
                      <a:pt x="133" y="0"/>
                    </a:lnTo>
                    <a:lnTo>
                      <a:pt x="138" y="0"/>
                    </a:lnTo>
                    <a:close/>
                    <a:moveTo>
                      <a:pt x="31" y="193"/>
                    </a:moveTo>
                    <a:lnTo>
                      <a:pt x="0" y="248"/>
                    </a:lnTo>
                    <a:lnTo>
                      <a:pt x="2" y="240"/>
                    </a:lnTo>
                    <a:lnTo>
                      <a:pt x="31" y="186"/>
                    </a:lnTo>
                    <a:lnTo>
                      <a:pt x="31" y="188"/>
                    </a:lnTo>
                    <a:lnTo>
                      <a:pt x="31" y="189"/>
                    </a:lnTo>
                    <a:lnTo>
                      <a:pt x="31" y="191"/>
                    </a:lnTo>
                    <a:lnTo>
                      <a:pt x="31" y="193"/>
                    </a:lnTo>
                    <a:close/>
                  </a:path>
                </a:pathLst>
              </a:custGeom>
              <a:solidFill>
                <a:srgbClr val="E8DC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3" name="Freeform 4165"/>
              <p:cNvSpPr>
                <a:spLocks noEditPoints="1"/>
              </p:cNvSpPr>
              <p:nvPr/>
            </p:nvSpPr>
            <p:spPr bwMode="auto">
              <a:xfrm>
                <a:off x="5029" y="1506"/>
                <a:ext cx="134" cy="244"/>
              </a:xfrm>
              <a:custGeom>
                <a:avLst/>
                <a:gdLst>
                  <a:gd name="T0" fmla="*/ 134 w 134"/>
                  <a:gd name="T1" fmla="*/ 0 h 244"/>
                  <a:gd name="T2" fmla="*/ 119 w 134"/>
                  <a:gd name="T3" fmla="*/ 30 h 244"/>
                  <a:gd name="T4" fmla="*/ 117 w 134"/>
                  <a:gd name="T5" fmla="*/ 30 h 244"/>
                  <a:gd name="T6" fmla="*/ 114 w 134"/>
                  <a:gd name="T7" fmla="*/ 30 h 244"/>
                  <a:gd name="T8" fmla="*/ 131 w 134"/>
                  <a:gd name="T9" fmla="*/ 0 h 244"/>
                  <a:gd name="T10" fmla="*/ 134 w 134"/>
                  <a:gd name="T11" fmla="*/ 0 h 244"/>
                  <a:gd name="T12" fmla="*/ 31 w 134"/>
                  <a:gd name="T13" fmla="*/ 189 h 244"/>
                  <a:gd name="T14" fmla="*/ 0 w 134"/>
                  <a:gd name="T15" fmla="*/ 244 h 244"/>
                  <a:gd name="T16" fmla="*/ 2 w 134"/>
                  <a:gd name="T17" fmla="*/ 236 h 244"/>
                  <a:gd name="T18" fmla="*/ 2 w 134"/>
                  <a:gd name="T19" fmla="*/ 236 h 244"/>
                  <a:gd name="T20" fmla="*/ 31 w 134"/>
                  <a:gd name="T21" fmla="*/ 182 h 244"/>
                  <a:gd name="T22" fmla="*/ 31 w 134"/>
                  <a:gd name="T23" fmla="*/ 182 h 244"/>
                  <a:gd name="T24" fmla="*/ 31 w 134"/>
                  <a:gd name="T25" fmla="*/ 184 h 244"/>
                  <a:gd name="T26" fmla="*/ 31 w 134"/>
                  <a:gd name="T27" fmla="*/ 184 h 244"/>
                  <a:gd name="T28" fmla="*/ 31 w 134"/>
                  <a:gd name="T29" fmla="*/ 186 h 244"/>
                  <a:gd name="T30" fmla="*/ 31 w 134"/>
                  <a:gd name="T31" fmla="*/ 188 h 244"/>
                  <a:gd name="T32" fmla="*/ 31 w 134"/>
                  <a:gd name="T33" fmla="*/ 188 h 244"/>
                  <a:gd name="T34" fmla="*/ 31 w 134"/>
                  <a:gd name="T35" fmla="*/ 189 h 244"/>
                  <a:gd name="T36" fmla="*/ 31 w 134"/>
                  <a:gd name="T37" fmla="*/ 189 h 2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4" h="244">
                    <a:moveTo>
                      <a:pt x="134" y="0"/>
                    </a:moveTo>
                    <a:lnTo>
                      <a:pt x="119" y="30"/>
                    </a:lnTo>
                    <a:lnTo>
                      <a:pt x="117" y="30"/>
                    </a:lnTo>
                    <a:lnTo>
                      <a:pt x="114" y="30"/>
                    </a:lnTo>
                    <a:lnTo>
                      <a:pt x="131" y="0"/>
                    </a:lnTo>
                    <a:lnTo>
                      <a:pt x="134" y="0"/>
                    </a:lnTo>
                    <a:close/>
                    <a:moveTo>
                      <a:pt x="31" y="189"/>
                    </a:moveTo>
                    <a:lnTo>
                      <a:pt x="0" y="244"/>
                    </a:lnTo>
                    <a:lnTo>
                      <a:pt x="2" y="236"/>
                    </a:lnTo>
                    <a:lnTo>
                      <a:pt x="31" y="182"/>
                    </a:lnTo>
                    <a:lnTo>
                      <a:pt x="31" y="184"/>
                    </a:lnTo>
                    <a:lnTo>
                      <a:pt x="31" y="186"/>
                    </a:lnTo>
                    <a:lnTo>
                      <a:pt x="31" y="188"/>
                    </a:lnTo>
                    <a:lnTo>
                      <a:pt x="31" y="189"/>
                    </a:lnTo>
                    <a:close/>
                  </a:path>
                </a:pathLst>
              </a:custGeom>
              <a:solidFill>
                <a:srgbClr val="E9DC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4" name="Freeform 4166"/>
              <p:cNvSpPr>
                <a:spLocks noEditPoints="1"/>
              </p:cNvSpPr>
              <p:nvPr/>
            </p:nvSpPr>
            <p:spPr bwMode="auto">
              <a:xfrm>
                <a:off x="5031" y="1506"/>
                <a:ext cx="131" cy="240"/>
              </a:xfrm>
              <a:custGeom>
                <a:avLst/>
                <a:gdLst>
                  <a:gd name="T0" fmla="*/ 131 w 131"/>
                  <a:gd name="T1" fmla="*/ 0 h 240"/>
                  <a:gd name="T2" fmla="*/ 113 w 131"/>
                  <a:gd name="T3" fmla="*/ 30 h 240"/>
                  <a:gd name="T4" fmla="*/ 110 w 131"/>
                  <a:gd name="T5" fmla="*/ 30 h 240"/>
                  <a:gd name="T6" fmla="*/ 127 w 131"/>
                  <a:gd name="T7" fmla="*/ 0 h 240"/>
                  <a:gd name="T8" fmla="*/ 131 w 131"/>
                  <a:gd name="T9" fmla="*/ 0 h 240"/>
                  <a:gd name="T10" fmla="*/ 29 w 131"/>
                  <a:gd name="T11" fmla="*/ 186 h 240"/>
                  <a:gd name="T12" fmla="*/ 0 w 131"/>
                  <a:gd name="T13" fmla="*/ 240 h 240"/>
                  <a:gd name="T14" fmla="*/ 0 w 131"/>
                  <a:gd name="T15" fmla="*/ 236 h 240"/>
                  <a:gd name="T16" fmla="*/ 0 w 131"/>
                  <a:gd name="T17" fmla="*/ 233 h 240"/>
                  <a:gd name="T18" fmla="*/ 29 w 131"/>
                  <a:gd name="T19" fmla="*/ 178 h 240"/>
                  <a:gd name="T20" fmla="*/ 29 w 131"/>
                  <a:gd name="T21" fmla="*/ 178 h 240"/>
                  <a:gd name="T22" fmla="*/ 29 w 131"/>
                  <a:gd name="T23" fmla="*/ 180 h 240"/>
                  <a:gd name="T24" fmla="*/ 29 w 131"/>
                  <a:gd name="T25" fmla="*/ 180 h 240"/>
                  <a:gd name="T26" fmla="*/ 29 w 131"/>
                  <a:gd name="T27" fmla="*/ 182 h 240"/>
                  <a:gd name="T28" fmla="*/ 29 w 131"/>
                  <a:gd name="T29" fmla="*/ 182 h 240"/>
                  <a:gd name="T30" fmla="*/ 29 w 131"/>
                  <a:gd name="T31" fmla="*/ 184 h 240"/>
                  <a:gd name="T32" fmla="*/ 29 w 131"/>
                  <a:gd name="T33" fmla="*/ 184 h 240"/>
                  <a:gd name="T34" fmla="*/ 29 w 131"/>
                  <a:gd name="T35" fmla="*/ 186 h 2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1" h="240">
                    <a:moveTo>
                      <a:pt x="131" y="0"/>
                    </a:moveTo>
                    <a:lnTo>
                      <a:pt x="113" y="30"/>
                    </a:lnTo>
                    <a:lnTo>
                      <a:pt x="110" y="30"/>
                    </a:lnTo>
                    <a:lnTo>
                      <a:pt x="127" y="0"/>
                    </a:lnTo>
                    <a:lnTo>
                      <a:pt x="131" y="0"/>
                    </a:lnTo>
                    <a:close/>
                    <a:moveTo>
                      <a:pt x="29" y="186"/>
                    </a:moveTo>
                    <a:lnTo>
                      <a:pt x="0" y="240"/>
                    </a:lnTo>
                    <a:lnTo>
                      <a:pt x="0" y="236"/>
                    </a:lnTo>
                    <a:lnTo>
                      <a:pt x="0" y="233"/>
                    </a:lnTo>
                    <a:lnTo>
                      <a:pt x="29" y="178"/>
                    </a:lnTo>
                    <a:lnTo>
                      <a:pt x="29" y="180"/>
                    </a:lnTo>
                    <a:lnTo>
                      <a:pt x="29" y="182"/>
                    </a:lnTo>
                    <a:lnTo>
                      <a:pt x="29" y="184"/>
                    </a:lnTo>
                    <a:lnTo>
                      <a:pt x="29" y="186"/>
                    </a:lnTo>
                    <a:close/>
                  </a:path>
                </a:pathLst>
              </a:custGeom>
              <a:solidFill>
                <a:srgbClr val="E9DC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5" name="Freeform 4167"/>
              <p:cNvSpPr>
                <a:spLocks noEditPoints="1"/>
              </p:cNvSpPr>
              <p:nvPr/>
            </p:nvSpPr>
            <p:spPr bwMode="auto">
              <a:xfrm>
                <a:off x="5031" y="1506"/>
                <a:ext cx="129" cy="236"/>
              </a:xfrm>
              <a:custGeom>
                <a:avLst/>
                <a:gdLst>
                  <a:gd name="T0" fmla="*/ 129 w 129"/>
                  <a:gd name="T1" fmla="*/ 0 h 236"/>
                  <a:gd name="T2" fmla="*/ 112 w 129"/>
                  <a:gd name="T3" fmla="*/ 30 h 236"/>
                  <a:gd name="T4" fmla="*/ 108 w 129"/>
                  <a:gd name="T5" fmla="*/ 30 h 236"/>
                  <a:gd name="T6" fmla="*/ 124 w 129"/>
                  <a:gd name="T7" fmla="*/ 0 h 236"/>
                  <a:gd name="T8" fmla="*/ 129 w 129"/>
                  <a:gd name="T9" fmla="*/ 0 h 236"/>
                  <a:gd name="T10" fmla="*/ 29 w 129"/>
                  <a:gd name="T11" fmla="*/ 182 h 236"/>
                  <a:gd name="T12" fmla="*/ 0 w 129"/>
                  <a:gd name="T13" fmla="*/ 236 h 236"/>
                  <a:gd name="T14" fmla="*/ 0 w 129"/>
                  <a:gd name="T15" fmla="*/ 229 h 236"/>
                  <a:gd name="T16" fmla="*/ 29 w 129"/>
                  <a:gd name="T17" fmla="*/ 173 h 236"/>
                  <a:gd name="T18" fmla="*/ 29 w 129"/>
                  <a:gd name="T19" fmla="*/ 174 h 236"/>
                  <a:gd name="T20" fmla="*/ 29 w 129"/>
                  <a:gd name="T21" fmla="*/ 174 h 236"/>
                  <a:gd name="T22" fmla="*/ 29 w 129"/>
                  <a:gd name="T23" fmla="*/ 176 h 236"/>
                  <a:gd name="T24" fmla="*/ 29 w 129"/>
                  <a:gd name="T25" fmla="*/ 178 h 236"/>
                  <a:gd name="T26" fmla="*/ 29 w 129"/>
                  <a:gd name="T27" fmla="*/ 178 h 236"/>
                  <a:gd name="T28" fmla="*/ 29 w 129"/>
                  <a:gd name="T29" fmla="*/ 180 h 236"/>
                  <a:gd name="T30" fmla="*/ 29 w 129"/>
                  <a:gd name="T31" fmla="*/ 180 h 236"/>
                  <a:gd name="T32" fmla="*/ 29 w 129"/>
                  <a:gd name="T33" fmla="*/ 182 h 2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9" h="236">
                    <a:moveTo>
                      <a:pt x="129" y="0"/>
                    </a:moveTo>
                    <a:lnTo>
                      <a:pt x="112" y="30"/>
                    </a:lnTo>
                    <a:lnTo>
                      <a:pt x="108" y="30"/>
                    </a:lnTo>
                    <a:lnTo>
                      <a:pt x="124" y="0"/>
                    </a:lnTo>
                    <a:lnTo>
                      <a:pt x="129" y="0"/>
                    </a:lnTo>
                    <a:close/>
                    <a:moveTo>
                      <a:pt x="29" y="182"/>
                    </a:moveTo>
                    <a:lnTo>
                      <a:pt x="0" y="236"/>
                    </a:lnTo>
                    <a:lnTo>
                      <a:pt x="0" y="229"/>
                    </a:lnTo>
                    <a:lnTo>
                      <a:pt x="29" y="173"/>
                    </a:lnTo>
                    <a:lnTo>
                      <a:pt x="29" y="174"/>
                    </a:lnTo>
                    <a:lnTo>
                      <a:pt x="29" y="176"/>
                    </a:lnTo>
                    <a:lnTo>
                      <a:pt x="29" y="178"/>
                    </a:lnTo>
                    <a:lnTo>
                      <a:pt x="29" y="180"/>
                    </a:lnTo>
                    <a:lnTo>
                      <a:pt x="29" y="182"/>
                    </a:lnTo>
                    <a:close/>
                  </a:path>
                </a:pathLst>
              </a:custGeom>
              <a:solidFill>
                <a:srgbClr val="ED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6" name="Freeform 4168"/>
              <p:cNvSpPr>
                <a:spLocks noEditPoints="1"/>
              </p:cNvSpPr>
              <p:nvPr/>
            </p:nvSpPr>
            <p:spPr bwMode="auto">
              <a:xfrm>
                <a:off x="5031" y="1506"/>
                <a:ext cx="127" cy="233"/>
              </a:xfrm>
              <a:custGeom>
                <a:avLst/>
                <a:gdLst>
                  <a:gd name="T0" fmla="*/ 127 w 127"/>
                  <a:gd name="T1" fmla="*/ 0 h 233"/>
                  <a:gd name="T2" fmla="*/ 110 w 127"/>
                  <a:gd name="T3" fmla="*/ 30 h 233"/>
                  <a:gd name="T4" fmla="*/ 107 w 127"/>
                  <a:gd name="T5" fmla="*/ 30 h 233"/>
                  <a:gd name="T6" fmla="*/ 107 w 127"/>
                  <a:gd name="T7" fmla="*/ 30 h 233"/>
                  <a:gd name="T8" fmla="*/ 122 w 127"/>
                  <a:gd name="T9" fmla="*/ 2 h 233"/>
                  <a:gd name="T10" fmla="*/ 122 w 127"/>
                  <a:gd name="T11" fmla="*/ 2 h 233"/>
                  <a:gd name="T12" fmla="*/ 122 w 127"/>
                  <a:gd name="T13" fmla="*/ 2 h 233"/>
                  <a:gd name="T14" fmla="*/ 122 w 127"/>
                  <a:gd name="T15" fmla="*/ 2 h 233"/>
                  <a:gd name="T16" fmla="*/ 122 w 127"/>
                  <a:gd name="T17" fmla="*/ 2 h 233"/>
                  <a:gd name="T18" fmla="*/ 122 w 127"/>
                  <a:gd name="T19" fmla="*/ 2 h 233"/>
                  <a:gd name="T20" fmla="*/ 122 w 127"/>
                  <a:gd name="T21" fmla="*/ 2 h 233"/>
                  <a:gd name="T22" fmla="*/ 122 w 127"/>
                  <a:gd name="T23" fmla="*/ 2 h 233"/>
                  <a:gd name="T24" fmla="*/ 122 w 127"/>
                  <a:gd name="T25" fmla="*/ 2 h 233"/>
                  <a:gd name="T26" fmla="*/ 127 w 127"/>
                  <a:gd name="T27" fmla="*/ 0 h 233"/>
                  <a:gd name="T28" fmla="*/ 29 w 127"/>
                  <a:gd name="T29" fmla="*/ 178 h 233"/>
                  <a:gd name="T30" fmla="*/ 0 w 127"/>
                  <a:gd name="T31" fmla="*/ 233 h 233"/>
                  <a:gd name="T32" fmla="*/ 0 w 127"/>
                  <a:gd name="T33" fmla="*/ 225 h 233"/>
                  <a:gd name="T34" fmla="*/ 29 w 127"/>
                  <a:gd name="T35" fmla="*/ 169 h 233"/>
                  <a:gd name="T36" fmla="*/ 29 w 127"/>
                  <a:gd name="T37" fmla="*/ 171 h 233"/>
                  <a:gd name="T38" fmla="*/ 29 w 127"/>
                  <a:gd name="T39" fmla="*/ 171 h 233"/>
                  <a:gd name="T40" fmla="*/ 29 w 127"/>
                  <a:gd name="T41" fmla="*/ 173 h 233"/>
                  <a:gd name="T42" fmla="*/ 29 w 127"/>
                  <a:gd name="T43" fmla="*/ 173 h 233"/>
                  <a:gd name="T44" fmla="*/ 29 w 127"/>
                  <a:gd name="T45" fmla="*/ 174 h 233"/>
                  <a:gd name="T46" fmla="*/ 29 w 127"/>
                  <a:gd name="T47" fmla="*/ 174 h 233"/>
                  <a:gd name="T48" fmla="*/ 29 w 127"/>
                  <a:gd name="T49" fmla="*/ 176 h 233"/>
                  <a:gd name="T50" fmla="*/ 29 w 127"/>
                  <a:gd name="T51" fmla="*/ 178 h 23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7" h="233">
                    <a:moveTo>
                      <a:pt x="127" y="0"/>
                    </a:moveTo>
                    <a:lnTo>
                      <a:pt x="110" y="30"/>
                    </a:lnTo>
                    <a:lnTo>
                      <a:pt x="107" y="30"/>
                    </a:lnTo>
                    <a:lnTo>
                      <a:pt x="122" y="2"/>
                    </a:lnTo>
                    <a:lnTo>
                      <a:pt x="127" y="0"/>
                    </a:lnTo>
                    <a:close/>
                    <a:moveTo>
                      <a:pt x="29" y="178"/>
                    </a:moveTo>
                    <a:lnTo>
                      <a:pt x="0" y="233"/>
                    </a:lnTo>
                    <a:lnTo>
                      <a:pt x="0" y="225"/>
                    </a:lnTo>
                    <a:lnTo>
                      <a:pt x="29" y="169"/>
                    </a:lnTo>
                    <a:lnTo>
                      <a:pt x="29" y="171"/>
                    </a:lnTo>
                    <a:lnTo>
                      <a:pt x="29" y="173"/>
                    </a:lnTo>
                    <a:lnTo>
                      <a:pt x="29" y="174"/>
                    </a:lnTo>
                    <a:lnTo>
                      <a:pt x="29" y="176"/>
                    </a:lnTo>
                    <a:lnTo>
                      <a:pt x="29" y="178"/>
                    </a:lnTo>
                    <a:close/>
                  </a:path>
                </a:pathLst>
              </a:custGeom>
              <a:solidFill>
                <a:srgbClr val="ED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7" name="Freeform 4169"/>
              <p:cNvSpPr>
                <a:spLocks noEditPoints="1"/>
              </p:cNvSpPr>
              <p:nvPr/>
            </p:nvSpPr>
            <p:spPr bwMode="auto">
              <a:xfrm>
                <a:off x="5031" y="1506"/>
                <a:ext cx="124" cy="229"/>
              </a:xfrm>
              <a:custGeom>
                <a:avLst/>
                <a:gdLst>
                  <a:gd name="T0" fmla="*/ 124 w 124"/>
                  <a:gd name="T1" fmla="*/ 0 h 229"/>
                  <a:gd name="T2" fmla="*/ 108 w 124"/>
                  <a:gd name="T3" fmla="*/ 30 h 229"/>
                  <a:gd name="T4" fmla="*/ 107 w 124"/>
                  <a:gd name="T5" fmla="*/ 30 h 229"/>
                  <a:gd name="T6" fmla="*/ 103 w 124"/>
                  <a:gd name="T7" fmla="*/ 32 h 229"/>
                  <a:gd name="T8" fmla="*/ 120 w 124"/>
                  <a:gd name="T9" fmla="*/ 2 h 229"/>
                  <a:gd name="T10" fmla="*/ 120 w 124"/>
                  <a:gd name="T11" fmla="*/ 2 h 229"/>
                  <a:gd name="T12" fmla="*/ 120 w 124"/>
                  <a:gd name="T13" fmla="*/ 2 h 229"/>
                  <a:gd name="T14" fmla="*/ 120 w 124"/>
                  <a:gd name="T15" fmla="*/ 2 h 229"/>
                  <a:gd name="T16" fmla="*/ 122 w 124"/>
                  <a:gd name="T17" fmla="*/ 2 h 229"/>
                  <a:gd name="T18" fmla="*/ 122 w 124"/>
                  <a:gd name="T19" fmla="*/ 2 h 229"/>
                  <a:gd name="T20" fmla="*/ 122 w 124"/>
                  <a:gd name="T21" fmla="*/ 2 h 229"/>
                  <a:gd name="T22" fmla="*/ 122 w 124"/>
                  <a:gd name="T23" fmla="*/ 2 h 229"/>
                  <a:gd name="T24" fmla="*/ 122 w 124"/>
                  <a:gd name="T25" fmla="*/ 2 h 229"/>
                  <a:gd name="T26" fmla="*/ 124 w 124"/>
                  <a:gd name="T27" fmla="*/ 0 h 229"/>
                  <a:gd name="T28" fmla="*/ 29 w 124"/>
                  <a:gd name="T29" fmla="*/ 173 h 229"/>
                  <a:gd name="T30" fmla="*/ 0 w 124"/>
                  <a:gd name="T31" fmla="*/ 229 h 229"/>
                  <a:gd name="T32" fmla="*/ 0 w 124"/>
                  <a:gd name="T33" fmla="*/ 221 h 229"/>
                  <a:gd name="T34" fmla="*/ 31 w 124"/>
                  <a:gd name="T35" fmla="*/ 165 h 229"/>
                  <a:gd name="T36" fmla="*/ 31 w 124"/>
                  <a:gd name="T37" fmla="*/ 165 h 229"/>
                  <a:gd name="T38" fmla="*/ 31 w 124"/>
                  <a:gd name="T39" fmla="*/ 167 h 229"/>
                  <a:gd name="T40" fmla="*/ 29 w 124"/>
                  <a:gd name="T41" fmla="*/ 169 h 229"/>
                  <a:gd name="T42" fmla="*/ 29 w 124"/>
                  <a:gd name="T43" fmla="*/ 169 h 229"/>
                  <a:gd name="T44" fmla="*/ 29 w 124"/>
                  <a:gd name="T45" fmla="*/ 171 h 229"/>
                  <a:gd name="T46" fmla="*/ 29 w 124"/>
                  <a:gd name="T47" fmla="*/ 171 h 229"/>
                  <a:gd name="T48" fmla="*/ 29 w 124"/>
                  <a:gd name="T49" fmla="*/ 173 h 229"/>
                  <a:gd name="T50" fmla="*/ 29 w 124"/>
                  <a:gd name="T51" fmla="*/ 173 h 2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4" h="229">
                    <a:moveTo>
                      <a:pt x="124" y="0"/>
                    </a:moveTo>
                    <a:lnTo>
                      <a:pt x="108" y="30"/>
                    </a:lnTo>
                    <a:lnTo>
                      <a:pt x="107" y="30"/>
                    </a:lnTo>
                    <a:lnTo>
                      <a:pt x="103" y="32"/>
                    </a:lnTo>
                    <a:lnTo>
                      <a:pt x="120" y="2"/>
                    </a:lnTo>
                    <a:lnTo>
                      <a:pt x="122" y="2"/>
                    </a:lnTo>
                    <a:lnTo>
                      <a:pt x="124" y="0"/>
                    </a:lnTo>
                    <a:close/>
                    <a:moveTo>
                      <a:pt x="29" y="173"/>
                    </a:moveTo>
                    <a:lnTo>
                      <a:pt x="0" y="229"/>
                    </a:lnTo>
                    <a:lnTo>
                      <a:pt x="0" y="221"/>
                    </a:lnTo>
                    <a:lnTo>
                      <a:pt x="31" y="165"/>
                    </a:lnTo>
                    <a:lnTo>
                      <a:pt x="31" y="167"/>
                    </a:lnTo>
                    <a:lnTo>
                      <a:pt x="29" y="169"/>
                    </a:lnTo>
                    <a:lnTo>
                      <a:pt x="29" y="171"/>
                    </a:lnTo>
                    <a:lnTo>
                      <a:pt x="29" y="173"/>
                    </a:lnTo>
                    <a:close/>
                  </a:path>
                </a:pathLst>
              </a:custGeom>
              <a:solidFill>
                <a:srgbClr val="EDE1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" name="Freeform 4170"/>
              <p:cNvSpPr>
                <a:spLocks noEditPoints="1"/>
              </p:cNvSpPr>
              <p:nvPr/>
            </p:nvSpPr>
            <p:spPr bwMode="auto">
              <a:xfrm>
                <a:off x="5031" y="1508"/>
                <a:ext cx="122" cy="223"/>
              </a:xfrm>
              <a:custGeom>
                <a:avLst/>
                <a:gdLst>
                  <a:gd name="T0" fmla="*/ 122 w 122"/>
                  <a:gd name="T1" fmla="*/ 0 h 223"/>
                  <a:gd name="T2" fmla="*/ 107 w 122"/>
                  <a:gd name="T3" fmla="*/ 28 h 223"/>
                  <a:gd name="T4" fmla="*/ 101 w 122"/>
                  <a:gd name="T5" fmla="*/ 30 h 223"/>
                  <a:gd name="T6" fmla="*/ 117 w 122"/>
                  <a:gd name="T7" fmla="*/ 0 h 223"/>
                  <a:gd name="T8" fmla="*/ 119 w 122"/>
                  <a:gd name="T9" fmla="*/ 0 h 223"/>
                  <a:gd name="T10" fmla="*/ 119 w 122"/>
                  <a:gd name="T11" fmla="*/ 0 h 223"/>
                  <a:gd name="T12" fmla="*/ 119 w 122"/>
                  <a:gd name="T13" fmla="*/ 0 h 223"/>
                  <a:gd name="T14" fmla="*/ 120 w 122"/>
                  <a:gd name="T15" fmla="*/ 0 h 223"/>
                  <a:gd name="T16" fmla="*/ 120 w 122"/>
                  <a:gd name="T17" fmla="*/ 0 h 223"/>
                  <a:gd name="T18" fmla="*/ 120 w 122"/>
                  <a:gd name="T19" fmla="*/ 0 h 223"/>
                  <a:gd name="T20" fmla="*/ 122 w 122"/>
                  <a:gd name="T21" fmla="*/ 0 h 223"/>
                  <a:gd name="T22" fmla="*/ 122 w 122"/>
                  <a:gd name="T23" fmla="*/ 0 h 223"/>
                  <a:gd name="T24" fmla="*/ 29 w 122"/>
                  <a:gd name="T25" fmla="*/ 167 h 223"/>
                  <a:gd name="T26" fmla="*/ 0 w 122"/>
                  <a:gd name="T27" fmla="*/ 223 h 223"/>
                  <a:gd name="T28" fmla="*/ 0 w 122"/>
                  <a:gd name="T29" fmla="*/ 214 h 223"/>
                  <a:gd name="T30" fmla="*/ 31 w 122"/>
                  <a:gd name="T31" fmla="*/ 159 h 223"/>
                  <a:gd name="T32" fmla="*/ 31 w 122"/>
                  <a:gd name="T33" fmla="*/ 159 h 223"/>
                  <a:gd name="T34" fmla="*/ 31 w 122"/>
                  <a:gd name="T35" fmla="*/ 161 h 223"/>
                  <a:gd name="T36" fmla="*/ 31 w 122"/>
                  <a:gd name="T37" fmla="*/ 161 h 223"/>
                  <a:gd name="T38" fmla="*/ 31 w 122"/>
                  <a:gd name="T39" fmla="*/ 163 h 223"/>
                  <a:gd name="T40" fmla="*/ 31 w 122"/>
                  <a:gd name="T41" fmla="*/ 163 h 223"/>
                  <a:gd name="T42" fmla="*/ 31 w 122"/>
                  <a:gd name="T43" fmla="*/ 165 h 223"/>
                  <a:gd name="T44" fmla="*/ 29 w 122"/>
                  <a:gd name="T45" fmla="*/ 167 h 223"/>
                  <a:gd name="T46" fmla="*/ 29 w 122"/>
                  <a:gd name="T47" fmla="*/ 167 h 2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2" h="223">
                    <a:moveTo>
                      <a:pt x="122" y="0"/>
                    </a:moveTo>
                    <a:lnTo>
                      <a:pt x="107" y="28"/>
                    </a:lnTo>
                    <a:lnTo>
                      <a:pt x="101" y="30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2" y="0"/>
                    </a:lnTo>
                    <a:close/>
                    <a:moveTo>
                      <a:pt x="29" y="167"/>
                    </a:moveTo>
                    <a:lnTo>
                      <a:pt x="0" y="223"/>
                    </a:lnTo>
                    <a:lnTo>
                      <a:pt x="0" y="214"/>
                    </a:lnTo>
                    <a:lnTo>
                      <a:pt x="31" y="159"/>
                    </a:lnTo>
                    <a:lnTo>
                      <a:pt x="31" y="161"/>
                    </a:lnTo>
                    <a:lnTo>
                      <a:pt x="31" y="163"/>
                    </a:lnTo>
                    <a:lnTo>
                      <a:pt x="31" y="165"/>
                    </a:lnTo>
                    <a:lnTo>
                      <a:pt x="29" y="167"/>
                    </a:lnTo>
                    <a:close/>
                  </a:path>
                </a:pathLst>
              </a:custGeom>
              <a:solidFill>
                <a:srgbClr val="EDE1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" name="Freeform 4171"/>
              <p:cNvSpPr>
                <a:spLocks noEditPoints="1"/>
              </p:cNvSpPr>
              <p:nvPr/>
            </p:nvSpPr>
            <p:spPr bwMode="auto">
              <a:xfrm>
                <a:off x="5031" y="1508"/>
                <a:ext cx="120" cy="219"/>
              </a:xfrm>
              <a:custGeom>
                <a:avLst/>
                <a:gdLst>
                  <a:gd name="T0" fmla="*/ 120 w 120"/>
                  <a:gd name="T1" fmla="*/ 0 h 219"/>
                  <a:gd name="T2" fmla="*/ 103 w 120"/>
                  <a:gd name="T3" fmla="*/ 30 h 219"/>
                  <a:gd name="T4" fmla="*/ 100 w 120"/>
                  <a:gd name="T5" fmla="*/ 30 h 219"/>
                  <a:gd name="T6" fmla="*/ 115 w 120"/>
                  <a:gd name="T7" fmla="*/ 0 h 219"/>
                  <a:gd name="T8" fmla="*/ 115 w 120"/>
                  <a:gd name="T9" fmla="*/ 0 h 219"/>
                  <a:gd name="T10" fmla="*/ 117 w 120"/>
                  <a:gd name="T11" fmla="*/ 0 h 219"/>
                  <a:gd name="T12" fmla="*/ 117 w 120"/>
                  <a:gd name="T13" fmla="*/ 0 h 219"/>
                  <a:gd name="T14" fmla="*/ 117 w 120"/>
                  <a:gd name="T15" fmla="*/ 0 h 219"/>
                  <a:gd name="T16" fmla="*/ 119 w 120"/>
                  <a:gd name="T17" fmla="*/ 0 h 219"/>
                  <a:gd name="T18" fmla="*/ 119 w 120"/>
                  <a:gd name="T19" fmla="*/ 0 h 219"/>
                  <a:gd name="T20" fmla="*/ 119 w 120"/>
                  <a:gd name="T21" fmla="*/ 0 h 219"/>
                  <a:gd name="T22" fmla="*/ 120 w 120"/>
                  <a:gd name="T23" fmla="*/ 0 h 219"/>
                  <a:gd name="T24" fmla="*/ 31 w 120"/>
                  <a:gd name="T25" fmla="*/ 163 h 219"/>
                  <a:gd name="T26" fmla="*/ 0 w 120"/>
                  <a:gd name="T27" fmla="*/ 219 h 219"/>
                  <a:gd name="T28" fmla="*/ 0 w 120"/>
                  <a:gd name="T29" fmla="*/ 210 h 219"/>
                  <a:gd name="T30" fmla="*/ 31 w 120"/>
                  <a:gd name="T31" fmla="*/ 154 h 219"/>
                  <a:gd name="T32" fmla="*/ 31 w 120"/>
                  <a:gd name="T33" fmla="*/ 156 h 219"/>
                  <a:gd name="T34" fmla="*/ 31 w 120"/>
                  <a:gd name="T35" fmla="*/ 156 h 219"/>
                  <a:gd name="T36" fmla="*/ 31 w 120"/>
                  <a:gd name="T37" fmla="*/ 157 h 219"/>
                  <a:gd name="T38" fmla="*/ 31 w 120"/>
                  <a:gd name="T39" fmla="*/ 159 h 219"/>
                  <a:gd name="T40" fmla="*/ 31 w 120"/>
                  <a:gd name="T41" fmla="*/ 159 h 219"/>
                  <a:gd name="T42" fmla="*/ 31 w 120"/>
                  <a:gd name="T43" fmla="*/ 161 h 219"/>
                  <a:gd name="T44" fmla="*/ 31 w 120"/>
                  <a:gd name="T45" fmla="*/ 161 h 219"/>
                  <a:gd name="T46" fmla="*/ 31 w 120"/>
                  <a:gd name="T47" fmla="*/ 163 h 2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0" h="219">
                    <a:moveTo>
                      <a:pt x="120" y="0"/>
                    </a:moveTo>
                    <a:lnTo>
                      <a:pt x="103" y="30"/>
                    </a:lnTo>
                    <a:lnTo>
                      <a:pt x="100" y="30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20" y="0"/>
                    </a:lnTo>
                    <a:close/>
                    <a:moveTo>
                      <a:pt x="31" y="163"/>
                    </a:moveTo>
                    <a:lnTo>
                      <a:pt x="0" y="219"/>
                    </a:lnTo>
                    <a:lnTo>
                      <a:pt x="0" y="210"/>
                    </a:lnTo>
                    <a:lnTo>
                      <a:pt x="31" y="154"/>
                    </a:lnTo>
                    <a:lnTo>
                      <a:pt x="31" y="156"/>
                    </a:lnTo>
                    <a:lnTo>
                      <a:pt x="31" y="157"/>
                    </a:lnTo>
                    <a:lnTo>
                      <a:pt x="31" y="159"/>
                    </a:lnTo>
                    <a:lnTo>
                      <a:pt x="31" y="161"/>
                    </a:lnTo>
                    <a:lnTo>
                      <a:pt x="31" y="163"/>
                    </a:lnTo>
                    <a:close/>
                  </a:path>
                </a:pathLst>
              </a:custGeom>
              <a:solidFill>
                <a:srgbClr val="EDE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0" name="Freeform 4172"/>
              <p:cNvSpPr>
                <a:spLocks noEditPoints="1"/>
              </p:cNvSpPr>
              <p:nvPr/>
            </p:nvSpPr>
            <p:spPr bwMode="auto">
              <a:xfrm>
                <a:off x="5031" y="1508"/>
                <a:ext cx="117" cy="214"/>
              </a:xfrm>
              <a:custGeom>
                <a:avLst/>
                <a:gdLst>
                  <a:gd name="T0" fmla="*/ 117 w 117"/>
                  <a:gd name="T1" fmla="*/ 0 h 214"/>
                  <a:gd name="T2" fmla="*/ 101 w 117"/>
                  <a:gd name="T3" fmla="*/ 30 h 214"/>
                  <a:gd name="T4" fmla="*/ 96 w 117"/>
                  <a:gd name="T5" fmla="*/ 31 h 214"/>
                  <a:gd name="T6" fmla="*/ 113 w 117"/>
                  <a:gd name="T7" fmla="*/ 0 h 214"/>
                  <a:gd name="T8" fmla="*/ 113 w 117"/>
                  <a:gd name="T9" fmla="*/ 0 h 214"/>
                  <a:gd name="T10" fmla="*/ 115 w 117"/>
                  <a:gd name="T11" fmla="*/ 0 h 214"/>
                  <a:gd name="T12" fmla="*/ 115 w 117"/>
                  <a:gd name="T13" fmla="*/ 0 h 214"/>
                  <a:gd name="T14" fmla="*/ 115 w 117"/>
                  <a:gd name="T15" fmla="*/ 0 h 214"/>
                  <a:gd name="T16" fmla="*/ 115 w 117"/>
                  <a:gd name="T17" fmla="*/ 0 h 214"/>
                  <a:gd name="T18" fmla="*/ 117 w 117"/>
                  <a:gd name="T19" fmla="*/ 0 h 214"/>
                  <a:gd name="T20" fmla="*/ 117 w 117"/>
                  <a:gd name="T21" fmla="*/ 0 h 214"/>
                  <a:gd name="T22" fmla="*/ 117 w 117"/>
                  <a:gd name="T23" fmla="*/ 0 h 214"/>
                  <a:gd name="T24" fmla="*/ 31 w 117"/>
                  <a:gd name="T25" fmla="*/ 159 h 214"/>
                  <a:gd name="T26" fmla="*/ 0 w 117"/>
                  <a:gd name="T27" fmla="*/ 214 h 214"/>
                  <a:gd name="T28" fmla="*/ 0 w 117"/>
                  <a:gd name="T29" fmla="*/ 206 h 214"/>
                  <a:gd name="T30" fmla="*/ 31 w 117"/>
                  <a:gd name="T31" fmla="*/ 150 h 214"/>
                  <a:gd name="T32" fmla="*/ 31 w 117"/>
                  <a:gd name="T33" fmla="*/ 150 h 214"/>
                  <a:gd name="T34" fmla="*/ 31 w 117"/>
                  <a:gd name="T35" fmla="*/ 152 h 214"/>
                  <a:gd name="T36" fmla="*/ 31 w 117"/>
                  <a:gd name="T37" fmla="*/ 154 h 214"/>
                  <a:gd name="T38" fmla="*/ 31 w 117"/>
                  <a:gd name="T39" fmla="*/ 154 h 214"/>
                  <a:gd name="T40" fmla="*/ 31 w 117"/>
                  <a:gd name="T41" fmla="*/ 156 h 214"/>
                  <a:gd name="T42" fmla="*/ 31 w 117"/>
                  <a:gd name="T43" fmla="*/ 156 h 214"/>
                  <a:gd name="T44" fmla="*/ 31 w 117"/>
                  <a:gd name="T45" fmla="*/ 157 h 214"/>
                  <a:gd name="T46" fmla="*/ 31 w 117"/>
                  <a:gd name="T47" fmla="*/ 159 h 2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7" h="214">
                    <a:moveTo>
                      <a:pt x="117" y="0"/>
                    </a:moveTo>
                    <a:lnTo>
                      <a:pt x="101" y="30"/>
                    </a:lnTo>
                    <a:lnTo>
                      <a:pt x="96" y="3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7" y="0"/>
                    </a:lnTo>
                    <a:close/>
                    <a:moveTo>
                      <a:pt x="31" y="159"/>
                    </a:moveTo>
                    <a:lnTo>
                      <a:pt x="0" y="214"/>
                    </a:lnTo>
                    <a:lnTo>
                      <a:pt x="0" y="206"/>
                    </a:lnTo>
                    <a:lnTo>
                      <a:pt x="31" y="150"/>
                    </a:lnTo>
                    <a:lnTo>
                      <a:pt x="31" y="152"/>
                    </a:lnTo>
                    <a:lnTo>
                      <a:pt x="31" y="154"/>
                    </a:lnTo>
                    <a:lnTo>
                      <a:pt x="31" y="156"/>
                    </a:lnTo>
                    <a:lnTo>
                      <a:pt x="31" y="157"/>
                    </a:lnTo>
                    <a:lnTo>
                      <a:pt x="31" y="159"/>
                    </a:lnTo>
                    <a:close/>
                  </a:path>
                </a:pathLst>
              </a:custGeom>
              <a:solidFill>
                <a:srgbClr val="EDE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" name="Freeform 4173"/>
              <p:cNvSpPr>
                <a:spLocks noEditPoints="1"/>
              </p:cNvSpPr>
              <p:nvPr/>
            </p:nvSpPr>
            <p:spPr bwMode="auto">
              <a:xfrm>
                <a:off x="5031" y="1508"/>
                <a:ext cx="115" cy="210"/>
              </a:xfrm>
              <a:custGeom>
                <a:avLst/>
                <a:gdLst>
                  <a:gd name="T0" fmla="*/ 115 w 115"/>
                  <a:gd name="T1" fmla="*/ 0 h 210"/>
                  <a:gd name="T2" fmla="*/ 100 w 115"/>
                  <a:gd name="T3" fmla="*/ 30 h 210"/>
                  <a:gd name="T4" fmla="*/ 94 w 115"/>
                  <a:gd name="T5" fmla="*/ 31 h 210"/>
                  <a:gd name="T6" fmla="*/ 112 w 115"/>
                  <a:gd name="T7" fmla="*/ 1 h 210"/>
                  <a:gd name="T8" fmla="*/ 112 w 115"/>
                  <a:gd name="T9" fmla="*/ 0 h 210"/>
                  <a:gd name="T10" fmla="*/ 112 w 115"/>
                  <a:gd name="T11" fmla="*/ 0 h 210"/>
                  <a:gd name="T12" fmla="*/ 113 w 115"/>
                  <a:gd name="T13" fmla="*/ 0 h 210"/>
                  <a:gd name="T14" fmla="*/ 113 w 115"/>
                  <a:gd name="T15" fmla="*/ 0 h 210"/>
                  <a:gd name="T16" fmla="*/ 113 w 115"/>
                  <a:gd name="T17" fmla="*/ 0 h 210"/>
                  <a:gd name="T18" fmla="*/ 115 w 115"/>
                  <a:gd name="T19" fmla="*/ 0 h 210"/>
                  <a:gd name="T20" fmla="*/ 115 w 115"/>
                  <a:gd name="T21" fmla="*/ 0 h 210"/>
                  <a:gd name="T22" fmla="*/ 115 w 115"/>
                  <a:gd name="T23" fmla="*/ 0 h 210"/>
                  <a:gd name="T24" fmla="*/ 31 w 115"/>
                  <a:gd name="T25" fmla="*/ 154 h 210"/>
                  <a:gd name="T26" fmla="*/ 0 w 115"/>
                  <a:gd name="T27" fmla="*/ 210 h 210"/>
                  <a:gd name="T28" fmla="*/ 0 w 115"/>
                  <a:gd name="T29" fmla="*/ 203 h 210"/>
                  <a:gd name="T30" fmla="*/ 32 w 115"/>
                  <a:gd name="T31" fmla="*/ 144 h 210"/>
                  <a:gd name="T32" fmla="*/ 31 w 115"/>
                  <a:gd name="T33" fmla="*/ 146 h 210"/>
                  <a:gd name="T34" fmla="*/ 31 w 115"/>
                  <a:gd name="T35" fmla="*/ 148 h 210"/>
                  <a:gd name="T36" fmla="*/ 31 w 115"/>
                  <a:gd name="T37" fmla="*/ 148 h 210"/>
                  <a:gd name="T38" fmla="*/ 31 w 115"/>
                  <a:gd name="T39" fmla="*/ 150 h 210"/>
                  <a:gd name="T40" fmla="*/ 31 w 115"/>
                  <a:gd name="T41" fmla="*/ 150 h 210"/>
                  <a:gd name="T42" fmla="*/ 31 w 115"/>
                  <a:gd name="T43" fmla="*/ 152 h 210"/>
                  <a:gd name="T44" fmla="*/ 31 w 115"/>
                  <a:gd name="T45" fmla="*/ 154 h 210"/>
                  <a:gd name="T46" fmla="*/ 31 w 115"/>
                  <a:gd name="T47" fmla="*/ 154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5" h="210">
                    <a:moveTo>
                      <a:pt x="115" y="0"/>
                    </a:moveTo>
                    <a:lnTo>
                      <a:pt x="100" y="30"/>
                    </a:lnTo>
                    <a:lnTo>
                      <a:pt x="94" y="31"/>
                    </a:lnTo>
                    <a:lnTo>
                      <a:pt x="112" y="1"/>
                    </a:lnTo>
                    <a:lnTo>
                      <a:pt x="112" y="0"/>
                    </a:lnTo>
                    <a:lnTo>
                      <a:pt x="113" y="0"/>
                    </a:lnTo>
                    <a:lnTo>
                      <a:pt x="115" y="0"/>
                    </a:lnTo>
                    <a:close/>
                    <a:moveTo>
                      <a:pt x="31" y="154"/>
                    </a:moveTo>
                    <a:lnTo>
                      <a:pt x="0" y="210"/>
                    </a:lnTo>
                    <a:lnTo>
                      <a:pt x="0" y="203"/>
                    </a:lnTo>
                    <a:lnTo>
                      <a:pt x="32" y="144"/>
                    </a:lnTo>
                    <a:lnTo>
                      <a:pt x="31" y="146"/>
                    </a:lnTo>
                    <a:lnTo>
                      <a:pt x="31" y="148"/>
                    </a:lnTo>
                    <a:lnTo>
                      <a:pt x="31" y="150"/>
                    </a:lnTo>
                    <a:lnTo>
                      <a:pt x="31" y="152"/>
                    </a:lnTo>
                    <a:lnTo>
                      <a:pt x="31" y="154"/>
                    </a:lnTo>
                    <a:close/>
                  </a:path>
                </a:pathLst>
              </a:custGeom>
              <a:solidFill>
                <a:srgbClr val="EDE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" name="Freeform 4174"/>
              <p:cNvSpPr>
                <a:spLocks noEditPoints="1"/>
              </p:cNvSpPr>
              <p:nvPr/>
            </p:nvSpPr>
            <p:spPr bwMode="auto">
              <a:xfrm>
                <a:off x="5031" y="1508"/>
                <a:ext cx="113" cy="206"/>
              </a:xfrm>
              <a:custGeom>
                <a:avLst/>
                <a:gdLst>
                  <a:gd name="T0" fmla="*/ 113 w 113"/>
                  <a:gd name="T1" fmla="*/ 0 h 206"/>
                  <a:gd name="T2" fmla="*/ 96 w 113"/>
                  <a:gd name="T3" fmla="*/ 31 h 206"/>
                  <a:gd name="T4" fmla="*/ 93 w 113"/>
                  <a:gd name="T5" fmla="*/ 31 h 206"/>
                  <a:gd name="T6" fmla="*/ 91 w 113"/>
                  <a:gd name="T7" fmla="*/ 31 h 206"/>
                  <a:gd name="T8" fmla="*/ 108 w 113"/>
                  <a:gd name="T9" fmla="*/ 1 h 206"/>
                  <a:gd name="T10" fmla="*/ 110 w 113"/>
                  <a:gd name="T11" fmla="*/ 1 h 206"/>
                  <a:gd name="T12" fmla="*/ 110 w 113"/>
                  <a:gd name="T13" fmla="*/ 1 h 206"/>
                  <a:gd name="T14" fmla="*/ 110 w 113"/>
                  <a:gd name="T15" fmla="*/ 1 h 206"/>
                  <a:gd name="T16" fmla="*/ 112 w 113"/>
                  <a:gd name="T17" fmla="*/ 1 h 206"/>
                  <a:gd name="T18" fmla="*/ 112 w 113"/>
                  <a:gd name="T19" fmla="*/ 0 h 206"/>
                  <a:gd name="T20" fmla="*/ 112 w 113"/>
                  <a:gd name="T21" fmla="*/ 0 h 206"/>
                  <a:gd name="T22" fmla="*/ 113 w 113"/>
                  <a:gd name="T23" fmla="*/ 0 h 206"/>
                  <a:gd name="T24" fmla="*/ 113 w 113"/>
                  <a:gd name="T25" fmla="*/ 0 h 206"/>
                  <a:gd name="T26" fmla="*/ 31 w 113"/>
                  <a:gd name="T27" fmla="*/ 150 h 206"/>
                  <a:gd name="T28" fmla="*/ 0 w 113"/>
                  <a:gd name="T29" fmla="*/ 206 h 206"/>
                  <a:gd name="T30" fmla="*/ 0 w 113"/>
                  <a:gd name="T31" fmla="*/ 199 h 206"/>
                  <a:gd name="T32" fmla="*/ 32 w 113"/>
                  <a:gd name="T33" fmla="*/ 140 h 206"/>
                  <a:gd name="T34" fmla="*/ 32 w 113"/>
                  <a:gd name="T35" fmla="*/ 142 h 206"/>
                  <a:gd name="T36" fmla="*/ 32 w 113"/>
                  <a:gd name="T37" fmla="*/ 142 h 206"/>
                  <a:gd name="T38" fmla="*/ 32 w 113"/>
                  <a:gd name="T39" fmla="*/ 144 h 206"/>
                  <a:gd name="T40" fmla="*/ 32 w 113"/>
                  <a:gd name="T41" fmla="*/ 144 h 206"/>
                  <a:gd name="T42" fmla="*/ 31 w 113"/>
                  <a:gd name="T43" fmla="*/ 146 h 206"/>
                  <a:gd name="T44" fmla="*/ 31 w 113"/>
                  <a:gd name="T45" fmla="*/ 148 h 206"/>
                  <a:gd name="T46" fmla="*/ 31 w 113"/>
                  <a:gd name="T47" fmla="*/ 148 h 206"/>
                  <a:gd name="T48" fmla="*/ 31 w 113"/>
                  <a:gd name="T49" fmla="*/ 150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" h="206">
                    <a:moveTo>
                      <a:pt x="113" y="0"/>
                    </a:moveTo>
                    <a:lnTo>
                      <a:pt x="96" y="31"/>
                    </a:lnTo>
                    <a:lnTo>
                      <a:pt x="93" y="31"/>
                    </a:lnTo>
                    <a:lnTo>
                      <a:pt x="91" y="31"/>
                    </a:lnTo>
                    <a:lnTo>
                      <a:pt x="108" y="1"/>
                    </a:lnTo>
                    <a:lnTo>
                      <a:pt x="110" y="1"/>
                    </a:lnTo>
                    <a:lnTo>
                      <a:pt x="112" y="1"/>
                    </a:lnTo>
                    <a:lnTo>
                      <a:pt x="112" y="0"/>
                    </a:lnTo>
                    <a:lnTo>
                      <a:pt x="113" y="0"/>
                    </a:lnTo>
                    <a:close/>
                    <a:moveTo>
                      <a:pt x="31" y="150"/>
                    </a:moveTo>
                    <a:lnTo>
                      <a:pt x="0" y="206"/>
                    </a:lnTo>
                    <a:lnTo>
                      <a:pt x="0" y="199"/>
                    </a:lnTo>
                    <a:lnTo>
                      <a:pt x="32" y="140"/>
                    </a:lnTo>
                    <a:lnTo>
                      <a:pt x="32" y="142"/>
                    </a:lnTo>
                    <a:lnTo>
                      <a:pt x="32" y="144"/>
                    </a:lnTo>
                    <a:lnTo>
                      <a:pt x="31" y="146"/>
                    </a:lnTo>
                    <a:lnTo>
                      <a:pt x="31" y="148"/>
                    </a:lnTo>
                    <a:lnTo>
                      <a:pt x="31" y="150"/>
                    </a:lnTo>
                    <a:close/>
                  </a:path>
                </a:pathLst>
              </a:custGeom>
              <a:solidFill>
                <a:srgbClr val="EDE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3" name="Freeform 4175"/>
              <p:cNvSpPr>
                <a:spLocks noEditPoints="1"/>
              </p:cNvSpPr>
              <p:nvPr/>
            </p:nvSpPr>
            <p:spPr bwMode="auto">
              <a:xfrm>
                <a:off x="5031" y="1509"/>
                <a:ext cx="112" cy="202"/>
              </a:xfrm>
              <a:custGeom>
                <a:avLst/>
                <a:gdLst>
                  <a:gd name="T0" fmla="*/ 112 w 112"/>
                  <a:gd name="T1" fmla="*/ 0 h 202"/>
                  <a:gd name="T2" fmla="*/ 94 w 112"/>
                  <a:gd name="T3" fmla="*/ 30 h 202"/>
                  <a:gd name="T4" fmla="*/ 93 w 112"/>
                  <a:gd name="T5" fmla="*/ 30 h 202"/>
                  <a:gd name="T6" fmla="*/ 89 w 112"/>
                  <a:gd name="T7" fmla="*/ 30 h 202"/>
                  <a:gd name="T8" fmla="*/ 107 w 112"/>
                  <a:gd name="T9" fmla="*/ 0 h 202"/>
                  <a:gd name="T10" fmla="*/ 107 w 112"/>
                  <a:gd name="T11" fmla="*/ 0 h 202"/>
                  <a:gd name="T12" fmla="*/ 108 w 112"/>
                  <a:gd name="T13" fmla="*/ 0 h 202"/>
                  <a:gd name="T14" fmla="*/ 108 w 112"/>
                  <a:gd name="T15" fmla="*/ 0 h 202"/>
                  <a:gd name="T16" fmla="*/ 108 w 112"/>
                  <a:gd name="T17" fmla="*/ 0 h 202"/>
                  <a:gd name="T18" fmla="*/ 110 w 112"/>
                  <a:gd name="T19" fmla="*/ 0 h 202"/>
                  <a:gd name="T20" fmla="*/ 110 w 112"/>
                  <a:gd name="T21" fmla="*/ 0 h 202"/>
                  <a:gd name="T22" fmla="*/ 110 w 112"/>
                  <a:gd name="T23" fmla="*/ 0 h 202"/>
                  <a:gd name="T24" fmla="*/ 112 w 112"/>
                  <a:gd name="T25" fmla="*/ 0 h 202"/>
                  <a:gd name="T26" fmla="*/ 32 w 112"/>
                  <a:gd name="T27" fmla="*/ 143 h 202"/>
                  <a:gd name="T28" fmla="*/ 0 w 112"/>
                  <a:gd name="T29" fmla="*/ 202 h 202"/>
                  <a:gd name="T30" fmla="*/ 0 w 112"/>
                  <a:gd name="T31" fmla="*/ 194 h 202"/>
                  <a:gd name="T32" fmla="*/ 32 w 112"/>
                  <a:gd name="T33" fmla="*/ 136 h 202"/>
                  <a:gd name="T34" fmla="*/ 32 w 112"/>
                  <a:gd name="T35" fmla="*/ 136 h 202"/>
                  <a:gd name="T36" fmla="*/ 32 w 112"/>
                  <a:gd name="T37" fmla="*/ 138 h 202"/>
                  <a:gd name="T38" fmla="*/ 32 w 112"/>
                  <a:gd name="T39" fmla="*/ 138 h 202"/>
                  <a:gd name="T40" fmla="*/ 32 w 112"/>
                  <a:gd name="T41" fmla="*/ 139 h 202"/>
                  <a:gd name="T42" fmla="*/ 32 w 112"/>
                  <a:gd name="T43" fmla="*/ 141 h 202"/>
                  <a:gd name="T44" fmla="*/ 32 w 112"/>
                  <a:gd name="T45" fmla="*/ 141 h 202"/>
                  <a:gd name="T46" fmla="*/ 32 w 112"/>
                  <a:gd name="T47" fmla="*/ 143 h 202"/>
                  <a:gd name="T48" fmla="*/ 32 w 112"/>
                  <a:gd name="T49" fmla="*/ 143 h 2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2" h="202">
                    <a:moveTo>
                      <a:pt x="112" y="0"/>
                    </a:moveTo>
                    <a:lnTo>
                      <a:pt x="94" y="30"/>
                    </a:lnTo>
                    <a:lnTo>
                      <a:pt x="93" y="30"/>
                    </a:lnTo>
                    <a:lnTo>
                      <a:pt x="89" y="30"/>
                    </a:lnTo>
                    <a:lnTo>
                      <a:pt x="107" y="0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2" y="0"/>
                    </a:lnTo>
                    <a:close/>
                    <a:moveTo>
                      <a:pt x="32" y="143"/>
                    </a:moveTo>
                    <a:lnTo>
                      <a:pt x="0" y="202"/>
                    </a:lnTo>
                    <a:lnTo>
                      <a:pt x="0" y="194"/>
                    </a:lnTo>
                    <a:lnTo>
                      <a:pt x="32" y="136"/>
                    </a:lnTo>
                    <a:lnTo>
                      <a:pt x="32" y="138"/>
                    </a:lnTo>
                    <a:lnTo>
                      <a:pt x="32" y="139"/>
                    </a:lnTo>
                    <a:lnTo>
                      <a:pt x="32" y="141"/>
                    </a:lnTo>
                    <a:lnTo>
                      <a:pt x="32" y="143"/>
                    </a:lnTo>
                    <a:close/>
                  </a:path>
                </a:pathLst>
              </a:custGeom>
              <a:solidFill>
                <a:srgbClr val="EDE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4" name="Freeform 4176"/>
              <p:cNvSpPr>
                <a:spLocks noEditPoints="1"/>
              </p:cNvSpPr>
              <p:nvPr/>
            </p:nvSpPr>
            <p:spPr bwMode="auto">
              <a:xfrm>
                <a:off x="5031" y="1509"/>
                <a:ext cx="108" cy="198"/>
              </a:xfrm>
              <a:custGeom>
                <a:avLst/>
                <a:gdLst>
                  <a:gd name="T0" fmla="*/ 108 w 108"/>
                  <a:gd name="T1" fmla="*/ 0 h 198"/>
                  <a:gd name="T2" fmla="*/ 91 w 108"/>
                  <a:gd name="T3" fmla="*/ 30 h 198"/>
                  <a:gd name="T4" fmla="*/ 88 w 108"/>
                  <a:gd name="T5" fmla="*/ 32 h 198"/>
                  <a:gd name="T6" fmla="*/ 105 w 108"/>
                  <a:gd name="T7" fmla="*/ 0 h 198"/>
                  <a:gd name="T8" fmla="*/ 105 w 108"/>
                  <a:gd name="T9" fmla="*/ 0 h 198"/>
                  <a:gd name="T10" fmla="*/ 105 w 108"/>
                  <a:gd name="T11" fmla="*/ 0 h 198"/>
                  <a:gd name="T12" fmla="*/ 107 w 108"/>
                  <a:gd name="T13" fmla="*/ 0 h 198"/>
                  <a:gd name="T14" fmla="*/ 107 w 108"/>
                  <a:gd name="T15" fmla="*/ 0 h 198"/>
                  <a:gd name="T16" fmla="*/ 107 w 108"/>
                  <a:gd name="T17" fmla="*/ 0 h 198"/>
                  <a:gd name="T18" fmla="*/ 108 w 108"/>
                  <a:gd name="T19" fmla="*/ 0 h 198"/>
                  <a:gd name="T20" fmla="*/ 108 w 108"/>
                  <a:gd name="T21" fmla="*/ 0 h 198"/>
                  <a:gd name="T22" fmla="*/ 108 w 108"/>
                  <a:gd name="T23" fmla="*/ 0 h 198"/>
                  <a:gd name="T24" fmla="*/ 32 w 108"/>
                  <a:gd name="T25" fmla="*/ 139 h 198"/>
                  <a:gd name="T26" fmla="*/ 0 w 108"/>
                  <a:gd name="T27" fmla="*/ 198 h 198"/>
                  <a:gd name="T28" fmla="*/ 0 w 108"/>
                  <a:gd name="T29" fmla="*/ 190 h 198"/>
                  <a:gd name="T30" fmla="*/ 32 w 108"/>
                  <a:gd name="T31" fmla="*/ 130 h 198"/>
                  <a:gd name="T32" fmla="*/ 32 w 108"/>
                  <a:gd name="T33" fmla="*/ 132 h 198"/>
                  <a:gd name="T34" fmla="*/ 32 w 108"/>
                  <a:gd name="T35" fmla="*/ 132 h 198"/>
                  <a:gd name="T36" fmla="*/ 32 w 108"/>
                  <a:gd name="T37" fmla="*/ 134 h 198"/>
                  <a:gd name="T38" fmla="*/ 32 w 108"/>
                  <a:gd name="T39" fmla="*/ 136 h 198"/>
                  <a:gd name="T40" fmla="*/ 32 w 108"/>
                  <a:gd name="T41" fmla="*/ 136 h 198"/>
                  <a:gd name="T42" fmla="*/ 32 w 108"/>
                  <a:gd name="T43" fmla="*/ 138 h 198"/>
                  <a:gd name="T44" fmla="*/ 32 w 108"/>
                  <a:gd name="T45" fmla="*/ 138 h 198"/>
                  <a:gd name="T46" fmla="*/ 32 w 108"/>
                  <a:gd name="T47" fmla="*/ 139 h 1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8" h="198">
                    <a:moveTo>
                      <a:pt x="108" y="0"/>
                    </a:moveTo>
                    <a:lnTo>
                      <a:pt x="91" y="30"/>
                    </a:lnTo>
                    <a:lnTo>
                      <a:pt x="88" y="32"/>
                    </a:lnTo>
                    <a:lnTo>
                      <a:pt x="105" y="0"/>
                    </a:lnTo>
                    <a:lnTo>
                      <a:pt x="107" y="0"/>
                    </a:lnTo>
                    <a:lnTo>
                      <a:pt x="108" y="0"/>
                    </a:lnTo>
                    <a:close/>
                    <a:moveTo>
                      <a:pt x="32" y="139"/>
                    </a:moveTo>
                    <a:lnTo>
                      <a:pt x="0" y="198"/>
                    </a:lnTo>
                    <a:lnTo>
                      <a:pt x="0" y="190"/>
                    </a:lnTo>
                    <a:lnTo>
                      <a:pt x="32" y="130"/>
                    </a:lnTo>
                    <a:lnTo>
                      <a:pt x="32" y="132"/>
                    </a:lnTo>
                    <a:lnTo>
                      <a:pt x="32" y="134"/>
                    </a:lnTo>
                    <a:lnTo>
                      <a:pt x="32" y="136"/>
                    </a:lnTo>
                    <a:lnTo>
                      <a:pt x="32" y="138"/>
                    </a:lnTo>
                    <a:lnTo>
                      <a:pt x="32" y="139"/>
                    </a:lnTo>
                    <a:close/>
                  </a:path>
                </a:pathLst>
              </a:custGeom>
              <a:solidFill>
                <a:srgbClr val="EDE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5" name="Freeform 4177"/>
              <p:cNvSpPr>
                <a:spLocks noEditPoints="1"/>
              </p:cNvSpPr>
              <p:nvPr/>
            </p:nvSpPr>
            <p:spPr bwMode="auto">
              <a:xfrm>
                <a:off x="5031" y="1509"/>
                <a:ext cx="107" cy="194"/>
              </a:xfrm>
              <a:custGeom>
                <a:avLst/>
                <a:gdLst>
                  <a:gd name="T0" fmla="*/ 107 w 107"/>
                  <a:gd name="T1" fmla="*/ 0 h 194"/>
                  <a:gd name="T2" fmla="*/ 89 w 107"/>
                  <a:gd name="T3" fmla="*/ 30 h 194"/>
                  <a:gd name="T4" fmla="*/ 84 w 107"/>
                  <a:gd name="T5" fmla="*/ 32 h 194"/>
                  <a:gd name="T6" fmla="*/ 101 w 107"/>
                  <a:gd name="T7" fmla="*/ 0 h 194"/>
                  <a:gd name="T8" fmla="*/ 103 w 107"/>
                  <a:gd name="T9" fmla="*/ 0 h 194"/>
                  <a:gd name="T10" fmla="*/ 103 w 107"/>
                  <a:gd name="T11" fmla="*/ 0 h 194"/>
                  <a:gd name="T12" fmla="*/ 103 w 107"/>
                  <a:gd name="T13" fmla="*/ 0 h 194"/>
                  <a:gd name="T14" fmla="*/ 105 w 107"/>
                  <a:gd name="T15" fmla="*/ 0 h 194"/>
                  <a:gd name="T16" fmla="*/ 105 w 107"/>
                  <a:gd name="T17" fmla="*/ 0 h 194"/>
                  <a:gd name="T18" fmla="*/ 105 w 107"/>
                  <a:gd name="T19" fmla="*/ 0 h 194"/>
                  <a:gd name="T20" fmla="*/ 107 w 107"/>
                  <a:gd name="T21" fmla="*/ 0 h 194"/>
                  <a:gd name="T22" fmla="*/ 107 w 107"/>
                  <a:gd name="T23" fmla="*/ 0 h 194"/>
                  <a:gd name="T24" fmla="*/ 32 w 107"/>
                  <a:gd name="T25" fmla="*/ 136 h 194"/>
                  <a:gd name="T26" fmla="*/ 0 w 107"/>
                  <a:gd name="T27" fmla="*/ 194 h 194"/>
                  <a:gd name="T28" fmla="*/ 0 w 107"/>
                  <a:gd name="T29" fmla="*/ 186 h 194"/>
                  <a:gd name="T30" fmla="*/ 34 w 107"/>
                  <a:gd name="T31" fmla="*/ 124 h 194"/>
                  <a:gd name="T32" fmla="*/ 34 w 107"/>
                  <a:gd name="T33" fmla="*/ 126 h 194"/>
                  <a:gd name="T34" fmla="*/ 34 w 107"/>
                  <a:gd name="T35" fmla="*/ 128 h 194"/>
                  <a:gd name="T36" fmla="*/ 34 w 107"/>
                  <a:gd name="T37" fmla="*/ 128 h 194"/>
                  <a:gd name="T38" fmla="*/ 32 w 107"/>
                  <a:gd name="T39" fmla="*/ 130 h 194"/>
                  <a:gd name="T40" fmla="*/ 32 w 107"/>
                  <a:gd name="T41" fmla="*/ 132 h 194"/>
                  <a:gd name="T42" fmla="*/ 32 w 107"/>
                  <a:gd name="T43" fmla="*/ 132 h 194"/>
                  <a:gd name="T44" fmla="*/ 32 w 107"/>
                  <a:gd name="T45" fmla="*/ 134 h 194"/>
                  <a:gd name="T46" fmla="*/ 32 w 107"/>
                  <a:gd name="T47" fmla="*/ 136 h 19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7" h="194">
                    <a:moveTo>
                      <a:pt x="107" y="0"/>
                    </a:moveTo>
                    <a:lnTo>
                      <a:pt x="89" y="30"/>
                    </a:lnTo>
                    <a:lnTo>
                      <a:pt x="84" y="32"/>
                    </a:lnTo>
                    <a:lnTo>
                      <a:pt x="101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7" y="0"/>
                    </a:lnTo>
                    <a:close/>
                    <a:moveTo>
                      <a:pt x="32" y="136"/>
                    </a:moveTo>
                    <a:lnTo>
                      <a:pt x="0" y="194"/>
                    </a:lnTo>
                    <a:lnTo>
                      <a:pt x="0" y="186"/>
                    </a:lnTo>
                    <a:lnTo>
                      <a:pt x="34" y="124"/>
                    </a:lnTo>
                    <a:lnTo>
                      <a:pt x="34" y="126"/>
                    </a:lnTo>
                    <a:lnTo>
                      <a:pt x="34" y="128"/>
                    </a:lnTo>
                    <a:lnTo>
                      <a:pt x="32" y="130"/>
                    </a:lnTo>
                    <a:lnTo>
                      <a:pt x="32" y="132"/>
                    </a:lnTo>
                    <a:lnTo>
                      <a:pt x="32" y="134"/>
                    </a:lnTo>
                    <a:lnTo>
                      <a:pt x="32" y="136"/>
                    </a:lnTo>
                    <a:close/>
                  </a:path>
                </a:pathLst>
              </a:custGeom>
              <a:solidFill>
                <a:srgbClr val="EDE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6" name="Freeform 4178"/>
              <p:cNvSpPr>
                <a:spLocks noEditPoints="1"/>
              </p:cNvSpPr>
              <p:nvPr/>
            </p:nvSpPr>
            <p:spPr bwMode="auto">
              <a:xfrm>
                <a:off x="5031" y="1509"/>
                <a:ext cx="105" cy="190"/>
              </a:xfrm>
              <a:custGeom>
                <a:avLst/>
                <a:gdLst>
                  <a:gd name="T0" fmla="*/ 105 w 105"/>
                  <a:gd name="T1" fmla="*/ 0 h 190"/>
                  <a:gd name="T2" fmla="*/ 88 w 105"/>
                  <a:gd name="T3" fmla="*/ 32 h 190"/>
                  <a:gd name="T4" fmla="*/ 82 w 105"/>
                  <a:gd name="T5" fmla="*/ 32 h 190"/>
                  <a:gd name="T6" fmla="*/ 100 w 105"/>
                  <a:gd name="T7" fmla="*/ 0 h 190"/>
                  <a:gd name="T8" fmla="*/ 100 w 105"/>
                  <a:gd name="T9" fmla="*/ 0 h 190"/>
                  <a:gd name="T10" fmla="*/ 101 w 105"/>
                  <a:gd name="T11" fmla="*/ 0 h 190"/>
                  <a:gd name="T12" fmla="*/ 101 w 105"/>
                  <a:gd name="T13" fmla="*/ 0 h 190"/>
                  <a:gd name="T14" fmla="*/ 101 w 105"/>
                  <a:gd name="T15" fmla="*/ 0 h 190"/>
                  <a:gd name="T16" fmla="*/ 103 w 105"/>
                  <a:gd name="T17" fmla="*/ 0 h 190"/>
                  <a:gd name="T18" fmla="*/ 103 w 105"/>
                  <a:gd name="T19" fmla="*/ 0 h 190"/>
                  <a:gd name="T20" fmla="*/ 103 w 105"/>
                  <a:gd name="T21" fmla="*/ 0 h 190"/>
                  <a:gd name="T22" fmla="*/ 105 w 105"/>
                  <a:gd name="T23" fmla="*/ 0 h 190"/>
                  <a:gd name="T24" fmla="*/ 32 w 105"/>
                  <a:gd name="T25" fmla="*/ 130 h 190"/>
                  <a:gd name="T26" fmla="*/ 0 w 105"/>
                  <a:gd name="T27" fmla="*/ 190 h 190"/>
                  <a:gd name="T28" fmla="*/ 0 w 105"/>
                  <a:gd name="T29" fmla="*/ 183 h 190"/>
                  <a:gd name="T30" fmla="*/ 34 w 105"/>
                  <a:gd name="T31" fmla="*/ 121 h 190"/>
                  <a:gd name="T32" fmla="*/ 34 w 105"/>
                  <a:gd name="T33" fmla="*/ 121 h 190"/>
                  <a:gd name="T34" fmla="*/ 34 w 105"/>
                  <a:gd name="T35" fmla="*/ 123 h 190"/>
                  <a:gd name="T36" fmla="*/ 34 w 105"/>
                  <a:gd name="T37" fmla="*/ 124 h 190"/>
                  <a:gd name="T38" fmla="*/ 34 w 105"/>
                  <a:gd name="T39" fmla="*/ 124 h 190"/>
                  <a:gd name="T40" fmla="*/ 34 w 105"/>
                  <a:gd name="T41" fmla="*/ 126 h 190"/>
                  <a:gd name="T42" fmla="*/ 34 w 105"/>
                  <a:gd name="T43" fmla="*/ 128 h 190"/>
                  <a:gd name="T44" fmla="*/ 34 w 105"/>
                  <a:gd name="T45" fmla="*/ 128 h 190"/>
                  <a:gd name="T46" fmla="*/ 32 w 105"/>
                  <a:gd name="T47" fmla="*/ 130 h 1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5" h="190">
                    <a:moveTo>
                      <a:pt x="105" y="0"/>
                    </a:moveTo>
                    <a:lnTo>
                      <a:pt x="88" y="32"/>
                    </a:lnTo>
                    <a:lnTo>
                      <a:pt x="82" y="32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3" y="0"/>
                    </a:lnTo>
                    <a:lnTo>
                      <a:pt x="105" y="0"/>
                    </a:lnTo>
                    <a:close/>
                    <a:moveTo>
                      <a:pt x="32" y="130"/>
                    </a:moveTo>
                    <a:lnTo>
                      <a:pt x="0" y="190"/>
                    </a:lnTo>
                    <a:lnTo>
                      <a:pt x="0" y="183"/>
                    </a:lnTo>
                    <a:lnTo>
                      <a:pt x="34" y="121"/>
                    </a:lnTo>
                    <a:lnTo>
                      <a:pt x="34" y="123"/>
                    </a:lnTo>
                    <a:lnTo>
                      <a:pt x="34" y="124"/>
                    </a:lnTo>
                    <a:lnTo>
                      <a:pt x="34" y="126"/>
                    </a:lnTo>
                    <a:lnTo>
                      <a:pt x="34" y="128"/>
                    </a:lnTo>
                    <a:lnTo>
                      <a:pt x="32" y="130"/>
                    </a:lnTo>
                    <a:close/>
                  </a:path>
                </a:pathLst>
              </a:custGeom>
              <a:solidFill>
                <a:srgbClr val="EDE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7" name="Freeform 4179"/>
              <p:cNvSpPr>
                <a:spLocks noEditPoints="1"/>
              </p:cNvSpPr>
              <p:nvPr/>
            </p:nvSpPr>
            <p:spPr bwMode="auto">
              <a:xfrm>
                <a:off x="5031" y="1509"/>
                <a:ext cx="101" cy="186"/>
              </a:xfrm>
              <a:custGeom>
                <a:avLst/>
                <a:gdLst>
                  <a:gd name="T0" fmla="*/ 101 w 101"/>
                  <a:gd name="T1" fmla="*/ 0 h 186"/>
                  <a:gd name="T2" fmla="*/ 84 w 101"/>
                  <a:gd name="T3" fmla="*/ 32 h 186"/>
                  <a:gd name="T4" fmla="*/ 81 w 101"/>
                  <a:gd name="T5" fmla="*/ 34 h 186"/>
                  <a:gd name="T6" fmla="*/ 98 w 101"/>
                  <a:gd name="T7" fmla="*/ 2 h 186"/>
                  <a:gd name="T8" fmla="*/ 98 w 101"/>
                  <a:gd name="T9" fmla="*/ 2 h 186"/>
                  <a:gd name="T10" fmla="*/ 100 w 101"/>
                  <a:gd name="T11" fmla="*/ 2 h 186"/>
                  <a:gd name="T12" fmla="*/ 100 w 101"/>
                  <a:gd name="T13" fmla="*/ 0 h 186"/>
                  <a:gd name="T14" fmla="*/ 100 w 101"/>
                  <a:gd name="T15" fmla="*/ 0 h 186"/>
                  <a:gd name="T16" fmla="*/ 100 w 101"/>
                  <a:gd name="T17" fmla="*/ 0 h 186"/>
                  <a:gd name="T18" fmla="*/ 101 w 101"/>
                  <a:gd name="T19" fmla="*/ 0 h 186"/>
                  <a:gd name="T20" fmla="*/ 101 w 101"/>
                  <a:gd name="T21" fmla="*/ 0 h 186"/>
                  <a:gd name="T22" fmla="*/ 101 w 101"/>
                  <a:gd name="T23" fmla="*/ 0 h 186"/>
                  <a:gd name="T24" fmla="*/ 34 w 101"/>
                  <a:gd name="T25" fmla="*/ 124 h 186"/>
                  <a:gd name="T26" fmla="*/ 0 w 101"/>
                  <a:gd name="T27" fmla="*/ 186 h 186"/>
                  <a:gd name="T28" fmla="*/ 0 w 101"/>
                  <a:gd name="T29" fmla="*/ 179 h 186"/>
                  <a:gd name="T30" fmla="*/ 36 w 101"/>
                  <a:gd name="T31" fmla="*/ 115 h 186"/>
                  <a:gd name="T32" fmla="*/ 36 w 101"/>
                  <a:gd name="T33" fmla="*/ 117 h 186"/>
                  <a:gd name="T34" fmla="*/ 34 w 101"/>
                  <a:gd name="T35" fmla="*/ 117 h 186"/>
                  <a:gd name="T36" fmla="*/ 34 w 101"/>
                  <a:gd name="T37" fmla="*/ 119 h 186"/>
                  <a:gd name="T38" fmla="*/ 34 w 101"/>
                  <a:gd name="T39" fmla="*/ 121 h 186"/>
                  <a:gd name="T40" fmla="*/ 34 w 101"/>
                  <a:gd name="T41" fmla="*/ 121 h 186"/>
                  <a:gd name="T42" fmla="*/ 34 w 101"/>
                  <a:gd name="T43" fmla="*/ 123 h 186"/>
                  <a:gd name="T44" fmla="*/ 34 w 101"/>
                  <a:gd name="T45" fmla="*/ 124 h 186"/>
                  <a:gd name="T46" fmla="*/ 34 w 101"/>
                  <a:gd name="T47" fmla="*/ 124 h 1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1" h="186">
                    <a:moveTo>
                      <a:pt x="101" y="0"/>
                    </a:moveTo>
                    <a:lnTo>
                      <a:pt x="84" y="32"/>
                    </a:lnTo>
                    <a:lnTo>
                      <a:pt x="81" y="34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1" y="0"/>
                    </a:lnTo>
                    <a:close/>
                    <a:moveTo>
                      <a:pt x="34" y="124"/>
                    </a:moveTo>
                    <a:lnTo>
                      <a:pt x="0" y="186"/>
                    </a:lnTo>
                    <a:lnTo>
                      <a:pt x="0" y="179"/>
                    </a:lnTo>
                    <a:lnTo>
                      <a:pt x="36" y="115"/>
                    </a:lnTo>
                    <a:lnTo>
                      <a:pt x="36" y="117"/>
                    </a:lnTo>
                    <a:lnTo>
                      <a:pt x="34" y="117"/>
                    </a:lnTo>
                    <a:lnTo>
                      <a:pt x="34" y="119"/>
                    </a:lnTo>
                    <a:lnTo>
                      <a:pt x="34" y="121"/>
                    </a:lnTo>
                    <a:lnTo>
                      <a:pt x="34" y="123"/>
                    </a:lnTo>
                    <a:lnTo>
                      <a:pt x="34" y="124"/>
                    </a:lnTo>
                    <a:close/>
                  </a:path>
                </a:pathLst>
              </a:custGeom>
              <a:solidFill>
                <a:srgbClr val="EDE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8" name="Freeform 4180"/>
              <p:cNvSpPr>
                <a:spLocks noEditPoints="1"/>
              </p:cNvSpPr>
              <p:nvPr/>
            </p:nvSpPr>
            <p:spPr bwMode="auto">
              <a:xfrm>
                <a:off x="5031" y="1509"/>
                <a:ext cx="100" cy="183"/>
              </a:xfrm>
              <a:custGeom>
                <a:avLst/>
                <a:gdLst>
                  <a:gd name="T0" fmla="*/ 100 w 100"/>
                  <a:gd name="T1" fmla="*/ 0 h 183"/>
                  <a:gd name="T2" fmla="*/ 82 w 100"/>
                  <a:gd name="T3" fmla="*/ 32 h 183"/>
                  <a:gd name="T4" fmla="*/ 79 w 100"/>
                  <a:gd name="T5" fmla="*/ 34 h 183"/>
                  <a:gd name="T6" fmla="*/ 77 w 100"/>
                  <a:gd name="T7" fmla="*/ 34 h 183"/>
                  <a:gd name="T8" fmla="*/ 96 w 100"/>
                  <a:gd name="T9" fmla="*/ 2 h 183"/>
                  <a:gd name="T10" fmla="*/ 96 w 100"/>
                  <a:gd name="T11" fmla="*/ 2 h 183"/>
                  <a:gd name="T12" fmla="*/ 96 w 100"/>
                  <a:gd name="T13" fmla="*/ 2 h 183"/>
                  <a:gd name="T14" fmla="*/ 98 w 100"/>
                  <a:gd name="T15" fmla="*/ 2 h 183"/>
                  <a:gd name="T16" fmla="*/ 98 w 100"/>
                  <a:gd name="T17" fmla="*/ 2 h 183"/>
                  <a:gd name="T18" fmla="*/ 98 w 100"/>
                  <a:gd name="T19" fmla="*/ 2 h 183"/>
                  <a:gd name="T20" fmla="*/ 100 w 100"/>
                  <a:gd name="T21" fmla="*/ 2 h 183"/>
                  <a:gd name="T22" fmla="*/ 100 w 100"/>
                  <a:gd name="T23" fmla="*/ 0 h 183"/>
                  <a:gd name="T24" fmla="*/ 100 w 100"/>
                  <a:gd name="T25" fmla="*/ 0 h 183"/>
                  <a:gd name="T26" fmla="*/ 34 w 100"/>
                  <a:gd name="T27" fmla="*/ 121 h 183"/>
                  <a:gd name="T28" fmla="*/ 0 w 100"/>
                  <a:gd name="T29" fmla="*/ 183 h 183"/>
                  <a:gd name="T30" fmla="*/ 0 w 100"/>
                  <a:gd name="T31" fmla="*/ 175 h 183"/>
                  <a:gd name="T32" fmla="*/ 36 w 100"/>
                  <a:gd name="T33" fmla="*/ 109 h 183"/>
                  <a:gd name="T34" fmla="*/ 36 w 100"/>
                  <a:gd name="T35" fmla="*/ 111 h 183"/>
                  <a:gd name="T36" fmla="*/ 36 w 100"/>
                  <a:gd name="T37" fmla="*/ 113 h 183"/>
                  <a:gd name="T38" fmla="*/ 36 w 100"/>
                  <a:gd name="T39" fmla="*/ 113 h 183"/>
                  <a:gd name="T40" fmla="*/ 36 w 100"/>
                  <a:gd name="T41" fmla="*/ 115 h 183"/>
                  <a:gd name="T42" fmla="*/ 36 w 100"/>
                  <a:gd name="T43" fmla="*/ 117 h 183"/>
                  <a:gd name="T44" fmla="*/ 34 w 100"/>
                  <a:gd name="T45" fmla="*/ 117 h 183"/>
                  <a:gd name="T46" fmla="*/ 34 w 100"/>
                  <a:gd name="T47" fmla="*/ 119 h 183"/>
                  <a:gd name="T48" fmla="*/ 34 w 100"/>
                  <a:gd name="T49" fmla="*/ 121 h 1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0" h="183">
                    <a:moveTo>
                      <a:pt x="100" y="0"/>
                    </a:moveTo>
                    <a:lnTo>
                      <a:pt x="82" y="32"/>
                    </a:lnTo>
                    <a:lnTo>
                      <a:pt x="79" y="34"/>
                    </a:lnTo>
                    <a:lnTo>
                      <a:pt x="77" y="34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0" y="0"/>
                    </a:lnTo>
                    <a:close/>
                    <a:moveTo>
                      <a:pt x="34" y="121"/>
                    </a:moveTo>
                    <a:lnTo>
                      <a:pt x="0" y="183"/>
                    </a:lnTo>
                    <a:lnTo>
                      <a:pt x="0" y="175"/>
                    </a:lnTo>
                    <a:lnTo>
                      <a:pt x="36" y="109"/>
                    </a:lnTo>
                    <a:lnTo>
                      <a:pt x="36" y="111"/>
                    </a:lnTo>
                    <a:lnTo>
                      <a:pt x="36" y="113"/>
                    </a:lnTo>
                    <a:lnTo>
                      <a:pt x="36" y="115"/>
                    </a:lnTo>
                    <a:lnTo>
                      <a:pt x="36" y="117"/>
                    </a:lnTo>
                    <a:lnTo>
                      <a:pt x="34" y="117"/>
                    </a:lnTo>
                    <a:lnTo>
                      <a:pt x="34" y="119"/>
                    </a:lnTo>
                    <a:lnTo>
                      <a:pt x="34" y="121"/>
                    </a:lnTo>
                    <a:close/>
                  </a:path>
                </a:pathLst>
              </a:custGeom>
              <a:solidFill>
                <a:srgbClr val="EDE4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9" name="Freeform 4181"/>
              <p:cNvSpPr>
                <a:spLocks noEditPoints="1"/>
              </p:cNvSpPr>
              <p:nvPr/>
            </p:nvSpPr>
            <p:spPr bwMode="auto">
              <a:xfrm>
                <a:off x="5031" y="1511"/>
                <a:ext cx="98" cy="177"/>
              </a:xfrm>
              <a:custGeom>
                <a:avLst/>
                <a:gdLst>
                  <a:gd name="T0" fmla="*/ 98 w 98"/>
                  <a:gd name="T1" fmla="*/ 0 h 177"/>
                  <a:gd name="T2" fmla="*/ 81 w 98"/>
                  <a:gd name="T3" fmla="*/ 32 h 177"/>
                  <a:gd name="T4" fmla="*/ 79 w 98"/>
                  <a:gd name="T5" fmla="*/ 32 h 177"/>
                  <a:gd name="T6" fmla="*/ 76 w 98"/>
                  <a:gd name="T7" fmla="*/ 32 h 177"/>
                  <a:gd name="T8" fmla="*/ 93 w 98"/>
                  <a:gd name="T9" fmla="*/ 0 h 177"/>
                  <a:gd name="T10" fmla="*/ 94 w 98"/>
                  <a:gd name="T11" fmla="*/ 0 h 177"/>
                  <a:gd name="T12" fmla="*/ 94 w 98"/>
                  <a:gd name="T13" fmla="*/ 0 h 177"/>
                  <a:gd name="T14" fmla="*/ 94 w 98"/>
                  <a:gd name="T15" fmla="*/ 0 h 177"/>
                  <a:gd name="T16" fmla="*/ 96 w 98"/>
                  <a:gd name="T17" fmla="*/ 0 h 177"/>
                  <a:gd name="T18" fmla="*/ 96 w 98"/>
                  <a:gd name="T19" fmla="*/ 0 h 177"/>
                  <a:gd name="T20" fmla="*/ 96 w 98"/>
                  <a:gd name="T21" fmla="*/ 0 h 177"/>
                  <a:gd name="T22" fmla="*/ 98 w 98"/>
                  <a:gd name="T23" fmla="*/ 0 h 177"/>
                  <a:gd name="T24" fmla="*/ 98 w 98"/>
                  <a:gd name="T25" fmla="*/ 0 h 177"/>
                  <a:gd name="T26" fmla="*/ 36 w 98"/>
                  <a:gd name="T27" fmla="*/ 113 h 177"/>
                  <a:gd name="T28" fmla="*/ 0 w 98"/>
                  <a:gd name="T29" fmla="*/ 177 h 177"/>
                  <a:gd name="T30" fmla="*/ 0 w 98"/>
                  <a:gd name="T31" fmla="*/ 171 h 177"/>
                  <a:gd name="T32" fmla="*/ 0 w 98"/>
                  <a:gd name="T33" fmla="*/ 169 h 177"/>
                  <a:gd name="T34" fmla="*/ 38 w 98"/>
                  <a:gd name="T35" fmla="*/ 102 h 177"/>
                  <a:gd name="T36" fmla="*/ 38 w 98"/>
                  <a:gd name="T37" fmla="*/ 104 h 177"/>
                  <a:gd name="T38" fmla="*/ 38 w 98"/>
                  <a:gd name="T39" fmla="*/ 106 h 177"/>
                  <a:gd name="T40" fmla="*/ 36 w 98"/>
                  <a:gd name="T41" fmla="*/ 106 h 177"/>
                  <a:gd name="T42" fmla="*/ 36 w 98"/>
                  <a:gd name="T43" fmla="*/ 107 h 177"/>
                  <a:gd name="T44" fmla="*/ 36 w 98"/>
                  <a:gd name="T45" fmla="*/ 109 h 177"/>
                  <a:gd name="T46" fmla="*/ 36 w 98"/>
                  <a:gd name="T47" fmla="*/ 111 h 177"/>
                  <a:gd name="T48" fmla="*/ 36 w 98"/>
                  <a:gd name="T49" fmla="*/ 111 h 177"/>
                  <a:gd name="T50" fmla="*/ 36 w 98"/>
                  <a:gd name="T51" fmla="*/ 113 h 1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8" h="177">
                    <a:moveTo>
                      <a:pt x="98" y="0"/>
                    </a:moveTo>
                    <a:lnTo>
                      <a:pt x="81" y="32"/>
                    </a:lnTo>
                    <a:lnTo>
                      <a:pt x="79" y="32"/>
                    </a:lnTo>
                    <a:lnTo>
                      <a:pt x="76" y="32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98" y="0"/>
                    </a:lnTo>
                    <a:close/>
                    <a:moveTo>
                      <a:pt x="36" y="113"/>
                    </a:moveTo>
                    <a:lnTo>
                      <a:pt x="0" y="177"/>
                    </a:lnTo>
                    <a:lnTo>
                      <a:pt x="0" y="171"/>
                    </a:lnTo>
                    <a:lnTo>
                      <a:pt x="0" y="169"/>
                    </a:lnTo>
                    <a:lnTo>
                      <a:pt x="38" y="102"/>
                    </a:lnTo>
                    <a:lnTo>
                      <a:pt x="38" y="104"/>
                    </a:lnTo>
                    <a:lnTo>
                      <a:pt x="38" y="106"/>
                    </a:lnTo>
                    <a:lnTo>
                      <a:pt x="36" y="106"/>
                    </a:lnTo>
                    <a:lnTo>
                      <a:pt x="36" y="107"/>
                    </a:lnTo>
                    <a:lnTo>
                      <a:pt x="36" y="109"/>
                    </a:lnTo>
                    <a:lnTo>
                      <a:pt x="36" y="111"/>
                    </a:lnTo>
                    <a:lnTo>
                      <a:pt x="36" y="113"/>
                    </a:lnTo>
                    <a:close/>
                  </a:path>
                </a:pathLst>
              </a:custGeom>
              <a:solidFill>
                <a:srgbClr val="EDE4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0" name="Freeform 4182"/>
              <p:cNvSpPr>
                <a:spLocks noEditPoints="1"/>
              </p:cNvSpPr>
              <p:nvPr/>
            </p:nvSpPr>
            <p:spPr bwMode="auto">
              <a:xfrm>
                <a:off x="5031" y="1511"/>
                <a:ext cx="96" cy="173"/>
              </a:xfrm>
              <a:custGeom>
                <a:avLst/>
                <a:gdLst>
                  <a:gd name="T0" fmla="*/ 96 w 96"/>
                  <a:gd name="T1" fmla="*/ 0 h 173"/>
                  <a:gd name="T2" fmla="*/ 77 w 96"/>
                  <a:gd name="T3" fmla="*/ 32 h 173"/>
                  <a:gd name="T4" fmla="*/ 72 w 96"/>
                  <a:gd name="T5" fmla="*/ 34 h 173"/>
                  <a:gd name="T6" fmla="*/ 91 w 96"/>
                  <a:gd name="T7" fmla="*/ 0 h 173"/>
                  <a:gd name="T8" fmla="*/ 91 w 96"/>
                  <a:gd name="T9" fmla="*/ 0 h 173"/>
                  <a:gd name="T10" fmla="*/ 93 w 96"/>
                  <a:gd name="T11" fmla="*/ 0 h 173"/>
                  <a:gd name="T12" fmla="*/ 93 w 96"/>
                  <a:gd name="T13" fmla="*/ 0 h 173"/>
                  <a:gd name="T14" fmla="*/ 93 w 96"/>
                  <a:gd name="T15" fmla="*/ 0 h 173"/>
                  <a:gd name="T16" fmla="*/ 94 w 96"/>
                  <a:gd name="T17" fmla="*/ 0 h 173"/>
                  <a:gd name="T18" fmla="*/ 94 w 96"/>
                  <a:gd name="T19" fmla="*/ 0 h 173"/>
                  <a:gd name="T20" fmla="*/ 94 w 96"/>
                  <a:gd name="T21" fmla="*/ 0 h 173"/>
                  <a:gd name="T22" fmla="*/ 96 w 96"/>
                  <a:gd name="T23" fmla="*/ 0 h 173"/>
                  <a:gd name="T24" fmla="*/ 36 w 96"/>
                  <a:gd name="T25" fmla="*/ 107 h 173"/>
                  <a:gd name="T26" fmla="*/ 0 w 96"/>
                  <a:gd name="T27" fmla="*/ 173 h 173"/>
                  <a:gd name="T28" fmla="*/ 0 w 96"/>
                  <a:gd name="T29" fmla="*/ 171 h 173"/>
                  <a:gd name="T30" fmla="*/ 0 w 96"/>
                  <a:gd name="T31" fmla="*/ 166 h 173"/>
                  <a:gd name="T32" fmla="*/ 39 w 96"/>
                  <a:gd name="T33" fmla="*/ 96 h 173"/>
                  <a:gd name="T34" fmla="*/ 38 w 96"/>
                  <a:gd name="T35" fmla="*/ 98 h 173"/>
                  <a:gd name="T36" fmla="*/ 38 w 96"/>
                  <a:gd name="T37" fmla="*/ 100 h 173"/>
                  <a:gd name="T38" fmla="*/ 38 w 96"/>
                  <a:gd name="T39" fmla="*/ 100 h 173"/>
                  <a:gd name="T40" fmla="*/ 38 w 96"/>
                  <a:gd name="T41" fmla="*/ 102 h 173"/>
                  <a:gd name="T42" fmla="*/ 38 w 96"/>
                  <a:gd name="T43" fmla="*/ 104 h 173"/>
                  <a:gd name="T44" fmla="*/ 38 w 96"/>
                  <a:gd name="T45" fmla="*/ 106 h 173"/>
                  <a:gd name="T46" fmla="*/ 36 w 96"/>
                  <a:gd name="T47" fmla="*/ 106 h 173"/>
                  <a:gd name="T48" fmla="*/ 36 w 96"/>
                  <a:gd name="T49" fmla="*/ 107 h 1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6" h="173">
                    <a:moveTo>
                      <a:pt x="96" y="0"/>
                    </a:moveTo>
                    <a:lnTo>
                      <a:pt x="77" y="32"/>
                    </a:lnTo>
                    <a:lnTo>
                      <a:pt x="72" y="34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6" y="0"/>
                    </a:lnTo>
                    <a:close/>
                    <a:moveTo>
                      <a:pt x="36" y="107"/>
                    </a:moveTo>
                    <a:lnTo>
                      <a:pt x="0" y="173"/>
                    </a:lnTo>
                    <a:lnTo>
                      <a:pt x="0" y="171"/>
                    </a:lnTo>
                    <a:lnTo>
                      <a:pt x="0" y="166"/>
                    </a:lnTo>
                    <a:lnTo>
                      <a:pt x="39" y="96"/>
                    </a:lnTo>
                    <a:lnTo>
                      <a:pt x="38" y="98"/>
                    </a:lnTo>
                    <a:lnTo>
                      <a:pt x="38" y="100"/>
                    </a:lnTo>
                    <a:lnTo>
                      <a:pt x="38" y="102"/>
                    </a:lnTo>
                    <a:lnTo>
                      <a:pt x="38" y="104"/>
                    </a:lnTo>
                    <a:lnTo>
                      <a:pt x="38" y="106"/>
                    </a:lnTo>
                    <a:lnTo>
                      <a:pt x="36" y="106"/>
                    </a:lnTo>
                    <a:lnTo>
                      <a:pt x="36" y="107"/>
                    </a:lnTo>
                    <a:close/>
                  </a:path>
                </a:pathLst>
              </a:custGeom>
              <a:solidFill>
                <a:srgbClr val="EDE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1" name="Freeform 4183"/>
              <p:cNvSpPr>
                <a:spLocks noEditPoints="1"/>
              </p:cNvSpPr>
              <p:nvPr/>
            </p:nvSpPr>
            <p:spPr bwMode="auto">
              <a:xfrm>
                <a:off x="5031" y="1511"/>
                <a:ext cx="93" cy="169"/>
              </a:xfrm>
              <a:custGeom>
                <a:avLst/>
                <a:gdLst>
                  <a:gd name="T0" fmla="*/ 93 w 93"/>
                  <a:gd name="T1" fmla="*/ 0 h 169"/>
                  <a:gd name="T2" fmla="*/ 76 w 93"/>
                  <a:gd name="T3" fmla="*/ 32 h 169"/>
                  <a:gd name="T4" fmla="*/ 70 w 93"/>
                  <a:gd name="T5" fmla="*/ 34 h 169"/>
                  <a:gd name="T6" fmla="*/ 89 w 93"/>
                  <a:gd name="T7" fmla="*/ 0 h 169"/>
                  <a:gd name="T8" fmla="*/ 89 w 93"/>
                  <a:gd name="T9" fmla="*/ 0 h 169"/>
                  <a:gd name="T10" fmla="*/ 89 w 93"/>
                  <a:gd name="T11" fmla="*/ 0 h 169"/>
                  <a:gd name="T12" fmla="*/ 91 w 93"/>
                  <a:gd name="T13" fmla="*/ 0 h 169"/>
                  <a:gd name="T14" fmla="*/ 91 w 93"/>
                  <a:gd name="T15" fmla="*/ 0 h 169"/>
                  <a:gd name="T16" fmla="*/ 91 w 93"/>
                  <a:gd name="T17" fmla="*/ 0 h 169"/>
                  <a:gd name="T18" fmla="*/ 93 w 93"/>
                  <a:gd name="T19" fmla="*/ 0 h 169"/>
                  <a:gd name="T20" fmla="*/ 93 w 93"/>
                  <a:gd name="T21" fmla="*/ 0 h 169"/>
                  <a:gd name="T22" fmla="*/ 93 w 93"/>
                  <a:gd name="T23" fmla="*/ 0 h 169"/>
                  <a:gd name="T24" fmla="*/ 38 w 93"/>
                  <a:gd name="T25" fmla="*/ 102 h 169"/>
                  <a:gd name="T26" fmla="*/ 0 w 93"/>
                  <a:gd name="T27" fmla="*/ 169 h 169"/>
                  <a:gd name="T28" fmla="*/ 0 w 93"/>
                  <a:gd name="T29" fmla="*/ 162 h 169"/>
                  <a:gd name="T30" fmla="*/ 39 w 93"/>
                  <a:gd name="T31" fmla="*/ 90 h 169"/>
                  <a:gd name="T32" fmla="*/ 39 w 93"/>
                  <a:gd name="T33" fmla="*/ 92 h 169"/>
                  <a:gd name="T34" fmla="*/ 39 w 93"/>
                  <a:gd name="T35" fmla="*/ 92 h 169"/>
                  <a:gd name="T36" fmla="*/ 39 w 93"/>
                  <a:gd name="T37" fmla="*/ 94 h 169"/>
                  <a:gd name="T38" fmla="*/ 39 w 93"/>
                  <a:gd name="T39" fmla="*/ 96 h 169"/>
                  <a:gd name="T40" fmla="*/ 38 w 93"/>
                  <a:gd name="T41" fmla="*/ 98 h 169"/>
                  <a:gd name="T42" fmla="*/ 38 w 93"/>
                  <a:gd name="T43" fmla="*/ 100 h 169"/>
                  <a:gd name="T44" fmla="*/ 38 w 93"/>
                  <a:gd name="T45" fmla="*/ 100 h 169"/>
                  <a:gd name="T46" fmla="*/ 38 w 93"/>
                  <a:gd name="T47" fmla="*/ 102 h 1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3" h="169">
                    <a:moveTo>
                      <a:pt x="93" y="0"/>
                    </a:moveTo>
                    <a:lnTo>
                      <a:pt x="76" y="32"/>
                    </a:lnTo>
                    <a:lnTo>
                      <a:pt x="70" y="34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3" y="0"/>
                    </a:lnTo>
                    <a:close/>
                    <a:moveTo>
                      <a:pt x="38" y="102"/>
                    </a:moveTo>
                    <a:lnTo>
                      <a:pt x="0" y="169"/>
                    </a:lnTo>
                    <a:lnTo>
                      <a:pt x="0" y="162"/>
                    </a:lnTo>
                    <a:lnTo>
                      <a:pt x="39" y="90"/>
                    </a:lnTo>
                    <a:lnTo>
                      <a:pt x="39" y="92"/>
                    </a:lnTo>
                    <a:lnTo>
                      <a:pt x="39" y="94"/>
                    </a:lnTo>
                    <a:lnTo>
                      <a:pt x="39" y="96"/>
                    </a:lnTo>
                    <a:lnTo>
                      <a:pt x="38" y="98"/>
                    </a:lnTo>
                    <a:lnTo>
                      <a:pt x="38" y="100"/>
                    </a:lnTo>
                    <a:lnTo>
                      <a:pt x="38" y="102"/>
                    </a:lnTo>
                    <a:close/>
                  </a:path>
                </a:pathLst>
              </a:custGeom>
              <a:solidFill>
                <a:srgbClr val="EDE4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2" name="Freeform 4184"/>
              <p:cNvSpPr>
                <a:spLocks noEditPoints="1"/>
              </p:cNvSpPr>
              <p:nvPr/>
            </p:nvSpPr>
            <p:spPr bwMode="auto">
              <a:xfrm>
                <a:off x="5031" y="1511"/>
                <a:ext cx="91" cy="166"/>
              </a:xfrm>
              <a:custGeom>
                <a:avLst/>
                <a:gdLst>
                  <a:gd name="T0" fmla="*/ 91 w 91"/>
                  <a:gd name="T1" fmla="*/ 0 h 166"/>
                  <a:gd name="T2" fmla="*/ 72 w 91"/>
                  <a:gd name="T3" fmla="*/ 34 h 166"/>
                  <a:gd name="T4" fmla="*/ 67 w 91"/>
                  <a:gd name="T5" fmla="*/ 36 h 166"/>
                  <a:gd name="T6" fmla="*/ 86 w 91"/>
                  <a:gd name="T7" fmla="*/ 2 h 166"/>
                  <a:gd name="T8" fmla="*/ 88 w 91"/>
                  <a:gd name="T9" fmla="*/ 2 h 166"/>
                  <a:gd name="T10" fmla="*/ 88 w 91"/>
                  <a:gd name="T11" fmla="*/ 0 h 166"/>
                  <a:gd name="T12" fmla="*/ 88 w 91"/>
                  <a:gd name="T13" fmla="*/ 0 h 166"/>
                  <a:gd name="T14" fmla="*/ 89 w 91"/>
                  <a:gd name="T15" fmla="*/ 0 h 166"/>
                  <a:gd name="T16" fmla="*/ 89 w 91"/>
                  <a:gd name="T17" fmla="*/ 0 h 166"/>
                  <a:gd name="T18" fmla="*/ 89 w 91"/>
                  <a:gd name="T19" fmla="*/ 0 h 166"/>
                  <a:gd name="T20" fmla="*/ 91 w 91"/>
                  <a:gd name="T21" fmla="*/ 0 h 166"/>
                  <a:gd name="T22" fmla="*/ 91 w 91"/>
                  <a:gd name="T23" fmla="*/ 0 h 166"/>
                  <a:gd name="T24" fmla="*/ 39 w 91"/>
                  <a:gd name="T25" fmla="*/ 96 h 166"/>
                  <a:gd name="T26" fmla="*/ 0 w 91"/>
                  <a:gd name="T27" fmla="*/ 166 h 166"/>
                  <a:gd name="T28" fmla="*/ 0 w 91"/>
                  <a:gd name="T29" fmla="*/ 158 h 166"/>
                  <a:gd name="T30" fmla="*/ 41 w 91"/>
                  <a:gd name="T31" fmla="*/ 83 h 166"/>
                  <a:gd name="T32" fmla="*/ 41 w 91"/>
                  <a:gd name="T33" fmla="*/ 85 h 166"/>
                  <a:gd name="T34" fmla="*/ 41 w 91"/>
                  <a:gd name="T35" fmla="*/ 87 h 166"/>
                  <a:gd name="T36" fmla="*/ 41 w 91"/>
                  <a:gd name="T37" fmla="*/ 89 h 166"/>
                  <a:gd name="T38" fmla="*/ 39 w 91"/>
                  <a:gd name="T39" fmla="*/ 90 h 166"/>
                  <a:gd name="T40" fmla="*/ 39 w 91"/>
                  <a:gd name="T41" fmla="*/ 92 h 166"/>
                  <a:gd name="T42" fmla="*/ 39 w 91"/>
                  <a:gd name="T43" fmla="*/ 92 h 166"/>
                  <a:gd name="T44" fmla="*/ 39 w 91"/>
                  <a:gd name="T45" fmla="*/ 94 h 166"/>
                  <a:gd name="T46" fmla="*/ 39 w 91"/>
                  <a:gd name="T47" fmla="*/ 96 h 16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1" h="166">
                    <a:moveTo>
                      <a:pt x="91" y="0"/>
                    </a:moveTo>
                    <a:lnTo>
                      <a:pt x="72" y="34"/>
                    </a:lnTo>
                    <a:lnTo>
                      <a:pt x="67" y="36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close/>
                    <a:moveTo>
                      <a:pt x="39" y="96"/>
                    </a:moveTo>
                    <a:lnTo>
                      <a:pt x="0" y="166"/>
                    </a:lnTo>
                    <a:lnTo>
                      <a:pt x="0" y="158"/>
                    </a:lnTo>
                    <a:lnTo>
                      <a:pt x="41" y="83"/>
                    </a:lnTo>
                    <a:lnTo>
                      <a:pt x="41" y="85"/>
                    </a:lnTo>
                    <a:lnTo>
                      <a:pt x="41" y="87"/>
                    </a:lnTo>
                    <a:lnTo>
                      <a:pt x="41" y="89"/>
                    </a:lnTo>
                    <a:lnTo>
                      <a:pt x="39" y="90"/>
                    </a:lnTo>
                    <a:lnTo>
                      <a:pt x="39" y="92"/>
                    </a:lnTo>
                    <a:lnTo>
                      <a:pt x="39" y="94"/>
                    </a:lnTo>
                    <a:lnTo>
                      <a:pt x="39" y="96"/>
                    </a:lnTo>
                    <a:close/>
                  </a:path>
                </a:pathLst>
              </a:custGeom>
              <a:solidFill>
                <a:srgbClr val="EDE4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3" name="Freeform 4185"/>
              <p:cNvSpPr>
                <a:spLocks noEditPoints="1"/>
              </p:cNvSpPr>
              <p:nvPr/>
            </p:nvSpPr>
            <p:spPr bwMode="auto">
              <a:xfrm>
                <a:off x="5031" y="1511"/>
                <a:ext cx="89" cy="162"/>
              </a:xfrm>
              <a:custGeom>
                <a:avLst/>
                <a:gdLst>
                  <a:gd name="T0" fmla="*/ 89 w 89"/>
                  <a:gd name="T1" fmla="*/ 0 h 162"/>
                  <a:gd name="T2" fmla="*/ 70 w 89"/>
                  <a:gd name="T3" fmla="*/ 34 h 162"/>
                  <a:gd name="T4" fmla="*/ 65 w 89"/>
                  <a:gd name="T5" fmla="*/ 36 h 162"/>
                  <a:gd name="T6" fmla="*/ 84 w 89"/>
                  <a:gd name="T7" fmla="*/ 2 h 162"/>
                  <a:gd name="T8" fmla="*/ 84 w 89"/>
                  <a:gd name="T9" fmla="*/ 2 h 162"/>
                  <a:gd name="T10" fmla="*/ 86 w 89"/>
                  <a:gd name="T11" fmla="*/ 2 h 162"/>
                  <a:gd name="T12" fmla="*/ 86 w 89"/>
                  <a:gd name="T13" fmla="*/ 2 h 162"/>
                  <a:gd name="T14" fmla="*/ 86 w 89"/>
                  <a:gd name="T15" fmla="*/ 2 h 162"/>
                  <a:gd name="T16" fmla="*/ 88 w 89"/>
                  <a:gd name="T17" fmla="*/ 2 h 162"/>
                  <a:gd name="T18" fmla="*/ 88 w 89"/>
                  <a:gd name="T19" fmla="*/ 0 h 162"/>
                  <a:gd name="T20" fmla="*/ 88 w 89"/>
                  <a:gd name="T21" fmla="*/ 0 h 162"/>
                  <a:gd name="T22" fmla="*/ 89 w 89"/>
                  <a:gd name="T23" fmla="*/ 0 h 162"/>
                  <a:gd name="T24" fmla="*/ 39 w 89"/>
                  <a:gd name="T25" fmla="*/ 90 h 162"/>
                  <a:gd name="T26" fmla="*/ 0 w 89"/>
                  <a:gd name="T27" fmla="*/ 162 h 162"/>
                  <a:gd name="T28" fmla="*/ 0 w 89"/>
                  <a:gd name="T29" fmla="*/ 156 h 162"/>
                  <a:gd name="T30" fmla="*/ 0 w 89"/>
                  <a:gd name="T31" fmla="*/ 154 h 162"/>
                  <a:gd name="T32" fmla="*/ 43 w 89"/>
                  <a:gd name="T33" fmla="*/ 77 h 162"/>
                  <a:gd name="T34" fmla="*/ 43 w 89"/>
                  <a:gd name="T35" fmla="*/ 77 h 162"/>
                  <a:gd name="T36" fmla="*/ 43 w 89"/>
                  <a:gd name="T37" fmla="*/ 79 h 162"/>
                  <a:gd name="T38" fmla="*/ 43 w 89"/>
                  <a:gd name="T39" fmla="*/ 81 h 162"/>
                  <a:gd name="T40" fmla="*/ 41 w 89"/>
                  <a:gd name="T41" fmla="*/ 83 h 162"/>
                  <a:gd name="T42" fmla="*/ 41 w 89"/>
                  <a:gd name="T43" fmla="*/ 85 h 162"/>
                  <a:gd name="T44" fmla="*/ 41 w 89"/>
                  <a:gd name="T45" fmla="*/ 87 h 162"/>
                  <a:gd name="T46" fmla="*/ 41 w 89"/>
                  <a:gd name="T47" fmla="*/ 89 h 162"/>
                  <a:gd name="T48" fmla="*/ 39 w 89"/>
                  <a:gd name="T49" fmla="*/ 90 h 1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9" h="162">
                    <a:moveTo>
                      <a:pt x="89" y="0"/>
                    </a:moveTo>
                    <a:lnTo>
                      <a:pt x="70" y="34"/>
                    </a:lnTo>
                    <a:lnTo>
                      <a:pt x="65" y="36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89" y="0"/>
                    </a:lnTo>
                    <a:close/>
                    <a:moveTo>
                      <a:pt x="39" y="90"/>
                    </a:moveTo>
                    <a:lnTo>
                      <a:pt x="0" y="162"/>
                    </a:lnTo>
                    <a:lnTo>
                      <a:pt x="0" y="156"/>
                    </a:lnTo>
                    <a:lnTo>
                      <a:pt x="0" y="154"/>
                    </a:lnTo>
                    <a:lnTo>
                      <a:pt x="43" y="77"/>
                    </a:lnTo>
                    <a:lnTo>
                      <a:pt x="43" y="79"/>
                    </a:lnTo>
                    <a:lnTo>
                      <a:pt x="43" y="81"/>
                    </a:lnTo>
                    <a:lnTo>
                      <a:pt x="41" y="83"/>
                    </a:lnTo>
                    <a:lnTo>
                      <a:pt x="41" y="85"/>
                    </a:lnTo>
                    <a:lnTo>
                      <a:pt x="41" y="87"/>
                    </a:lnTo>
                    <a:lnTo>
                      <a:pt x="41" y="89"/>
                    </a:lnTo>
                    <a:lnTo>
                      <a:pt x="39" y="90"/>
                    </a:lnTo>
                    <a:close/>
                  </a:path>
                </a:pathLst>
              </a:custGeom>
              <a:solidFill>
                <a:srgbClr val="F0E8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4" name="Freeform 4186"/>
              <p:cNvSpPr>
                <a:spLocks noEditPoints="1"/>
              </p:cNvSpPr>
              <p:nvPr/>
            </p:nvSpPr>
            <p:spPr bwMode="auto">
              <a:xfrm>
                <a:off x="5031" y="1513"/>
                <a:ext cx="86" cy="156"/>
              </a:xfrm>
              <a:custGeom>
                <a:avLst/>
                <a:gdLst>
                  <a:gd name="T0" fmla="*/ 86 w 86"/>
                  <a:gd name="T1" fmla="*/ 0 h 156"/>
                  <a:gd name="T2" fmla="*/ 67 w 86"/>
                  <a:gd name="T3" fmla="*/ 34 h 156"/>
                  <a:gd name="T4" fmla="*/ 63 w 86"/>
                  <a:gd name="T5" fmla="*/ 36 h 156"/>
                  <a:gd name="T6" fmla="*/ 82 w 86"/>
                  <a:gd name="T7" fmla="*/ 0 h 156"/>
                  <a:gd name="T8" fmla="*/ 82 w 86"/>
                  <a:gd name="T9" fmla="*/ 0 h 156"/>
                  <a:gd name="T10" fmla="*/ 82 w 86"/>
                  <a:gd name="T11" fmla="*/ 0 h 156"/>
                  <a:gd name="T12" fmla="*/ 84 w 86"/>
                  <a:gd name="T13" fmla="*/ 0 h 156"/>
                  <a:gd name="T14" fmla="*/ 84 w 86"/>
                  <a:gd name="T15" fmla="*/ 0 h 156"/>
                  <a:gd name="T16" fmla="*/ 84 w 86"/>
                  <a:gd name="T17" fmla="*/ 0 h 156"/>
                  <a:gd name="T18" fmla="*/ 86 w 86"/>
                  <a:gd name="T19" fmla="*/ 0 h 156"/>
                  <a:gd name="T20" fmla="*/ 86 w 86"/>
                  <a:gd name="T21" fmla="*/ 0 h 156"/>
                  <a:gd name="T22" fmla="*/ 86 w 86"/>
                  <a:gd name="T23" fmla="*/ 0 h 156"/>
                  <a:gd name="T24" fmla="*/ 41 w 86"/>
                  <a:gd name="T25" fmla="*/ 81 h 156"/>
                  <a:gd name="T26" fmla="*/ 0 w 86"/>
                  <a:gd name="T27" fmla="*/ 156 h 156"/>
                  <a:gd name="T28" fmla="*/ 0 w 86"/>
                  <a:gd name="T29" fmla="*/ 154 h 156"/>
                  <a:gd name="T30" fmla="*/ 0 w 86"/>
                  <a:gd name="T31" fmla="*/ 149 h 156"/>
                  <a:gd name="T32" fmla="*/ 46 w 86"/>
                  <a:gd name="T33" fmla="*/ 66 h 156"/>
                  <a:gd name="T34" fmla="*/ 45 w 86"/>
                  <a:gd name="T35" fmla="*/ 68 h 156"/>
                  <a:gd name="T36" fmla="*/ 45 w 86"/>
                  <a:gd name="T37" fmla="*/ 70 h 156"/>
                  <a:gd name="T38" fmla="*/ 45 w 86"/>
                  <a:gd name="T39" fmla="*/ 72 h 156"/>
                  <a:gd name="T40" fmla="*/ 43 w 86"/>
                  <a:gd name="T41" fmla="*/ 73 h 156"/>
                  <a:gd name="T42" fmla="*/ 43 w 86"/>
                  <a:gd name="T43" fmla="*/ 75 h 156"/>
                  <a:gd name="T44" fmla="*/ 43 w 86"/>
                  <a:gd name="T45" fmla="*/ 77 h 156"/>
                  <a:gd name="T46" fmla="*/ 41 w 86"/>
                  <a:gd name="T47" fmla="*/ 79 h 156"/>
                  <a:gd name="T48" fmla="*/ 41 w 86"/>
                  <a:gd name="T49" fmla="*/ 81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6" h="156">
                    <a:moveTo>
                      <a:pt x="86" y="0"/>
                    </a:moveTo>
                    <a:lnTo>
                      <a:pt x="67" y="34"/>
                    </a:lnTo>
                    <a:lnTo>
                      <a:pt x="63" y="36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6" y="0"/>
                    </a:lnTo>
                    <a:close/>
                    <a:moveTo>
                      <a:pt x="41" y="81"/>
                    </a:moveTo>
                    <a:lnTo>
                      <a:pt x="0" y="156"/>
                    </a:lnTo>
                    <a:lnTo>
                      <a:pt x="0" y="154"/>
                    </a:lnTo>
                    <a:lnTo>
                      <a:pt x="0" y="149"/>
                    </a:lnTo>
                    <a:lnTo>
                      <a:pt x="46" y="66"/>
                    </a:lnTo>
                    <a:lnTo>
                      <a:pt x="45" y="68"/>
                    </a:lnTo>
                    <a:lnTo>
                      <a:pt x="45" y="70"/>
                    </a:lnTo>
                    <a:lnTo>
                      <a:pt x="45" y="72"/>
                    </a:lnTo>
                    <a:lnTo>
                      <a:pt x="43" y="73"/>
                    </a:lnTo>
                    <a:lnTo>
                      <a:pt x="43" y="75"/>
                    </a:lnTo>
                    <a:lnTo>
                      <a:pt x="43" y="77"/>
                    </a:lnTo>
                    <a:lnTo>
                      <a:pt x="41" y="79"/>
                    </a:lnTo>
                    <a:lnTo>
                      <a:pt x="41" y="81"/>
                    </a:lnTo>
                    <a:close/>
                  </a:path>
                </a:pathLst>
              </a:custGeom>
              <a:solidFill>
                <a:srgbClr val="F0E8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5" name="Freeform 4187"/>
              <p:cNvSpPr>
                <a:spLocks noEditPoints="1"/>
              </p:cNvSpPr>
              <p:nvPr/>
            </p:nvSpPr>
            <p:spPr bwMode="auto">
              <a:xfrm>
                <a:off x="5031" y="1513"/>
                <a:ext cx="84" cy="152"/>
              </a:xfrm>
              <a:custGeom>
                <a:avLst/>
                <a:gdLst>
                  <a:gd name="T0" fmla="*/ 84 w 84"/>
                  <a:gd name="T1" fmla="*/ 0 h 152"/>
                  <a:gd name="T2" fmla="*/ 65 w 84"/>
                  <a:gd name="T3" fmla="*/ 34 h 152"/>
                  <a:gd name="T4" fmla="*/ 60 w 84"/>
                  <a:gd name="T5" fmla="*/ 36 h 152"/>
                  <a:gd name="T6" fmla="*/ 79 w 84"/>
                  <a:gd name="T7" fmla="*/ 0 h 152"/>
                  <a:gd name="T8" fmla="*/ 81 w 84"/>
                  <a:gd name="T9" fmla="*/ 0 h 152"/>
                  <a:gd name="T10" fmla="*/ 81 w 84"/>
                  <a:gd name="T11" fmla="*/ 0 h 152"/>
                  <a:gd name="T12" fmla="*/ 81 w 84"/>
                  <a:gd name="T13" fmla="*/ 0 h 152"/>
                  <a:gd name="T14" fmla="*/ 82 w 84"/>
                  <a:gd name="T15" fmla="*/ 0 h 152"/>
                  <a:gd name="T16" fmla="*/ 82 w 84"/>
                  <a:gd name="T17" fmla="*/ 0 h 152"/>
                  <a:gd name="T18" fmla="*/ 82 w 84"/>
                  <a:gd name="T19" fmla="*/ 0 h 152"/>
                  <a:gd name="T20" fmla="*/ 84 w 84"/>
                  <a:gd name="T21" fmla="*/ 0 h 152"/>
                  <a:gd name="T22" fmla="*/ 84 w 84"/>
                  <a:gd name="T23" fmla="*/ 0 h 152"/>
                  <a:gd name="T24" fmla="*/ 43 w 84"/>
                  <a:gd name="T25" fmla="*/ 75 h 152"/>
                  <a:gd name="T26" fmla="*/ 0 w 84"/>
                  <a:gd name="T27" fmla="*/ 152 h 152"/>
                  <a:gd name="T28" fmla="*/ 0 w 84"/>
                  <a:gd name="T29" fmla="*/ 147 h 152"/>
                  <a:gd name="T30" fmla="*/ 0 w 84"/>
                  <a:gd name="T31" fmla="*/ 145 h 152"/>
                  <a:gd name="T32" fmla="*/ 48 w 84"/>
                  <a:gd name="T33" fmla="*/ 57 h 152"/>
                  <a:gd name="T34" fmla="*/ 48 w 84"/>
                  <a:gd name="T35" fmla="*/ 60 h 152"/>
                  <a:gd name="T36" fmla="*/ 48 w 84"/>
                  <a:gd name="T37" fmla="*/ 62 h 152"/>
                  <a:gd name="T38" fmla="*/ 46 w 84"/>
                  <a:gd name="T39" fmla="*/ 64 h 152"/>
                  <a:gd name="T40" fmla="*/ 46 w 84"/>
                  <a:gd name="T41" fmla="*/ 66 h 152"/>
                  <a:gd name="T42" fmla="*/ 45 w 84"/>
                  <a:gd name="T43" fmla="*/ 68 h 152"/>
                  <a:gd name="T44" fmla="*/ 45 w 84"/>
                  <a:gd name="T45" fmla="*/ 70 h 152"/>
                  <a:gd name="T46" fmla="*/ 45 w 84"/>
                  <a:gd name="T47" fmla="*/ 72 h 152"/>
                  <a:gd name="T48" fmla="*/ 43 w 84"/>
                  <a:gd name="T49" fmla="*/ 75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" h="152">
                    <a:moveTo>
                      <a:pt x="84" y="0"/>
                    </a:moveTo>
                    <a:lnTo>
                      <a:pt x="65" y="34"/>
                    </a:lnTo>
                    <a:lnTo>
                      <a:pt x="60" y="36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4" y="0"/>
                    </a:lnTo>
                    <a:close/>
                    <a:moveTo>
                      <a:pt x="43" y="75"/>
                    </a:moveTo>
                    <a:lnTo>
                      <a:pt x="0" y="152"/>
                    </a:lnTo>
                    <a:lnTo>
                      <a:pt x="0" y="147"/>
                    </a:lnTo>
                    <a:lnTo>
                      <a:pt x="0" y="145"/>
                    </a:lnTo>
                    <a:lnTo>
                      <a:pt x="48" y="57"/>
                    </a:lnTo>
                    <a:lnTo>
                      <a:pt x="48" y="60"/>
                    </a:lnTo>
                    <a:lnTo>
                      <a:pt x="48" y="62"/>
                    </a:lnTo>
                    <a:lnTo>
                      <a:pt x="46" y="64"/>
                    </a:lnTo>
                    <a:lnTo>
                      <a:pt x="46" y="66"/>
                    </a:lnTo>
                    <a:lnTo>
                      <a:pt x="45" y="68"/>
                    </a:lnTo>
                    <a:lnTo>
                      <a:pt x="45" y="70"/>
                    </a:lnTo>
                    <a:lnTo>
                      <a:pt x="45" y="72"/>
                    </a:lnTo>
                    <a:lnTo>
                      <a:pt x="43" y="75"/>
                    </a:lnTo>
                    <a:close/>
                  </a:path>
                </a:pathLst>
              </a:custGeom>
              <a:solidFill>
                <a:srgbClr val="F0E8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" name="Freeform 4188"/>
              <p:cNvSpPr>
                <a:spLocks noEditPoints="1"/>
              </p:cNvSpPr>
              <p:nvPr/>
            </p:nvSpPr>
            <p:spPr bwMode="auto">
              <a:xfrm>
                <a:off x="5031" y="1513"/>
                <a:ext cx="82" cy="149"/>
              </a:xfrm>
              <a:custGeom>
                <a:avLst/>
                <a:gdLst>
                  <a:gd name="T0" fmla="*/ 82 w 82"/>
                  <a:gd name="T1" fmla="*/ 0 h 149"/>
                  <a:gd name="T2" fmla="*/ 63 w 82"/>
                  <a:gd name="T3" fmla="*/ 36 h 149"/>
                  <a:gd name="T4" fmla="*/ 58 w 82"/>
                  <a:gd name="T5" fmla="*/ 38 h 149"/>
                  <a:gd name="T6" fmla="*/ 77 w 82"/>
                  <a:gd name="T7" fmla="*/ 2 h 149"/>
                  <a:gd name="T8" fmla="*/ 77 w 82"/>
                  <a:gd name="T9" fmla="*/ 2 h 149"/>
                  <a:gd name="T10" fmla="*/ 79 w 82"/>
                  <a:gd name="T11" fmla="*/ 0 h 149"/>
                  <a:gd name="T12" fmla="*/ 79 w 82"/>
                  <a:gd name="T13" fmla="*/ 0 h 149"/>
                  <a:gd name="T14" fmla="*/ 79 w 82"/>
                  <a:gd name="T15" fmla="*/ 0 h 149"/>
                  <a:gd name="T16" fmla="*/ 81 w 82"/>
                  <a:gd name="T17" fmla="*/ 0 h 149"/>
                  <a:gd name="T18" fmla="*/ 81 w 82"/>
                  <a:gd name="T19" fmla="*/ 0 h 149"/>
                  <a:gd name="T20" fmla="*/ 81 w 82"/>
                  <a:gd name="T21" fmla="*/ 0 h 149"/>
                  <a:gd name="T22" fmla="*/ 82 w 82"/>
                  <a:gd name="T23" fmla="*/ 0 h 149"/>
                  <a:gd name="T24" fmla="*/ 46 w 82"/>
                  <a:gd name="T25" fmla="*/ 66 h 149"/>
                  <a:gd name="T26" fmla="*/ 0 w 82"/>
                  <a:gd name="T27" fmla="*/ 149 h 149"/>
                  <a:gd name="T28" fmla="*/ 0 w 82"/>
                  <a:gd name="T29" fmla="*/ 147 h 149"/>
                  <a:gd name="T30" fmla="*/ 0 w 82"/>
                  <a:gd name="T31" fmla="*/ 141 h 149"/>
                  <a:gd name="T32" fmla="*/ 53 w 82"/>
                  <a:gd name="T33" fmla="*/ 45 h 149"/>
                  <a:gd name="T34" fmla="*/ 51 w 82"/>
                  <a:gd name="T35" fmla="*/ 47 h 149"/>
                  <a:gd name="T36" fmla="*/ 51 w 82"/>
                  <a:gd name="T37" fmla="*/ 51 h 149"/>
                  <a:gd name="T38" fmla="*/ 50 w 82"/>
                  <a:gd name="T39" fmla="*/ 53 h 149"/>
                  <a:gd name="T40" fmla="*/ 50 w 82"/>
                  <a:gd name="T41" fmla="*/ 57 h 149"/>
                  <a:gd name="T42" fmla="*/ 48 w 82"/>
                  <a:gd name="T43" fmla="*/ 58 h 149"/>
                  <a:gd name="T44" fmla="*/ 48 w 82"/>
                  <a:gd name="T45" fmla="*/ 62 h 149"/>
                  <a:gd name="T46" fmla="*/ 46 w 82"/>
                  <a:gd name="T47" fmla="*/ 64 h 149"/>
                  <a:gd name="T48" fmla="*/ 46 w 82"/>
                  <a:gd name="T49" fmla="*/ 66 h 1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2" h="149">
                    <a:moveTo>
                      <a:pt x="82" y="0"/>
                    </a:moveTo>
                    <a:lnTo>
                      <a:pt x="63" y="36"/>
                    </a:lnTo>
                    <a:lnTo>
                      <a:pt x="58" y="38"/>
                    </a:lnTo>
                    <a:lnTo>
                      <a:pt x="77" y="2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2" y="0"/>
                    </a:lnTo>
                    <a:close/>
                    <a:moveTo>
                      <a:pt x="46" y="66"/>
                    </a:moveTo>
                    <a:lnTo>
                      <a:pt x="0" y="149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53" y="45"/>
                    </a:lnTo>
                    <a:lnTo>
                      <a:pt x="51" y="47"/>
                    </a:lnTo>
                    <a:lnTo>
                      <a:pt x="51" y="51"/>
                    </a:lnTo>
                    <a:lnTo>
                      <a:pt x="50" y="53"/>
                    </a:lnTo>
                    <a:lnTo>
                      <a:pt x="50" y="57"/>
                    </a:lnTo>
                    <a:lnTo>
                      <a:pt x="48" y="58"/>
                    </a:lnTo>
                    <a:lnTo>
                      <a:pt x="48" y="62"/>
                    </a:lnTo>
                    <a:lnTo>
                      <a:pt x="46" y="64"/>
                    </a:lnTo>
                    <a:lnTo>
                      <a:pt x="46" y="66"/>
                    </a:lnTo>
                    <a:close/>
                  </a:path>
                </a:pathLst>
              </a:custGeom>
              <a:solidFill>
                <a:srgbClr val="F0E8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" name="Freeform 4189"/>
              <p:cNvSpPr>
                <a:spLocks/>
              </p:cNvSpPr>
              <p:nvPr/>
            </p:nvSpPr>
            <p:spPr bwMode="auto">
              <a:xfrm>
                <a:off x="5031" y="1513"/>
                <a:ext cx="79" cy="145"/>
              </a:xfrm>
              <a:custGeom>
                <a:avLst/>
                <a:gdLst>
                  <a:gd name="T0" fmla="*/ 79 w 79"/>
                  <a:gd name="T1" fmla="*/ 0 h 145"/>
                  <a:gd name="T2" fmla="*/ 60 w 79"/>
                  <a:gd name="T3" fmla="*/ 36 h 145"/>
                  <a:gd name="T4" fmla="*/ 57 w 79"/>
                  <a:gd name="T5" fmla="*/ 38 h 145"/>
                  <a:gd name="T6" fmla="*/ 55 w 79"/>
                  <a:gd name="T7" fmla="*/ 40 h 145"/>
                  <a:gd name="T8" fmla="*/ 55 w 79"/>
                  <a:gd name="T9" fmla="*/ 43 h 145"/>
                  <a:gd name="T10" fmla="*/ 53 w 79"/>
                  <a:gd name="T11" fmla="*/ 45 h 145"/>
                  <a:gd name="T12" fmla="*/ 53 w 79"/>
                  <a:gd name="T13" fmla="*/ 47 h 145"/>
                  <a:gd name="T14" fmla="*/ 51 w 79"/>
                  <a:gd name="T15" fmla="*/ 49 h 145"/>
                  <a:gd name="T16" fmla="*/ 50 w 79"/>
                  <a:gd name="T17" fmla="*/ 53 h 145"/>
                  <a:gd name="T18" fmla="*/ 50 w 79"/>
                  <a:gd name="T19" fmla="*/ 55 h 145"/>
                  <a:gd name="T20" fmla="*/ 48 w 79"/>
                  <a:gd name="T21" fmla="*/ 57 h 145"/>
                  <a:gd name="T22" fmla="*/ 0 w 79"/>
                  <a:gd name="T23" fmla="*/ 145 h 145"/>
                  <a:gd name="T24" fmla="*/ 0 w 79"/>
                  <a:gd name="T25" fmla="*/ 137 h 145"/>
                  <a:gd name="T26" fmla="*/ 76 w 79"/>
                  <a:gd name="T27" fmla="*/ 2 h 145"/>
                  <a:gd name="T28" fmla="*/ 76 w 79"/>
                  <a:gd name="T29" fmla="*/ 2 h 145"/>
                  <a:gd name="T30" fmla="*/ 76 w 79"/>
                  <a:gd name="T31" fmla="*/ 2 h 145"/>
                  <a:gd name="T32" fmla="*/ 77 w 79"/>
                  <a:gd name="T33" fmla="*/ 2 h 145"/>
                  <a:gd name="T34" fmla="*/ 77 w 79"/>
                  <a:gd name="T35" fmla="*/ 2 h 145"/>
                  <a:gd name="T36" fmla="*/ 77 w 79"/>
                  <a:gd name="T37" fmla="*/ 2 h 145"/>
                  <a:gd name="T38" fmla="*/ 79 w 79"/>
                  <a:gd name="T39" fmla="*/ 0 h 145"/>
                  <a:gd name="T40" fmla="*/ 79 w 79"/>
                  <a:gd name="T41" fmla="*/ 0 h 145"/>
                  <a:gd name="T42" fmla="*/ 79 w 79"/>
                  <a:gd name="T43" fmla="*/ 0 h 1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9" h="145">
                    <a:moveTo>
                      <a:pt x="79" y="0"/>
                    </a:moveTo>
                    <a:lnTo>
                      <a:pt x="60" y="36"/>
                    </a:lnTo>
                    <a:lnTo>
                      <a:pt x="57" y="38"/>
                    </a:lnTo>
                    <a:lnTo>
                      <a:pt x="55" y="40"/>
                    </a:lnTo>
                    <a:lnTo>
                      <a:pt x="55" y="43"/>
                    </a:lnTo>
                    <a:lnTo>
                      <a:pt x="53" y="45"/>
                    </a:lnTo>
                    <a:lnTo>
                      <a:pt x="53" y="47"/>
                    </a:lnTo>
                    <a:lnTo>
                      <a:pt x="51" y="49"/>
                    </a:lnTo>
                    <a:lnTo>
                      <a:pt x="50" y="53"/>
                    </a:lnTo>
                    <a:lnTo>
                      <a:pt x="50" y="55"/>
                    </a:lnTo>
                    <a:lnTo>
                      <a:pt x="48" y="57"/>
                    </a:lnTo>
                    <a:lnTo>
                      <a:pt x="0" y="145"/>
                    </a:lnTo>
                    <a:lnTo>
                      <a:pt x="0" y="137"/>
                    </a:lnTo>
                    <a:lnTo>
                      <a:pt x="76" y="2"/>
                    </a:lnTo>
                    <a:lnTo>
                      <a:pt x="77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1E8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8" name="Freeform 4190"/>
              <p:cNvSpPr>
                <a:spLocks/>
              </p:cNvSpPr>
              <p:nvPr/>
            </p:nvSpPr>
            <p:spPr bwMode="auto">
              <a:xfrm>
                <a:off x="5031" y="1515"/>
                <a:ext cx="77" cy="139"/>
              </a:xfrm>
              <a:custGeom>
                <a:avLst/>
                <a:gdLst>
                  <a:gd name="T0" fmla="*/ 77 w 77"/>
                  <a:gd name="T1" fmla="*/ 0 h 139"/>
                  <a:gd name="T2" fmla="*/ 58 w 77"/>
                  <a:gd name="T3" fmla="*/ 36 h 139"/>
                  <a:gd name="T4" fmla="*/ 57 w 77"/>
                  <a:gd name="T5" fmla="*/ 36 h 139"/>
                  <a:gd name="T6" fmla="*/ 57 w 77"/>
                  <a:gd name="T7" fmla="*/ 38 h 139"/>
                  <a:gd name="T8" fmla="*/ 55 w 77"/>
                  <a:gd name="T9" fmla="*/ 38 h 139"/>
                  <a:gd name="T10" fmla="*/ 55 w 77"/>
                  <a:gd name="T11" fmla="*/ 40 h 139"/>
                  <a:gd name="T12" fmla="*/ 55 w 77"/>
                  <a:gd name="T13" fmla="*/ 40 h 139"/>
                  <a:gd name="T14" fmla="*/ 55 w 77"/>
                  <a:gd name="T15" fmla="*/ 41 h 139"/>
                  <a:gd name="T16" fmla="*/ 55 w 77"/>
                  <a:gd name="T17" fmla="*/ 41 h 139"/>
                  <a:gd name="T18" fmla="*/ 53 w 77"/>
                  <a:gd name="T19" fmla="*/ 43 h 139"/>
                  <a:gd name="T20" fmla="*/ 53 w 77"/>
                  <a:gd name="T21" fmla="*/ 43 h 139"/>
                  <a:gd name="T22" fmla="*/ 0 w 77"/>
                  <a:gd name="T23" fmla="*/ 139 h 139"/>
                  <a:gd name="T24" fmla="*/ 0 w 77"/>
                  <a:gd name="T25" fmla="*/ 132 h 139"/>
                  <a:gd name="T26" fmla="*/ 72 w 77"/>
                  <a:gd name="T27" fmla="*/ 0 h 139"/>
                  <a:gd name="T28" fmla="*/ 74 w 77"/>
                  <a:gd name="T29" fmla="*/ 0 h 139"/>
                  <a:gd name="T30" fmla="*/ 74 w 77"/>
                  <a:gd name="T31" fmla="*/ 0 h 139"/>
                  <a:gd name="T32" fmla="*/ 74 w 77"/>
                  <a:gd name="T33" fmla="*/ 0 h 139"/>
                  <a:gd name="T34" fmla="*/ 76 w 77"/>
                  <a:gd name="T35" fmla="*/ 0 h 139"/>
                  <a:gd name="T36" fmla="*/ 76 w 77"/>
                  <a:gd name="T37" fmla="*/ 0 h 139"/>
                  <a:gd name="T38" fmla="*/ 76 w 77"/>
                  <a:gd name="T39" fmla="*/ 0 h 139"/>
                  <a:gd name="T40" fmla="*/ 77 w 77"/>
                  <a:gd name="T41" fmla="*/ 0 h 139"/>
                  <a:gd name="T42" fmla="*/ 77 w 77"/>
                  <a:gd name="T43" fmla="*/ 0 h 1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7" h="139">
                    <a:moveTo>
                      <a:pt x="77" y="0"/>
                    </a:moveTo>
                    <a:lnTo>
                      <a:pt x="58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3" y="43"/>
                    </a:lnTo>
                    <a:lnTo>
                      <a:pt x="0" y="139"/>
                    </a:lnTo>
                    <a:lnTo>
                      <a:pt x="0" y="13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1E8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" name="Freeform 4191"/>
              <p:cNvSpPr>
                <a:spLocks/>
              </p:cNvSpPr>
              <p:nvPr/>
            </p:nvSpPr>
            <p:spPr bwMode="auto">
              <a:xfrm>
                <a:off x="5031" y="1515"/>
                <a:ext cx="76" cy="135"/>
              </a:xfrm>
              <a:custGeom>
                <a:avLst/>
                <a:gdLst>
                  <a:gd name="T0" fmla="*/ 76 w 76"/>
                  <a:gd name="T1" fmla="*/ 0 h 135"/>
                  <a:gd name="T2" fmla="*/ 0 w 76"/>
                  <a:gd name="T3" fmla="*/ 135 h 135"/>
                  <a:gd name="T4" fmla="*/ 0 w 76"/>
                  <a:gd name="T5" fmla="*/ 128 h 135"/>
                  <a:gd name="T6" fmla="*/ 70 w 76"/>
                  <a:gd name="T7" fmla="*/ 2 h 135"/>
                  <a:gd name="T8" fmla="*/ 70 w 76"/>
                  <a:gd name="T9" fmla="*/ 0 h 135"/>
                  <a:gd name="T10" fmla="*/ 72 w 76"/>
                  <a:gd name="T11" fmla="*/ 0 h 135"/>
                  <a:gd name="T12" fmla="*/ 72 w 76"/>
                  <a:gd name="T13" fmla="*/ 0 h 135"/>
                  <a:gd name="T14" fmla="*/ 72 w 76"/>
                  <a:gd name="T15" fmla="*/ 0 h 135"/>
                  <a:gd name="T16" fmla="*/ 74 w 76"/>
                  <a:gd name="T17" fmla="*/ 0 h 135"/>
                  <a:gd name="T18" fmla="*/ 74 w 76"/>
                  <a:gd name="T19" fmla="*/ 0 h 135"/>
                  <a:gd name="T20" fmla="*/ 74 w 76"/>
                  <a:gd name="T21" fmla="*/ 0 h 135"/>
                  <a:gd name="T22" fmla="*/ 76 w 76"/>
                  <a:gd name="T23" fmla="*/ 0 h 1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6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0" y="128"/>
                    </a:lnTo>
                    <a:lnTo>
                      <a:pt x="70" y="2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1E8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" name="Freeform 4192"/>
              <p:cNvSpPr>
                <a:spLocks/>
              </p:cNvSpPr>
              <p:nvPr/>
            </p:nvSpPr>
            <p:spPr bwMode="auto">
              <a:xfrm>
                <a:off x="5031" y="1515"/>
                <a:ext cx="72" cy="132"/>
              </a:xfrm>
              <a:custGeom>
                <a:avLst/>
                <a:gdLst>
                  <a:gd name="T0" fmla="*/ 72 w 72"/>
                  <a:gd name="T1" fmla="*/ 0 h 132"/>
                  <a:gd name="T2" fmla="*/ 0 w 72"/>
                  <a:gd name="T3" fmla="*/ 132 h 132"/>
                  <a:gd name="T4" fmla="*/ 0 w 72"/>
                  <a:gd name="T5" fmla="*/ 124 h 132"/>
                  <a:gd name="T6" fmla="*/ 69 w 72"/>
                  <a:gd name="T7" fmla="*/ 2 h 132"/>
                  <a:gd name="T8" fmla="*/ 69 w 72"/>
                  <a:gd name="T9" fmla="*/ 2 h 132"/>
                  <a:gd name="T10" fmla="*/ 69 w 72"/>
                  <a:gd name="T11" fmla="*/ 2 h 132"/>
                  <a:gd name="T12" fmla="*/ 70 w 72"/>
                  <a:gd name="T13" fmla="*/ 2 h 132"/>
                  <a:gd name="T14" fmla="*/ 70 w 72"/>
                  <a:gd name="T15" fmla="*/ 2 h 132"/>
                  <a:gd name="T16" fmla="*/ 70 w 72"/>
                  <a:gd name="T17" fmla="*/ 0 h 132"/>
                  <a:gd name="T18" fmla="*/ 72 w 72"/>
                  <a:gd name="T19" fmla="*/ 0 h 132"/>
                  <a:gd name="T20" fmla="*/ 72 w 72"/>
                  <a:gd name="T21" fmla="*/ 0 h 132"/>
                  <a:gd name="T22" fmla="*/ 72 w 72"/>
                  <a:gd name="T23" fmla="*/ 0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2" h="132">
                    <a:moveTo>
                      <a:pt x="72" y="0"/>
                    </a:moveTo>
                    <a:lnTo>
                      <a:pt x="0" y="132"/>
                    </a:lnTo>
                    <a:lnTo>
                      <a:pt x="0" y="124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0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1E8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" name="Freeform 4193"/>
              <p:cNvSpPr>
                <a:spLocks/>
              </p:cNvSpPr>
              <p:nvPr/>
            </p:nvSpPr>
            <p:spPr bwMode="auto">
              <a:xfrm>
                <a:off x="5031" y="1517"/>
                <a:ext cx="70" cy="126"/>
              </a:xfrm>
              <a:custGeom>
                <a:avLst/>
                <a:gdLst>
                  <a:gd name="T0" fmla="*/ 70 w 70"/>
                  <a:gd name="T1" fmla="*/ 0 h 126"/>
                  <a:gd name="T2" fmla="*/ 0 w 70"/>
                  <a:gd name="T3" fmla="*/ 126 h 126"/>
                  <a:gd name="T4" fmla="*/ 0 w 70"/>
                  <a:gd name="T5" fmla="*/ 118 h 126"/>
                  <a:gd name="T6" fmla="*/ 65 w 70"/>
                  <a:gd name="T7" fmla="*/ 0 h 126"/>
                  <a:gd name="T8" fmla="*/ 67 w 70"/>
                  <a:gd name="T9" fmla="*/ 0 h 126"/>
                  <a:gd name="T10" fmla="*/ 67 w 70"/>
                  <a:gd name="T11" fmla="*/ 0 h 126"/>
                  <a:gd name="T12" fmla="*/ 67 w 70"/>
                  <a:gd name="T13" fmla="*/ 0 h 126"/>
                  <a:gd name="T14" fmla="*/ 69 w 70"/>
                  <a:gd name="T15" fmla="*/ 0 h 126"/>
                  <a:gd name="T16" fmla="*/ 69 w 70"/>
                  <a:gd name="T17" fmla="*/ 0 h 126"/>
                  <a:gd name="T18" fmla="*/ 69 w 70"/>
                  <a:gd name="T19" fmla="*/ 0 h 126"/>
                  <a:gd name="T20" fmla="*/ 70 w 70"/>
                  <a:gd name="T21" fmla="*/ 0 h 126"/>
                  <a:gd name="T22" fmla="*/ 70 w 70"/>
                  <a:gd name="T23" fmla="*/ 0 h 1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0" h="126">
                    <a:moveTo>
                      <a:pt x="70" y="0"/>
                    </a:moveTo>
                    <a:lnTo>
                      <a:pt x="0" y="126"/>
                    </a:lnTo>
                    <a:lnTo>
                      <a:pt x="0" y="118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1E8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2" name="Freeform 4194"/>
              <p:cNvSpPr>
                <a:spLocks/>
              </p:cNvSpPr>
              <p:nvPr/>
            </p:nvSpPr>
            <p:spPr bwMode="auto">
              <a:xfrm>
                <a:off x="5031" y="1517"/>
                <a:ext cx="69" cy="122"/>
              </a:xfrm>
              <a:custGeom>
                <a:avLst/>
                <a:gdLst>
                  <a:gd name="T0" fmla="*/ 69 w 69"/>
                  <a:gd name="T1" fmla="*/ 0 h 122"/>
                  <a:gd name="T2" fmla="*/ 0 w 69"/>
                  <a:gd name="T3" fmla="*/ 122 h 122"/>
                  <a:gd name="T4" fmla="*/ 0 w 69"/>
                  <a:gd name="T5" fmla="*/ 115 h 122"/>
                  <a:gd name="T6" fmla="*/ 63 w 69"/>
                  <a:gd name="T7" fmla="*/ 2 h 122"/>
                  <a:gd name="T8" fmla="*/ 63 w 69"/>
                  <a:gd name="T9" fmla="*/ 2 h 122"/>
                  <a:gd name="T10" fmla="*/ 65 w 69"/>
                  <a:gd name="T11" fmla="*/ 0 h 122"/>
                  <a:gd name="T12" fmla="*/ 65 w 69"/>
                  <a:gd name="T13" fmla="*/ 0 h 122"/>
                  <a:gd name="T14" fmla="*/ 65 w 69"/>
                  <a:gd name="T15" fmla="*/ 0 h 122"/>
                  <a:gd name="T16" fmla="*/ 67 w 69"/>
                  <a:gd name="T17" fmla="*/ 0 h 122"/>
                  <a:gd name="T18" fmla="*/ 67 w 69"/>
                  <a:gd name="T19" fmla="*/ 0 h 122"/>
                  <a:gd name="T20" fmla="*/ 67 w 69"/>
                  <a:gd name="T21" fmla="*/ 0 h 122"/>
                  <a:gd name="T22" fmla="*/ 69 w 69"/>
                  <a:gd name="T23" fmla="*/ 0 h 1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9" h="122">
                    <a:moveTo>
                      <a:pt x="69" y="0"/>
                    </a:moveTo>
                    <a:lnTo>
                      <a:pt x="0" y="122"/>
                    </a:lnTo>
                    <a:lnTo>
                      <a:pt x="0" y="115"/>
                    </a:lnTo>
                    <a:lnTo>
                      <a:pt x="63" y="2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1EB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" name="Freeform 4195"/>
              <p:cNvSpPr>
                <a:spLocks/>
              </p:cNvSpPr>
              <p:nvPr/>
            </p:nvSpPr>
            <p:spPr bwMode="auto">
              <a:xfrm>
                <a:off x="5031" y="1517"/>
                <a:ext cx="65" cy="118"/>
              </a:xfrm>
              <a:custGeom>
                <a:avLst/>
                <a:gdLst>
                  <a:gd name="T0" fmla="*/ 65 w 65"/>
                  <a:gd name="T1" fmla="*/ 0 h 118"/>
                  <a:gd name="T2" fmla="*/ 0 w 65"/>
                  <a:gd name="T3" fmla="*/ 118 h 118"/>
                  <a:gd name="T4" fmla="*/ 0 w 65"/>
                  <a:gd name="T5" fmla="*/ 113 h 118"/>
                  <a:gd name="T6" fmla="*/ 60 w 65"/>
                  <a:gd name="T7" fmla="*/ 2 h 118"/>
                  <a:gd name="T8" fmla="*/ 62 w 65"/>
                  <a:gd name="T9" fmla="*/ 2 h 118"/>
                  <a:gd name="T10" fmla="*/ 62 w 65"/>
                  <a:gd name="T11" fmla="*/ 2 h 118"/>
                  <a:gd name="T12" fmla="*/ 62 w 65"/>
                  <a:gd name="T13" fmla="*/ 2 h 118"/>
                  <a:gd name="T14" fmla="*/ 63 w 65"/>
                  <a:gd name="T15" fmla="*/ 2 h 118"/>
                  <a:gd name="T16" fmla="*/ 63 w 65"/>
                  <a:gd name="T17" fmla="*/ 2 h 118"/>
                  <a:gd name="T18" fmla="*/ 65 w 65"/>
                  <a:gd name="T19" fmla="*/ 0 h 118"/>
                  <a:gd name="T20" fmla="*/ 65 w 65"/>
                  <a:gd name="T21" fmla="*/ 0 h 118"/>
                  <a:gd name="T22" fmla="*/ 65 w 65"/>
                  <a:gd name="T23" fmla="*/ 0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18">
                    <a:moveTo>
                      <a:pt x="65" y="0"/>
                    </a:moveTo>
                    <a:lnTo>
                      <a:pt x="0" y="118"/>
                    </a:lnTo>
                    <a:lnTo>
                      <a:pt x="0" y="113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1EB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4" name="Freeform 4196"/>
              <p:cNvSpPr>
                <a:spLocks/>
              </p:cNvSpPr>
              <p:nvPr/>
            </p:nvSpPr>
            <p:spPr bwMode="auto">
              <a:xfrm>
                <a:off x="5031" y="1519"/>
                <a:ext cx="63" cy="113"/>
              </a:xfrm>
              <a:custGeom>
                <a:avLst/>
                <a:gdLst>
                  <a:gd name="T0" fmla="*/ 63 w 63"/>
                  <a:gd name="T1" fmla="*/ 0 h 113"/>
                  <a:gd name="T2" fmla="*/ 0 w 63"/>
                  <a:gd name="T3" fmla="*/ 113 h 113"/>
                  <a:gd name="T4" fmla="*/ 0 w 63"/>
                  <a:gd name="T5" fmla="*/ 107 h 113"/>
                  <a:gd name="T6" fmla="*/ 58 w 63"/>
                  <a:gd name="T7" fmla="*/ 2 h 113"/>
                  <a:gd name="T8" fmla="*/ 58 w 63"/>
                  <a:gd name="T9" fmla="*/ 0 h 113"/>
                  <a:gd name="T10" fmla="*/ 60 w 63"/>
                  <a:gd name="T11" fmla="*/ 0 h 113"/>
                  <a:gd name="T12" fmla="*/ 60 w 63"/>
                  <a:gd name="T13" fmla="*/ 0 h 113"/>
                  <a:gd name="T14" fmla="*/ 60 w 63"/>
                  <a:gd name="T15" fmla="*/ 0 h 113"/>
                  <a:gd name="T16" fmla="*/ 62 w 63"/>
                  <a:gd name="T17" fmla="*/ 0 h 113"/>
                  <a:gd name="T18" fmla="*/ 62 w 63"/>
                  <a:gd name="T19" fmla="*/ 0 h 113"/>
                  <a:gd name="T20" fmla="*/ 62 w 63"/>
                  <a:gd name="T21" fmla="*/ 0 h 113"/>
                  <a:gd name="T22" fmla="*/ 63 w 63"/>
                  <a:gd name="T23" fmla="*/ 0 h 1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3" h="113">
                    <a:moveTo>
                      <a:pt x="63" y="0"/>
                    </a:moveTo>
                    <a:lnTo>
                      <a:pt x="0" y="113"/>
                    </a:lnTo>
                    <a:lnTo>
                      <a:pt x="0" y="107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1E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" name="Freeform 4197"/>
              <p:cNvSpPr>
                <a:spLocks/>
              </p:cNvSpPr>
              <p:nvPr/>
            </p:nvSpPr>
            <p:spPr bwMode="auto">
              <a:xfrm>
                <a:off x="5031" y="1519"/>
                <a:ext cx="60" cy="111"/>
              </a:xfrm>
              <a:custGeom>
                <a:avLst/>
                <a:gdLst>
                  <a:gd name="T0" fmla="*/ 60 w 60"/>
                  <a:gd name="T1" fmla="*/ 0 h 111"/>
                  <a:gd name="T2" fmla="*/ 0 w 60"/>
                  <a:gd name="T3" fmla="*/ 111 h 111"/>
                  <a:gd name="T4" fmla="*/ 0 w 60"/>
                  <a:gd name="T5" fmla="*/ 105 h 111"/>
                  <a:gd name="T6" fmla="*/ 1 w 60"/>
                  <a:gd name="T7" fmla="*/ 101 h 111"/>
                  <a:gd name="T8" fmla="*/ 55 w 60"/>
                  <a:gd name="T9" fmla="*/ 2 h 111"/>
                  <a:gd name="T10" fmla="*/ 57 w 60"/>
                  <a:gd name="T11" fmla="*/ 2 h 111"/>
                  <a:gd name="T12" fmla="*/ 57 w 60"/>
                  <a:gd name="T13" fmla="*/ 2 h 111"/>
                  <a:gd name="T14" fmla="*/ 58 w 60"/>
                  <a:gd name="T15" fmla="*/ 2 h 111"/>
                  <a:gd name="T16" fmla="*/ 58 w 60"/>
                  <a:gd name="T17" fmla="*/ 2 h 111"/>
                  <a:gd name="T18" fmla="*/ 58 w 60"/>
                  <a:gd name="T19" fmla="*/ 0 h 111"/>
                  <a:gd name="T20" fmla="*/ 60 w 60"/>
                  <a:gd name="T21" fmla="*/ 0 h 111"/>
                  <a:gd name="T22" fmla="*/ 60 w 60"/>
                  <a:gd name="T23" fmla="*/ 0 h 111"/>
                  <a:gd name="T24" fmla="*/ 60 w 60"/>
                  <a:gd name="T25" fmla="*/ 0 h 1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0" h="111">
                    <a:moveTo>
                      <a:pt x="60" y="0"/>
                    </a:moveTo>
                    <a:lnTo>
                      <a:pt x="0" y="111"/>
                    </a:lnTo>
                    <a:lnTo>
                      <a:pt x="0" y="105"/>
                    </a:lnTo>
                    <a:lnTo>
                      <a:pt x="1" y="101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1E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" name="Freeform 4198"/>
              <p:cNvSpPr>
                <a:spLocks/>
              </p:cNvSpPr>
              <p:nvPr/>
            </p:nvSpPr>
            <p:spPr bwMode="auto">
              <a:xfrm>
                <a:off x="5031" y="1521"/>
                <a:ext cx="58" cy="105"/>
              </a:xfrm>
              <a:custGeom>
                <a:avLst/>
                <a:gdLst>
                  <a:gd name="T0" fmla="*/ 58 w 58"/>
                  <a:gd name="T1" fmla="*/ 0 h 105"/>
                  <a:gd name="T2" fmla="*/ 0 w 58"/>
                  <a:gd name="T3" fmla="*/ 105 h 105"/>
                  <a:gd name="T4" fmla="*/ 0 w 58"/>
                  <a:gd name="T5" fmla="*/ 103 h 105"/>
                  <a:gd name="T6" fmla="*/ 1 w 58"/>
                  <a:gd name="T7" fmla="*/ 96 h 105"/>
                  <a:gd name="T8" fmla="*/ 53 w 58"/>
                  <a:gd name="T9" fmla="*/ 2 h 105"/>
                  <a:gd name="T10" fmla="*/ 53 w 58"/>
                  <a:gd name="T11" fmla="*/ 2 h 105"/>
                  <a:gd name="T12" fmla="*/ 55 w 58"/>
                  <a:gd name="T13" fmla="*/ 0 h 105"/>
                  <a:gd name="T14" fmla="*/ 55 w 58"/>
                  <a:gd name="T15" fmla="*/ 0 h 105"/>
                  <a:gd name="T16" fmla="*/ 55 w 58"/>
                  <a:gd name="T17" fmla="*/ 0 h 105"/>
                  <a:gd name="T18" fmla="*/ 57 w 58"/>
                  <a:gd name="T19" fmla="*/ 0 h 105"/>
                  <a:gd name="T20" fmla="*/ 57 w 58"/>
                  <a:gd name="T21" fmla="*/ 0 h 105"/>
                  <a:gd name="T22" fmla="*/ 58 w 58"/>
                  <a:gd name="T23" fmla="*/ 0 h 105"/>
                  <a:gd name="T24" fmla="*/ 58 w 58"/>
                  <a:gd name="T25" fmla="*/ 0 h 1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8" h="105">
                    <a:moveTo>
                      <a:pt x="58" y="0"/>
                    </a:moveTo>
                    <a:lnTo>
                      <a:pt x="0" y="105"/>
                    </a:lnTo>
                    <a:lnTo>
                      <a:pt x="0" y="103"/>
                    </a:lnTo>
                    <a:lnTo>
                      <a:pt x="1" y="96"/>
                    </a:lnTo>
                    <a:lnTo>
                      <a:pt x="53" y="2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1E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" name="Freeform 4199"/>
              <p:cNvSpPr>
                <a:spLocks/>
              </p:cNvSpPr>
              <p:nvPr/>
            </p:nvSpPr>
            <p:spPr bwMode="auto">
              <a:xfrm>
                <a:off x="5032" y="1521"/>
                <a:ext cx="54" cy="99"/>
              </a:xfrm>
              <a:custGeom>
                <a:avLst/>
                <a:gdLst>
                  <a:gd name="T0" fmla="*/ 54 w 54"/>
                  <a:gd name="T1" fmla="*/ 0 h 99"/>
                  <a:gd name="T2" fmla="*/ 0 w 54"/>
                  <a:gd name="T3" fmla="*/ 99 h 99"/>
                  <a:gd name="T4" fmla="*/ 0 w 54"/>
                  <a:gd name="T5" fmla="*/ 92 h 99"/>
                  <a:gd name="T6" fmla="*/ 49 w 54"/>
                  <a:gd name="T7" fmla="*/ 2 h 99"/>
                  <a:gd name="T8" fmla="*/ 50 w 54"/>
                  <a:gd name="T9" fmla="*/ 2 h 99"/>
                  <a:gd name="T10" fmla="*/ 50 w 54"/>
                  <a:gd name="T11" fmla="*/ 2 h 99"/>
                  <a:gd name="T12" fmla="*/ 50 w 54"/>
                  <a:gd name="T13" fmla="*/ 2 h 99"/>
                  <a:gd name="T14" fmla="*/ 52 w 54"/>
                  <a:gd name="T15" fmla="*/ 2 h 99"/>
                  <a:gd name="T16" fmla="*/ 52 w 54"/>
                  <a:gd name="T17" fmla="*/ 2 h 99"/>
                  <a:gd name="T18" fmla="*/ 54 w 54"/>
                  <a:gd name="T19" fmla="*/ 0 h 99"/>
                  <a:gd name="T20" fmla="*/ 54 w 54"/>
                  <a:gd name="T21" fmla="*/ 0 h 99"/>
                  <a:gd name="T22" fmla="*/ 54 w 54"/>
                  <a:gd name="T23" fmla="*/ 0 h 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4" h="99">
                    <a:moveTo>
                      <a:pt x="54" y="0"/>
                    </a:moveTo>
                    <a:lnTo>
                      <a:pt x="0" y="99"/>
                    </a:lnTo>
                    <a:lnTo>
                      <a:pt x="0" y="9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1E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8" name="Freeform 4200"/>
              <p:cNvSpPr>
                <a:spLocks/>
              </p:cNvSpPr>
              <p:nvPr/>
            </p:nvSpPr>
            <p:spPr bwMode="auto">
              <a:xfrm>
                <a:off x="5032" y="1523"/>
                <a:ext cx="52" cy="94"/>
              </a:xfrm>
              <a:custGeom>
                <a:avLst/>
                <a:gdLst>
                  <a:gd name="T0" fmla="*/ 52 w 52"/>
                  <a:gd name="T1" fmla="*/ 0 h 94"/>
                  <a:gd name="T2" fmla="*/ 0 w 52"/>
                  <a:gd name="T3" fmla="*/ 94 h 94"/>
                  <a:gd name="T4" fmla="*/ 0 w 52"/>
                  <a:gd name="T5" fmla="*/ 84 h 94"/>
                  <a:gd name="T6" fmla="*/ 47 w 52"/>
                  <a:gd name="T7" fmla="*/ 1 h 94"/>
                  <a:gd name="T8" fmla="*/ 47 w 52"/>
                  <a:gd name="T9" fmla="*/ 1 h 94"/>
                  <a:gd name="T10" fmla="*/ 49 w 52"/>
                  <a:gd name="T11" fmla="*/ 1 h 94"/>
                  <a:gd name="T12" fmla="*/ 49 w 52"/>
                  <a:gd name="T13" fmla="*/ 0 h 94"/>
                  <a:gd name="T14" fmla="*/ 49 w 52"/>
                  <a:gd name="T15" fmla="*/ 0 h 94"/>
                  <a:gd name="T16" fmla="*/ 50 w 52"/>
                  <a:gd name="T17" fmla="*/ 0 h 94"/>
                  <a:gd name="T18" fmla="*/ 50 w 52"/>
                  <a:gd name="T19" fmla="*/ 0 h 94"/>
                  <a:gd name="T20" fmla="*/ 50 w 52"/>
                  <a:gd name="T21" fmla="*/ 0 h 94"/>
                  <a:gd name="T22" fmla="*/ 52 w 52"/>
                  <a:gd name="T23" fmla="*/ 0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" h="94">
                    <a:moveTo>
                      <a:pt x="52" y="0"/>
                    </a:moveTo>
                    <a:lnTo>
                      <a:pt x="0" y="94"/>
                    </a:lnTo>
                    <a:lnTo>
                      <a:pt x="0" y="84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1EB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" name="Freeform 4201"/>
              <p:cNvSpPr>
                <a:spLocks/>
              </p:cNvSpPr>
              <p:nvPr/>
            </p:nvSpPr>
            <p:spPr bwMode="auto">
              <a:xfrm>
                <a:off x="5032" y="1523"/>
                <a:ext cx="49" cy="90"/>
              </a:xfrm>
              <a:custGeom>
                <a:avLst/>
                <a:gdLst>
                  <a:gd name="T0" fmla="*/ 49 w 49"/>
                  <a:gd name="T1" fmla="*/ 0 h 90"/>
                  <a:gd name="T2" fmla="*/ 0 w 49"/>
                  <a:gd name="T3" fmla="*/ 90 h 90"/>
                  <a:gd name="T4" fmla="*/ 2 w 49"/>
                  <a:gd name="T5" fmla="*/ 80 h 90"/>
                  <a:gd name="T6" fmla="*/ 44 w 49"/>
                  <a:gd name="T7" fmla="*/ 3 h 90"/>
                  <a:gd name="T8" fmla="*/ 45 w 49"/>
                  <a:gd name="T9" fmla="*/ 3 h 90"/>
                  <a:gd name="T10" fmla="*/ 45 w 49"/>
                  <a:gd name="T11" fmla="*/ 1 h 90"/>
                  <a:gd name="T12" fmla="*/ 45 w 49"/>
                  <a:gd name="T13" fmla="*/ 1 h 90"/>
                  <a:gd name="T14" fmla="*/ 47 w 49"/>
                  <a:gd name="T15" fmla="*/ 1 h 90"/>
                  <a:gd name="T16" fmla="*/ 47 w 49"/>
                  <a:gd name="T17" fmla="*/ 1 h 90"/>
                  <a:gd name="T18" fmla="*/ 49 w 49"/>
                  <a:gd name="T19" fmla="*/ 1 h 90"/>
                  <a:gd name="T20" fmla="*/ 49 w 49"/>
                  <a:gd name="T21" fmla="*/ 0 h 90"/>
                  <a:gd name="T22" fmla="*/ 49 w 49"/>
                  <a:gd name="T23" fmla="*/ 0 h 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9" h="90">
                    <a:moveTo>
                      <a:pt x="49" y="0"/>
                    </a:moveTo>
                    <a:lnTo>
                      <a:pt x="0" y="90"/>
                    </a:lnTo>
                    <a:lnTo>
                      <a:pt x="2" y="80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1EB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" name="Freeform 4202"/>
              <p:cNvSpPr>
                <a:spLocks/>
              </p:cNvSpPr>
              <p:nvPr/>
            </p:nvSpPr>
            <p:spPr bwMode="auto">
              <a:xfrm>
                <a:off x="5032" y="1524"/>
                <a:ext cx="47" cy="83"/>
              </a:xfrm>
              <a:custGeom>
                <a:avLst/>
                <a:gdLst>
                  <a:gd name="T0" fmla="*/ 47 w 47"/>
                  <a:gd name="T1" fmla="*/ 0 h 83"/>
                  <a:gd name="T2" fmla="*/ 0 w 47"/>
                  <a:gd name="T3" fmla="*/ 83 h 83"/>
                  <a:gd name="T4" fmla="*/ 2 w 47"/>
                  <a:gd name="T5" fmla="*/ 74 h 83"/>
                  <a:gd name="T6" fmla="*/ 40 w 47"/>
                  <a:gd name="T7" fmla="*/ 4 h 83"/>
                  <a:gd name="T8" fmla="*/ 42 w 47"/>
                  <a:gd name="T9" fmla="*/ 2 h 83"/>
                  <a:gd name="T10" fmla="*/ 42 w 47"/>
                  <a:gd name="T11" fmla="*/ 2 h 83"/>
                  <a:gd name="T12" fmla="*/ 44 w 47"/>
                  <a:gd name="T13" fmla="*/ 2 h 83"/>
                  <a:gd name="T14" fmla="*/ 44 w 47"/>
                  <a:gd name="T15" fmla="*/ 2 h 83"/>
                  <a:gd name="T16" fmla="*/ 45 w 47"/>
                  <a:gd name="T17" fmla="*/ 2 h 83"/>
                  <a:gd name="T18" fmla="*/ 45 w 47"/>
                  <a:gd name="T19" fmla="*/ 0 h 83"/>
                  <a:gd name="T20" fmla="*/ 45 w 47"/>
                  <a:gd name="T21" fmla="*/ 0 h 83"/>
                  <a:gd name="T22" fmla="*/ 47 w 47"/>
                  <a:gd name="T23" fmla="*/ 0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83">
                    <a:moveTo>
                      <a:pt x="47" y="0"/>
                    </a:moveTo>
                    <a:lnTo>
                      <a:pt x="0" y="83"/>
                    </a:lnTo>
                    <a:lnTo>
                      <a:pt x="2" y="74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1EB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" name="Freeform 4203"/>
              <p:cNvSpPr>
                <a:spLocks/>
              </p:cNvSpPr>
              <p:nvPr/>
            </p:nvSpPr>
            <p:spPr bwMode="auto">
              <a:xfrm>
                <a:off x="5034" y="1526"/>
                <a:ext cx="42" cy="77"/>
              </a:xfrm>
              <a:custGeom>
                <a:avLst/>
                <a:gdLst>
                  <a:gd name="T0" fmla="*/ 42 w 42"/>
                  <a:gd name="T1" fmla="*/ 0 h 77"/>
                  <a:gd name="T2" fmla="*/ 0 w 42"/>
                  <a:gd name="T3" fmla="*/ 77 h 77"/>
                  <a:gd name="T4" fmla="*/ 0 w 42"/>
                  <a:gd name="T5" fmla="*/ 68 h 77"/>
                  <a:gd name="T6" fmla="*/ 36 w 42"/>
                  <a:gd name="T7" fmla="*/ 2 h 77"/>
                  <a:gd name="T8" fmla="*/ 36 w 42"/>
                  <a:gd name="T9" fmla="*/ 2 h 77"/>
                  <a:gd name="T10" fmla="*/ 36 w 42"/>
                  <a:gd name="T11" fmla="*/ 2 h 77"/>
                  <a:gd name="T12" fmla="*/ 36 w 42"/>
                  <a:gd name="T13" fmla="*/ 2 h 77"/>
                  <a:gd name="T14" fmla="*/ 36 w 42"/>
                  <a:gd name="T15" fmla="*/ 2 h 77"/>
                  <a:gd name="T16" fmla="*/ 36 w 42"/>
                  <a:gd name="T17" fmla="*/ 2 h 77"/>
                  <a:gd name="T18" fmla="*/ 36 w 42"/>
                  <a:gd name="T19" fmla="*/ 2 h 77"/>
                  <a:gd name="T20" fmla="*/ 36 w 42"/>
                  <a:gd name="T21" fmla="*/ 2 h 77"/>
                  <a:gd name="T22" fmla="*/ 36 w 42"/>
                  <a:gd name="T23" fmla="*/ 2 h 77"/>
                  <a:gd name="T24" fmla="*/ 38 w 42"/>
                  <a:gd name="T25" fmla="*/ 2 h 77"/>
                  <a:gd name="T26" fmla="*/ 38 w 42"/>
                  <a:gd name="T27" fmla="*/ 2 h 77"/>
                  <a:gd name="T28" fmla="*/ 38 w 42"/>
                  <a:gd name="T29" fmla="*/ 2 h 77"/>
                  <a:gd name="T30" fmla="*/ 40 w 42"/>
                  <a:gd name="T31" fmla="*/ 0 h 77"/>
                  <a:gd name="T32" fmla="*/ 40 w 42"/>
                  <a:gd name="T33" fmla="*/ 0 h 77"/>
                  <a:gd name="T34" fmla="*/ 40 w 42"/>
                  <a:gd name="T35" fmla="*/ 0 h 77"/>
                  <a:gd name="T36" fmla="*/ 42 w 42"/>
                  <a:gd name="T37" fmla="*/ 0 h 77"/>
                  <a:gd name="T38" fmla="*/ 42 w 42"/>
                  <a:gd name="T39" fmla="*/ 0 h 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" h="77">
                    <a:moveTo>
                      <a:pt x="42" y="0"/>
                    </a:moveTo>
                    <a:lnTo>
                      <a:pt x="0" y="77"/>
                    </a:lnTo>
                    <a:lnTo>
                      <a:pt x="0" y="68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6F0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" name="Freeform 4204"/>
              <p:cNvSpPr>
                <a:spLocks/>
              </p:cNvSpPr>
              <p:nvPr/>
            </p:nvSpPr>
            <p:spPr bwMode="auto">
              <a:xfrm>
                <a:off x="5034" y="1528"/>
                <a:ext cx="38" cy="70"/>
              </a:xfrm>
              <a:custGeom>
                <a:avLst/>
                <a:gdLst>
                  <a:gd name="T0" fmla="*/ 38 w 38"/>
                  <a:gd name="T1" fmla="*/ 0 h 70"/>
                  <a:gd name="T2" fmla="*/ 0 w 38"/>
                  <a:gd name="T3" fmla="*/ 70 h 70"/>
                  <a:gd name="T4" fmla="*/ 2 w 38"/>
                  <a:gd name="T5" fmla="*/ 60 h 70"/>
                  <a:gd name="T6" fmla="*/ 33 w 38"/>
                  <a:gd name="T7" fmla="*/ 2 h 70"/>
                  <a:gd name="T8" fmla="*/ 33 w 38"/>
                  <a:gd name="T9" fmla="*/ 2 h 70"/>
                  <a:gd name="T10" fmla="*/ 35 w 38"/>
                  <a:gd name="T11" fmla="*/ 2 h 70"/>
                  <a:gd name="T12" fmla="*/ 35 w 38"/>
                  <a:gd name="T13" fmla="*/ 2 h 70"/>
                  <a:gd name="T14" fmla="*/ 35 w 38"/>
                  <a:gd name="T15" fmla="*/ 2 h 70"/>
                  <a:gd name="T16" fmla="*/ 35 w 38"/>
                  <a:gd name="T17" fmla="*/ 2 h 70"/>
                  <a:gd name="T18" fmla="*/ 36 w 38"/>
                  <a:gd name="T19" fmla="*/ 0 h 70"/>
                  <a:gd name="T20" fmla="*/ 36 w 38"/>
                  <a:gd name="T21" fmla="*/ 0 h 70"/>
                  <a:gd name="T22" fmla="*/ 36 w 38"/>
                  <a:gd name="T23" fmla="*/ 0 h 70"/>
                  <a:gd name="T24" fmla="*/ 36 w 38"/>
                  <a:gd name="T25" fmla="*/ 0 h 70"/>
                  <a:gd name="T26" fmla="*/ 38 w 38"/>
                  <a:gd name="T27" fmla="*/ 0 h 70"/>
                  <a:gd name="T28" fmla="*/ 38 w 38"/>
                  <a:gd name="T29" fmla="*/ 0 h 70"/>
                  <a:gd name="T30" fmla="*/ 38 w 38"/>
                  <a:gd name="T31" fmla="*/ 0 h 70"/>
                  <a:gd name="T32" fmla="*/ 38 w 38"/>
                  <a:gd name="T33" fmla="*/ 0 h 70"/>
                  <a:gd name="T34" fmla="*/ 38 w 38"/>
                  <a:gd name="T35" fmla="*/ 0 h 70"/>
                  <a:gd name="T36" fmla="*/ 38 w 38"/>
                  <a:gd name="T37" fmla="*/ 0 h 70"/>
                  <a:gd name="T38" fmla="*/ 38 w 38"/>
                  <a:gd name="T39" fmla="*/ 0 h 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" h="70">
                    <a:moveTo>
                      <a:pt x="38" y="0"/>
                    </a:moveTo>
                    <a:lnTo>
                      <a:pt x="0" y="70"/>
                    </a:lnTo>
                    <a:lnTo>
                      <a:pt x="2" y="6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6F0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" name="Freeform 4205"/>
              <p:cNvSpPr>
                <a:spLocks/>
              </p:cNvSpPr>
              <p:nvPr/>
            </p:nvSpPr>
            <p:spPr bwMode="auto">
              <a:xfrm>
                <a:off x="5034" y="1528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0 w 36"/>
                  <a:gd name="T3" fmla="*/ 66 h 66"/>
                  <a:gd name="T4" fmla="*/ 2 w 36"/>
                  <a:gd name="T5" fmla="*/ 57 h 66"/>
                  <a:gd name="T6" fmla="*/ 29 w 36"/>
                  <a:gd name="T7" fmla="*/ 6 h 66"/>
                  <a:gd name="T8" fmla="*/ 31 w 36"/>
                  <a:gd name="T9" fmla="*/ 4 h 66"/>
                  <a:gd name="T10" fmla="*/ 31 w 36"/>
                  <a:gd name="T11" fmla="*/ 4 h 66"/>
                  <a:gd name="T12" fmla="*/ 31 w 36"/>
                  <a:gd name="T13" fmla="*/ 4 h 66"/>
                  <a:gd name="T14" fmla="*/ 33 w 36"/>
                  <a:gd name="T15" fmla="*/ 2 h 66"/>
                  <a:gd name="T16" fmla="*/ 33 w 36"/>
                  <a:gd name="T17" fmla="*/ 2 h 66"/>
                  <a:gd name="T18" fmla="*/ 35 w 36"/>
                  <a:gd name="T19" fmla="*/ 2 h 66"/>
                  <a:gd name="T20" fmla="*/ 35 w 36"/>
                  <a:gd name="T21" fmla="*/ 2 h 66"/>
                  <a:gd name="T22" fmla="*/ 36 w 3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0" y="66"/>
                    </a:lnTo>
                    <a:lnTo>
                      <a:pt x="2" y="57"/>
                    </a:lnTo>
                    <a:lnTo>
                      <a:pt x="29" y="6"/>
                    </a:lnTo>
                    <a:lnTo>
                      <a:pt x="31" y="4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6F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4" name="Freeform 4206"/>
              <p:cNvSpPr>
                <a:spLocks/>
              </p:cNvSpPr>
              <p:nvPr/>
            </p:nvSpPr>
            <p:spPr bwMode="auto">
              <a:xfrm>
                <a:off x="5036" y="1530"/>
                <a:ext cx="31" cy="58"/>
              </a:xfrm>
              <a:custGeom>
                <a:avLst/>
                <a:gdLst>
                  <a:gd name="T0" fmla="*/ 31 w 31"/>
                  <a:gd name="T1" fmla="*/ 0 h 58"/>
                  <a:gd name="T2" fmla="*/ 0 w 31"/>
                  <a:gd name="T3" fmla="*/ 58 h 58"/>
                  <a:gd name="T4" fmla="*/ 0 w 31"/>
                  <a:gd name="T5" fmla="*/ 49 h 58"/>
                  <a:gd name="T6" fmla="*/ 24 w 31"/>
                  <a:gd name="T7" fmla="*/ 8 h 58"/>
                  <a:gd name="T8" fmla="*/ 24 w 31"/>
                  <a:gd name="T9" fmla="*/ 6 h 58"/>
                  <a:gd name="T10" fmla="*/ 26 w 31"/>
                  <a:gd name="T11" fmla="*/ 6 h 58"/>
                  <a:gd name="T12" fmla="*/ 26 w 31"/>
                  <a:gd name="T13" fmla="*/ 4 h 58"/>
                  <a:gd name="T14" fmla="*/ 27 w 31"/>
                  <a:gd name="T15" fmla="*/ 4 h 58"/>
                  <a:gd name="T16" fmla="*/ 27 w 31"/>
                  <a:gd name="T17" fmla="*/ 2 h 58"/>
                  <a:gd name="T18" fmla="*/ 29 w 31"/>
                  <a:gd name="T19" fmla="*/ 2 h 58"/>
                  <a:gd name="T20" fmla="*/ 29 w 31"/>
                  <a:gd name="T21" fmla="*/ 2 h 58"/>
                  <a:gd name="T22" fmla="*/ 31 w 31"/>
                  <a:gd name="T23" fmla="*/ 0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58">
                    <a:moveTo>
                      <a:pt x="31" y="0"/>
                    </a:moveTo>
                    <a:lnTo>
                      <a:pt x="0" y="58"/>
                    </a:lnTo>
                    <a:lnTo>
                      <a:pt x="0" y="49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6F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" name="Freeform 4207"/>
              <p:cNvSpPr>
                <a:spLocks/>
              </p:cNvSpPr>
              <p:nvPr/>
            </p:nvSpPr>
            <p:spPr bwMode="auto">
              <a:xfrm>
                <a:off x="5036" y="1534"/>
                <a:ext cx="27" cy="51"/>
              </a:xfrm>
              <a:custGeom>
                <a:avLst/>
                <a:gdLst>
                  <a:gd name="T0" fmla="*/ 27 w 27"/>
                  <a:gd name="T1" fmla="*/ 0 h 51"/>
                  <a:gd name="T2" fmla="*/ 0 w 27"/>
                  <a:gd name="T3" fmla="*/ 51 h 51"/>
                  <a:gd name="T4" fmla="*/ 0 w 27"/>
                  <a:gd name="T5" fmla="*/ 41 h 51"/>
                  <a:gd name="T6" fmla="*/ 19 w 27"/>
                  <a:gd name="T7" fmla="*/ 9 h 51"/>
                  <a:gd name="T8" fmla="*/ 19 w 27"/>
                  <a:gd name="T9" fmla="*/ 7 h 51"/>
                  <a:gd name="T10" fmla="*/ 21 w 27"/>
                  <a:gd name="T11" fmla="*/ 5 h 51"/>
                  <a:gd name="T12" fmla="*/ 22 w 27"/>
                  <a:gd name="T13" fmla="*/ 5 h 51"/>
                  <a:gd name="T14" fmla="*/ 22 w 27"/>
                  <a:gd name="T15" fmla="*/ 4 h 51"/>
                  <a:gd name="T16" fmla="*/ 24 w 27"/>
                  <a:gd name="T17" fmla="*/ 2 h 51"/>
                  <a:gd name="T18" fmla="*/ 26 w 27"/>
                  <a:gd name="T19" fmla="*/ 2 h 51"/>
                  <a:gd name="T20" fmla="*/ 26 w 27"/>
                  <a:gd name="T21" fmla="*/ 0 h 51"/>
                  <a:gd name="T22" fmla="*/ 27 w 27"/>
                  <a:gd name="T23" fmla="*/ 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51">
                    <a:moveTo>
                      <a:pt x="27" y="0"/>
                    </a:moveTo>
                    <a:lnTo>
                      <a:pt x="0" y="51"/>
                    </a:lnTo>
                    <a:lnTo>
                      <a:pt x="0" y="41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6F0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" name="Freeform 4208"/>
              <p:cNvSpPr>
                <a:spLocks/>
              </p:cNvSpPr>
              <p:nvPr/>
            </p:nvSpPr>
            <p:spPr bwMode="auto">
              <a:xfrm>
                <a:off x="5036" y="1538"/>
                <a:ext cx="24" cy="41"/>
              </a:xfrm>
              <a:custGeom>
                <a:avLst/>
                <a:gdLst>
                  <a:gd name="T0" fmla="*/ 24 w 24"/>
                  <a:gd name="T1" fmla="*/ 0 h 41"/>
                  <a:gd name="T2" fmla="*/ 0 w 24"/>
                  <a:gd name="T3" fmla="*/ 41 h 41"/>
                  <a:gd name="T4" fmla="*/ 0 w 24"/>
                  <a:gd name="T5" fmla="*/ 35 h 41"/>
                  <a:gd name="T6" fmla="*/ 3 w 24"/>
                  <a:gd name="T7" fmla="*/ 32 h 41"/>
                  <a:gd name="T8" fmla="*/ 5 w 24"/>
                  <a:gd name="T9" fmla="*/ 26 h 41"/>
                  <a:gd name="T10" fmla="*/ 9 w 24"/>
                  <a:gd name="T11" fmla="*/ 20 h 41"/>
                  <a:gd name="T12" fmla="*/ 10 w 24"/>
                  <a:gd name="T13" fmla="*/ 17 h 41"/>
                  <a:gd name="T14" fmla="*/ 14 w 24"/>
                  <a:gd name="T15" fmla="*/ 11 h 41"/>
                  <a:gd name="T16" fmla="*/ 17 w 24"/>
                  <a:gd name="T17" fmla="*/ 7 h 41"/>
                  <a:gd name="T18" fmla="*/ 21 w 24"/>
                  <a:gd name="T19" fmla="*/ 3 h 41"/>
                  <a:gd name="T20" fmla="*/ 24 w 24"/>
                  <a:gd name="T21" fmla="*/ 0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41">
                    <a:moveTo>
                      <a:pt x="24" y="0"/>
                    </a:moveTo>
                    <a:lnTo>
                      <a:pt x="0" y="41"/>
                    </a:lnTo>
                    <a:lnTo>
                      <a:pt x="0" y="35"/>
                    </a:lnTo>
                    <a:lnTo>
                      <a:pt x="3" y="32"/>
                    </a:lnTo>
                    <a:lnTo>
                      <a:pt x="5" y="26"/>
                    </a:lnTo>
                    <a:lnTo>
                      <a:pt x="9" y="20"/>
                    </a:lnTo>
                    <a:lnTo>
                      <a:pt x="10" y="17"/>
                    </a:lnTo>
                    <a:lnTo>
                      <a:pt x="14" y="11"/>
                    </a:lnTo>
                    <a:lnTo>
                      <a:pt x="17" y="7"/>
                    </a:lnTo>
                    <a:lnTo>
                      <a:pt x="21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6F0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7" name="Freeform 4209"/>
              <p:cNvSpPr>
                <a:spLocks/>
              </p:cNvSpPr>
              <p:nvPr/>
            </p:nvSpPr>
            <p:spPr bwMode="auto">
              <a:xfrm>
                <a:off x="5036" y="1543"/>
                <a:ext cx="19" cy="32"/>
              </a:xfrm>
              <a:custGeom>
                <a:avLst/>
                <a:gdLst>
                  <a:gd name="T0" fmla="*/ 19 w 19"/>
                  <a:gd name="T1" fmla="*/ 0 h 32"/>
                  <a:gd name="T2" fmla="*/ 0 w 19"/>
                  <a:gd name="T3" fmla="*/ 32 h 32"/>
                  <a:gd name="T4" fmla="*/ 0 w 19"/>
                  <a:gd name="T5" fmla="*/ 30 h 32"/>
                  <a:gd name="T6" fmla="*/ 3 w 19"/>
                  <a:gd name="T7" fmla="*/ 27 h 32"/>
                  <a:gd name="T8" fmla="*/ 5 w 19"/>
                  <a:gd name="T9" fmla="*/ 23 h 32"/>
                  <a:gd name="T10" fmla="*/ 7 w 19"/>
                  <a:gd name="T11" fmla="*/ 19 h 32"/>
                  <a:gd name="T12" fmla="*/ 9 w 19"/>
                  <a:gd name="T13" fmla="*/ 15 h 32"/>
                  <a:gd name="T14" fmla="*/ 10 w 19"/>
                  <a:gd name="T15" fmla="*/ 12 h 32"/>
                  <a:gd name="T16" fmla="*/ 14 w 19"/>
                  <a:gd name="T17" fmla="*/ 8 h 32"/>
                  <a:gd name="T18" fmla="*/ 15 w 19"/>
                  <a:gd name="T19" fmla="*/ 4 h 32"/>
                  <a:gd name="T20" fmla="*/ 19 w 19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32">
                    <a:moveTo>
                      <a:pt x="19" y="0"/>
                    </a:moveTo>
                    <a:lnTo>
                      <a:pt x="0" y="32"/>
                    </a:lnTo>
                    <a:lnTo>
                      <a:pt x="0" y="30"/>
                    </a:lnTo>
                    <a:lnTo>
                      <a:pt x="3" y="27"/>
                    </a:lnTo>
                    <a:lnTo>
                      <a:pt x="5" y="23"/>
                    </a:lnTo>
                    <a:lnTo>
                      <a:pt x="7" y="19"/>
                    </a:lnTo>
                    <a:lnTo>
                      <a:pt x="9" y="15"/>
                    </a:lnTo>
                    <a:lnTo>
                      <a:pt x="10" y="12"/>
                    </a:lnTo>
                    <a:lnTo>
                      <a:pt x="14" y="8"/>
                    </a:lnTo>
                    <a:lnTo>
                      <a:pt x="15" y="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6F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8" name="Freeform 4210"/>
              <p:cNvSpPr>
                <a:spLocks/>
              </p:cNvSpPr>
              <p:nvPr/>
            </p:nvSpPr>
            <p:spPr bwMode="auto">
              <a:xfrm>
                <a:off x="4896" y="1611"/>
                <a:ext cx="40" cy="120"/>
              </a:xfrm>
              <a:custGeom>
                <a:avLst/>
                <a:gdLst>
                  <a:gd name="T0" fmla="*/ 9 w 40"/>
                  <a:gd name="T1" fmla="*/ 118 h 120"/>
                  <a:gd name="T2" fmla="*/ 9 w 40"/>
                  <a:gd name="T3" fmla="*/ 118 h 120"/>
                  <a:gd name="T4" fmla="*/ 7 w 40"/>
                  <a:gd name="T5" fmla="*/ 113 h 120"/>
                  <a:gd name="T6" fmla="*/ 4 w 40"/>
                  <a:gd name="T7" fmla="*/ 103 h 120"/>
                  <a:gd name="T8" fmla="*/ 0 w 40"/>
                  <a:gd name="T9" fmla="*/ 94 h 120"/>
                  <a:gd name="T10" fmla="*/ 0 w 40"/>
                  <a:gd name="T11" fmla="*/ 84 h 120"/>
                  <a:gd name="T12" fmla="*/ 0 w 40"/>
                  <a:gd name="T13" fmla="*/ 75 h 120"/>
                  <a:gd name="T14" fmla="*/ 2 w 40"/>
                  <a:gd name="T15" fmla="*/ 66 h 120"/>
                  <a:gd name="T16" fmla="*/ 4 w 40"/>
                  <a:gd name="T17" fmla="*/ 56 h 120"/>
                  <a:gd name="T18" fmla="*/ 9 w 40"/>
                  <a:gd name="T19" fmla="*/ 47 h 120"/>
                  <a:gd name="T20" fmla="*/ 14 w 40"/>
                  <a:gd name="T21" fmla="*/ 39 h 120"/>
                  <a:gd name="T22" fmla="*/ 25 w 40"/>
                  <a:gd name="T23" fmla="*/ 2 h 120"/>
                  <a:gd name="T24" fmla="*/ 30 w 40"/>
                  <a:gd name="T25" fmla="*/ 0 h 120"/>
                  <a:gd name="T26" fmla="*/ 30 w 40"/>
                  <a:gd name="T27" fmla="*/ 6 h 120"/>
                  <a:gd name="T28" fmla="*/ 25 w 40"/>
                  <a:gd name="T29" fmla="*/ 13 h 120"/>
                  <a:gd name="T30" fmla="*/ 23 w 40"/>
                  <a:gd name="T31" fmla="*/ 36 h 120"/>
                  <a:gd name="T32" fmla="*/ 25 w 40"/>
                  <a:gd name="T33" fmla="*/ 36 h 120"/>
                  <a:gd name="T34" fmla="*/ 35 w 40"/>
                  <a:gd name="T35" fmla="*/ 47 h 120"/>
                  <a:gd name="T36" fmla="*/ 38 w 40"/>
                  <a:gd name="T37" fmla="*/ 53 h 120"/>
                  <a:gd name="T38" fmla="*/ 38 w 40"/>
                  <a:gd name="T39" fmla="*/ 56 h 120"/>
                  <a:gd name="T40" fmla="*/ 40 w 40"/>
                  <a:gd name="T41" fmla="*/ 58 h 120"/>
                  <a:gd name="T42" fmla="*/ 40 w 40"/>
                  <a:gd name="T43" fmla="*/ 71 h 120"/>
                  <a:gd name="T44" fmla="*/ 14 w 40"/>
                  <a:gd name="T45" fmla="*/ 120 h 120"/>
                  <a:gd name="T46" fmla="*/ 9 w 40"/>
                  <a:gd name="T47" fmla="*/ 118 h 12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0" h="120">
                    <a:moveTo>
                      <a:pt x="9" y="118"/>
                    </a:moveTo>
                    <a:lnTo>
                      <a:pt x="9" y="118"/>
                    </a:lnTo>
                    <a:lnTo>
                      <a:pt x="7" y="113"/>
                    </a:lnTo>
                    <a:lnTo>
                      <a:pt x="4" y="103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4" y="39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5" y="13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35" y="47"/>
                    </a:lnTo>
                    <a:lnTo>
                      <a:pt x="38" y="53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0" y="71"/>
                    </a:lnTo>
                    <a:lnTo>
                      <a:pt x="14" y="120"/>
                    </a:lnTo>
                    <a:lnTo>
                      <a:pt x="9" y="118"/>
                    </a:lnTo>
                    <a:close/>
                  </a:path>
                </a:pathLst>
              </a:custGeom>
              <a:solidFill>
                <a:srgbClr val="798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9" name="Freeform 4211"/>
              <p:cNvSpPr>
                <a:spLocks/>
              </p:cNvSpPr>
              <p:nvPr/>
            </p:nvSpPr>
            <p:spPr bwMode="auto">
              <a:xfrm>
                <a:off x="4896" y="1611"/>
                <a:ext cx="40" cy="120"/>
              </a:xfrm>
              <a:custGeom>
                <a:avLst/>
                <a:gdLst>
                  <a:gd name="T0" fmla="*/ 9 w 40"/>
                  <a:gd name="T1" fmla="*/ 118 h 120"/>
                  <a:gd name="T2" fmla="*/ 9 w 40"/>
                  <a:gd name="T3" fmla="*/ 118 h 120"/>
                  <a:gd name="T4" fmla="*/ 7 w 40"/>
                  <a:gd name="T5" fmla="*/ 113 h 120"/>
                  <a:gd name="T6" fmla="*/ 4 w 40"/>
                  <a:gd name="T7" fmla="*/ 103 h 120"/>
                  <a:gd name="T8" fmla="*/ 0 w 40"/>
                  <a:gd name="T9" fmla="*/ 94 h 120"/>
                  <a:gd name="T10" fmla="*/ 0 w 40"/>
                  <a:gd name="T11" fmla="*/ 84 h 120"/>
                  <a:gd name="T12" fmla="*/ 0 w 40"/>
                  <a:gd name="T13" fmla="*/ 75 h 120"/>
                  <a:gd name="T14" fmla="*/ 2 w 40"/>
                  <a:gd name="T15" fmla="*/ 66 h 120"/>
                  <a:gd name="T16" fmla="*/ 4 w 40"/>
                  <a:gd name="T17" fmla="*/ 56 h 120"/>
                  <a:gd name="T18" fmla="*/ 9 w 40"/>
                  <a:gd name="T19" fmla="*/ 47 h 120"/>
                  <a:gd name="T20" fmla="*/ 14 w 40"/>
                  <a:gd name="T21" fmla="*/ 39 h 120"/>
                  <a:gd name="T22" fmla="*/ 25 w 40"/>
                  <a:gd name="T23" fmla="*/ 2 h 120"/>
                  <a:gd name="T24" fmla="*/ 30 w 40"/>
                  <a:gd name="T25" fmla="*/ 0 h 120"/>
                  <a:gd name="T26" fmla="*/ 30 w 40"/>
                  <a:gd name="T27" fmla="*/ 6 h 120"/>
                  <a:gd name="T28" fmla="*/ 25 w 40"/>
                  <a:gd name="T29" fmla="*/ 13 h 120"/>
                  <a:gd name="T30" fmla="*/ 23 w 40"/>
                  <a:gd name="T31" fmla="*/ 36 h 120"/>
                  <a:gd name="T32" fmla="*/ 25 w 40"/>
                  <a:gd name="T33" fmla="*/ 36 h 120"/>
                  <a:gd name="T34" fmla="*/ 35 w 40"/>
                  <a:gd name="T35" fmla="*/ 47 h 120"/>
                  <a:gd name="T36" fmla="*/ 38 w 40"/>
                  <a:gd name="T37" fmla="*/ 53 h 120"/>
                  <a:gd name="T38" fmla="*/ 38 w 40"/>
                  <a:gd name="T39" fmla="*/ 56 h 120"/>
                  <a:gd name="T40" fmla="*/ 40 w 40"/>
                  <a:gd name="T41" fmla="*/ 58 h 120"/>
                  <a:gd name="T42" fmla="*/ 40 w 40"/>
                  <a:gd name="T43" fmla="*/ 71 h 120"/>
                  <a:gd name="T44" fmla="*/ 14 w 40"/>
                  <a:gd name="T45" fmla="*/ 120 h 120"/>
                  <a:gd name="T46" fmla="*/ 9 w 40"/>
                  <a:gd name="T47" fmla="*/ 118 h 12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0" h="120">
                    <a:moveTo>
                      <a:pt x="9" y="118"/>
                    </a:moveTo>
                    <a:lnTo>
                      <a:pt x="9" y="118"/>
                    </a:lnTo>
                    <a:lnTo>
                      <a:pt x="7" y="113"/>
                    </a:lnTo>
                    <a:lnTo>
                      <a:pt x="4" y="103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4" y="39"/>
                    </a:lnTo>
                    <a:lnTo>
                      <a:pt x="25" y="2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25" y="13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35" y="47"/>
                    </a:lnTo>
                    <a:lnTo>
                      <a:pt x="38" y="53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0" y="71"/>
                    </a:lnTo>
                    <a:lnTo>
                      <a:pt x="14" y="120"/>
                    </a:lnTo>
                    <a:lnTo>
                      <a:pt x="9" y="11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0" name="Freeform 4212"/>
              <p:cNvSpPr>
                <a:spLocks/>
              </p:cNvSpPr>
              <p:nvPr/>
            </p:nvSpPr>
            <p:spPr bwMode="auto">
              <a:xfrm>
                <a:off x="4900" y="1652"/>
                <a:ext cx="33" cy="68"/>
              </a:xfrm>
              <a:custGeom>
                <a:avLst/>
                <a:gdLst>
                  <a:gd name="T0" fmla="*/ 7 w 33"/>
                  <a:gd name="T1" fmla="*/ 68 h 68"/>
                  <a:gd name="T2" fmla="*/ 5 w 33"/>
                  <a:gd name="T3" fmla="*/ 66 h 68"/>
                  <a:gd name="T4" fmla="*/ 3 w 33"/>
                  <a:gd name="T5" fmla="*/ 60 h 68"/>
                  <a:gd name="T6" fmla="*/ 2 w 33"/>
                  <a:gd name="T7" fmla="*/ 53 h 68"/>
                  <a:gd name="T8" fmla="*/ 0 w 33"/>
                  <a:gd name="T9" fmla="*/ 45 h 68"/>
                  <a:gd name="T10" fmla="*/ 0 w 33"/>
                  <a:gd name="T11" fmla="*/ 38 h 68"/>
                  <a:gd name="T12" fmla="*/ 0 w 33"/>
                  <a:gd name="T13" fmla="*/ 30 h 68"/>
                  <a:gd name="T14" fmla="*/ 2 w 33"/>
                  <a:gd name="T15" fmla="*/ 23 h 68"/>
                  <a:gd name="T16" fmla="*/ 5 w 33"/>
                  <a:gd name="T17" fmla="*/ 15 h 68"/>
                  <a:gd name="T18" fmla="*/ 8 w 33"/>
                  <a:gd name="T19" fmla="*/ 8 h 68"/>
                  <a:gd name="T20" fmla="*/ 14 w 33"/>
                  <a:gd name="T21" fmla="*/ 0 h 68"/>
                  <a:gd name="T22" fmla="*/ 24 w 33"/>
                  <a:gd name="T23" fmla="*/ 2 h 68"/>
                  <a:gd name="T24" fmla="*/ 31 w 33"/>
                  <a:gd name="T25" fmla="*/ 15 h 68"/>
                  <a:gd name="T26" fmla="*/ 33 w 33"/>
                  <a:gd name="T27" fmla="*/ 17 h 68"/>
                  <a:gd name="T28" fmla="*/ 33 w 33"/>
                  <a:gd name="T29" fmla="*/ 21 h 68"/>
                  <a:gd name="T30" fmla="*/ 33 w 33"/>
                  <a:gd name="T31" fmla="*/ 32 h 68"/>
                  <a:gd name="T32" fmla="*/ 24 w 33"/>
                  <a:gd name="T33" fmla="*/ 47 h 68"/>
                  <a:gd name="T34" fmla="*/ 7 w 33"/>
                  <a:gd name="T35" fmla="*/ 68 h 6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3" h="68">
                    <a:moveTo>
                      <a:pt x="7" y="68"/>
                    </a:moveTo>
                    <a:lnTo>
                      <a:pt x="5" y="66"/>
                    </a:lnTo>
                    <a:lnTo>
                      <a:pt x="3" y="60"/>
                    </a:lnTo>
                    <a:lnTo>
                      <a:pt x="2" y="53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3"/>
                    </a:lnTo>
                    <a:lnTo>
                      <a:pt x="5" y="15"/>
                    </a:lnTo>
                    <a:lnTo>
                      <a:pt x="8" y="8"/>
                    </a:lnTo>
                    <a:lnTo>
                      <a:pt x="14" y="0"/>
                    </a:lnTo>
                    <a:lnTo>
                      <a:pt x="24" y="2"/>
                    </a:lnTo>
                    <a:lnTo>
                      <a:pt x="31" y="15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3" y="32"/>
                    </a:lnTo>
                    <a:lnTo>
                      <a:pt x="24" y="47"/>
                    </a:lnTo>
                    <a:lnTo>
                      <a:pt x="7" y="68"/>
                    </a:lnTo>
                    <a:close/>
                  </a:path>
                </a:pathLst>
              </a:custGeom>
              <a:solidFill>
                <a:srgbClr val="D4A8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1" name="Freeform 4213"/>
              <p:cNvSpPr>
                <a:spLocks/>
              </p:cNvSpPr>
              <p:nvPr/>
            </p:nvSpPr>
            <p:spPr bwMode="auto">
              <a:xfrm>
                <a:off x="5234" y="1609"/>
                <a:ext cx="40" cy="94"/>
              </a:xfrm>
              <a:custGeom>
                <a:avLst/>
                <a:gdLst>
                  <a:gd name="T0" fmla="*/ 33 w 40"/>
                  <a:gd name="T1" fmla="*/ 94 h 94"/>
                  <a:gd name="T2" fmla="*/ 31 w 40"/>
                  <a:gd name="T3" fmla="*/ 94 h 94"/>
                  <a:gd name="T4" fmla="*/ 9 w 40"/>
                  <a:gd name="T5" fmla="*/ 71 h 94"/>
                  <a:gd name="T6" fmla="*/ 5 w 40"/>
                  <a:gd name="T7" fmla="*/ 70 h 94"/>
                  <a:gd name="T8" fmla="*/ 3 w 40"/>
                  <a:gd name="T9" fmla="*/ 62 h 94"/>
                  <a:gd name="T10" fmla="*/ 2 w 40"/>
                  <a:gd name="T11" fmla="*/ 56 h 94"/>
                  <a:gd name="T12" fmla="*/ 2 w 40"/>
                  <a:gd name="T13" fmla="*/ 49 h 94"/>
                  <a:gd name="T14" fmla="*/ 2 w 40"/>
                  <a:gd name="T15" fmla="*/ 43 h 94"/>
                  <a:gd name="T16" fmla="*/ 3 w 40"/>
                  <a:gd name="T17" fmla="*/ 36 h 94"/>
                  <a:gd name="T18" fmla="*/ 3 w 40"/>
                  <a:gd name="T19" fmla="*/ 30 h 94"/>
                  <a:gd name="T20" fmla="*/ 3 w 40"/>
                  <a:gd name="T21" fmla="*/ 23 h 94"/>
                  <a:gd name="T22" fmla="*/ 5 w 40"/>
                  <a:gd name="T23" fmla="*/ 17 h 94"/>
                  <a:gd name="T24" fmla="*/ 0 w 40"/>
                  <a:gd name="T25" fmla="*/ 0 h 94"/>
                  <a:gd name="T26" fmla="*/ 9 w 40"/>
                  <a:gd name="T27" fmla="*/ 8 h 94"/>
                  <a:gd name="T28" fmla="*/ 12 w 40"/>
                  <a:gd name="T29" fmla="*/ 15 h 94"/>
                  <a:gd name="T30" fmla="*/ 24 w 40"/>
                  <a:gd name="T31" fmla="*/ 24 h 94"/>
                  <a:gd name="T32" fmla="*/ 29 w 40"/>
                  <a:gd name="T33" fmla="*/ 34 h 94"/>
                  <a:gd name="T34" fmla="*/ 33 w 40"/>
                  <a:gd name="T35" fmla="*/ 38 h 94"/>
                  <a:gd name="T36" fmla="*/ 34 w 40"/>
                  <a:gd name="T37" fmla="*/ 41 h 94"/>
                  <a:gd name="T38" fmla="*/ 36 w 40"/>
                  <a:gd name="T39" fmla="*/ 45 h 94"/>
                  <a:gd name="T40" fmla="*/ 38 w 40"/>
                  <a:gd name="T41" fmla="*/ 49 h 94"/>
                  <a:gd name="T42" fmla="*/ 40 w 40"/>
                  <a:gd name="T43" fmla="*/ 51 h 94"/>
                  <a:gd name="T44" fmla="*/ 40 w 40"/>
                  <a:gd name="T45" fmla="*/ 55 h 94"/>
                  <a:gd name="T46" fmla="*/ 40 w 40"/>
                  <a:gd name="T47" fmla="*/ 58 h 94"/>
                  <a:gd name="T48" fmla="*/ 40 w 40"/>
                  <a:gd name="T49" fmla="*/ 62 h 94"/>
                  <a:gd name="T50" fmla="*/ 38 w 40"/>
                  <a:gd name="T51" fmla="*/ 94 h 94"/>
                  <a:gd name="T52" fmla="*/ 33 w 40"/>
                  <a:gd name="T53" fmla="*/ 94 h 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0" h="94">
                    <a:moveTo>
                      <a:pt x="33" y="94"/>
                    </a:moveTo>
                    <a:lnTo>
                      <a:pt x="31" y="94"/>
                    </a:lnTo>
                    <a:lnTo>
                      <a:pt x="9" y="71"/>
                    </a:lnTo>
                    <a:lnTo>
                      <a:pt x="5" y="70"/>
                    </a:lnTo>
                    <a:lnTo>
                      <a:pt x="3" y="62"/>
                    </a:lnTo>
                    <a:lnTo>
                      <a:pt x="2" y="56"/>
                    </a:lnTo>
                    <a:lnTo>
                      <a:pt x="2" y="49"/>
                    </a:lnTo>
                    <a:lnTo>
                      <a:pt x="2" y="43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3"/>
                    </a:lnTo>
                    <a:lnTo>
                      <a:pt x="5" y="17"/>
                    </a:lnTo>
                    <a:lnTo>
                      <a:pt x="0" y="0"/>
                    </a:lnTo>
                    <a:lnTo>
                      <a:pt x="9" y="8"/>
                    </a:lnTo>
                    <a:lnTo>
                      <a:pt x="12" y="15"/>
                    </a:lnTo>
                    <a:lnTo>
                      <a:pt x="24" y="24"/>
                    </a:lnTo>
                    <a:lnTo>
                      <a:pt x="29" y="34"/>
                    </a:lnTo>
                    <a:lnTo>
                      <a:pt x="33" y="38"/>
                    </a:lnTo>
                    <a:lnTo>
                      <a:pt x="34" y="41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40" y="51"/>
                    </a:lnTo>
                    <a:lnTo>
                      <a:pt x="40" y="55"/>
                    </a:lnTo>
                    <a:lnTo>
                      <a:pt x="40" y="58"/>
                    </a:lnTo>
                    <a:lnTo>
                      <a:pt x="40" y="62"/>
                    </a:lnTo>
                    <a:lnTo>
                      <a:pt x="38" y="94"/>
                    </a:lnTo>
                    <a:lnTo>
                      <a:pt x="33" y="94"/>
                    </a:lnTo>
                    <a:close/>
                  </a:path>
                </a:pathLst>
              </a:custGeom>
              <a:solidFill>
                <a:srgbClr val="798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2" name="Freeform 4214"/>
              <p:cNvSpPr>
                <a:spLocks/>
              </p:cNvSpPr>
              <p:nvPr/>
            </p:nvSpPr>
            <p:spPr bwMode="auto">
              <a:xfrm>
                <a:off x="5234" y="1609"/>
                <a:ext cx="40" cy="94"/>
              </a:xfrm>
              <a:custGeom>
                <a:avLst/>
                <a:gdLst>
                  <a:gd name="T0" fmla="*/ 33 w 40"/>
                  <a:gd name="T1" fmla="*/ 94 h 94"/>
                  <a:gd name="T2" fmla="*/ 31 w 40"/>
                  <a:gd name="T3" fmla="*/ 94 h 94"/>
                  <a:gd name="T4" fmla="*/ 9 w 40"/>
                  <a:gd name="T5" fmla="*/ 71 h 94"/>
                  <a:gd name="T6" fmla="*/ 5 w 40"/>
                  <a:gd name="T7" fmla="*/ 70 h 94"/>
                  <a:gd name="T8" fmla="*/ 3 w 40"/>
                  <a:gd name="T9" fmla="*/ 62 h 94"/>
                  <a:gd name="T10" fmla="*/ 2 w 40"/>
                  <a:gd name="T11" fmla="*/ 56 h 94"/>
                  <a:gd name="T12" fmla="*/ 2 w 40"/>
                  <a:gd name="T13" fmla="*/ 49 h 94"/>
                  <a:gd name="T14" fmla="*/ 2 w 40"/>
                  <a:gd name="T15" fmla="*/ 43 h 94"/>
                  <a:gd name="T16" fmla="*/ 3 w 40"/>
                  <a:gd name="T17" fmla="*/ 36 h 94"/>
                  <a:gd name="T18" fmla="*/ 3 w 40"/>
                  <a:gd name="T19" fmla="*/ 30 h 94"/>
                  <a:gd name="T20" fmla="*/ 3 w 40"/>
                  <a:gd name="T21" fmla="*/ 23 h 94"/>
                  <a:gd name="T22" fmla="*/ 5 w 40"/>
                  <a:gd name="T23" fmla="*/ 17 h 94"/>
                  <a:gd name="T24" fmla="*/ 0 w 40"/>
                  <a:gd name="T25" fmla="*/ 0 h 94"/>
                  <a:gd name="T26" fmla="*/ 9 w 40"/>
                  <a:gd name="T27" fmla="*/ 8 h 94"/>
                  <a:gd name="T28" fmla="*/ 12 w 40"/>
                  <a:gd name="T29" fmla="*/ 15 h 94"/>
                  <a:gd name="T30" fmla="*/ 24 w 40"/>
                  <a:gd name="T31" fmla="*/ 24 h 94"/>
                  <a:gd name="T32" fmla="*/ 29 w 40"/>
                  <a:gd name="T33" fmla="*/ 34 h 94"/>
                  <a:gd name="T34" fmla="*/ 33 w 40"/>
                  <a:gd name="T35" fmla="*/ 38 h 94"/>
                  <a:gd name="T36" fmla="*/ 34 w 40"/>
                  <a:gd name="T37" fmla="*/ 41 h 94"/>
                  <a:gd name="T38" fmla="*/ 36 w 40"/>
                  <a:gd name="T39" fmla="*/ 45 h 94"/>
                  <a:gd name="T40" fmla="*/ 38 w 40"/>
                  <a:gd name="T41" fmla="*/ 49 h 94"/>
                  <a:gd name="T42" fmla="*/ 40 w 40"/>
                  <a:gd name="T43" fmla="*/ 51 h 94"/>
                  <a:gd name="T44" fmla="*/ 40 w 40"/>
                  <a:gd name="T45" fmla="*/ 55 h 94"/>
                  <a:gd name="T46" fmla="*/ 40 w 40"/>
                  <a:gd name="T47" fmla="*/ 58 h 94"/>
                  <a:gd name="T48" fmla="*/ 40 w 40"/>
                  <a:gd name="T49" fmla="*/ 62 h 94"/>
                  <a:gd name="T50" fmla="*/ 38 w 40"/>
                  <a:gd name="T51" fmla="*/ 94 h 94"/>
                  <a:gd name="T52" fmla="*/ 33 w 40"/>
                  <a:gd name="T53" fmla="*/ 94 h 9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0" h="94">
                    <a:moveTo>
                      <a:pt x="33" y="94"/>
                    </a:moveTo>
                    <a:lnTo>
                      <a:pt x="31" y="94"/>
                    </a:lnTo>
                    <a:lnTo>
                      <a:pt x="9" y="71"/>
                    </a:lnTo>
                    <a:lnTo>
                      <a:pt x="5" y="70"/>
                    </a:lnTo>
                    <a:lnTo>
                      <a:pt x="3" y="62"/>
                    </a:lnTo>
                    <a:lnTo>
                      <a:pt x="2" y="56"/>
                    </a:lnTo>
                    <a:lnTo>
                      <a:pt x="2" y="49"/>
                    </a:lnTo>
                    <a:lnTo>
                      <a:pt x="2" y="43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3"/>
                    </a:lnTo>
                    <a:lnTo>
                      <a:pt x="5" y="17"/>
                    </a:lnTo>
                    <a:lnTo>
                      <a:pt x="0" y="0"/>
                    </a:lnTo>
                    <a:lnTo>
                      <a:pt x="9" y="8"/>
                    </a:lnTo>
                    <a:lnTo>
                      <a:pt x="12" y="15"/>
                    </a:lnTo>
                    <a:lnTo>
                      <a:pt x="24" y="24"/>
                    </a:lnTo>
                    <a:lnTo>
                      <a:pt x="29" y="34"/>
                    </a:lnTo>
                    <a:lnTo>
                      <a:pt x="33" y="38"/>
                    </a:lnTo>
                    <a:lnTo>
                      <a:pt x="34" y="41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40" y="51"/>
                    </a:lnTo>
                    <a:lnTo>
                      <a:pt x="40" y="55"/>
                    </a:lnTo>
                    <a:lnTo>
                      <a:pt x="40" y="58"/>
                    </a:lnTo>
                    <a:lnTo>
                      <a:pt x="40" y="62"/>
                    </a:lnTo>
                    <a:lnTo>
                      <a:pt x="38" y="94"/>
                    </a:lnTo>
                    <a:lnTo>
                      <a:pt x="33" y="9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3" name="Freeform 4215"/>
              <p:cNvSpPr>
                <a:spLocks/>
              </p:cNvSpPr>
              <p:nvPr/>
            </p:nvSpPr>
            <p:spPr bwMode="auto">
              <a:xfrm>
                <a:off x="5239" y="1630"/>
                <a:ext cx="29" cy="67"/>
              </a:xfrm>
              <a:custGeom>
                <a:avLst/>
                <a:gdLst>
                  <a:gd name="T0" fmla="*/ 26 w 29"/>
                  <a:gd name="T1" fmla="*/ 67 h 67"/>
                  <a:gd name="T2" fmla="*/ 16 w 29"/>
                  <a:gd name="T3" fmla="*/ 62 h 67"/>
                  <a:gd name="T4" fmla="*/ 5 w 29"/>
                  <a:gd name="T5" fmla="*/ 49 h 67"/>
                  <a:gd name="T6" fmla="*/ 4 w 29"/>
                  <a:gd name="T7" fmla="*/ 45 h 67"/>
                  <a:gd name="T8" fmla="*/ 0 w 29"/>
                  <a:gd name="T9" fmla="*/ 34 h 67"/>
                  <a:gd name="T10" fmla="*/ 4 w 29"/>
                  <a:gd name="T11" fmla="*/ 0 h 67"/>
                  <a:gd name="T12" fmla="*/ 7 w 29"/>
                  <a:gd name="T13" fmla="*/ 0 h 67"/>
                  <a:gd name="T14" fmla="*/ 17 w 29"/>
                  <a:gd name="T15" fmla="*/ 7 h 67"/>
                  <a:gd name="T16" fmla="*/ 28 w 29"/>
                  <a:gd name="T17" fmla="*/ 24 h 67"/>
                  <a:gd name="T18" fmla="*/ 29 w 29"/>
                  <a:gd name="T19" fmla="*/ 28 h 67"/>
                  <a:gd name="T20" fmla="*/ 26 w 29"/>
                  <a:gd name="T21" fmla="*/ 67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67">
                    <a:moveTo>
                      <a:pt x="26" y="67"/>
                    </a:moveTo>
                    <a:lnTo>
                      <a:pt x="16" y="62"/>
                    </a:lnTo>
                    <a:lnTo>
                      <a:pt x="5" y="49"/>
                    </a:lnTo>
                    <a:lnTo>
                      <a:pt x="4" y="45"/>
                    </a:lnTo>
                    <a:lnTo>
                      <a:pt x="0" y="34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7" y="7"/>
                    </a:lnTo>
                    <a:lnTo>
                      <a:pt x="28" y="24"/>
                    </a:lnTo>
                    <a:lnTo>
                      <a:pt x="29" y="28"/>
                    </a:lnTo>
                    <a:lnTo>
                      <a:pt x="26" y="67"/>
                    </a:lnTo>
                    <a:close/>
                  </a:path>
                </a:pathLst>
              </a:custGeom>
              <a:solidFill>
                <a:srgbClr val="D4A8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4" name="Freeform 4216"/>
              <p:cNvSpPr>
                <a:spLocks/>
              </p:cNvSpPr>
              <p:nvPr/>
            </p:nvSpPr>
            <p:spPr bwMode="auto">
              <a:xfrm>
                <a:off x="5026" y="1583"/>
                <a:ext cx="1" cy="11"/>
              </a:xfrm>
              <a:custGeom>
                <a:avLst/>
                <a:gdLst>
                  <a:gd name="T0" fmla="*/ 1 w 1"/>
                  <a:gd name="T1" fmla="*/ 11 h 11"/>
                  <a:gd name="T2" fmla="*/ 0 w 1"/>
                  <a:gd name="T3" fmla="*/ 11 h 11"/>
                  <a:gd name="T4" fmla="*/ 0 w 1"/>
                  <a:gd name="T5" fmla="*/ 5 h 11"/>
                  <a:gd name="T6" fmla="*/ 1 w 1"/>
                  <a:gd name="T7" fmla="*/ 0 h 11"/>
                  <a:gd name="T8" fmla="*/ 1 w 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1">
                    <a:moveTo>
                      <a:pt x="1" y="11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DBC4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5" name="Freeform 4217"/>
              <p:cNvSpPr>
                <a:spLocks/>
              </p:cNvSpPr>
              <p:nvPr/>
            </p:nvSpPr>
            <p:spPr bwMode="auto">
              <a:xfrm>
                <a:off x="5026" y="1579"/>
                <a:ext cx="3" cy="11"/>
              </a:xfrm>
              <a:custGeom>
                <a:avLst/>
                <a:gdLst>
                  <a:gd name="T0" fmla="*/ 1 w 3"/>
                  <a:gd name="T1" fmla="*/ 9 h 11"/>
                  <a:gd name="T2" fmla="*/ 0 w 3"/>
                  <a:gd name="T3" fmla="*/ 11 h 11"/>
                  <a:gd name="T4" fmla="*/ 0 w 3"/>
                  <a:gd name="T5" fmla="*/ 6 h 11"/>
                  <a:gd name="T6" fmla="*/ 3 w 3"/>
                  <a:gd name="T7" fmla="*/ 0 h 11"/>
                  <a:gd name="T8" fmla="*/ 1 w 3"/>
                  <a:gd name="T9" fmla="*/ 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9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DEC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6" name="Freeform 4218"/>
              <p:cNvSpPr>
                <a:spLocks/>
              </p:cNvSpPr>
              <p:nvPr/>
            </p:nvSpPr>
            <p:spPr bwMode="auto">
              <a:xfrm>
                <a:off x="5026" y="1573"/>
                <a:ext cx="3" cy="15"/>
              </a:xfrm>
              <a:custGeom>
                <a:avLst/>
                <a:gdLst>
                  <a:gd name="T0" fmla="*/ 1 w 3"/>
                  <a:gd name="T1" fmla="*/ 10 h 15"/>
                  <a:gd name="T2" fmla="*/ 0 w 3"/>
                  <a:gd name="T3" fmla="*/ 15 h 15"/>
                  <a:gd name="T4" fmla="*/ 0 w 3"/>
                  <a:gd name="T5" fmla="*/ 8 h 15"/>
                  <a:gd name="T6" fmla="*/ 3 w 3"/>
                  <a:gd name="T7" fmla="*/ 0 h 15"/>
                  <a:gd name="T8" fmla="*/ 1 w 3"/>
                  <a:gd name="T9" fmla="*/ 1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5">
                    <a:moveTo>
                      <a:pt x="1" y="10"/>
                    </a:moveTo>
                    <a:lnTo>
                      <a:pt x="0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DEC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7" name="Freeform 4219"/>
              <p:cNvSpPr>
                <a:spLocks/>
              </p:cNvSpPr>
              <p:nvPr/>
            </p:nvSpPr>
            <p:spPr bwMode="auto">
              <a:xfrm>
                <a:off x="5024" y="1568"/>
                <a:ext cx="5" cy="17"/>
              </a:xfrm>
              <a:custGeom>
                <a:avLst/>
                <a:gdLst>
                  <a:gd name="T0" fmla="*/ 5 w 5"/>
                  <a:gd name="T1" fmla="*/ 11 h 17"/>
                  <a:gd name="T2" fmla="*/ 2 w 5"/>
                  <a:gd name="T3" fmla="*/ 17 h 17"/>
                  <a:gd name="T4" fmla="*/ 0 w 5"/>
                  <a:gd name="T5" fmla="*/ 11 h 17"/>
                  <a:gd name="T6" fmla="*/ 5 w 5"/>
                  <a:gd name="T7" fmla="*/ 0 h 17"/>
                  <a:gd name="T8" fmla="*/ 5 w 5"/>
                  <a:gd name="T9" fmla="*/ 1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5" y="11"/>
                    </a:moveTo>
                    <a:lnTo>
                      <a:pt x="2" y="17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E1CB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8" name="Freeform 4220"/>
              <p:cNvSpPr>
                <a:spLocks/>
              </p:cNvSpPr>
              <p:nvPr/>
            </p:nvSpPr>
            <p:spPr bwMode="auto">
              <a:xfrm>
                <a:off x="5024" y="1564"/>
                <a:ext cx="7" cy="17"/>
              </a:xfrm>
              <a:custGeom>
                <a:avLst/>
                <a:gdLst>
                  <a:gd name="T0" fmla="*/ 5 w 7"/>
                  <a:gd name="T1" fmla="*/ 9 h 17"/>
                  <a:gd name="T2" fmla="*/ 2 w 7"/>
                  <a:gd name="T3" fmla="*/ 17 h 17"/>
                  <a:gd name="T4" fmla="*/ 0 w 7"/>
                  <a:gd name="T5" fmla="*/ 13 h 17"/>
                  <a:gd name="T6" fmla="*/ 0 w 7"/>
                  <a:gd name="T7" fmla="*/ 11 h 17"/>
                  <a:gd name="T8" fmla="*/ 7 w 7"/>
                  <a:gd name="T9" fmla="*/ 0 h 17"/>
                  <a:gd name="T10" fmla="*/ 5 w 7"/>
                  <a:gd name="T11" fmla="*/ 9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7">
                    <a:moveTo>
                      <a:pt x="5" y="9"/>
                    </a:moveTo>
                    <a:lnTo>
                      <a:pt x="2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E1C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9" name="Freeform 4221"/>
              <p:cNvSpPr>
                <a:spLocks/>
              </p:cNvSpPr>
              <p:nvPr/>
            </p:nvSpPr>
            <p:spPr bwMode="auto">
              <a:xfrm>
                <a:off x="5024" y="1558"/>
                <a:ext cx="7" cy="21"/>
              </a:xfrm>
              <a:custGeom>
                <a:avLst/>
                <a:gdLst>
                  <a:gd name="T0" fmla="*/ 5 w 7"/>
                  <a:gd name="T1" fmla="*/ 10 h 21"/>
                  <a:gd name="T2" fmla="*/ 0 w 7"/>
                  <a:gd name="T3" fmla="*/ 21 h 21"/>
                  <a:gd name="T4" fmla="*/ 0 w 7"/>
                  <a:gd name="T5" fmla="*/ 19 h 21"/>
                  <a:gd name="T6" fmla="*/ 0 w 7"/>
                  <a:gd name="T7" fmla="*/ 13 h 21"/>
                  <a:gd name="T8" fmla="*/ 7 w 7"/>
                  <a:gd name="T9" fmla="*/ 0 h 21"/>
                  <a:gd name="T10" fmla="*/ 5 w 7"/>
                  <a:gd name="T11" fmla="*/ 1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5" y="10"/>
                    </a:moveTo>
                    <a:lnTo>
                      <a:pt x="0" y="21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E5D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0" name="Freeform 4222"/>
              <p:cNvSpPr>
                <a:spLocks/>
              </p:cNvSpPr>
              <p:nvPr/>
            </p:nvSpPr>
            <p:spPr bwMode="auto">
              <a:xfrm>
                <a:off x="5024" y="1553"/>
                <a:ext cx="8" cy="22"/>
              </a:xfrm>
              <a:custGeom>
                <a:avLst/>
                <a:gdLst>
                  <a:gd name="T0" fmla="*/ 7 w 8"/>
                  <a:gd name="T1" fmla="*/ 11 h 22"/>
                  <a:gd name="T2" fmla="*/ 0 w 8"/>
                  <a:gd name="T3" fmla="*/ 22 h 22"/>
                  <a:gd name="T4" fmla="*/ 0 w 8"/>
                  <a:gd name="T5" fmla="*/ 15 h 22"/>
                  <a:gd name="T6" fmla="*/ 8 w 8"/>
                  <a:gd name="T7" fmla="*/ 0 h 22"/>
                  <a:gd name="T8" fmla="*/ 7 w 8"/>
                  <a:gd name="T9" fmla="*/ 1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7" y="11"/>
                    </a:moveTo>
                    <a:lnTo>
                      <a:pt x="0" y="22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E8D9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1" name="Freeform 4223"/>
              <p:cNvSpPr>
                <a:spLocks/>
              </p:cNvSpPr>
              <p:nvPr/>
            </p:nvSpPr>
            <p:spPr bwMode="auto">
              <a:xfrm>
                <a:off x="5024" y="1549"/>
                <a:ext cx="8" cy="22"/>
              </a:xfrm>
              <a:custGeom>
                <a:avLst/>
                <a:gdLst>
                  <a:gd name="T0" fmla="*/ 7 w 8"/>
                  <a:gd name="T1" fmla="*/ 9 h 22"/>
                  <a:gd name="T2" fmla="*/ 0 w 8"/>
                  <a:gd name="T3" fmla="*/ 22 h 22"/>
                  <a:gd name="T4" fmla="*/ 0 w 8"/>
                  <a:gd name="T5" fmla="*/ 17 h 22"/>
                  <a:gd name="T6" fmla="*/ 8 w 8"/>
                  <a:gd name="T7" fmla="*/ 0 h 22"/>
                  <a:gd name="T8" fmla="*/ 8 w 8"/>
                  <a:gd name="T9" fmla="*/ 0 h 22"/>
                  <a:gd name="T10" fmla="*/ 7 w 8"/>
                  <a:gd name="T11" fmla="*/ 9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22">
                    <a:moveTo>
                      <a:pt x="7" y="9"/>
                    </a:moveTo>
                    <a:lnTo>
                      <a:pt x="0" y="22"/>
                    </a:lnTo>
                    <a:lnTo>
                      <a:pt x="0" y="17"/>
                    </a:lnTo>
                    <a:lnTo>
                      <a:pt x="8" y="0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E8DC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2" name="Freeform 4224"/>
              <p:cNvSpPr>
                <a:spLocks/>
              </p:cNvSpPr>
              <p:nvPr/>
            </p:nvSpPr>
            <p:spPr bwMode="auto">
              <a:xfrm>
                <a:off x="5022" y="1549"/>
                <a:ext cx="10" cy="19"/>
              </a:xfrm>
              <a:custGeom>
                <a:avLst/>
                <a:gdLst>
                  <a:gd name="T0" fmla="*/ 10 w 10"/>
                  <a:gd name="T1" fmla="*/ 4 h 19"/>
                  <a:gd name="T2" fmla="*/ 2 w 10"/>
                  <a:gd name="T3" fmla="*/ 19 h 19"/>
                  <a:gd name="T4" fmla="*/ 0 w 10"/>
                  <a:gd name="T5" fmla="*/ 13 h 19"/>
                  <a:gd name="T6" fmla="*/ 9 w 10"/>
                  <a:gd name="T7" fmla="*/ 0 h 19"/>
                  <a:gd name="T8" fmla="*/ 10 w 10"/>
                  <a:gd name="T9" fmla="*/ 0 h 19"/>
                  <a:gd name="T10" fmla="*/ 10 w 10"/>
                  <a:gd name="T11" fmla="*/ 0 h 19"/>
                  <a:gd name="T12" fmla="*/ 10 w 10"/>
                  <a:gd name="T13" fmla="*/ 4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9">
                    <a:moveTo>
                      <a:pt x="10" y="4"/>
                    </a:moveTo>
                    <a:lnTo>
                      <a:pt x="2" y="19"/>
                    </a:lnTo>
                    <a:lnTo>
                      <a:pt x="0" y="1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DE1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3" name="Freeform 4225"/>
              <p:cNvSpPr>
                <a:spLocks/>
              </p:cNvSpPr>
              <p:nvPr/>
            </p:nvSpPr>
            <p:spPr bwMode="auto">
              <a:xfrm>
                <a:off x="5022" y="1549"/>
                <a:ext cx="10" cy="17"/>
              </a:xfrm>
              <a:custGeom>
                <a:avLst/>
                <a:gdLst>
                  <a:gd name="T0" fmla="*/ 10 w 10"/>
                  <a:gd name="T1" fmla="*/ 0 h 17"/>
                  <a:gd name="T2" fmla="*/ 2 w 10"/>
                  <a:gd name="T3" fmla="*/ 17 h 17"/>
                  <a:gd name="T4" fmla="*/ 0 w 10"/>
                  <a:gd name="T5" fmla="*/ 9 h 17"/>
                  <a:gd name="T6" fmla="*/ 7 w 10"/>
                  <a:gd name="T7" fmla="*/ 0 h 17"/>
                  <a:gd name="T8" fmla="*/ 1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10" y="0"/>
                    </a:moveTo>
                    <a:lnTo>
                      <a:pt x="2" y="17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DE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4" name="Freeform 4226"/>
              <p:cNvSpPr>
                <a:spLocks/>
              </p:cNvSpPr>
              <p:nvPr/>
            </p:nvSpPr>
            <p:spPr bwMode="auto">
              <a:xfrm>
                <a:off x="5022" y="1549"/>
                <a:ext cx="9" cy="13"/>
              </a:xfrm>
              <a:custGeom>
                <a:avLst/>
                <a:gdLst>
                  <a:gd name="T0" fmla="*/ 9 w 9"/>
                  <a:gd name="T1" fmla="*/ 0 h 13"/>
                  <a:gd name="T2" fmla="*/ 0 w 9"/>
                  <a:gd name="T3" fmla="*/ 13 h 13"/>
                  <a:gd name="T4" fmla="*/ 0 w 9"/>
                  <a:gd name="T5" fmla="*/ 7 h 13"/>
                  <a:gd name="T6" fmla="*/ 4 w 9"/>
                  <a:gd name="T7" fmla="*/ 0 h 13"/>
                  <a:gd name="T8" fmla="*/ 9 w 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9" y="0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1E8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5" name="Freeform 4227"/>
              <p:cNvSpPr>
                <a:spLocks/>
              </p:cNvSpPr>
              <p:nvPr/>
            </p:nvSpPr>
            <p:spPr bwMode="auto">
              <a:xfrm>
                <a:off x="5022" y="1547"/>
                <a:ext cx="7" cy="11"/>
              </a:xfrm>
              <a:custGeom>
                <a:avLst/>
                <a:gdLst>
                  <a:gd name="T0" fmla="*/ 7 w 7"/>
                  <a:gd name="T1" fmla="*/ 2 h 11"/>
                  <a:gd name="T2" fmla="*/ 0 w 7"/>
                  <a:gd name="T3" fmla="*/ 11 h 11"/>
                  <a:gd name="T4" fmla="*/ 0 w 7"/>
                  <a:gd name="T5" fmla="*/ 8 h 11"/>
                  <a:gd name="T6" fmla="*/ 0 w 7"/>
                  <a:gd name="T7" fmla="*/ 6 h 11"/>
                  <a:gd name="T8" fmla="*/ 2 w 7"/>
                  <a:gd name="T9" fmla="*/ 0 h 11"/>
                  <a:gd name="T10" fmla="*/ 7 w 7"/>
                  <a:gd name="T11" fmla="*/ 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7" y="2"/>
                    </a:moveTo>
                    <a:lnTo>
                      <a:pt x="0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1E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6" name="Freeform 4228"/>
              <p:cNvSpPr>
                <a:spLocks/>
              </p:cNvSpPr>
              <p:nvPr/>
            </p:nvSpPr>
            <p:spPr bwMode="auto">
              <a:xfrm>
                <a:off x="5020" y="1547"/>
                <a:ext cx="6" cy="9"/>
              </a:xfrm>
              <a:custGeom>
                <a:avLst/>
                <a:gdLst>
                  <a:gd name="T0" fmla="*/ 6 w 6"/>
                  <a:gd name="T1" fmla="*/ 2 h 9"/>
                  <a:gd name="T2" fmla="*/ 2 w 6"/>
                  <a:gd name="T3" fmla="*/ 9 h 9"/>
                  <a:gd name="T4" fmla="*/ 2 w 6"/>
                  <a:gd name="T5" fmla="*/ 8 h 9"/>
                  <a:gd name="T6" fmla="*/ 0 w 6"/>
                  <a:gd name="T7" fmla="*/ 6 h 9"/>
                  <a:gd name="T8" fmla="*/ 0 w 6"/>
                  <a:gd name="T9" fmla="*/ 4 h 9"/>
                  <a:gd name="T10" fmla="*/ 2 w 6"/>
                  <a:gd name="T11" fmla="*/ 0 h 9"/>
                  <a:gd name="T12" fmla="*/ 6 w 6"/>
                  <a:gd name="T13" fmla="*/ 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lnTo>
                      <a:pt x="2" y="9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6F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7" name="Freeform 4229"/>
              <p:cNvSpPr>
                <a:spLocks/>
              </p:cNvSpPr>
              <p:nvPr/>
            </p:nvSpPr>
            <p:spPr bwMode="auto">
              <a:xfrm>
                <a:off x="5020" y="1547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2 w 4"/>
                  <a:gd name="T3" fmla="*/ 6 h 6"/>
                  <a:gd name="T4" fmla="*/ 0 w 4"/>
                  <a:gd name="T5" fmla="*/ 6 h 6"/>
                  <a:gd name="T6" fmla="*/ 0 w 4"/>
                  <a:gd name="T7" fmla="*/ 2 h 6"/>
                  <a:gd name="T8" fmla="*/ 0 w 4"/>
                  <a:gd name="T9" fmla="*/ 0 h 6"/>
                  <a:gd name="T10" fmla="*/ 4 w 4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2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F2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8" name="Freeform 4230"/>
              <p:cNvSpPr>
                <a:spLocks/>
              </p:cNvSpPr>
              <p:nvPr/>
            </p:nvSpPr>
            <p:spPr bwMode="auto">
              <a:xfrm>
                <a:off x="5019" y="1547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4 h 4"/>
                  <a:gd name="T4" fmla="*/ 0 w 3"/>
                  <a:gd name="T5" fmla="*/ 0 h 4"/>
                  <a:gd name="T6" fmla="*/ 3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AF7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9" name="Freeform 4231"/>
              <p:cNvSpPr>
                <a:spLocks/>
              </p:cNvSpPr>
              <p:nvPr/>
            </p:nvSpPr>
            <p:spPr bwMode="auto">
              <a:xfrm>
                <a:off x="5019" y="154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0" name="Freeform 4232"/>
              <p:cNvSpPr>
                <a:spLocks/>
              </p:cNvSpPr>
              <p:nvPr/>
            </p:nvSpPr>
            <p:spPr bwMode="auto">
              <a:xfrm>
                <a:off x="5038" y="1532"/>
                <a:ext cx="12" cy="23"/>
              </a:xfrm>
              <a:custGeom>
                <a:avLst/>
                <a:gdLst>
                  <a:gd name="T0" fmla="*/ 0 w 12"/>
                  <a:gd name="T1" fmla="*/ 21 h 23"/>
                  <a:gd name="T2" fmla="*/ 12 w 12"/>
                  <a:gd name="T3" fmla="*/ 0 h 23"/>
                  <a:gd name="T4" fmla="*/ 12 w 12"/>
                  <a:gd name="T5" fmla="*/ 4 h 23"/>
                  <a:gd name="T6" fmla="*/ 1 w 12"/>
                  <a:gd name="T7" fmla="*/ 23 h 23"/>
                  <a:gd name="T8" fmla="*/ 0 w 12"/>
                  <a:gd name="T9" fmla="*/ 23 h 23"/>
                  <a:gd name="T10" fmla="*/ 0 w 12"/>
                  <a:gd name="T11" fmla="*/ 2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3">
                    <a:moveTo>
                      <a:pt x="0" y="21"/>
                    </a:moveTo>
                    <a:lnTo>
                      <a:pt x="12" y="0"/>
                    </a:lnTo>
                    <a:lnTo>
                      <a:pt x="12" y="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7B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1" name="Freeform 4233"/>
              <p:cNvSpPr>
                <a:spLocks/>
              </p:cNvSpPr>
              <p:nvPr/>
            </p:nvSpPr>
            <p:spPr bwMode="auto">
              <a:xfrm>
                <a:off x="5036" y="1528"/>
                <a:ext cx="14" cy="27"/>
              </a:xfrm>
              <a:custGeom>
                <a:avLst/>
                <a:gdLst>
                  <a:gd name="T0" fmla="*/ 14 w 14"/>
                  <a:gd name="T1" fmla="*/ 6 h 27"/>
                  <a:gd name="T2" fmla="*/ 3 w 14"/>
                  <a:gd name="T3" fmla="*/ 27 h 27"/>
                  <a:gd name="T4" fmla="*/ 2 w 14"/>
                  <a:gd name="T5" fmla="*/ 27 h 27"/>
                  <a:gd name="T6" fmla="*/ 2 w 14"/>
                  <a:gd name="T7" fmla="*/ 25 h 27"/>
                  <a:gd name="T8" fmla="*/ 0 w 14"/>
                  <a:gd name="T9" fmla="*/ 23 h 27"/>
                  <a:gd name="T10" fmla="*/ 14 w 14"/>
                  <a:gd name="T11" fmla="*/ 0 h 27"/>
                  <a:gd name="T12" fmla="*/ 14 w 14"/>
                  <a:gd name="T13" fmla="*/ 6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7">
                    <a:moveTo>
                      <a:pt x="14" y="6"/>
                    </a:moveTo>
                    <a:lnTo>
                      <a:pt x="3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14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D7BF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2" name="Freeform 4234"/>
              <p:cNvSpPr>
                <a:spLocks/>
              </p:cNvSpPr>
              <p:nvPr/>
            </p:nvSpPr>
            <p:spPr bwMode="auto">
              <a:xfrm>
                <a:off x="5036" y="1524"/>
                <a:ext cx="14" cy="29"/>
              </a:xfrm>
              <a:custGeom>
                <a:avLst/>
                <a:gdLst>
                  <a:gd name="T0" fmla="*/ 14 w 14"/>
                  <a:gd name="T1" fmla="*/ 8 h 29"/>
                  <a:gd name="T2" fmla="*/ 2 w 14"/>
                  <a:gd name="T3" fmla="*/ 29 h 29"/>
                  <a:gd name="T4" fmla="*/ 2 w 14"/>
                  <a:gd name="T5" fmla="*/ 29 h 29"/>
                  <a:gd name="T6" fmla="*/ 0 w 14"/>
                  <a:gd name="T7" fmla="*/ 25 h 29"/>
                  <a:gd name="T8" fmla="*/ 12 w 14"/>
                  <a:gd name="T9" fmla="*/ 0 h 29"/>
                  <a:gd name="T10" fmla="*/ 14 w 14"/>
                  <a:gd name="T11" fmla="*/ 8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29">
                    <a:moveTo>
                      <a:pt x="14" y="8"/>
                    </a:moveTo>
                    <a:lnTo>
                      <a:pt x="2" y="29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D7BF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3" name="Freeform 4235"/>
              <p:cNvSpPr>
                <a:spLocks/>
              </p:cNvSpPr>
              <p:nvPr/>
            </p:nvSpPr>
            <p:spPr bwMode="auto">
              <a:xfrm>
                <a:off x="5034" y="1523"/>
                <a:ext cx="16" cy="28"/>
              </a:xfrm>
              <a:custGeom>
                <a:avLst/>
                <a:gdLst>
                  <a:gd name="T0" fmla="*/ 16 w 16"/>
                  <a:gd name="T1" fmla="*/ 5 h 28"/>
                  <a:gd name="T2" fmla="*/ 2 w 16"/>
                  <a:gd name="T3" fmla="*/ 28 h 28"/>
                  <a:gd name="T4" fmla="*/ 0 w 16"/>
                  <a:gd name="T5" fmla="*/ 24 h 28"/>
                  <a:gd name="T6" fmla="*/ 14 w 16"/>
                  <a:gd name="T7" fmla="*/ 0 h 28"/>
                  <a:gd name="T8" fmla="*/ 16 w 16"/>
                  <a:gd name="T9" fmla="*/ 5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5"/>
                    </a:moveTo>
                    <a:lnTo>
                      <a:pt x="2" y="28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D7B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4" name="Freeform 4236"/>
              <p:cNvSpPr>
                <a:spLocks/>
              </p:cNvSpPr>
              <p:nvPr/>
            </p:nvSpPr>
            <p:spPr bwMode="auto">
              <a:xfrm>
                <a:off x="5032" y="1519"/>
                <a:ext cx="16" cy="30"/>
              </a:xfrm>
              <a:custGeom>
                <a:avLst/>
                <a:gdLst>
                  <a:gd name="T0" fmla="*/ 16 w 16"/>
                  <a:gd name="T1" fmla="*/ 5 h 30"/>
                  <a:gd name="T2" fmla="*/ 4 w 16"/>
                  <a:gd name="T3" fmla="*/ 30 h 30"/>
                  <a:gd name="T4" fmla="*/ 0 w 16"/>
                  <a:gd name="T5" fmla="*/ 28 h 30"/>
                  <a:gd name="T6" fmla="*/ 0 w 16"/>
                  <a:gd name="T7" fmla="*/ 26 h 30"/>
                  <a:gd name="T8" fmla="*/ 16 w 16"/>
                  <a:gd name="T9" fmla="*/ 0 h 30"/>
                  <a:gd name="T10" fmla="*/ 16 w 16"/>
                  <a:gd name="T11" fmla="*/ 2 h 30"/>
                  <a:gd name="T12" fmla="*/ 16 w 16"/>
                  <a:gd name="T13" fmla="*/ 5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30">
                    <a:moveTo>
                      <a:pt x="16" y="5"/>
                    </a:moveTo>
                    <a:lnTo>
                      <a:pt x="4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D7BF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5" name="Freeform 4237"/>
              <p:cNvSpPr>
                <a:spLocks/>
              </p:cNvSpPr>
              <p:nvPr/>
            </p:nvSpPr>
            <p:spPr bwMode="auto">
              <a:xfrm>
                <a:off x="5032" y="1517"/>
                <a:ext cx="16" cy="30"/>
              </a:xfrm>
              <a:custGeom>
                <a:avLst/>
                <a:gdLst>
                  <a:gd name="T0" fmla="*/ 16 w 16"/>
                  <a:gd name="T1" fmla="*/ 6 h 30"/>
                  <a:gd name="T2" fmla="*/ 2 w 16"/>
                  <a:gd name="T3" fmla="*/ 30 h 30"/>
                  <a:gd name="T4" fmla="*/ 0 w 16"/>
                  <a:gd name="T5" fmla="*/ 30 h 30"/>
                  <a:gd name="T6" fmla="*/ 0 w 16"/>
                  <a:gd name="T7" fmla="*/ 26 h 30"/>
                  <a:gd name="T8" fmla="*/ 0 w 16"/>
                  <a:gd name="T9" fmla="*/ 26 h 30"/>
                  <a:gd name="T10" fmla="*/ 14 w 16"/>
                  <a:gd name="T11" fmla="*/ 0 h 30"/>
                  <a:gd name="T12" fmla="*/ 16 w 16"/>
                  <a:gd name="T13" fmla="*/ 4 h 30"/>
                  <a:gd name="T14" fmla="*/ 16 w 16"/>
                  <a:gd name="T15" fmla="*/ 6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30">
                    <a:moveTo>
                      <a:pt x="16" y="6"/>
                    </a:moveTo>
                    <a:lnTo>
                      <a:pt x="2" y="30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14" y="0"/>
                    </a:lnTo>
                    <a:lnTo>
                      <a:pt x="16" y="4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D7BF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6" name="Freeform 4238"/>
              <p:cNvSpPr>
                <a:spLocks/>
              </p:cNvSpPr>
              <p:nvPr/>
            </p:nvSpPr>
            <p:spPr bwMode="auto">
              <a:xfrm>
                <a:off x="5031" y="1515"/>
                <a:ext cx="17" cy="30"/>
              </a:xfrm>
              <a:custGeom>
                <a:avLst/>
                <a:gdLst>
                  <a:gd name="T0" fmla="*/ 17 w 17"/>
                  <a:gd name="T1" fmla="*/ 4 h 30"/>
                  <a:gd name="T2" fmla="*/ 1 w 17"/>
                  <a:gd name="T3" fmla="*/ 30 h 30"/>
                  <a:gd name="T4" fmla="*/ 1 w 17"/>
                  <a:gd name="T5" fmla="*/ 28 h 30"/>
                  <a:gd name="T6" fmla="*/ 0 w 17"/>
                  <a:gd name="T7" fmla="*/ 28 h 30"/>
                  <a:gd name="T8" fmla="*/ 15 w 17"/>
                  <a:gd name="T9" fmla="*/ 0 h 30"/>
                  <a:gd name="T10" fmla="*/ 17 w 17"/>
                  <a:gd name="T11" fmla="*/ 4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30">
                    <a:moveTo>
                      <a:pt x="17" y="4"/>
                    </a:moveTo>
                    <a:lnTo>
                      <a:pt x="1" y="30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5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DBC2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7" name="Freeform 4239"/>
              <p:cNvSpPr>
                <a:spLocks/>
              </p:cNvSpPr>
              <p:nvPr/>
            </p:nvSpPr>
            <p:spPr bwMode="auto">
              <a:xfrm>
                <a:off x="5029" y="1513"/>
                <a:ext cx="17" cy="30"/>
              </a:xfrm>
              <a:custGeom>
                <a:avLst/>
                <a:gdLst>
                  <a:gd name="T0" fmla="*/ 17 w 17"/>
                  <a:gd name="T1" fmla="*/ 4 h 30"/>
                  <a:gd name="T2" fmla="*/ 3 w 17"/>
                  <a:gd name="T3" fmla="*/ 30 h 30"/>
                  <a:gd name="T4" fmla="*/ 0 w 17"/>
                  <a:gd name="T5" fmla="*/ 30 h 30"/>
                  <a:gd name="T6" fmla="*/ 16 w 17"/>
                  <a:gd name="T7" fmla="*/ 0 h 30"/>
                  <a:gd name="T8" fmla="*/ 16 w 17"/>
                  <a:gd name="T9" fmla="*/ 0 h 30"/>
                  <a:gd name="T10" fmla="*/ 17 w 17"/>
                  <a:gd name="T11" fmla="*/ 4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30">
                    <a:moveTo>
                      <a:pt x="17" y="4"/>
                    </a:moveTo>
                    <a:lnTo>
                      <a:pt x="3" y="30"/>
                    </a:lnTo>
                    <a:lnTo>
                      <a:pt x="0" y="30"/>
                    </a:lnTo>
                    <a:lnTo>
                      <a:pt x="16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DBC2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8" name="Freeform 4240"/>
              <p:cNvSpPr>
                <a:spLocks/>
              </p:cNvSpPr>
              <p:nvPr/>
            </p:nvSpPr>
            <p:spPr bwMode="auto">
              <a:xfrm>
                <a:off x="5027" y="1513"/>
                <a:ext cx="19" cy="30"/>
              </a:xfrm>
              <a:custGeom>
                <a:avLst/>
                <a:gdLst>
                  <a:gd name="T0" fmla="*/ 19 w 19"/>
                  <a:gd name="T1" fmla="*/ 2 h 30"/>
                  <a:gd name="T2" fmla="*/ 4 w 19"/>
                  <a:gd name="T3" fmla="*/ 30 h 30"/>
                  <a:gd name="T4" fmla="*/ 0 w 19"/>
                  <a:gd name="T5" fmla="*/ 30 h 30"/>
                  <a:gd name="T6" fmla="*/ 16 w 19"/>
                  <a:gd name="T7" fmla="*/ 0 h 30"/>
                  <a:gd name="T8" fmla="*/ 18 w 19"/>
                  <a:gd name="T9" fmla="*/ 0 h 30"/>
                  <a:gd name="T10" fmla="*/ 18 w 19"/>
                  <a:gd name="T11" fmla="*/ 0 h 30"/>
                  <a:gd name="T12" fmla="*/ 19 w 19"/>
                  <a:gd name="T13" fmla="*/ 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30">
                    <a:moveTo>
                      <a:pt x="19" y="2"/>
                    </a:moveTo>
                    <a:lnTo>
                      <a:pt x="4" y="30"/>
                    </a:lnTo>
                    <a:lnTo>
                      <a:pt x="0" y="3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BC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9" name="Freeform 4241"/>
              <p:cNvSpPr>
                <a:spLocks/>
              </p:cNvSpPr>
              <p:nvPr/>
            </p:nvSpPr>
            <p:spPr bwMode="auto">
              <a:xfrm>
                <a:off x="5026" y="1511"/>
                <a:ext cx="19" cy="32"/>
              </a:xfrm>
              <a:custGeom>
                <a:avLst/>
                <a:gdLst>
                  <a:gd name="T0" fmla="*/ 19 w 19"/>
                  <a:gd name="T1" fmla="*/ 2 h 32"/>
                  <a:gd name="T2" fmla="*/ 3 w 19"/>
                  <a:gd name="T3" fmla="*/ 32 h 32"/>
                  <a:gd name="T4" fmla="*/ 0 w 19"/>
                  <a:gd name="T5" fmla="*/ 30 h 32"/>
                  <a:gd name="T6" fmla="*/ 15 w 19"/>
                  <a:gd name="T7" fmla="*/ 0 h 32"/>
                  <a:gd name="T8" fmla="*/ 19 w 19"/>
                  <a:gd name="T9" fmla="*/ 2 h 32"/>
                  <a:gd name="T10" fmla="*/ 19 w 19"/>
                  <a:gd name="T11" fmla="*/ 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32">
                    <a:moveTo>
                      <a:pt x="19" y="2"/>
                    </a:moveTo>
                    <a:lnTo>
                      <a:pt x="3" y="32"/>
                    </a:lnTo>
                    <a:lnTo>
                      <a:pt x="0" y="30"/>
                    </a:lnTo>
                    <a:lnTo>
                      <a:pt x="15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BC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0" name="Freeform 4242"/>
              <p:cNvSpPr>
                <a:spLocks/>
              </p:cNvSpPr>
              <p:nvPr/>
            </p:nvSpPr>
            <p:spPr bwMode="auto">
              <a:xfrm>
                <a:off x="5024" y="1511"/>
                <a:ext cx="19" cy="32"/>
              </a:xfrm>
              <a:custGeom>
                <a:avLst/>
                <a:gdLst>
                  <a:gd name="T0" fmla="*/ 19 w 19"/>
                  <a:gd name="T1" fmla="*/ 2 h 32"/>
                  <a:gd name="T2" fmla="*/ 3 w 19"/>
                  <a:gd name="T3" fmla="*/ 32 h 32"/>
                  <a:gd name="T4" fmla="*/ 2 w 19"/>
                  <a:gd name="T5" fmla="*/ 30 h 32"/>
                  <a:gd name="T6" fmla="*/ 0 w 19"/>
                  <a:gd name="T7" fmla="*/ 30 h 32"/>
                  <a:gd name="T8" fmla="*/ 17 w 19"/>
                  <a:gd name="T9" fmla="*/ 0 h 32"/>
                  <a:gd name="T10" fmla="*/ 19 w 19"/>
                  <a:gd name="T11" fmla="*/ 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32">
                    <a:moveTo>
                      <a:pt x="19" y="2"/>
                    </a:moveTo>
                    <a:lnTo>
                      <a:pt x="3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17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BC2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1" name="Freeform 4243"/>
              <p:cNvSpPr>
                <a:spLocks/>
              </p:cNvSpPr>
              <p:nvPr/>
            </p:nvSpPr>
            <p:spPr bwMode="auto">
              <a:xfrm>
                <a:off x="5022" y="1509"/>
                <a:ext cx="19" cy="32"/>
              </a:xfrm>
              <a:custGeom>
                <a:avLst/>
                <a:gdLst>
                  <a:gd name="T0" fmla="*/ 19 w 19"/>
                  <a:gd name="T1" fmla="*/ 2 h 32"/>
                  <a:gd name="T2" fmla="*/ 4 w 19"/>
                  <a:gd name="T3" fmla="*/ 32 h 32"/>
                  <a:gd name="T4" fmla="*/ 4 w 19"/>
                  <a:gd name="T5" fmla="*/ 32 h 32"/>
                  <a:gd name="T6" fmla="*/ 0 w 19"/>
                  <a:gd name="T7" fmla="*/ 30 h 32"/>
                  <a:gd name="T8" fmla="*/ 17 w 19"/>
                  <a:gd name="T9" fmla="*/ 0 h 32"/>
                  <a:gd name="T10" fmla="*/ 19 w 19"/>
                  <a:gd name="T11" fmla="*/ 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32">
                    <a:moveTo>
                      <a:pt x="19" y="2"/>
                    </a:moveTo>
                    <a:lnTo>
                      <a:pt x="4" y="32"/>
                    </a:lnTo>
                    <a:lnTo>
                      <a:pt x="0" y="30"/>
                    </a:lnTo>
                    <a:lnTo>
                      <a:pt x="17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BC4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2" name="Freeform 4244"/>
              <p:cNvSpPr>
                <a:spLocks/>
              </p:cNvSpPr>
              <p:nvPr/>
            </p:nvSpPr>
            <p:spPr bwMode="auto">
              <a:xfrm>
                <a:off x="5020" y="1509"/>
                <a:ext cx="21" cy="32"/>
              </a:xfrm>
              <a:custGeom>
                <a:avLst/>
                <a:gdLst>
                  <a:gd name="T0" fmla="*/ 21 w 21"/>
                  <a:gd name="T1" fmla="*/ 2 h 32"/>
                  <a:gd name="T2" fmla="*/ 4 w 21"/>
                  <a:gd name="T3" fmla="*/ 32 h 32"/>
                  <a:gd name="T4" fmla="*/ 0 w 21"/>
                  <a:gd name="T5" fmla="*/ 30 h 32"/>
                  <a:gd name="T6" fmla="*/ 18 w 21"/>
                  <a:gd name="T7" fmla="*/ 0 h 32"/>
                  <a:gd name="T8" fmla="*/ 21 w 21"/>
                  <a:gd name="T9" fmla="*/ 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21" y="2"/>
                    </a:moveTo>
                    <a:lnTo>
                      <a:pt x="4" y="32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DBC4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3" name="Freeform 4245"/>
              <p:cNvSpPr>
                <a:spLocks/>
              </p:cNvSpPr>
              <p:nvPr/>
            </p:nvSpPr>
            <p:spPr bwMode="auto">
              <a:xfrm>
                <a:off x="5019" y="1508"/>
                <a:ext cx="20" cy="31"/>
              </a:xfrm>
              <a:custGeom>
                <a:avLst/>
                <a:gdLst>
                  <a:gd name="T0" fmla="*/ 20 w 20"/>
                  <a:gd name="T1" fmla="*/ 1 h 31"/>
                  <a:gd name="T2" fmla="*/ 3 w 20"/>
                  <a:gd name="T3" fmla="*/ 31 h 31"/>
                  <a:gd name="T4" fmla="*/ 0 w 20"/>
                  <a:gd name="T5" fmla="*/ 30 h 31"/>
                  <a:gd name="T6" fmla="*/ 17 w 20"/>
                  <a:gd name="T7" fmla="*/ 0 h 31"/>
                  <a:gd name="T8" fmla="*/ 20 w 20"/>
                  <a:gd name="T9" fmla="*/ 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1">
                    <a:moveTo>
                      <a:pt x="20" y="1"/>
                    </a:moveTo>
                    <a:lnTo>
                      <a:pt x="3" y="31"/>
                    </a:lnTo>
                    <a:lnTo>
                      <a:pt x="0" y="30"/>
                    </a:lnTo>
                    <a:lnTo>
                      <a:pt x="17" y="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BC4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4" name="Freeform 4246"/>
              <p:cNvSpPr>
                <a:spLocks/>
              </p:cNvSpPr>
              <p:nvPr/>
            </p:nvSpPr>
            <p:spPr bwMode="auto">
              <a:xfrm>
                <a:off x="5017" y="1508"/>
                <a:ext cx="21" cy="31"/>
              </a:xfrm>
              <a:custGeom>
                <a:avLst/>
                <a:gdLst>
                  <a:gd name="T0" fmla="*/ 21 w 21"/>
                  <a:gd name="T1" fmla="*/ 1 h 31"/>
                  <a:gd name="T2" fmla="*/ 3 w 21"/>
                  <a:gd name="T3" fmla="*/ 31 h 31"/>
                  <a:gd name="T4" fmla="*/ 0 w 21"/>
                  <a:gd name="T5" fmla="*/ 30 h 31"/>
                  <a:gd name="T6" fmla="*/ 17 w 21"/>
                  <a:gd name="T7" fmla="*/ 0 h 31"/>
                  <a:gd name="T8" fmla="*/ 21 w 21"/>
                  <a:gd name="T9" fmla="*/ 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1">
                    <a:moveTo>
                      <a:pt x="21" y="1"/>
                    </a:moveTo>
                    <a:lnTo>
                      <a:pt x="3" y="31"/>
                    </a:lnTo>
                    <a:lnTo>
                      <a:pt x="0" y="30"/>
                    </a:lnTo>
                    <a:lnTo>
                      <a:pt x="17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DBC4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5" name="Freeform 4247"/>
              <p:cNvSpPr>
                <a:spLocks/>
              </p:cNvSpPr>
              <p:nvPr/>
            </p:nvSpPr>
            <p:spPr bwMode="auto">
              <a:xfrm>
                <a:off x="5015" y="1506"/>
                <a:ext cx="21" cy="32"/>
              </a:xfrm>
              <a:custGeom>
                <a:avLst/>
                <a:gdLst>
                  <a:gd name="T0" fmla="*/ 21 w 21"/>
                  <a:gd name="T1" fmla="*/ 2 h 32"/>
                  <a:gd name="T2" fmla="*/ 4 w 21"/>
                  <a:gd name="T3" fmla="*/ 32 h 32"/>
                  <a:gd name="T4" fmla="*/ 2 w 21"/>
                  <a:gd name="T5" fmla="*/ 32 h 32"/>
                  <a:gd name="T6" fmla="*/ 0 w 21"/>
                  <a:gd name="T7" fmla="*/ 32 h 32"/>
                  <a:gd name="T8" fmla="*/ 17 w 21"/>
                  <a:gd name="T9" fmla="*/ 0 h 32"/>
                  <a:gd name="T10" fmla="*/ 21 w 21"/>
                  <a:gd name="T11" fmla="*/ 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32">
                    <a:moveTo>
                      <a:pt x="21" y="2"/>
                    </a:move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17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DBC4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6" name="Freeform 4248"/>
              <p:cNvSpPr>
                <a:spLocks/>
              </p:cNvSpPr>
              <p:nvPr/>
            </p:nvSpPr>
            <p:spPr bwMode="auto">
              <a:xfrm>
                <a:off x="5014" y="1506"/>
                <a:ext cx="20" cy="32"/>
              </a:xfrm>
              <a:custGeom>
                <a:avLst/>
                <a:gdLst>
                  <a:gd name="T0" fmla="*/ 20 w 20"/>
                  <a:gd name="T1" fmla="*/ 2 h 32"/>
                  <a:gd name="T2" fmla="*/ 3 w 20"/>
                  <a:gd name="T3" fmla="*/ 32 h 32"/>
                  <a:gd name="T4" fmla="*/ 3 w 20"/>
                  <a:gd name="T5" fmla="*/ 32 h 32"/>
                  <a:gd name="T6" fmla="*/ 0 w 20"/>
                  <a:gd name="T7" fmla="*/ 32 h 32"/>
                  <a:gd name="T8" fmla="*/ 17 w 20"/>
                  <a:gd name="T9" fmla="*/ 0 h 32"/>
                  <a:gd name="T10" fmla="*/ 20 w 20"/>
                  <a:gd name="T11" fmla="*/ 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2">
                    <a:moveTo>
                      <a:pt x="20" y="2"/>
                    </a:moveTo>
                    <a:lnTo>
                      <a:pt x="3" y="32"/>
                    </a:lnTo>
                    <a:lnTo>
                      <a:pt x="0" y="32"/>
                    </a:lnTo>
                    <a:lnTo>
                      <a:pt x="17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DFC7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7" name="Freeform 4249"/>
              <p:cNvSpPr>
                <a:spLocks/>
              </p:cNvSpPr>
              <p:nvPr/>
            </p:nvSpPr>
            <p:spPr bwMode="auto">
              <a:xfrm>
                <a:off x="5012" y="1504"/>
                <a:ext cx="20" cy="34"/>
              </a:xfrm>
              <a:custGeom>
                <a:avLst/>
                <a:gdLst>
                  <a:gd name="T0" fmla="*/ 20 w 20"/>
                  <a:gd name="T1" fmla="*/ 2 h 34"/>
                  <a:gd name="T2" fmla="*/ 3 w 20"/>
                  <a:gd name="T3" fmla="*/ 34 h 34"/>
                  <a:gd name="T4" fmla="*/ 0 w 20"/>
                  <a:gd name="T5" fmla="*/ 34 h 34"/>
                  <a:gd name="T6" fmla="*/ 19 w 20"/>
                  <a:gd name="T7" fmla="*/ 0 h 34"/>
                  <a:gd name="T8" fmla="*/ 19 w 20"/>
                  <a:gd name="T9" fmla="*/ 0 h 34"/>
                  <a:gd name="T10" fmla="*/ 19 w 20"/>
                  <a:gd name="T11" fmla="*/ 0 h 34"/>
                  <a:gd name="T12" fmla="*/ 19 w 20"/>
                  <a:gd name="T13" fmla="*/ 0 h 34"/>
                  <a:gd name="T14" fmla="*/ 19 w 20"/>
                  <a:gd name="T15" fmla="*/ 0 h 34"/>
                  <a:gd name="T16" fmla="*/ 19 w 20"/>
                  <a:gd name="T17" fmla="*/ 0 h 34"/>
                  <a:gd name="T18" fmla="*/ 19 w 20"/>
                  <a:gd name="T19" fmla="*/ 0 h 34"/>
                  <a:gd name="T20" fmla="*/ 19 w 20"/>
                  <a:gd name="T21" fmla="*/ 0 h 34"/>
                  <a:gd name="T22" fmla="*/ 19 w 20"/>
                  <a:gd name="T23" fmla="*/ 0 h 34"/>
                  <a:gd name="T24" fmla="*/ 20 w 20"/>
                  <a:gd name="T25" fmla="*/ 2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34">
                    <a:moveTo>
                      <a:pt x="20" y="2"/>
                    </a:moveTo>
                    <a:lnTo>
                      <a:pt x="3" y="34"/>
                    </a:lnTo>
                    <a:lnTo>
                      <a:pt x="0" y="34"/>
                    </a:lnTo>
                    <a:lnTo>
                      <a:pt x="19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DFC7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8" name="Freeform 4250"/>
              <p:cNvSpPr>
                <a:spLocks/>
              </p:cNvSpPr>
              <p:nvPr/>
            </p:nvSpPr>
            <p:spPr bwMode="auto">
              <a:xfrm>
                <a:off x="5010" y="1504"/>
                <a:ext cx="21" cy="34"/>
              </a:xfrm>
              <a:custGeom>
                <a:avLst/>
                <a:gdLst>
                  <a:gd name="T0" fmla="*/ 21 w 21"/>
                  <a:gd name="T1" fmla="*/ 2 h 34"/>
                  <a:gd name="T2" fmla="*/ 4 w 21"/>
                  <a:gd name="T3" fmla="*/ 34 h 34"/>
                  <a:gd name="T4" fmla="*/ 0 w 21"/>
                  <a:gd name="T5" fmla="*/ 34 h 34"/>
                  <a:gd name="T6" fmla="*/ 19 w 21"/>
                  <a:gd name="T7" fmla="*/ 0 h 34"/>
                  <a:gd name="T8" fmla="*/ 19 w 21"/>
                  <a:gd name="T9" fmla="*/ 0 h 34"/>
                  <a:gd name="T10" fmla="*/ 19 w 21"/>
                  <a:gd name="T11" fmla="*/ 0 h 34"/>
                  <a:gd name="T12" fmla="*/ 19 w 21"/>
                  <a:gd name="T13" fmla="*/ 0 h 34"/>
                  <a:gd name="T14" fmla="*/ 19 w 21"/>
                  <a:gd name="T15" fmla="*/ 0 h 34"/>
                  <a:gd name="T16" fmla="*/ 19 w 21"/>
                  <a:gd name="T17" fmla="*/ 0 h 34"/>
                  <a:gd name="T18" fmla="*/ 19 w 21"/>
                  <a:gd name="T19" fmla="*/ 0 h 34"/>
                  <a:gd name="T20" fmla="*/ 21 w 21"/>
                  <a:gd name="T21" fmla="*/ 0 h 34"/>
                  <a:gd name="T22" fmla="*/ 21 w 21"/>
                  <a:gd name="T23" fmla="*/ 0 h 34"/>
                  <a:gd name="T24" fmla="*/ 21 w 21"/>
                  <a:gd name="T25" fmla="*/ 2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34">
                    <a:moveTo>
                      <a:pt x="21" y="2"/>
                    </a:moveTo>
                    <a:lnTo>
                      <a:pt x="4" y="34"/>
                    </a:lnTo>
                    <a:lnTo>
                      <a:pt x="0" y="3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DEC7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9" name="Freeform 4251"/>
              <p:cNvSpPr>
                <a:spLocks/>
              </p:cNvSpPr>
              <p:nvPr/>
            </p:nvSpPr>
            <p:spPr bwMode="auto">
              <a:xfrm>
                <a:off x="5008" y="1502"/>
                <a:ext cx="23" cy="36"/>
              </a:xfrm>
              <a:custGeom>
                <a:avLst/>
                <a:gdLst>
                  <a:gd name="T0" fmla="*/ 23 w 23"/>
                  <a:gd name="T1" fmla="*/ 2 h 36"/>
                  <a:gd name="T2" fmla="*/ 4 w 23"/>
                  <a:gd name="T3" fmla="*/ 36 h 36"/>
                  <a:gd name="T4" fmla="*/ 0 w 23"/>
                  <a:gd name="T5" fmla="*/ 36 h 36"/>
                  <a:gd name="T6" fmla="*/ 19 w 23"/>
                  <a:gd name="T7" fmla="*/ 0 h 36"/>
                  <a:gd name="T8" fmla="*/ 19 w 23"/>
                  <a:gd name="T9" fmla="*/ 0 h 36"/>
                  <a:gd name="T10" fmla="*/ 19 w 23"/>
                  <a:gd name="T11" fmla="*/ 2 h 36"/>
                  <a:gd name="T12" fmla="*/ 19 w 23"/>
                  <a:gd name="T13" fmla="*/ 2 h 36"/>
                  <a:gd name="T14" fmla="*/ 21 w 23"/>
                  <a:gd name="T15" fmla="*/ 2 h 36"/>
                  <a:gd name="T16" fmla="*/ 21 w 23"/>
                  <a:gd name="T17" fmla="*/ 2 h 36"/>
                  <a:gd name="T18" fmla="*/ 21 w 23"/>
                  <a:gd name="T19" fmla="*/ 2 h 36"/>
                  <a:gd name="T20" fmla="*/ 21 w 23"/>
                  <a:gd name="T21" fmla="*/ 2 h 36"/>
                  <a:gd name="T22" fmla="*/ 23 w 23"/>
                  <a:gd name="T23" fmla="*/ 2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36">
                    <a:moveTo>
                      <a:pt x="23" y="2"/>
                    </a:moveTo>
                    <a:lnTo>
                      <a:pt x="4" y="36"/>
                    </a:lnTo>
                    <a:lnTo>
                      <a:pt x="0" y="36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DEC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0" name="Freeform 4252"/>
              <p:cNvSpPr>
                <a:spLocks/>
              </p:cNvSpPr>
              <p:nvPr/>
            </p:nvSpPr>
            <p:spPr bwMode="auto">
              <a:xfrm>
                <a:off x="5007" y="1502"/>
                <a:ext cx="22" cy="36"/>
              </a:xfrm>
              <a:custGeom>
                <a:avLst/>
                <a:gdLst>
                  <a:gd name="T0" fmla="*/ 22 w 22"/>
                  <a:gd name="T1" fmla="*/ 2 h 36"/>
                  <a:gd name="T2" fmla="*/ 3 w 22"/>
                  <a:gd name="T3" fmla="*/ 36 h 36"/>
                  <a:gd name="T4" fmla="*/ 0 w 22"/>
                  <a:gd name="T5" fmla="*/ 36 h 36"/>
                  <a:gd name="T6" fmla="*/ 19 w 22"/>
                  <a:gd name="T7" fmla="*/ 0 h 36"/>
                  <a:gd name="T8" fmla="*/ 19 w 22"/>
                  <a:gd name="T9" fmla="*/ 0 h 36"/>
                  <a:gd name="T10" fmla="*/ 19 w 22"/>
                  <a:gd name="T11" fmla="*/ 0 h 36"/>
                  <a:gd name="T12" fmla="*/ 19 w 22"/>
                  <a:gd name="T13" fmla="*/ 0 h 36"/>
                  <a:gd name="T14" fmla="*/ 20 w 22"/>
                  <a:gd name="T15" fmla="*/ 0 h 36"/>
                  <a:gd name="T16" fmla="*/ 20 w 22"/>
                  <a:gd name="T17" fmla="*/ 0 h 36"/>
                  <a:gd name="T18" fmla="*/ 20 w 22"/>
                  <a:gd name="T19" fmla="*/ 2 h 36"/>
                  <a:gd name="T20" fmla="*/ 20 w 22"/>
                  <a:gd name="T21" fmla="*/ 2 h 36"/>
                  <a:gd name="T22" fmla="*/ 22 w 22"/>
                  <a:gd name="T23" fmla="*/ 2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36">
                    <a:moveTo>
                      <a:pt x="22" y="2"/>
                    </a:moveTo>
                    <a:lnTo>
                      <a:pt x="3" y="36"/>
                    </a:lnTo>
                    <a:lnTo>
                      <a:pt x="0" y="36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DEC7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1" name="Freeform 4253"/>
              <p:cNvSpPr>
                <a:spLocks/>
              </p:cNvSpPr>
              <p:nvPr/>
            </p:nvSpPr>
            <p:spPr bwMode="auto">
              <a:xfrm>
                <a:off x="5003" y="1502"/>
                <a:ext cx="24" cy="36"/>
              </a:xfrm>
              <a:custGeom>
                <a:avLst/>
                <a:gdLst>
                  <a:gd name="T0" fmla="*/ 24 w 24"/>
                  <a:gd name="T1" fmla="*/ 0 h 36"/>
                  <a:gd name="T2" fmla="*/ 5 w 24"/>
                  <a:gd name="T3" fmla="*/ 36 h 36"/>
                  <a:gd name="T4" fmla="*/ 0 w 24"/>
                  <a:gd name="T5" fmla="*/ 34 h 36"/>
                  <a:gd name="T6" fmla="*/ 21 w 24"/>
                  <a:gd name="T7" fmla="*/ 0 h 36"/>
                  <a:gd name="T8" fmla="*/ 21 w 24"/>
                  <a:gd name="T9" fmla="*/ 0 h 36"/>
                  <a:gd name="T10" fmla="*/ 21 w 24"/>
                  <a:gd name="T11" fmla="*/ 0 h 36"/>
                  <a:gd name="T12" fmla="*/ 21 w 24"/>
                  <a:gd name="T13" fmla="*/ 0 h 36"/>
                  <a:gd name="T14" fmla="*/ 23 w 24"/>
                  <a:gd name="T15" fmla="*/ 0 h 36"/>
                  <a:gd name="T16" fmla="*/ 23 w 24"/>
                  <a:gd name="T17" fmla="*/ 0 h 36"/>
                  <a:gd name="T18" fmla="*/ 23 w 24"/>
                  <a:gd name="T19" fmla="*/ 0 h 36"/>
                  <a:gd name="T20" fmla="*/ 23 w 24"/>
                  <a:gd name="T21" fmla="*/ 0 h 36"/>
                  <a:gd name="T22" fmla="*/ 24 w 24"/>
                  <a:gd name="T23" fmla="*/ 0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36">
                    <a:moveTo>
                      <a:pt x="24" y="0"/>
                    </a:moveTo>
                    <a:lnTo>
                      <a:pt x="5" y="36"/>
                    </a:lnTo>
                    <a:lnTo>
                      <a:pt x="0" y="34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EC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2" name="Freeform 4254"/>
              <p:cNvSpPr>
                <a:spLocks/>
              </p:cNvSpPr>
              <p:nvPr/>
            </p:nvSpPr>
            <p:spPr bwMode="auto">
              <a:xfrm>
                <a:off x="5001" y="1500"/>
                <a:ext cx="25" cy="38"/>
              </a:xfrm>
              <a:custGeom>
                <a:avLst/>
                <a:gdLst>
                  <a:gd name="T0" fmla="*/ 25 w 25"/>
                  <a:gd name="T1" fmla="*/ 2 h 38"/>
                  <a:gd name="T2" fmla="*/ 6 w 25"/>
                  <a:gd name="T3" fmla="*/ 38 h 38"/>
                  <a:gd name="T4" fmla="*/ 0 w 25"/>
                  <a:gd name="T5" fmla="*/ 36 h 38"/>
                  <a:gd name="T6" fmla="*/ 21 w 25"/>
                  <a:gd name="T7" fmla="*/ 0 h 38"/>
                  <a:gd name="T8" fmla="*/ 21 w 25"/>
                  <a:gd name="T9" fmla="*/ 0 h 38"/>
                  <a:gd name="T10" fmla="*/ 21 w 25"/>
                  <a:gd name="T11" fmla="*/ 0 h 38"/>
                  <a:gd name="T12" fmla="*/ 21 w 25"/>
                  <a:gd name="T13" fmla="*/ 2 h 38"/>
                  <a:gd name="T14" fmla="*/ 23 w 25"/>
                  <a:gd name="T15" fmla="*/ 2 h 38"/>
                  <a:gd name="T16" fmla="*/ 23 w 25"/>
                  <a:gd name="T17" fmla="*/ 2 h 38"/>
                  <a:gd name="T18" fmla="*/ 23 w 25"/>
                  <a:gd name="T19" fmla="*/ 2 h 38"/>
                  <a:gd name="T20" fmla="*/ 23 w 25"/>
                  <a:gd name="T21" fmla="*/ 2 h 38"/>
                  <a:gd name="T22" fmla="*/ 25 w 25"/>
                  <a:gd name="T23" fmla="*/ 2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38">
                    <a:moveTo>
                      <a:pt x="25" y="2"/>
                    </a:moveTo>
                    <a:lnTo>
                      <a:pt x="6" y="38"/>
                    </a:lnTo>
                    <a:lnTo>
                      <a:pt x="0" y="36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DEC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3" name="Freeform 4255"/>
              <p:cNvSpPr>
                <a:spLocks/>
              </p:cNvSpPr>
              <p:nvPr/>
            </p:nvSpPr>
            <p:spPr bwMode="auto">
              <a:xfrm>
                <a:off x="5000" y="1500"/>
                <a:ext cx="24" cy="36"/>
              </a:xfrm>
              <a:custGeom>
                <a:avLst/>
                <a:gdLst>
                  <a:gd name="T0" fmla="*/ 24 w 24"/>
                  <a:gd name="T1" fmla="*/ 2 h 36"/>
                  <a:gd name="T2" fmla="*/ 3 w 24"/>
                  <a:gd name="T3" fmla="*/ 36 h 36"/>
                  <a:gd name="T4" fmla="*/ 0 w 24"/>
                  <a:gd name="T5" fmla="*/ 36 h 36"/>
                  <a:gd name="T6" fmla="*/ 20 w 24"/>
                  <a:gd name="T7" fmla="*/ 0 h 36"/>
                  <a:gd name="T8" fmla="*/ 20 w 24"/>
                  <a:gd name="T9" fmla="*/ 0 h 36"/>
                  <a:gd name="T10" fmla="*/ 20 w 24"/>
                  <a:gd name="T11" fmla="*/ 0 h 36"/>
                  <a:gd name="T12" fmla="*/ 22 w 24"/>
                  <a:gd name="T13" fmla="*/ 0 h 36"/>
                  <a:gd name="T14" fmla="*/ 22 w 24"/>
                  <a:gd name="T15" fmla="*/ 0 h 36"/>
                  <a:gd name="T16" fmla="*/ 22 w 24"/>
                  <a:gd name="T17" fmla="*/ 0 h 36"/>
                  <a:gd name="T18" fmla="*/ 22 w 24"/>
                  <a:gd name="T19" fmla="*/ 0 h 36"/>
                  <a:gd name="T20" fmla="*/ 22 w 24"/>
                  <a:gd name="T21" fmla="*/ 2 h 36"/>
                  <a:gd name="T22" fmla="*/ 24 w 24"/>
                  <a:gd name="T23" fmla="*/ 2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36">
                    <a:moveTo>
                      <a:pt x="24" y="2"/>
                    </a:moveTo>
                    <a:lnTo>
                      <a:pt x="3" y="36"/>
                    </a:lnTo>
                    <a:lnTo>
                      <a:pt x="0" y="36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DEC9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4" name="Freeform 4256"/>
              <p:cNvSpPr>
                <a:spLocks/>
              </p:cNvSpPr>
              <p:nvPr/>
            </p:nvSpPr>
            <p:spPr bwMode="auto">
              <a:xfrm>
                <a:off x="4998" y="1500"/>
                <a:ext cx="24" cy="36"/>
              </a:xfrm>
              <a:custGeom>
                <a:avLst/>
                <a:gdLst>
                  <a:gd name="T0" fmla="*/ 24 w 24"/>
                  <a:gd name="T1" fmla="*/ 0 h 36"/>
                  <a:gd name="T2" fmla="*/ 3 w 24"/>
                  <a:gd name="T3" fmla="*/ 36 h 36"/>
                  <a:gd name="T4" fmla="*/ 0 w 24"/>
                  <a:gd name="T5" fmla="*/ 36 h 36"/>
                  <a:gd name="T6" fmla="*/ 21 w 24"/>
                  <a:gd name="T7" fmla="*/ 0 h 36"/>
                  <a:gd name="T8" fmla="*/ 21 w 24"/>
                  <a:gd name="T9" fmla="*/ 0 h 36"/>
                  <a:gd name="T10" fmla="*/ 21 w 24"/>
                  <a:gd name="T11" fmla="*/ 0 h 36"/>
                  <a:gd name="T12" fmla="*/ 22 w 24"/>
                  <a:gd name="T13" fmla="*/ 0 h 36"/>
                  <a:gd name="T14" fmla="*/ 22 w 24"/>
                  <a:gd name="T15" fmla="*/ 0 h 36"/>
                  <a:gd name="T16" fmla="*/ 22 w 24"/>
                  <a:gd name="T17" fmla="*/ 0 h 36"/>
                  <a:gd name="T18" fmla="*/ 22 w 24"/>
                  <a:gd name="T19" fmla="*/ 0 h 36"/>
                  <a:gd name="T20" fmla="*/ 24 w 24"/>
                  <a:gd name="T21" fmla="*/ 0 h 36"/>
                  <a:gd name="T22" fmla="*/ 24 w 24"/>
                  <a:gd name="T23" fmla="*/ 0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36">
                    <a:moveTo>
                      <a:pt x="24" y="0"/>
                    </a:moveTo>
                    <a:lnTo>
                      <a:pt x="3" y="36"/>
                    </a:lnTo>
                    <a:lnTo>
                      <a:pt x="0" y="36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EC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5" name="Freeform 4257"/>
              <p:cNvSpPr>
                <a:spLocks/>
              </p:cNvSpPr>
              <p:nvPr/>
            </p:nvSpPr>
            <p:spPr bwMode="auto">
              <a:xfrm>
                <a:off x="4996" y="1498"/>
                <a:ext cx="24" cy="38"/>
              </a:xfrm>
              <a:custGeom>
                <a:avLst/>
                <a:gdLst>
                  <a:gd name="T0" fmla="*/ 24 w 24"/>
                  <a:gd name="T1" fmla="*/ 2 h 38"/>
                  <a:gd name="T2" fmla="*/ 4 w 24"/>
                  <a:gd name="T3" fmla="*/ 38 h 38"/>
                  <a:gd name="T4" fmla="*/ 0 w 24"/>
                  <a:gd name="T5" fmla="*/ 38 h 38"/>
                  <a:gd name="T6" fmla="*/ 21 w 24"/>
                  <a:gd name="T7" fmla="*/ 0 h 38"/>
                  <a:gd name="T8" fmla="*/ 21 w 24"/>
                  <a:gd name="T9" fmla="*/ 0 h 38"/>
                  <a:gd name="T10" fmla="*/ 21 w 24"/>
                  <a:gd name="T11" fmla="*/ 2 h 38"/>
                  <a:gd name="T12" fmla="*/ 23 w 24"/>
                  <a:gd name="T13" fmla="*/ 2 h 38"/>
                  <a:gd name="T14" fmla="*/ 23 w 24"/>
                  <a:gd name="T15" fmla="*/ 2 h 38"/>
                  <a:gd name="T16" fmla="*/ 23 w 24"/>
                  <a:gd name="T17" fmla="*/ 2 h 38"/>
                  <a:gd name="T18" fmla="*/ 23 w 24"/>
                  <a:gd name="T19" fmla="*/ 2 h 38"/>
                  <a:gd name="T20" fmla="*/ 24 w 24"/>
                  <a:gd name="T21" fmla="*/ 2 h 38"/>
                  <a:gd name="T22" fmla="*/ 24 w 24"/>
                  <a:gd name="T23" fmla="*/ 2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38">
                    <a:moveTo>
                      <a:pt x="24" y="2"/>
                    </a:moveTo>
                    <a:lnTo>
                      <a:pt x="4" y="38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DEC9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6" name="Freeform 4258"/>
              <p:cNvSpPr>
                <a:spLocks/>
              </p:cNvSpPr>
              <p:nvPr/>
            </p:nvSpPr>
            <p:spPr bwMode="auto">
              <a:xfrm>
                <a:off x="4995" y="1498"/>
                <a:ext cx="24" cy="38"/>
              </a:xfrm>
              <a:custGeom>
                <a:avLst/>
                <a:gdLst>
                  <a:gd name="T0" fmla="*/ 24 w 24"/>
                  <a:gd name="T1" fmla="*/ 2 h 38"/>
                  <a:gd name="T2" fmla="*/ 3 w 24"/>
                  <a:gd name="T3" fmla="*/ 38 h 38"/>
                  <a:gd name="T4" fmla="*/ 0 w 24"/>
                  <a:gd name="T5" fmla="*/ 38 h 38"/>
                  <a:gd name="T6" fmla="*/ 0 w 24"/>
                  <a:gd name="T7" fmla="*/ 38 h 38"/>
                  <a:gd name="T8" fmla="*/ 20 w 24"/>
                  <a:gd name="T9" fmla="*/ 0 h 38"/>
                  <a:gd name="T10" fmla="*/ 20 w 24"/>
                  <a:gd name="T11" fmla="*/ 0 h 38"/>
                  <a:gd name="T12" fmla="*/ 20 w 24"/>
                  <a:gd name="T13" fmla="*/ 0 h 38"/>
                  <a:gd name="T14" fmla="*/ 22 w 24"/>
                  <a:gd name="T15" fmla="*/ 0 h 38"/>
                  <a:gd name="T16" fmla="*/ 22 w 24"/>
                  <a:gd name="T17" fmla="*/ 0 h 38"/>
                  <a:gd name="T18" fmla="*/ 22 w 24"/>
                  <a:gd name="T19" fmla="*/ 0 h 38"/>
                  <a:gd name="T20" fmla="*/ 22 w 24"/>
                  <a:gd name="T21" fmla="*/ 2 h 38"/>
                  <a:gd name="T22" fmla="*/ 24 w 24"/>
                  <a:gd name="T23" fmla="*/ 2 h 38"/>
                  <a:gd name="T24" fmla="*/ 24 w 24"/>
                  <a:gd name="T25" fmla="*/ 2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38">
                    <a:moveTo>
                      <a:pt x="24" y="2"/>
                    </a:moveTo>
                    <a:lnTo>
                      <a:pt x="3" y="38"/>
                    </a:lnTo>
                    <a:lnTo>
                      <a:pt x="0" y="38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DEC9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7" name="Freeform 4259"/>
              <p:cNvSpPr>
                <a:spLocks/>
              </p:cNvSpPr>
              <p:nvPr/>
            </p:nvSpPr>
            <p:spPr bwMode="auto">
              <a:xfrm>
                <a:off x="4993" y="1498"/>
                <a:ext cx="24" cy="38"/>
              </a:xfrm>
              <a:custGeom>
                <a:avLst/>
                <a:gdLst>
                  <a:gd name="T0" fmla="*/ 24 w 24"/>
                  <a:gd name="T1" fmla="*/ 0 h 38"/>
                  <a:gd name="T2" fmla="*/ 3 w 24"/>
                  <a:gd name="T3" fmla="*/ 38 h 38"/>
                  <a:gd name="T4" fmla="*/ 2 w 24"/>
                  <a:gd name="T5" fmla="*/ 38 h 38"/>
                  <a:gd name="T6" fmla="*/ 0 w 24"/>
                  <a:gd name="T7" fmla="*/ 38 h 38"/>
                  <a:gd name="T8" fmla="*/ 21 w 24"/>
                  <a:gd name="T9" fmla="*/ 0 h 38"/>
                  <a:gd name="T10" fmla="*/ 21 w 24"/>
                  <a:gd name="T11" fmla="*/ 0 h 38"/>
                  <a:gd name="T12" fmla="*/ 21 w 24"/>
                  <a:gd name="T13" fmla="*/ 0 h 38"/>
                  <a:gd name="T14" fmla="*/ 21 w 24"/>
                  <a:gd name="T15" fmla="*/ 0 h 38"/>
                  <a:gd name="T16" fmla="*/ 22 w 24"/>
                  <a:gd name="T17" fmla="*/ 0 h 38"/>
                  <a:gd name="T18" fmla="*/ 22 w 24"/>
                  <a:gd name="T19" fmla="*/ 0 h 38"/>
                  <a:gd name="T20" fmla="*/ 22 w 24"/>
                  <a:gd name="T21" fmla="*/ 0 h 38"/>
                  <a:gd name="T22" fmla="*/ 24 w 24"/>
                  <a:gd name="T23" fmla="*/ 0 h 38"/>
                  <a:gd name="T24" fmla="*/ 24 w 24"/>
                  <a:gd name="T25" fmla="*/ 0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38">
                    <a:moveTo>
                      <a:pt x="24" y="0"/>
                    </a:moveTo>
                    <a:lnTo>
                      <a:pt x="3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8" name="Freeform 4260"/>
              <p:cNvSpPr>
                <a:spLocks/>
              </p:cNvSpPr>
              <p:nvPr/>
            </p:nvSpPr>
            <p:spPr bwMode="auto">
              <a:xfrm>
                <a:off x="4991" y="1498"/>
                <a:ext cx="24" cy="38"/>
              </a:xfrm>
              <a:custGeom>
                <a:avLst/>
                <a:gdLst>
                  <a:gd name="T0" fmla="*/ 24 w 24"/>
                  <a:gd name="T1" fmla="*/ 0 h 38"/>
                  <a:gd name="T2" fmla="*/ 4 w 24"/>
                  <a:gd name="T3" fmla="*/ 38 h 38"/>
                  <a:gd name="T4" fmla="*/ 0 w 24"/>
                  <a:gd name="T5" fmla="*/ 38 h 38"/>
                  <a:gd name="T6" fmla="*/ 21 w 24"/>
                  <a:gd name="T7" fmla="*/ 0 h 38"/>
                  <a:gd name="T8" fmla="*/ 21 w 24"/>
                  <a:gd name="T9" fmla="*/ 0 h 38"/>
                  <a:gd name="T10" fmla="*/ 21 w 24"/>
                  <a:gd name="T11" fmla="*/ 0 h 38"/>
                  <a:gd name="T12" fmla="*/ 21 w 24"/>
                  <a:gd name="T13" fmla="*/ 0 h 38"/>
                  <a:gd name="T14" fmla="*/ 23 w 24"/>
                  <a:gd name="T15" fmla="*/ 0 h 38"/>
                  <a:gd name="T16" fmla="*/ 23 w 24"/>
                  <a:gd name="T17" fmla="*/ 0 h 38"/>
                  <a:gd name="T18" fmla="*/ 23 w 24"/>
                  <a:gd name="T19" fmla="*/ 0 h 38"/>
                  <a:gd name="T20" fmla="*/ 23 w 24"/>
                  <a:gd name="T21" fmla="*/ 0 h 38"/>
                  <a:gd name="T22" fmla="*/ 24 w 24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38">
                    <a:moveTo>
                      <a:pt x="24" y="0"/>
                    </a:moveTo>
                    <a:lnTo>
                      <a:pt x="4" y="38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CB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9" name="Freeform 4261"/>
              <p:cNvSpPr>
                <a:spLocks/>
              </p:cNvSpPr>
              <p:nvPr/>
            </p:nvSpPr>
            <p:spPr bwMode="auto">
              <a:xfrm>
                <a:off x="4989" y="1498"/>
                <a:ext cx="25" cy="38"/>
              </a:xfrm>
              <a:custGeom>
                <a:avLst/>
                <a:gdLst>
                  <a:gd name="T0" fmla="*/ 25 w 25"/>
                  <a:gd name="T1" fmla="*/ 0 h 38"/>
                  <a:gd name="T2" fmla="*/ 4 w 25"/>
                  <a:gd name="T3" fmla="*/ 38 h 38"/>
                  <a:gd name="T4" fmla="*/ 0 w 25"/>
                  <a:gd name="T5" fmla="*/ 38 h 38"/>
                  <a:gd name="T6" fmla="*/ 21 w 25"/>
                  <a:gd name="T7" fmla="*/ 0 h 38"/>
                  <a:gd name="T8" fmla="*/ 21 w 25"/>
                  <a:gd name="T9" fmla="*/ 0 h 38"/>
                  <a:gd name="T10" fmla="*/ 21 w 25"/>
                  <a:gd name="T11" fmla="*/ 0 h 38"/>
                  <a:gd name="T12" fmla="*/ 21 w 25"/>
                  <a:gd name="T13" fmla="*/ 0 h 38"/>
                  <a:gd name="T14" fmla="*/ 23 w 25"/>
                  <a:gd name="T15" fmla="*/ 0 h 38"/>
                  <a:gd name="T16" fmla="*/ 23 w 25"/>
                  <a:gd name="T17" fmla="*/ 0 h 38"/>
                  <a:gd name="T18" fmla="*/ 23 w 25"/>
                  <a:gd name="T19" fmla="*/ 0 h 38"/>
                  <a:gd name="T20" fmla="*/ 23 w 25"/>
                  <a:gd name="T21" fmla="*/ 0 h 38"/>
                  <a:gd name="T22" fmla="*/ 25 w 25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38">
                    <a:moveTo>
                      <a:pt x="25" y="0"/>
                    </a:moveTo>
                    <a:lnTo>
                      <a:pt x="4" y="38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1C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0" name="Freeform 4262"/>
              <p:cNvSpPr>
                <a:spLocks/>
              </p:cNvSpPr>
              <p:nvPr/>
            </p:nvSpPr>
            <p:spPr bwMode="auto">
              <a:xfrm>
                <a:off x="4988" y="1496"/>
                <a:ext cx="24" cy="40"/>
              </a:xfrm>
              <a:custGeom>
                <a:avLst/>
                <a:gdLst>
                  <a:gd name="T0" fmla="*/ 24 w 24"/>
                  <a:gd name="T1" fmla="*/ 2 h 40"/>
                  <a:gd name="T2" fmla="*/ 3 w 24"/>
                  <a:gd name="T3" fmla="*/ 40 h 40"/>
                  <a:gd name="T4" fmla="*/ 0 w 24"/>
                  <a:gd name="T5" fmla="*/ 38 h 40"/>
                  <a:gd name="T6" fmla="*/ 20 w 24"/>
                  <a:gd name="T7" fmla="*/ 0 h 40"/>
                  <a:gd name="T8" fmla="*/ 20 w 24"/>
                  <a:gd name="T9" fmla="*/ 0 h 40"/>
                  <a:gd name="T10" fmla="*/ 20 w 24"/>
                  <a:gd name="T11" fmla="*/ 0 h 40"/>
                  <a:gd name="T12" fmla="*/ 20 w 24"/>
                  <a:gd name="T13" fmla="*/ 0 h 40"/>
                  <a:gd name="T14" fmla="*/ 22 w 24"/>
                  <a:gd name="T15" fmla="*/ 2 h 40"/>
                  <a:gd name="T16" fmla="*/ 22 w 24"/>
                  <a:gd name="T17" fmla="*/ 2 h 40"/>
                  <a:gd name="T18" fmla="*/ 22 w 24"/>
                  <a:gd name="T19" fmla="*/ 2 h 40"/>
                  <a:gd name="T20" fmla="*/ 22 w 24"/>
                  <a:gd name="T21" fmla="*/ 2 h 40"/>
                  <a:gd name="T22" fmla="*/ 24 w 24"/>
                  <a:gd name="T23" fmla="*/ 2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40">
                    <a:moveTo>
                      <a:pt x="24" y="2"/>
                    </a:moveTo>
                    <a:lnTo>
                      <a:pt x="3" y="40"/>
                    </a:lnTo>
                    <a:lnTo>
                      <a:pt x="0" y="38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E1CB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1" name="Freeform 4263"/>
              <p:cNvSpPr>
                <a:spLocks/>
              </p:cNvSpPr>
              <p:nvPr/>
            </p:nvSpPr>
            <p:spPr bwMode="auto">
              <a:xfrm>
                <a:off x="4984" y="1496"/>
                <a:ext cx="26" cy="40"/>
              </a:xfrm>
              <a:custGeom>
                <a:avLst/>
                <a:gdLst>
                  <a:gd name="T0" fmla="*/ 26 w 26"/>
                  <a:gd name="T1" fmla="*/ 2 h 40"/>
                  <a:gd name="T2" fmla="*/ 5 w 26"/>
                  <a:gd name="T3" fmla="*/ 40 h 40"/>
                  <a:gd name="T4" fmla="*/ 0 w 26"/>
                  <a:gd name="T5" fmla="*/ 38 h 40"/>
                  <a:gd name="T6" fmla="*/ 21 w 26"/>
                  <a:gd name="T7" fmla="*/ 0 h 40"/>
                  <a:gd name="T8" fmla="*/ 23 w 26"/>
                  <a:gd name="T9" fmla="*/ 0 h 40"/>
                  <a:gd name="T10" fmla="*/ 23 w 26"/>
                  <a:gd name="T11" fmla="*/ 0 h 40"/>
                  <a:gd name="T12" fmla="*/ 23 w 26"/>
                  <a:gd name="T13" fmla="*/ 0 h 40"/>
                  <a:gd name="T14" fmla="*/ 24 w 26"/>
                  <a:gd name="T15" fmla="*/ 0 h 40"/>
                  <a:gd name="T16" fmla="*/ 24 w 26"/>
                  <a:gd name="T17" fmla="*/ 0 h 40"/>
                  <a:gd name="T18" fmla="*/ 24 w 26"/>
                  <a:gd name="T19" fmla="*/ 0 h 40"/>
                  <a:gd name="T20" fmla="*/ 24 w 26"/>
                  <a:gd name="T21" fmla="*/ 0 h 40"/>
                  <a:gd name="T22" fmla="*/ 26 w 26"/>
                  <a:gd name="T23" fmla="*/ 2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40">
                    <a:moveTo>
                      <a:pt x="26" y="2"/>
                    </a:moveTo>
                    <a:lnTo>
                      <a:pt x="5" y="40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E1CB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" name="Freeform 4264"/>
              <p:cNvSpPr>
                <a:spLocks/>
              </p:cNvSpPr>
              <p:nvPr/>
            </p:nvSpPr>
            <p:spPr bwMode="auto">
              <a:xfrm>
                <a:off x="4983" y="1496"/>
                <a:ext cx="25" cy="38"/>
              </a:xfrm>
              <a:custGeom>
                <a:avLst/>
                <a:gdLst>
                  <a:gd name="T0" fmla="*/ 25 w 25"/>
                  <a:gd name="T1" fmla="*/ 0 h 38"/>
                  <a:gd name="T2" fmla="*/ 5 w 25"/>
                  <a:gd name="T3" fmla="*/ 38 h 38"/>
                  <a:gd name="T4" fmla="*/ 0 w 25"/>
                  <a:gd name="T5" fmla="*/ 38 h 38"/>
                  <a:gd name="T6" fmla="*/ 20 w 25"/>
                  <a:gd name="T7" fmla="*/ 0 h 38"/>
                  <a:gd name="T8" fmla="*/ 22 w 25"/>
                  <a:gd name="T9" fmla="*/ 0 h 38"/>
                  <a:gd name="T10" fmla="*/ 22 w 25"/>
                  <a:gd name="T11" fmla="*/ 0 h 38"/>
                  <a:gd name="T12" fmla="*/ 22 w 25"/>
                  <a:gd name="T13" fmla="*/ 0 h 38"/>
                  <a:gd name="T14" fmla="*/ 22 w 25"/>
                  <a:gd name="T15" fmla="*/ 0 h 38"/>
                  <a:gd name="T16" fmla="*/ 24 w 25"/>
                  <a:gd name="T17" fmla="*/ 0 h 38"/>
                  <a:gd name="T18" fmla="*/ 24 w 25"/>
                  <a:gd name="T19" fmla="*/ 0 h 38"/>
                  <a:gd name="T20" fmla="*/ 24 w 25"/>
                  <a:gd name="T21" fmla="*/ 0 h 38"/>
                  <a:gd name="T22" fmla="*/ 25 w 25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38">
                    <a:moveTo>
                      <a:pt x="25" y="0"/>
                    </a:moveTo>
                    <a:lnTo>
                      <a:pt x="5" y="38"/>
                    </a:lnTo>
                    <a:lnTo>
                      <a:pt x="0" y="38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1C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" name="Freeform 4265"/>
              <p:cNvSpPr>
                <a:spLocks/>
              </p:cNvSpPr>
              <p:nvPr/>
            </p:nvSpPr>
            <p:spPr bwMode="auto">
              <a:xfrm>
                <a:off x="4981" y="1496"/>
                <a:ext cx="24" cy="38"/>
              </a:xfrm>
              <a:custGeom>
                <a:avLst/>
                <a:gdLst>
                  <a:gd name="T0" fmla="*/ 24 w 24"/>
                  <a:gd name="T1" fmla="*/ 0 h 38"/>
                  <a:gd name="T2" fmla="*/ 3 w 24"/>
                  <a:gd name="T3" fmla="*/ 38 h 38"/>
                  <a:gd name="T4" fmla="*/ 0 w 24"/>
                  <a:gd name="T5" fmla="*/ 38 h 38"/>
                  <a:gd name="T6" fmla="*/ 20 w 24"/>
                  <a:gd name="T7" fmla="*/ 0 h 38"/>
                  <a:gd name="T8" fmla="*/ 22 w 24"/>
                  <a:gd name="T9" fmla="*/ 0 h 38"/>
                  <a:gd name="T10" fmla="*/ 22 w 24"/>
                  <a:gd name="T11" fmla="*/ 0 h 38"/>
                  <a:gd name="T12" fmla="*/ 22 w 24"/>
                  <a:gd name="T13" fmla="*/ 0 h 38"/>
                  <a:gd name="T14" fmla="*/ 22 w 24"/>
                  <a:gd name="T15" fmla="*/ 0 h 38"/>
                  <a:gd name="T16" fmla="*/ 24 w 24"/>
                  <a:gd name="T17" fmla="*/ 0 h 38"/>
                  <a:gd name="T18" fmla="*/ 24 w 24"/>
                  <a:gd name="T19" fmla="*/ 0 h 38"/>
                  <a:gd name="T20" fmla="*/ 24 w 24"/>
                  <a:gd name="T21" fmla="*/ 0 h 38"/>
                  <a:gd name="T22" fmla="*/ 24 w 24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38">
                    <a:moveTo>
                      <a:pt x="24" y="0"/>
                    </a:moveTo>
                    <a:lnTo>
                      <a:pt x="3" y="38"/>
                    </a:lnTo>
                    <a:lnTo>
                      <a:pt x="0" y="38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CF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" name="Freeform 4266"/>
              <p:cNvSpPr>
                <a:spLocks/>
              </p:cNvSpPr>
              <p:nvPr/>
            </p:nvSpPr>
            <p:spPr bwMode="auto">
              <a:xfrm>
                <a:off x="4979" y="1496"/>
                <a:ext cx="24" cy="38"/>
              </a:xfrm>
              <a:custGeom>
                <a:avLst/>
                <a:gdLst>
                  <a:gd name="T0" fmla="*/ 24 w 24"/>
                  <a:gd name="T1" fmla="*/ 0 h 38"/>
                  <a:gd name="T2" fmla="*/ 4 w 24"/>
                  <a:gd name="T3" fmla="*/ 38 h 38"/>
                  <a:gd name="T4" fmla="*/ 0 w 24"/>
                  <a:gd name="T5" fmla="*/ 38 h 38"/>
                  <a:gd name="T6" fmla="*/ 21 w 24"/>
                  <a:gd name="T7" fmla="*/ 0 h 38"/>
                  <a:gd name="T8" fmla="*/ 22 w 24"/>
                  <a:gd name="T9" fmla="*/ 0 h 38"/>
                  <a:gd name="T10" fmla="*/ 22 w 24"/>
                  <a:gd name="T11" fmla="*/ 0 h 38"/>
                  <a:gd name="T12" fmla="*/ 22 w 24"/>
                  <a:gd name="T13" fmla="*/ 0 h 38"/>
                  <a:gd name="T14" fmla="*/ 22 w 24"/>
                  <a:gd name="T15" fmla="*/ 0 h 38"/>
                  <a:gd name="T16" fmla="*/ 24 w 24"/>
                  <a:gd name="T17" fmla="*/ 0 h 38"/>
                  <a:gd name="T18" fmla="*/ 24 w 24"/>
                  <a:gd name="T19" fmla="*/ 0 h 38"/>
                  <a:gd name="T20" fmla="*/ 24 w 24"/>
                  <a:gd name="T21" fmla="*/ 0 h 38"/>
                  <a:gd name="T22" fmla="*/ 24 w 24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38">
                    <a:moveTo>
                      <a:pt x="24" y="0"/>
                    </a:moveTo>
                    <a:lnTo>
                      <a:pt x="4" y="38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C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" name="Freeform 4267"/>
              <p:cNvSpPr>
                <a:spLocks/>
              </p:cNvSpPr>
              <p:nvPr/>
            </p:nvSpPr>
            <p:spPr bwMode="auto">
              <a:xfrm>
                <a:off x="4977" y="1496"/>
                <a:ext cx="24" cy="38"/>
              </a:xfrm>
              <a:custGeom>
                <a:avLst/>
                <a:gdLst>
                  <a:gd name="T0" fmla="*/ 24 w 24"/>
                  <a:gd name="T1" fmla="*/ 0 h 38"/>
                  <a:gd name="T2" fmla="*/ 4 w 24"/>
                  <a:gd name="T3" fmla="*/ 38 h 38"/>
                  <a:gd name="T4" fmla="*/ 0 w 24"/>
                  <a:gd name="T5" fmla="*/ 38 h 38"/>
                  <a:gd name="T6" fmla="*/ 21 w 24"/>
                  <a:gd name="T7" fmla="*/ 0 h 38"/>
                  <a:gd name="T8" fmla="*/ 21 w 24"/>
                  <a:gd name="T9" fmla="*/ 0 h 38"/>
                  <a:gd name="T10" fmla="*/ 23 w 24"/>
                  <a:gd name="T11" fmla="*/ 0 h 38"/>
                  <a:gd name="T12" fmla="*/ 23 w 24"/>
                  <a:gd name="T13" fmla="*/ 0 h 38"/>
                  <a:gd name="T14" fmla="*/ 23 w 24"/>
                  <a:gd name="T15" fmla="*/ 0 h 38"/>
                  <a:gd name="T16" fmla="*/ 24 w 24"/>
                  <a:gd name="T17" fmla="*/ 0 h 38"/>
                  <a:gd name="T18" fmla="*/ 24 w 24"/>
                  <a:gd name="T19" fmla="*/ 0 h 38"/>
                  <a:gd name="T20" fmla="*/ 24 w 24"/>
                  <a:gd name="T21" fmla="*/ 0 h 38"/>
                  <a:gd name="T22" fmla="*/ 24 w 24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38">
                    <a:moveTo>
                      <a:pt x="24" y="0"/>
                    </a:moveTo>
                    <a:lnTo>
                      <a:pt x="4" y="38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1C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" name="Freeform 4268"/>
              <p:cNvSpPr>
                <a:spLocks/>
              </p:cNvSpPr>
              <p:nvPr/>
            </p:nvSpPr>
            <p:spPr bwMode="auto">
              <a:xfrm>
                <a:off x="4976" y="1494"/>
                <a:ext cx="24" cy="40"/>
              </a:xfrm>
              <a:custGeom>
                <a:avLst/>
                <a:gdLst>
                  <a:gd name="T0" fmla="*/ 24 w 24"/>
                  <a:gd name="T1" fmla="*/ 2 h 40"/>
                  <a:gd name="T2" fmla="*/ 3 w 24"/>
                  <a:gd name="T3" fmla="*/ 40 h 40"/>
                  <a:gd name="T4" fmla="*/ 0 w 24"/>
                  <a:gd name="T5" fmla="*/ 38 h 40"/>
                  <a:gd name="T6" fmla="*/ 20 w 24"/>
                  <a:gd name="T7" fmla="*/ 0 h 40"/>
                  <a:gd name="T8" fmla="*/ 20 w 24"/>
                  <a:gd name="T9" fmla="*/ 0 h 40"/>
                  <a:gd name="T10" fmla="*/ 22 w 24"/>
                  <a:gd name="T11" fmla="*/ 0 h 40"/>
                  <a:gd name="T12" fmla="*/ 22 w 24"/>
                  <a:gd name="T13" fmla="*/ 2 h 40"/>
                  <a:gd name="T14" fmla="*/ 22 w 24"/>
                  <a:gd name="T15" fmla="*/ 2 h 40"/>
                  <a:gd name="T16" fmla="*/ 22 w 24"/>
                  <a:gd name="T17" fmla="*/ 2 h 40"/>
                  <a:gd name="T18" fmla="*/ 24 w 24"/>
                  <a:gd name="T19" fmla="*/ 2 h 40"/>
                  <a:gd name="T20" fmla="*/ 24 w 24"/>
                  <a:gd name="T21" fmla="*/ 2 h 40"/>
                  <a:gd name="T22" fmla="*/ 24 w 24"/>
                  <a:gd name="T23" fmla="*/ 2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40">
                    <a:moveTo>
                      <a:pt x="24" y="2"/>
                    </a:moveTo>
                    <a:lnTo>
                      <a:pt x="3" y="40"/>
                    </a:lnTo>
                    <a:lnTo>
                      <a:pt x="0" y="38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E1CF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" name="Freeform 4269"/>
              <p:cNvSpPr>
                <a:spLocks/>
              </p:cNvSpPr>
              <p:nvPr/>
            </p:nvSpPr>
            <p:spPr bwMode="auto">
              <a:xfrm>
                <a:off x="4974" y="1494"/>
                <a:ext cx="24" cy="40"/>
              </a:xfrm>
              <a:custGeom>
                <a:avLst/>
                <a:gdLst>
                  <a:gd name="T0" fmla="*/ 24 w 24"/>
                  <a:gd name="T1" fmla="*/ 2 h 40"/>
                  <a:gd name="T2" fmla="*/ 3 w 24"/>
                  <a:gd name="T3" fmla="*/ 40 h 40"/>
                  <a:gd name="T4" fmla="*/ 0 w 24"/>
                  <a:gd name="T5" fmla="*/ 38 h 40"/>
                  <a:gd name="T6" fmla="*/ 21 w 24"/>
                  <a:gd name="T7" fmla="*/ 0 h 40"/>
                  <a:gd name="T8" fmla="*/ 21 w 24"/>
                  <a:gd name="T9" fmla="*/ 0 h 40"/>
                  <a:gd name="T10" fmla="*/ 22 w 24"/>
                  <a:gd name="T11" fmla="*/ 0 h 40"/>
                  <a:gd name="T12" fmla="*/ 22 w 24"/>
                  <a:gd name="T13" fmla="*/ 0 h 40"/>
                  <a:gd name="T14" fmla="*/ 22 w 24"/>
                  <a:gd name="T15" fmla="*/ 0 h 40"/>
                  <a:gd name="T16" fmla="*/ 22 w 24"/>
                  <a:gd name="T17" fmla="*/ 0 h 40"/>
                  <a:gd name="T18" fmla="*/ 24 w 24"/>
                  <a:gd name="T19" fmla="*/ 0 h 40"/>
                  <a:gd name="T20" fmla="*/ 24 w 24"/>
                  <a:gd name="T21" fmla="*/ 2 h 40"/>
                  <a:gd name="T22" fmla="*/ 24 w 24"/>
                  <a:gd name="T23" fmla="*/ 2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40">
                    <a:moveTo>
                      <a:pt x="24" y="2"/>
                    </a:moveTo>
                    <a:lnTo>
                      <a:pt x="3" y="40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E5D2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" name="Freeform 4270"/>
              <p:cNvSpPr>
                <a:spLocks/>
              </p:cNvSpPr>
              <p:nvPr/>
            </p:nvSpPr>
            <p:spPr bwMode="auto">
              <a:xfrm>
                <a:off x="4972" y="1494"/>
                <a:ext cx="24" cy="38"/>
              </a:xfrm>
              <a:custGeom>
                <a:avLst/>
                <a:gdLst>
                  <a:gd name="T0" fmla="*/ 24 w 24"/>
                  <a:gd name="T1" fmla="*/ 0 h 38"/>
                  <a:gd name="T2" fmla="*/ 4 w 24"/>
                  <a:gd name="T3" fmla="*/ 38 h 38"/>
                  <a:gd name="T4" fmla="*/ 0 w 24"/>
                  <a:gd name="T5" fmla="*/ 38 h 38"/>
                  <a:gd name="T6" fmla="*/ 21 w 24"/>
                  <a:gd name="T7" fmla="*/ 0 h 38"/>
                  <a:gd name="T8" fmla="*/ 21 w 24"/>
                  <a:gd name="T9" fmla="*/ 0 h 38"/>
                  <a:gd name="T10" fmla="*/ 21 w 24"/>
                  <a:gd name="T11" fmla="*/ 0 h 38"/>
                  <a:gd name="T12" fmla="*/ 23 w 24"/>
                  <a:gd name="T13" fmla="*/ 0 h 38"/>
                  <a:gd name="T14" fmla="*/ 23 w 24"/>
                  <a:gd name="T15" fmla="*/ 0 h 38"/>
                  <a:gd name="T16" fmla="*/ 23 w 24"/>
                  <a:gd name="T17" fmla="*/ 0 h 38"/>
                  <a:gd name="T18" fmla="*/ 24 w 24"/>
                  <a:gd name="T19" fmla="*/ 0 h 38"/>
                  <a:gd name="T20" fmla="*/ 24 w 24"/>
                  <a:gd name="T21" fmla="*/ 0 h 38"/>
                  <a:gd name="T22" fmla="*/ 24 w 24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38">
                    <a:moveTo>
                      <a:pt x="24" y="0"/>
                    </a:moveTo>
                    <a:lnTo>
                      <a:pt x="4" y="38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5D2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" name="Freeform 4271"/>
              <p:cNvSpPr>
                <a:spLocks/>
              </p:cNvSpPr>
              <p:nvPr/>
            </p:nvSpPr>
            <p:spPr bwMode="auto">
              <a:xfrm>
                <a:off x="4970" y="1494"/>
                <a:ext cx="25" cy="38"/>
              </a:xfrm>
              <a:custGeom>
                <a:avLst/>
                <a:gdLst>
                  <a:gd name="T0" fmla="*/ 25 w 25"/>
                  <a:gd name="T1" fmla="*/ 0 h 38"/>
                  <a:gd name="T2" fmla="*/ 4 w 25"/>
                  <a:gd name="T3" fmla="*/ 38 h 38"/>
                  <a:gd name="T4" fmla="*/ 0 w 25"/>
                  <a:gd name="T5" fmla="*/ 38 h 38"/>
                  <a:gd name="T6" fmla="*/ 21 w 25"/>
                  <a:gd name="T7" fmla="*/ 0 h 38"/>
                  <a:gd name="T8" fmla="*/ 21 w 25"/>
                  <a:gd name="T9" fmla="*/ 0 h 38"/>
                  <a:gd name="T10" fmla="*/ 21 w 25"/>
                  <a:gd name="T11" fmla="*/ 0 h 38"/>
                  <a:gd name="T12" fmla="*/ 23 w 25"/>
                  <a:gd name="T13" fmla="*/ 0 h 38"/>
                  <a:gd name="T14" fmla="*/ 23 w 25"/>
                  <a:gd name="T15" fmla="*/ 0 h 38"/>
                  <a:gd name="T16" fmla="*/ 23 w 25"/>
                  <a:gd name="T17" fmla="*/ 0 h 38"/>
                  <a:gd name="T18" fmla="*/ 23 w 25"/>
                  <a:gd name="T19" fmla="*/ 0 h 38"/>
                  <a:gd name="T20" fmla="*/ 25 w 25"/>
                  <a:gd name="T21" fmla="*/ 0 h 38"/>
                  <a:gd name="T22" fmla="*/ 25 w 25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38">
                    <a:moveTo>
                      <a:pt x="25" y="0"/>
                    </a:moveTo>
                    <a:lnTo>
                      <a:pt x="4" y="38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D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" name="Freeform 4272"/>
              <p:cNvSpPr>
                <a:spLocks/>
              </p:cNvSpPr>
              <p:nvPr/>
            </p:nvSpPr>
            <p:spPr bwMode="auto">
              <a:xfrm>
                <a:off x="4969" y="1494"/>
                <a:ext cx="24" cy="38"/>
              </a:xfrm>
              <a:custGeom>
                <a:avLst/>
                <a:gdLst>
                  <a:gd name="T0" fmla="*/ 24 w 24"/>
                  <a:gd name="T1" fmla="*/ 0 h 38"/>
                  <a:gd name="T2" fmla="*/ 3 w 24"/>
                  <a:gd name="T3" fmla="*/ 38 h 38"/>
                  <a:gd name="T4" fmla="*/ 0 w 24"/>
                  <a:gd name="T5" fmla="*/ 38 h 38"/>
                  <a:gd name="T6" fmla="*/ 20 w 24"/>
                  <a:gd name="T7" fmla="*/ 0 h 38"/>
                  <a:gd name="T8" fmla="*/ 20 w 24"/>
                  <a:gd name="T9" fmla="*/ 0 h 38"/>
                  <a:gd name="T10" fmla="*/ 20 w 24"/>
                  <a:gd name="T11" fmla="*/ 0 h 38"/>
                  <a:gd name="T12" fmla="*/ 22 w 24"/>
                  <a:gd name="T13" fmla="*/ 0 h 38"/>
                  <a:gd name="T14" fmla="*/ 22 w 24"/>
                  <a:gd name="T15" fmla="*/ 0 h 38"/>
                  <a:gd name="T16" fmla="*/ 22 w 24"/>
                  <a:gd name="T17" fmla="*/ 0 h 38"/>
                  <a:gd name="T18" fmla="*/ 22 w 24"/>
                  <a:gd name="T19" fmla="*/ 0 h 38"/>
                  <a:gd name="T20" fmla="*/ 24 w 24"/>
                  <a:gd name="T21" fmla="*/ 0 h 38"/>
                  <a:gd name="T22" fmla="*/ 24 w 24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38">
                    <a:moveTo>
                      <a:pt x="24" y="0"/>
                    </a:moveTo>
                    <a:lnTo>
                      <a:pt x="3" y="38"/>
                    </a:lnTo>
                    <a:lnTo>
                      <a:pt x="0" y="38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5D2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" name="Freeform 4273"/>
              <p:cNvSpPr>
                <a:spLocks/>
              </p:cNvSpPr>
              <p:nvPr/>
            </p:nvSpPr>
            <p:spPr bwMode="auto">
              <a:xfrm>
                <a:off x="4967" y="1494"/>
                <a:ext cx="24" cy="38"/>
              </a:xfrm>
              <a:custGeom>
                <a:avLst/>
                <a:gdLst>
                  <a:gd name="T0" fmla="*/ 24 w 24"/>
                  <a:gd name="T1" fmla="*/ 0 h 38"/>
                  <a:gd name="T2" fmla="*/ 3 w 24"/>
                  <a:gd name="T3" fmla="*/ 38 h 38"/>
                  <a:gd name="T4" fmla="*/ 0 w 24"/>
                  <a:gd name="T5" fmla="*/ 38 h 38"/>
                  <a:gd name="T6" fmla="*/ 21 w 24"/>
                  <a:gd name="T7" fmla="*/ 0 h 38"/>
                  <a:gd name="T8" fmla="*/ 21 w 24"/>
                  <a:gd name="T9" fmla="*/ 0 h 38"/>
                  <a:gd name="T10" fmla="*/ 21 w 24"/>
                  <a:gd name="T11" fmla="*/ 0 h 38"/>
                  <a:gd name="T12" fmla="*/ 21 w 24"/>
                  <a:gd name="T13" fmla="*/ 0 h 38"/>
                  <a:gd name="T14" fmla="*/ 22 w 24"/>
                  <a:gd name="T15" fmla="*/ 0 h 38"/>
                  <a:gd name="T16" fmla="*/ 22 w 24"/>
                  <a:gd name="T17" fmla="*/ 0 h 38"/>
                  <a:gd name="T18" fmla="*/ 22 w 24"/>
                  <a:gd name="T19" fmla="*/ 0 h 38"/>
                  <a:gd name="T20" fmla="*/ 24 w 24"/>
                  <a:gd name="T21" fmla="*/ 0 h 38"/>
                  <a:gd name="T22" fmla="*/ 24 w 24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38">
                    <a:moveTo>
                      <a:pt x="24" y="0"/>
                    </a:moveTo>
                    <a:lnTo>
                      <a:pt x="3" y="38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5D2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2" name="Freeform 4274"/>
              <p:cNvSpPr>
                <a:spLocks/>
              </p:cNvSpPr>
              <p:nvPr/>
            </p:nvSpPr>
            <p:spPr bwMode="auto">
              <a:xfrm>
                <a:off x="4965" y="1492"/>
                <a:ext cx="24" cy="40"/>
              </a:xfrm>
              <a:custGeom>
                <a:avLst/>
                <a:gdLst>
                  <a:gd name="T0" fmla="*/ 24 w 24"/>
                  <a:gd name="T1" fmla="*/ 2 h 40"/>
                  <a:gd name="T2" fmla="*/ 4 w 24"/>
                  <a:gd name="T3" fmla="*/ 40 h 40"/>
                  <a:gd name="T4" fmla="*/ 0 w 24"/>
                  <a:gd name="T5" fmla="*/ 38 h 40"/>
                  <a:gd name="T6" fmla="*/ 21 w 24"/>
                  <a:gd name="T7" fmla="*/ 0 h 40"/>
                  <a:gd name="T8" fmla="*/ 21 w 24"/>
                  <a:gd name="T9" fmla="*/ 0 h 40"/>
                  <a:gd name="T10" fmla="*/ 21 w 24"/>
                  <a:gd name="T11" fmla="*/ 2 h 40"/>
                  <a:gd name="T12" fmla="*/ 21 w 24"/>
                  <a:gd name="T13" fmla="*/ 2 h 40"/>
                  <a:gd name="T14" fmla="*/ 23 w 24"/>
                  <a:gd name="T15" fmla="*/ 2 h 40"/>
                  <a:gd name="T16" fmla="*/ 23 w 24"/>
                  <a:gd name="T17" fmla="*/ 2 h 40"/>
                  <a:gd name="T18" fmla="*/ 23 w 24"/>
                  <a:gd name="T19" fmla="*/ 2 h 40"/>
                  <a:gd name="T20" fmla="*/ 23 w 24"/>
                  <a:gd name="T21" fmla="*/ 2 h 40"/>
                  <a:gd name="T22" fmla="*/ 24 w 24"/>
                  <a:gd name="T23" fmla="*/ 2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40">
                    <a:moveTo>
                      <a:pt x="24" y="2"/>
                    </a:moveTo>
                    <a:lnTo>
                      <a:pt x="4" y="40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E5D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" name="Freeform 4275"/>
              <p:cNvSpPr>
                <a:spLocks/>
              </p:cNvSpPr>
              <p:nvPr/>
            </p:nvSpPr>
            <p:spPr bwMode="auto">
              <a:xfrm>
                <a:off x="4964" y="1492"/>
                <a:ext cx="24" cy="40"/>
              </a:xfrm>
              <a:custGeom>
                <a:avLst/>
                <a:gdLst>
                  <a:gd name="T0" fmla="*/ 24 w 24"/>
                  <a:gd name="T1" fmla="*/ 2 h 40"/>
                  <a:gd name="T2" fmla="*/ 3 w 24"/>
                  <a:gd name="T3" fmla="*/ 40 h 40"/>
                  <a:gd name="T4" fmla="*/ 0 w 24"/>
                  <a:gd name="T5" fmla="*/ 38 h 40"/>
                  <a:gd name="T6" fmla="*/ 20 w 24"/>
                  <a:gd name="T7" fmla="*/ 0 h 40"/>
                  <a:gd name="T8" fmla="*/ 20 w 24"/>
                  <a:gd name="T9" fmla="*/ 0 h 40"/>
                  <a:gd name="T10" fmla="*/ 20 w 24"/>
                  <a:gd name="T11" fmla="*/ 0 h 40"/>
                  <a:gd name="T12" fmla="*/ 20 w 24"/>
                  <a:gd name="T13" fmla="*/ 0 h 40"/>
                  <a:gd name="T14" fmla="*/ 22 w 24"/>
                  <a:gd name="T15" fmla="*/ 0 h 40"/>
                  <a:gd name="T16" fmla="*/ 22 w 24"/>
                  <a:gd name="T17" fmla="*/ 0 h 40"/>
                  <a:gd name="T18" fmla="*/ 22 w 24"/>
                  <a:gd name="T19" fmla="*/ 2 h 40"/>
                  <a:gd name="T20" fmla="*/ 22 w 24"/>
                  <a:gd name="T21" fmla="*/ 2 h 40"/>
                  <a:gd name="T22" fmla="*/ 24 w 24"/>
                  <a:gd name="T23" fmla="*/ 2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40">
                    <a:moveTo>
                      <a:pt x="24" y="2"/>
                    </a:moveTo>
                    <a:lnTo>
                      <a:pt x="3" y="40"/>
                    </a:lnTo>
                    <a:lnTo>
                      <a:pt x="0" y="38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E5D6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" name="Freeform 4276"/>
              <p:cNvSpPr>
                <a:spLocks/>
              </p:cNvSpPr>
              <p:nvPr/>
            </p:nvSpPr>
            <p:spPr bwMode="auto">
              <a:xfrm>
                <a:off x="4962" y="1492"/>
                <a:ext cx="24" cy="38"/>
              </a:xfrm>
              <a:custGeom>
                <a:avLst/>
                <a:gdLst>
                  <a:gd name="T0" fmla="*/ 24 w 24"/>
                  <a:gd name="T1" fmla="*/ 0 h 38"/>
                  <a:gd name="T2" fmla="*/ 3 w 24"/>
                  <a:gd name="T3" fmla="*/ 38 h 38"/>
                  <a:gd name="T4" fmla="*/ 0 w 24"/>
                  <a:gd name="T5" fmla="*/ 38 h 38"/>
                  <a:gd name="T6" fmla="*/ 21 w 24"/>
                  <a:gd name="T7" fmla="*/ 0 h 38"/>
                  <a:gd name="T8" fmla="*/ 21 w 24"/>
                  <a:gd name="T9" fmla="*/ 0 h 38"/>
                  <a:gd name="T10" fmla="*/ 21 w 24"/>
                  <a:gd name="T11" fmla="*/ 0 h 38"/>
                  <a:gd name="T12" fmla="*/ 21 w 24"/>
                  <a:gd name="T13" fmla="*/ 0 h 38"/>
                  <a:gd name="T14" fmla="*/ 22 w 24"/>
                  <a:gd name="T15" fmla="*/ 0 h 38"/>
                  <a:gd name="T16" fmla="*/ 22 w 24"/>
                  <a:gd name="T17" fmla="*/ 0 h 38"/>
                  <a:gd name="T18" fmla="*/ 22 w 24"/>
                  <a:gd name="T19" fmla="*/ 0 h 38"/>
                  <a:gd name="T20" fmla="*/ 22 w 24"/>
                  <a:gd name="T21" fmla="*/ 0 h 38"/>
                  <a:gd name="T22" fmla="*/ 24 w 24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38">
                    <a:moveTo>
                      <a:pt x="24" y="0"/>
                    </a:moveTo>
                    <a:lnTo>
                      <a:pt x="3" y="38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5D6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5" name="Freeform 4277"/>
              <p:cNvSpPr>
                <a:spLocks/>
              </p:cNvSpPr>
              <p:nvPr/>
            </p:nvSpPr>
            <p:spPr bwMode="auto">
              <a:xfrm>
                <a:off x="4958" y="1492"/>
                <a:ext cx="26" cy="38"/>
              </a:xfrm>
              <a:custGeom>
                <a:avLst/>
                <a:gdLst>
                  <a:gd name="T0" fmla="*/ 26 w 26"/>
                  <a:gd name="T1" fmla="*/ 0 h 38"/>
                  <a:gd name="T2" fmla="*/ 6 w 26"/>
                  <a:gd name="T3" fmla="*/ 38 h 38"/>
                  <a:gd name="T4" fmla="*/ 0 w 26"/>
                  <a:gd name="T5" fmla="*/ 38 h 38"/>
                  <a:gd name="T6" fmla="*/ 21 w 26"/>
                  <a:gd name="T7" fmla="*/ 0 h 38"/>
                  <a:gd name="T8" fmla="*/ 23 w 26"/>
                  <a:gd name="T9" fmla="*/ 0 h 38"/>
                  <a:gd name="T10" fmla="*/ 23 w 26"/>
                  <a:gd name="T11" fmla="*/ 0 h 38"/>
                  <a:gd name="T12" fmla="*/ 23 w 26"/>
                  <a:gd name="T13" fmla="*/ 0 h 38"/>
                  <a:gd name="T14" fmla="*/ 25 w 26"/>
                  <a:gd name="T15" fmla="*/ 0 h 38"/>
                  <a:gd name="T16" fmla="*/ 25 w 26"/>
                  <a:gd name="T17" fmla="*/ 0 h 38"/>
                  <a:gd name="T18" fmla="*/ 25 w 26"/>
                  <a:gd name="T19" fmla="*/ 0 h 38"/>
                  <a:gd name="T20" fmla="*/ 25 w 26"/>
                  <a:gd name="T21" fmla="*/ 0 h 38"/>
                  <a:gd name="T22" fmla="*/ 26 w 26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38">
                    <a:moveTo>
                      <a:pt x="26" y="0"/>
                    </a:moveTo>
                    <a:lnTo>
                      <a:pt x="6" y="38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5D6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" name="Freeform 4278"/>
              <p:cNvSpPr>
                <a:spLocks/>
              </p:cNvSpPr>
              <p:nvPr/>
            </p:nvSpPr>
            <p:spPr bwMode="auto">
              <a:xfrm>
                <a:off x="4957" y="1492"/>
                <a:ext cx="26" cy="38"/>
              </a:xfrm>
              <a:custGeom>
                <a:avLst/>
                <a:gdLst>
                  <a:gd name="T0" fmla="*/ 26 w 26"/>
                  <a:gd name="T1" fmla="*/ 0 h 38"/>
                  <a:gd name="T2" fmla="*/ 5 w 26"/>
                  <a:gd name="T3" fmla="*/ 38 h 38"/>
                  <a:gd name="T4" fmla="*/ 0 w 26"/>
                  <a:gd name="T5" fmla="*/ 38 h 38"/>
                  <a:gd name="T6" fmla="*/ 20 w 26"/>
                  <a:gd name="T7" fmla="*/ 0 h 38"/>
                  <a:gd name="T8" fmla="*/ 22 w 26"/>
                  <a:gd name="T9" fmla="*/ 0 h 38"/>
                  <a:gd name="T10" fmla="*/ 22 w 26"/>
                  <a:gd name="T11" fmla="*/ 0 h 38"/>
                  <a:gd name="T12" fmla="*/ 22 w 26"/>
                  <a:gd name="T13" fmla="*/ 0 h 38"/>
                  <a:gd name="T14" fmla="*/ 22 w 26"/>
                  <a:gd name="T15" fmla="*/ 0 h 38"/>
                  <a:gd name="T16" fmla="*/ 24 w 26"/>
                  <a:gd name="T17" fmla="*/ 0 h 38"/>
                  <a:gd name="T18" fmla="*/ 24 w 26"/>
                  <a:gd name="T19" fmla="*/ 0 h 38"/>
                  <a:gd name="T20" fmla="*/ 24 w 26"/>
                  <a:gd name="T21" fmla="*/ 0 h 38"/>
                  <a:gd name="T22" fmla="*/ 26 w 26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38">
                    <a:moveTo>
                      <a:pt x="26" y="0"/>
                    </a:moveTo>
                    <a:lnTo>
                      <a:pt x="5" y="38"/>
                    </a:lnTo>
                    <a:lnTo>
                      <a:pt x="0" y="38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5D6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" name="Freeform 4279"/>
              <p:cNvSpPr>
                <a:spLocks/>
              </p:cNvSpPr>
              <p:nvPr/>
            </p:nvSpPr>
            <p:spPr bwMode="auto">
              <a:xfrm>
                <a:off x="4955" y="1491"/>
                <a:ext cx="24" cy="39"/>
              </a:xfrm>
              <a:custGeom>
                <a:avLst/>
                <a:gdLst>
                  <a:gd name="T0" fmla="*/ 24 w 24"/>
                  <a:gd name="T1" fmla="*/ 1 h 39"/>
                  <a:gd name="T2" fmla="*/ 3 w 24"/>
                  <a:gd name="T3" fmla="*/ 39 h 39"/>
                  <a:gd name="T4" fmla="*/ 2 w 24"/>
                  <a:gd name="T5" fmla="*/ 39 h 39"/>
                  <a:gd name="T6" fmla="*/ 0 w 24"/>
                  <a:gd name="T7" fmla="*/ 37 h 39"/>
                  <a:gd name="T8" fmla="*/ 21 w 24"/>
                  <a:gd name="T9" fmla="*/ 0 h 39"/>
                  <a:gd name="T10" fmla="*/ 22 w 24"/>
                  <a:gd name="T11" fmla="*/ 0 h 39"/>
                  <a:gd name="T12" fmla="*/ 22 w 24"/>
                  <a:gd name="T13" fmla="*/ 0 h 39"/>
                  <a:gd name="T14" fmla="*/ 22 w 24"/>
                  <a:gd name="T15" fmla="*/ 0 h 39"/>
                  <a:gd name="T16" fmla="*/ 22 w 24"/>
                  <a:gd name="T17" fmla="*/ 1 h 39"/>
                  <a:gd name="T18" fmla="*/ 24 w 24"/>
                  <a:gd name="T19" fmla="*/ 1 h 39"/>
                  <a:gd name="T20" fmla="*/ 24 w 24"/>
                  <a:gd name="T21" fmla="*/ 1 h 39"/>
                  <a:gd name="T22" fmla="*/ 24 w 24"/>
                  <a:gd name="T23" fmla="*/ 1 h 39"/>
                  <a:gd name="T24" fmla="*/ 24 w 24"/>
                  <a:gd name="T25" fmla="*/ 1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39">
                    <a:moveTo>
                      <a:pt x="24" y="1"/>
                    </a:moveTo>
                    <a:lnTo>
                      <a:pt x="3" y="39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E5D6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8" name="Freeform 4280"/>
              <p:cNvSpPr>
                <a:spLocks/>
              </p:cNvSpPr>
              <p:nvPr/>
            </p:nvSpPr>
            <p:spPr bwMode="auto">
              <a:xfrm>
                <a:off x="4955" y="1491"/>
                <a:ext cx="22" cy="39"/>
              </a:xfrm>
              <a:custGeom>
                <a:avLst/>
                <a:gdLst>
                  <a:gd name="T0" fmla="*/ 22 w 22"/>
                  <a:gd name="T1" fmla="*/ 1 h 39"/>
                  <a:gd name="T2" fmla="*/ 2 w 22"/>
                  <a:gd name="T3" fmla="*/ 39 h 39"/>
                  <a:gd name="T4" fmla="*/ 2 w 22"/>
                  <a:gd name="T5" fmla="*/ 39 h 39"/>
                  <a:gd name="T6" fmla="*/ 0 w 22"/>
                  <a:gd name="T7" fmla="*/ 37 h 39"/>
                  <a:gd name="T8" fmla="*/ 19 w 22"/>
                  <a:gd name="T9" fmla="*/ 0 h 39"/>
                  <a:gd name="T10" fmla="*/ 21 w 22"/>
                  <a:gd name="T11" fmla="*/ 0 h 39"/>
                  <a:gd name="T12" fmla="*/ 21 w 22"/>
                  <a:gd name="T13" fmla="*/ 0 h 39"/>
                  <a:gd name="T14" fmla="*/ 21 w 22"/>
                  <a:gd name="T15" fmla="*/ 0 h 39"/>
                  <a:gd name="T16" fmla="*/ 21 w 22"/>
                  <a:gd name="T17" fmla="*/ 0 h 39"/>
                  <a:gd name="T18" fmla="*/ 22 w 22"/>
                  <a:gd name="T19" fmla="*/ 0 h 39"/>
                  <a:gd name="T20" fmla="*/ 22 w 22"/>
                  <a:gd name="T21" fmla="*/ 0 h 39"/>
                  <a:gd name="T22" fmla="*/ 22 w 22"/>
                  <a:gd name="T23" fmla="*/ 0 h 39"/>
                  <a:gd name="T24" fmla="*/ 22 w 22"/>
                  <a:gd name="T25" fmla="*/ 1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39">
                    <a:moveTo>
                      <a:pt x="22" y="1"/>
                    </a:moveTo>
                    <a:lnTo>
                      <a:pt x="2" y="39"/>
                    </a:lnTo>
                    <a:lnTo>
                      <a:pt x="0" y="37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E8D9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" name="Freeform 4281"/>
              <p:cNvSpPr>
                <a:spLocks/>
              </p:cNvSpPr>
              <p:nvPr/>
            </p:nvSpPr>
            <p:spPr bwMode="auto">
              <a:xfrm>
                <a:off x="4953" y="1491"/>
                <a:ext cx="23" cy="37"/>
              </a:xfrm>
              <a:custGeom>
                <a:avLst/>
                <a:gdLst>
                  <a:gd name="T0" fmla="*/ 23 w 23"/>
                  <a:gd name="T1" fmla="*/ 0 h 37"/>
                  <a:gd name="T2" fmla="*/ 2 w 23"/>
                  <a:gd name="T3" fmla="*/ 37 h 37"/>
                  <a:gd name="T4" fmla="*/ 0 w 23"/>
                  <a:gd name="T5" fmla="*/ 35 h 37"/>
                  <a:gd name="T6" fmla="*/ 19 w 23"/>
                  <a:gd name="T7" fmla="*/ 0 h 37"/>
                  <a:gd name="T8" fmla="*/ 21 w 23"/>
                  <a:gd name="T9" fmla="*/ 0 h 37"/>
                  <a:gd name="T10" fmla="*/ 21 w 23"/>
                  <a:gd name="T11" fmla="*/ 0 h 37"/>
                  <a:gd name="T12" fmla="*/ 21 w 23"/>
                  <a:gd name="T13" fmla="*/ 0 h 37"/>
                  <a:gd name="T14" fmla="*/ 21 w 23"/>
                  <a:gd name="T15" fmla="*/ 0 h 37"/>
                  <a:gd name="T16" fmla="*/ 23 w 23"/>
                  <a:gd name="T17" fmla="*/ 0 h 37"/>
                  <a:gd name="T18" fmla="*/ 23 w 23"/>
                  <a:gd name="T19" fmla="*/ 0 h 37"/>
                  <a:gd name="T20" fmla="*/ 23 w 23"/>
                  <a:gd name="T21" fmla="*/ 0 h 37"/>
                  <a:gd name="T22" fmla="*/ 23 w 23"/>
                  <a:gd name="T23" fmla="*/ 0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37">
                    <a:moveTo>
                      <a:pt x="23" y="0"/>
                    </a:moveTo>
                    <a:lnTo>
                      <a:pt x="2" y="37"/>
                    </a:lnTo>
                    <a:lnTo>
                      <a:pt x="0" y="35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8D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0" name="Freeform 4282"/>
              <p:cNvSpPr>
                <a:spLocks/>
              </p:cNvSpPr>
              <p:nvPr/>
            </p:nvSpPr>
            <p:spPr bwMode="auto">
              <a:xfrm>
                <a:off x="4952" y="1489"/>
                <a:ext cx="22" cy="39"/>
              </a:xfrm>
              <a:custGeom>
                <a:avLst/>
                <a:gdLst>
                  <a:gd name="T0" fmla="*/ 22 w 22"/>
                  <a:gd name="T1" fmla="*/ 2 h 39"/>
                  <a:gd name="T2" fmla="*/ 3 w 22"/>
                  <a:gd name="T3" fmla="*/ 39 h 39"/>
                  <a:gd name="T4" fmla="*/ 0 w 22"/>
                  <a:gd name="T5" fmla="*/ 37 h 39"/>
                  <a:gd name="T6" fmla="*/ 18 w 22"/>
                  <a:gd name="T7" fmla="*/ 0 h 39"/>
                  <a:gd name="T8" fmla="*/ 20 w 22"/>
                  <a:gd name="T9" fmla="*/ 0 h 39"/>
                  <a:gd name="T10" fmla="*/ 20 w 22"/>
                  <a:gd name="T11" fmla="*/ 2 h 39"/>
                  <a:gd name="T12" fmla="*/ 20 w 22"/>
                  <a:gd name="T13" fmla="*/ 2 h 39"/>
                  <a:gd name="T14" fmla="*/ 20 w 22"/>
                  <a:gd name="T15" fmla="*/ 2 h 39"/>
                  <a:gd name="T16" fmla="*/ 22 w 22"/>
                  <a:gd name="T17" fmla="*/ 2 h 39"/>
                  <a:gd name="T18" fmla="*/ 22 w 22"/>
                  <a:gd name="T19" fmla="*/ 2 h 39"/>
                  <a:gd name="T20" fmla="*/ 22 w 22"/>
                  <a:gd name="T21" fmla="*/ 2 h 39"/>
                  <a:gd name="T22" fmla="*/ 22 w 22"/>
                  <a:gd name="T23" fmla="*/ 2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39">
                    <a:moveTo>
                      <a:pt x="22" y="2"/>
                    </a:moveTo>
                    <a:lnTo>
                      <a:pt x="3" y="39"/>
                    </a:lnTo>
                    <a:lnTo>
                      <a:pt x="0" y="37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E8D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1" name="Freeform 4283"/>
              <p:cNvSpPr>
                <a:spLocks/>
              </p:cNvSpPr>
              <p:nvPr/>
            </p:nvSpPr>
            <p:spPr bwMode="auto">
              <a:xfrm>
                <a:off x="4950" y="1489"/>
                <a:ext cx="22" cy="37"/>
              </a:xfrm>
              <a:custGeom>
                <a:avLst/>
                <a:gdLst>
                  <a:gd name="T0" fmla="*/ 22 w 22"/>
                  <a:gd name="T1" fmla="*/ 2 h 37"/>
                  <a:gd name="T2" fmla="*/ 3 w 22"/>
                  <a:gd name="T3" fmla="*/ 37 h 37"/>
                  <a:gd name="T4" fmla="*/ 0 w 22"/>
                  <a:gd name="T5" fmla="*/ 35 h 37"/>
                  <a:gd name="T6" fmla="*/ 0 w 22"/>
                  <a:gd name="T7" fmla="*/ 35 h 37"/>
                  <a:gd name="T8" fmla="*/ 19 w 22"/>
                  <a:gd name="T9" fmla="*/ 0 h 37"/>
                  <a:gd name="T10" fmla="*/ 20 w 22"/>
                  <a:gd name="T11" fmla="*/ 0 h 37"/>
                  <a:gd name="T12" fmla="*/ 20 w 22"/>
                  <a:gd name="T13" fmla="*/ 0 h 37"/>
                  <a:gd name="T14" fmla="*/ 20 w 22"/>
                  <a:gd name="T15" fmla="*/ 0 h 37"/>
                  <a:gd name="T16" fmla="*/ 20 w 22"/>
                  <a:gd name="T17" fmla="*/ 0 h 37"/>
                  <a:gd name="T18" fmla="*/ 22 w 22"/>
                  <a:gd name="T19" fmla="*/ 0 h 37"/>
                  <a:gd name="T20" fmla="*/ 22 w 22"/>
                  <a:gd name="T21" fmla="*/ 2 h 37"/>
                  <a:gd name="T22" fmla="*/ 22 w 22"/>
                  <a:gd name="T23" fmla="*/ 2 h 37"/>
                  <a:gd name="T24" fmla="*/ 22 w 22"/>
                  <a:gd name="T25" fmla="*/ 2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37">
                    <a:moveTo>
                      <a:pt x="22" y="2"/>
                    </a:moveTo>
                    <a:lnTo>
                      <a:pt x="3" y="37"/>
                    </a:lnTo>
                    <a:lnTo>
                      <a:pt x="0" y="35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E8D9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2" name="Freeform 4284"/>
              <p:cNvSpPr>
                <a:spLocks/>
              </p:cNvSpPr>
              <p:nvPr/>
            </p:nvSpPr>
            <p:spPr bwMode="auto">
              <a:xfrm>
                <a:off x="4948" y="1489"/>
                <a:ext cx="22" cy="37"/>
              </a:xfrm>
              <a:custGeom>
                <a:avLst/>
                <a:gdLst>
                  <a:gd name="T0" fmla="*/ 22 w 22"/>
                  <a:gd name="T1" fmla="*/ 0 h 37"/>
                  <a:gd name="T2" fmla="*/ 4 w 22"/>
                  <a:gd name="T3" fmla="*/ 37 h 37"/>
                  <a:gd name="T4" fmla="*/ 2 w 22"/>
                  <a:gd name="T5" fmla="*/ 35 h 37"/>
                  <a:gd name="T6" fmla="*/ 0 w 22"/>
                  <a:gd name="T7" fmla="*/ 35 h 37"/>
                  <a:gd name="T8" fmla="*/ 21 w 22"/>
                  <a:gd name="T9" fmla="*/ 0 h 37"/>
                  <a:gd name="T10" fmla="*/ 21 w 22"/>
                  <a:gd name="T11" fmla="*/ 0 h 37"/>
                  <a:gd name="T12" fmla="*/ 21 w 22"/>
                  <a:gd name="T13" fmla="*/ 0 h 37"/>
                  <a:gd name="T14" fmla="*/ 21 w 22"/>
                  <a:gd name="T15" fmla="*/ 0 h 37"/>
                  <a:gd name="T16" fmla="*/ 21 w 22"/>
                  <a:gd name="T17" fmla="*/ 0 h 37"/>
                  <a:gd name="T18" fmla="*/ 22 w 22"/>
                  <a:gd name="T19" fmla="*/ 0 h 37"/>
                  <a:gd name="T20" fmla="*/ 22 w 22"/>
                  <a:gd name="T21" fmla="*/ 0 h 37"/>
                  <a:gd name="T22" fmla="*/ 22 w 22"/>
                  <a:gd name="T23" fmla="*/ 0 h 37"/>
                  <a:gd name="T24" fmla="*/ 22 w 22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37">
                    <a:moveTo>
                      <a:pt x="22" y="0"/>
                    </a:moveTo>
                    <a:lnTo>
                      <a:pt x="4" y="37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2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8D9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" name="Freeform 4285"/>
              <p:cNvSpPr>
                <a:spLocks/>
              </p:cNvSpPr>
              <p:nvPr/>
            </p:nvSpPr>
            <p:spPr bwMode="auto">
              <a:xfrm>
                <a:off x="4946" y="1487"/>
                <a:ext cx="23" cy="37"/>
              </a:xfrm>
              <a:custGeom>
                <a:avLst/>
                <a:gdLst>
                  <a:gd name="T0" fmla="*/ 23 w 23"/>
                  <a:gd name="T1" fmla="*/ 2 h 37"/>
                  <a:gd name="T2" fmla="*/ 4 w 23"/>
                  <a:gd name="T3" fmla="*/ 37 h 37"/>
                  <a:gd name="T4" fmla="*/ 0 w 23"/>
                  <a:gd name="T5" fmla="*/ 37 h 37"/>
                  <a:gd name="T6" fmla="*/ 21 w 23"/>
                  <a:gd name="T7" fmla="*/ 0 h 37"/>
                  <a:gd name="T8" fmla="*/ 21 w 23"/>
                  <a:gd name="T9" fmla="*/ 0 h 37"/>
                  <a:gd name="T10" fmla="*/ 21 w 23"/>
                  <a:gd name="T11" fmla="*/ 0 h 37"/>
                  <a:gd name="T12" fmla="*/ 21 w 23"/>
                  <a:gd name="T13" fmla="*/ 2 h 37"/>
                  <a:gd name="T14" fmla="*/ 23 w 23"/>
                  <a:gd name="T15" fmla="*/ 2 h 37"/>
                  <a:gd name="T16" fmla="*/ 23 w 23"/>
                  <a:gd name="T17" fmla="*/ 2 h 37"/>
                  <a:gd name="T18" fmla="*/ 23 w 23"/>
                  <a:gd name="T19" fmla="*/ 2 h 37"/>
                  <a:gd name="T20" fmla="*/ 23 w 23"/>
                  <a:gd name="T21" fmla="*/ 2 h 37"/>
                  <a:gd name="T22" fmla="*/ 23 w 23"/>
                  <a:gd name="T23" fmla="*/ 2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37">
                    <a:moveTo>
                      <a:pt x="23" y="2"/>
                    </a:moveTo>
                    <a:lnTo>
                      <a:pt x="4" y="37"/>
                    </a:lnTo>
                    <a:lnTo>
                      <a:pt x="0" y="37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E8DC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4" name="Freeform 4286"/>
              <p:cNvSpPr>
                <a:spLocks/>
              </p:cNvSpPr>
              <p:nvPr/>
            </p:nvSpPr>
            <p:spPr bwMode="auto">
              <a:xfrm>
                <a:off x="4945" y="1487"/>
                <a:ext cx="24" cy="37"/>
              </a:xfrm>
              <a:custGeom>
                <a:avLst/>
                <a:gdLst>
                  <a:gd name="T0" fmla="*/ 24 w 24"/>
                  <a:gd name="T1" fmla="*/ 2 h 37"/>
                  <a:gd name="T2" fmla="*/ 3 w 24"/>
                  <a:gd name="T3" fmla="*/ 37 h 37"/>
                  <a:gd name="T4" fmla="*/ 0 w 24"/>
                  <a:gd name="T5" fmla="*/ 37 h 37"/>
                  <a:gd name="T6" fmla="*/ 0 w 24"/>
                  <a:gd name="T7" fmla="*/ 37 h 37"/>
                  <a:gd name="T8" fmla="*/ 20 w 24"/>
                  <a:gd name="T9" fmla="*/ 0 h 37"/>
                  <a:gd name="T10" fmla="*/ 20 w 24"/>
                  <a:gd name="T11" fmla="*/ 0 h 37"/>
                  <a:gd name="T12" fmla="*/ 20 w 24"/>
                  <a:gd name="T13" fmla="*/ 0 h 37"/>
                  <a:gd name="T14" fmla="*/ 20 w 24"/>
                  <a:gd name="T15" fmla="*/ 0 h 37"/>
                  <a:gd name="T16" fmla="*/ 22 w 24"/>
                  <a:gd name="T17" fmla="*/ 0 h 37"/>
                  <a:gd name="T18" fmla="*/ 22 w 24"/>
                  <a:gd name="T19" fmla="*/ 0 h 37"/>
                  <a:gd name="T20" fmla="*/ 22 w 24"/>
                  <a:gd name="T21" fmla="*/ 0 h 37"/>
                  <a:gd name="T22" fmla="*/ 22 w 24"/>
                  <a:gd name="T23" fmla="*/ 2 h 37"/>
                  <a:gd name="T24" fmla="*/ 24 w 24"/>
                  <a:gd name="T25" fmla="*/ 2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37">
                    <a:moveTo>
                      <a:pt x="24" y="2"/>
                    </a:moveTo>
                    <a:lnTo>
                      <a:pt x="3" y="37"/>
                    </a:lnTo>
                    <a:lnTo>
                      <a:pt x="0" y="37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E8DC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5" name="Freeform 4287"/>
              <p:cNvSpPr>
                <a:spLocks/>
              </p:cNvSpPr>
              <p:nvPr/>
            </p:nvSpPr>
            <p:spPr bwMode="auto">
              <a:xfrm>
                <a:off x="4941" y="1485"/>
                <a:ext cx="26" cy="39"/>
              </a:xfrm>
              <a:custGeom>
                <a:avLst/>
                <a:gdLst>
                  <a:gd name="T0" fmla="*/ 26 w 26"/>
                  <a:gd name="T1" fmla="*/ 2 h 39"/>
                  <a:gd name="T2" fmla="*/ 5 w 26"/>
                  <a:gd name="T3" fmla="*/ 39 h 39"/>
                  <a:gd name="T4" fmla="*/ 4 w 26"/>
                  <a:gd name="T5" fmla="*/ 39 h 39"/>
                  <a:gd name="T6" fmla="*/ 0 w 26"/>
                  <a:gd name="T7" fmla="*/ 39 h 39"/>
                  <a:gd name="T8" fmla="*/ 23 w 26"/>
                  <a:gd name="T9" fmla="*/ 0 h 39"/>
                  <a:gd name="T10" fmla="*/ 23 w 26"/>
                  <a:gd name="T11" fmla="*/ 2 h 39"/>
                  <a:gd name="T12" fmla="*/ 23 w 26"/>
                  <a:gd name="T13" fmla="*/ 2 h 39"/>
                  <a:gd name="T14" fmla="*/ 23 w 26"/>
                  <a:gd name="T15" fmla="*/ 2 h 39"/>
                  <a:gd name="T16" fmla="*/ 24 w 26"/>
                  <a:gd name="T17" fmla="*/ 2 h 39"/>
                  <a:gd name="T18" fmla="*/ 24 w 26"/>
                  <a:gd name="T19" fmla="*/ 2 h 39"/>
                  <a:gd name="T20" fmla="*/ 24 w 26"/>
                  <a:gd name="T21" fmla="*/ 2 h 39"/>
                  <a:gd name="T22" fmla="*/ 24 w 26"/>
                  <a:gd name="T23" fmla="*/ 2 h 39"/>
                  <a:gd name="T24" fmla="*/ 26 w 26"/>
                  <a:gd name="T25" fmla="*/ 2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39">
                    <a:moveTo>
                      <a:pt x="26" y="2"/>
                    </a:moveTo>
                    <a:lnTo>
                      <a:pt x="5" y="39"/>
                    </a:lnTo>
                    <a:lnTo>
                      <a:pt x="4" y="39"/>
                    </a:lnTo>
                    <a:lnTo>
                      <a:pt x="0" y="39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E8DC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6" name="Freeform 4288"/>
              <p:cNvSpPr>
                <a:spLocks/>
              </p:cNvSpPr>
              <p:nvPr/>
            </p:nvSpPr>
            <p:spPr bwMode="auto">
              <a:xfrm>
                <a:off x="4939" y="1485"/>
                <a:ext cx="26" cy="39"/>
              </a:xfrm>
              <a:custGeom>
                <a:avLst/>
                <a:gdLst>
                  <a:gd name="T0" fmla="*/ 26 w 26"/>
                  <a:gd name="T1" fmla="*/ 2 h 39"/>
                  <a:gd name="T2" fmla="*/ 6 w 26"/>
                  <a:gd name="T3" fmla="*/ 39 h 39"/>
                  <a:gd name="T4" fmla="*/ 0 w 26"/>
                  <a:gd name="T5" fmla="*/ 39 h 39"/>
                  <a:gd name="T6" fmla="*/ 23 w 26"/>
                  <a:gd name="T7" fmla="*/ 0 h 39"/>
                  <a:gd name="T8" fmla="*/ 23 w 26"/>
                  <a:gd name="T9" fmla="*/ 0 h 39"/>
                  <a:gd name="T10" fmla="*/ 23 w 26"/>
                  <a:gd name="T11" fmla="*/ 0 h 39"/>
                  <a:gd name="T12" fmla="*/ 25 w 26"/>
                  <a:gd name="T13" fmla="*/ 0 h 39"/>
                  <a:gd name="T14" fmla="*/ 25 w 26"/>
                  <a:gd name="T15" fmla="*/ 0 h 39"/>
                  <a:gd name="T16" fmla="*/ 25 w 26"/>
                  <a:gd name="T17" fmla="*/ 2 h 39"/>
                  <a:gd name="T18" fmla="*/ 25 w 26"/>
                  <a:gd name="T19" fmla="*/ 2 h 39"/>
                  <a:gd name="T20" fmla="*/ 25 w 26"/>
                  <a:gd name="T21" fmla="*/ 2 h 39"/>
                  <a:gd name="T22" fmla="*/ 26 w 26"/>
                  <a:gd name="T23" fmla="*/ 2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39">
                    <a:moveTo>
                      <a:pt x="26" y="2"/>
                    </a:moveTo>
                    <a:lnTo>
                      <a:pt x="6" y="39"/>
                    </a:lnTo>
                    <a:lnTo>
                      <a:pt x="0" y="39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E8DC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" name="Freeform 4289"/>
              <p:cNvSpPr>
                <a:spLocks/>
              </p:cNvSpPr>
              <p:nvPr/>
            </p:nvSpPr>
            <p:spPr bwMode="auto">
              <a:xfrm>
                <a:off x="4938" y="1483"/>
                <a:ext cx="26" cy="41"/>
              </a:xfrm>
              <a:custGeom>
                <a:avLst/>
                <a:gdLst>
                  <a:gd name="T0" fmla="*/ 26 w 26"/>
                  <a:gd name="T1" fmla="*/ 2 h 41"/>
                  <a:gd name="T2" fmla="*/ 3 w 26"/>
                  <a:gd name="T3" fmla="*/ 41 h 41"/>
                  <a:gd name="T4" fmla="*/ 0 w 26"/>
                  <a:gd name="T5" fmla="*/ 40 h 41"/>
                  <a:gd name="T6" fmla="*/ 22 w 26"/>
                  <a:gd name="T7" fmla="*/ 0 h 41"/>
                  <a:gd name="T8" fmla="*/ 22 w 26"/>
                  <a:gd name="T9" fmla="*/ 2 h 41"/>
                  <a:gd name="T10" fmla="*/ 22 w 26"/>
                  <a:gd name="T11" fmla="*/ 2 h 41"/>
                  <a:gd name="T12" fmla="*/ 24 w 26"/>
                  <a:gd name="T13" fmla="*/ 2 h 41"/>
                  <a:gd name="T14" fmla="*/ 24 w 26"/>
                  <a:gd name="T15" fmla="*/ 2 h 41"/>
                  <a:gd name="T16" fmla="*/ 24 w 26"/>
                  <a:gd name="T17" fmla="*/ 2 h 41"/>
                  <a:gd name="T18" fmla="*/ 24 w 26"/>
                  <a:gd name="T19" fmla="*/ 2 h 41"/>
                  <a:gd name="T20" fmla="*/ 26 w 26"/>
                  <a:gd name="T21" fmla="*/ 2 h 41"/>
                  <a:gd name="T22" fmla="*/ 26 w 26"/>
                  <a:gd name="T23" fmla="*/ 2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41">
                    <a:moveTo>
                      <a:pt x="26" y="2"/>
                    </a:moveTo>
                    <a:lnTo>
                      <a:pt x="3" y="41"/>
                    </a:lnTo>
                    <a:lnTo>
                      <a:pt x="0" y="4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E9DC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8" name="Freeform 4290"/>
              <p:cNvSpPr>
                <a:spLocks/>
              </p:cNvSpPr>
              <p:nvPr/>
            </p:nvSpPr>
            <p:spPr bwMode="auto">
              <a:xfrm>
                <a:off x="4936" y="1483"/>
                <a:ext cx="26" cy="41"/>
              </a:xfrm>
              <a:custGeom>
                <a:avLst/>
                <a:gdLst>
                  <a:gd name="T0" fmla="*/ 26 w 26"/>
                  <a:gd name="T1" fmla="*/ 2 h 41"/>
                  <a:gd name="T2" fmla="*/ 3 w 26"/>
                  <a:gd name="T3" fmla="*/ 41 h 41"/>
                  <a:gd name="T4" fmla="*/ 0 w 26"/>
                  <a:gd name="T5" fmla="*/ 40 h 41"/>
                  <a:gd name="T6" fmla="*/ 22 w 26"/>
                  <a:gd name="T7" fmla="*/ 0 h 41"/>
                  <a:gd name="T8" fmla="*/ 24 w 26"/>
                  <a:gd name="T9" fmla="*/ 0 h 41"/>
                  <a:gd name="T10" fmla="*/ 24 w 26"/>
                  <a:gd name="T11" fmla="*/ 0 h 41"/>
                  <a:gd name="T12" fmla="*/ 24 w 26"/>
                  <a:gd name="T13" fmla="*/ 2 h 41"/>
                  <a:gd name="T14" fmla="*/ 24 w 26"/>
                  <a:gd name="T15" fmla="*/ 2 h 41"/>
                  <a:gd name="T16" fmla="*/ 24 w 26"/>
                  <a:gd name="T17" fmla="*/ 2 h 41"/>
                  <a:gd name="T18" fmla="*/ 24 w 26"/>
                  <a:gd name="T19" fmla="*/ 2 h 41"/>
                  <a:gd name="T20" fmla="*/ 26 w 26"/>
                  <a:gd name="T21" fmla="*/ 2 h 41"/>
                  <a:gd name="T22" fmla="*/ 26 w 26"/>
                  <a:gd name="T23" fmla="*/ 2 h 41"/>
                  <a:gd name="T24" fmla="*/ 26 w 26"/>
                  <a:gd name="T25" fmla="*/ 2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41">
                    <a:moveTo>
                      <a:pt x="26" y="2"/>
                    </a:moveTo>
                    <a:lnTo>
                      <a:pt x="3" y="41"/>
                    </a:lnTo>
                    <a:lnTo>
                      <a:pt x="0" y="4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ED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9" name="Freeform 4291"/>
              <p:cNvSpPr>
                <a:spLocks/>
              </p:cNvSpPr>
              <p:nvPr/>
            </p:nvSpPr>
            <p:spPr bwMode="auto">
              <a:xfrm>
                <a:off x="4934" y="1483"/>
                <a:ext cx="26" cy="40"/>
              </a:xfrm>
              <a:custGeom>
                <a:avLst/>
                <a:gdLst>
                  <a:gd name="T0" fmla="*/ 26 w 26"/>
                  <a:gd name="T1" fmla="*/ 0 h 40"/>
                  <a:gd name="T2" fmla="*/ 4 w 26"/>
                  <a:gd name="T3" fmla="*/ 40 h 40"/>
                  <a:gd name="T4" fmla="*/ 0 w 26"/>
                  <a:gd name="T5" fmla="*/ 40 h 40"/>
                  <a:gd name="T6" fmla="*/ 23 w 26"/>
                  <a:gd name="T7" fmla="*/ 0 h 40"/>
                  <a:gd name="T8" fmla="*/ 26 w 26"/>
                  <a:gd name="T9" fmla="*/ 0 h 40"/>
                  <a:gd name="T10" fmla="*/ 26 w 26"/>
                  <a:gd name="T11" fmla="*/ 0 h 40"/>
                  <a:gd name="T12" fmla="*/ 26 w 26"/>
                  <a:gd name="T13" fmla="*/ 0 h 40"/>
                  <a:gd name="T14" fmla="*/ 26 w 26"/>
                  <a:gd name="T15" fmla="*/ 0 h 40"/>
                  <a:gd name="T16" fmla="*/ 26 w 26"/>
                  <a:gd name="T17" fmla="*/ 0 h 40"/>
                  <a:gd name="T18" fmla="*/ 26 w 26"/>
                  <a:gd name="T19" fmla="*/ 0 h 40"/>
                  <a:gd name="T20" fmla="*/ 26 w 26"/>
                  <a:gd name="T21" fmla="*/ 0 h 40"/>
                  <a:gd name="T22" fmla="*/ 26 w 26"/>
                  <a:gd name="T23" fmla="*/ 0 h 40"/>
                  <a:gd name="T24" fmla="*/ 26 w 26"/>
                  <a:gd name="T25" fmla="*/ 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40">
                    <a:moveTo>
                      <a:pt x="26" y="0"/>
                    </a:moveTo>
                    <a:lnTo>
                      <a:pt x="4" y="40"/>
                    </a:lnTo>
                    <a:lnTo>
                      <a:pt x="0" y="40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D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" name="Freeform 4292"/>
              <p:cNvSpPr>
                <a:spLocks/>
              </p:cNvSpPr>
              <p:nvPr/>
            </p:nvSpPr>
            <p:spPr bwMode="auto">
              <a:xfrm>
                <a:off x="4933" y="1483"/>
                <a:ext cx="25" cy="40"/>
              </a:xfrm>
              <a:custGeom>
                <a:avLst/>
                <a:gdLst>
                  <a:gd name="T0" fmla="*/ 25 w 25"/>
                  <a:gd name="T1" fmla="*/ 0 h 40"/>
                  <a:gd name="T2" fmla="*/ 3 w 25"/>
                  <a:gd name="T3" fmla="*/ 40 h 40"/>
                  <a:gd name="T4" fmla="*/ 0 w 25"/>
                  <a:gd name="T5" fmla="*/ 40 h 40"/>
                  <a:gd name="T6" fmla="*/ 22 w 25"/>
                  <a:gd name="T7" fmla="*/ 0 h 40"/>
                  <a:gd name="T8" fmla="*/ 25 w 25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0">
                    <a:moveTo>
                      <a:pt x="25" y="0"/>
                    </a:moveTo>
                    <a:lnTo>
                      <a:pt x="3" y="40"/>
                    </a:lnTo>
                    <a:lnTo>
                      <a:pt x="0" y="4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DE1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" name="Freeform 4293"/>
              <p:cNvSpPr>
                <a:spLocks/>
              </p:cNvSpPr>
              <p:nvPr/>
            </p:nvSpPr>
            <p:spPr bwMode="auto">
              <a:xfrm>
                <a:off x="4931" y="1483"/>
                <a:ext cx="26" cy="40"/>
              </a:xfrm>
              <a:custGeom>
                <a:avLst/>
                <a:gdLst>
                  <a:gd name="T0" fmla="*/ 26 w 26"/>
                  <a:gd name="T1" fmla="*/ 0 h 40"/>
                  <a:gd name="T2" fmla="*/ 3 w 26"/>
                  <a:gd name="T3" fmla="*/ 40 h 40"/>
                  <a:gd name="T4" fmla="*/ 0 w 26"/>
                  <a:gd name="T5" fmla="*/ 40 h 40"/>
                  <a:gd name="T6" fmla="*/ 22 w 26"/>
                  <a:gd name="T7" fmla="*/ 0 h 40"/>
                  <a:gd name="T8" fmla="*/ 26 w 26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40">
                    <a:moveTo>
                      <a:pt x="26" y="0"/>
                    </a:moveTo>
                    <a:lnTo>
                      <a:pt x="3" y="40"/>
                    </a:lnTo>
                    <a:lnTo>
                      <a:pt x="0" y="40"/>
                    </a:lnTo>
                    <a:lnTo>
                      <a:pt x="2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DE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" name="Freeform 4294"/>
              <p:cNvSpPr>
                <a:spLocks/>
              </p:cNvSpPr>
              <p:nvPr/>
            </p:nvSpPr>
            <p:spPr bwMode="auto">
              <a:xfrm>
                <a:off x="4929" y="1481"/>
                <a:ext cx="26" cy="42"/>
              </a:xfrm>
              <a:custGeom>
                <a:avLst/>
                <a:gdLst>
                  <a:gd name="T0" fmla="*/ 26 w 26"/>
                  <a:gd name="T1" fmla="*/ 2 h 42"/>
                  <a:gd name="T2" fmla="*/ 4 w 26"/>
                  <a:gd name="T3" fmla="*/ 42 h 42"/>
                  <a:gd name="T4" fmla="*/ 0 w 26"/>
                  <a:gd name="T5" fmla="*/ 40 h 42"/>
                  <a:gd name="T6" fmla="*/ 23 w 26"/>
                  <a:gd name="T7" fmla="*/ 0 h 42"/>
                  <a:gd name="T8" fmla="*/ 26 w 26"/>
                  <a:gd name="T9" fmla="*/ 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42">
                    <a:moveTo>
                      <a:pt x="26" y="2"/>
                    </a:moveTo>
                    <a:lnTo>
                      <a:pt x="4" y="42"/>
                    </a:lnTo>
                    <a:lnTo>
                      <a:pt x="0" y="40"/>
                    </a:lnTo>
                    <a:lnTo>
                      <a:pt x="23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EDE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" name="Freeform 4295"/>
              <p:cNvSpPr>
                <a:spLocks/>
              </p:cNvSpPr>
              <p:nvPr/>
            </p:nvSpPr>
            <p:spPr bwMode="auto">
              <a:xfrm>
                <a:off x="4927" y="1481"/>
                <a:ext cx="26" cy="42"/>
              </a:xfrm>
              <a:custGeom>
                <a:avLst/>
                <a:gdLst>
                  <a:gd name="T0" fmla="*/ 26 w 26"/>
                  <a:gd name="T1" fmla="*/ 2 h 42"/>
                  <a:gd name="T2" fmla="*/ 4 w 26"/>
                  <a:gd name="T3" fmla="*/ 42 h 42"/>
                  <a:gd name="T4" fmla="*/ 2 w 26"/>
                  <a:gd name="T5" fmla="*/ 40 h 42"/>
                  <a:gd name="T6" fmla="*/ 0 w 26"/>
                  <a:gd name="T7" fmla="*/ 40 h 42"/>
                  <a:gd name="T8" fmla="*/ 23 w 26"/>
                  <a:gd name="T9" fmla="*/ 0 h 42"/>
                  <a:gd name="T10" fmla="*/ 26 w 26"/>
                  <a:gd name="T11" fmla="*/ 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42">
                    <a:moveTo>
                      <a:pt x="26" y="2"/>
                    </a:moveTo>
                    <a:lnTo>
                      <a:pt x="4" y="42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23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EDE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4" name="Freeform 4296"/>
              <p:cNvSpPr>
                <a:spLocks/>
              </p:cNvSpPr>
              <p:nvPr/>
            </p:nvSpPr>
            <p:spPr bwMode="auto">
              <a:xfrm>
                <a:off x="4927" y="1481"/>
                <a:ext cx="25" cy="40"/>
              </a:xfrm>
              <a:custGeom>
                <a:avLst/>
                <a:gdLst>
                  <a:gd name="T0" fmla="*/ 25 w 25"/>
                  <a:gd name="T1" fmla="*/ 0 h 40"/>
                  <a:gd name="T2" fmla="*/ 2 w 25"/>
                  <a:gd name="T3" fmla="*/ 40 h 40"/>
                  <a:gd name="T4" fmla="*/ 2 w 25"/>
                  <a:gd name="T5" fmla="*/ 40 h 40"/>
                  <a:gd name="T6" fmla="*/ 0 w 25"/>
                  <a:gd name="T7" fmla="*/ 38 h 40"/>
                  <a:gd name="T8" fmla="*/ 21 w 25"/>
                  <a:gd name="T9" fmla="*/ 0 h 40"/>
                  <a:gd name="T10" fmla="*/ 25 w 25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40">
                    <a:moveTo>
                      <a:pt x="25" y="0"/>
                    </a:moveTo>
                    <a:lnTo>
                      <a:pt x="2" y="40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DE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5" name="Freeform 4297"/>
              <p:cNvSpPr>
                <a:spLocks/>
              </p:cNvSpPr>
              <p:nvPr/>
            </p:nvSpPr>
            <p:spPr bwMode="auto">
              <a:xfrm>
                <a:off x="4926" y="1481"/>
                <a:ext cx="24" cy="40"/>
              </a:xfrm>
              <a:custGeom>
                <a:avLst/>
                <a:gdLst>
                  <a:gd name="T0" fmla="*/ 24 w 24"/>
                  <a:gd name="T1" fmla="*/ 0 h 40"/>
                  <a:gd name="T2" fmla="*/ 1 w 24"/>
                  <a:gd name="T3" fmla="*/ 40 h 40"/>
                  <a:gd name="T4" fmla="*/ 0 w 24"/>
                  <a:gd name="T5" fmla="*/ 36 h 40"/>
                  <a:gd name="T6" fmla="*/ 20 w 24"/>
                  <a:gd name="T7" fmla="*/ 0 h 40"/>
                  <a:gd name="T8" fmla="*/ 24 w 2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0">
                    <a:moveTo>
                      <a:pt x="24" y="0"/>
                    </a:moveTo>
                    <a:lnTo>
                      <a:pt x="1" y="40"/>
                    </a:lnTo>
                    <a:lnTo>
                      <a:pt x="0" y="36"/>
                    </a:lnTo>
                    <a:lnTo>
                      <a:pt x="2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DE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6" name="Freeform 4298"/>
              <p:cNvSpPr>
                <a:spLocks/>
              </p:cNvSpPr>
              <p:nvPr/>
            </p:nvSpPr>
            <p:spPr bwMode="auto">
              <a:xfrm>
                <a:off x="4924" y="1481"/>
                <a:ext cx="24" cy="38"/>
              </a:xfrm>
              <a:custGeom>
                <a:avLst/>
                <a:gdLst>
                  <a:gd name="T0" fmla="*/ 24 w 24"/>
                  <a:gd name="T1" fmla="*/ 0 h 38"/>
                  <a:gd name="T2" fmla="*/ 3 w 24"/>
                  <a:gd name="T3" fmla="*/ 38 h 38"/>
                  <a:gd name="T4" fmla="*/ 2 w 24"/>
                  <a:gd name="T5" fmla="*/ 34 h 38"/>
                  <a:gd name="T6" fmla="*/ 0 w 24"/>
                  <a:gd name="T7" fmla="*/ 34 h 38"/>
                  <a:gd name="T8" fmla="*/ 21 w 24"/>
                  <a:gd name="T9" fmla="*/ 0 h 38"/>
                  <a:gd name="T10" fmla="*/ 21 w 24"/>
                  <a:gd name="T11" fmla="*/ 0 h 38"/>
                  <a:gd name="T12" fmla="*/ 24 w 24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38">
                    <a:moveTo>
                      <a:pt x="24" y="0"/>
                    </a:moveTo>
                    <a:lnTo>
                      <a:pt x="3" y="38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21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DE4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7" name="Freeform 4299"/>
              <p:cNvSpPr>
                <a:spLocks/>
              </p:cNvSpPr>
              <p:nvPr/>
            </p:nvSpPr>
            <p:spPr bwMode="auto">
              <a:xfrm>
                <a:off x="4922" y="1479"/>
                <a:ext cx="24" cy="38"/>
              </a:xfrm>
              <a:custGeom>
                <a:avLst/>
                <a:gdLst>
                  <a:gd name="T0" fmla="*/ 24 w 24"/>
                  <a:gd name="T1" fmla="*/ 2 h 38"/>
                  <a:gd name="T2" fmla="*/ 4 w 24"/>
                  <a:gd name="T3" fmla="*/ 38 h 38"/>
                  <a:gd name="T4" fmla="*/ 4 w 24"/>
                  <a:gd name="T5" fmla="*/ 36 h 38"/>
                  <a:gd name="T6" fmla="*/ 0 w 24"/>
                  <a:gd name="T7" fmla="*/ 36 h 38"/>
                  <a:gd name="T8" fmla="*/ 21 w 24"/>
                  <a:gd name="T9" fmla="*/ 0 h 38"/>
                  <a:gd name="T10" fmla="*/ 23 w 24"/>
                  <a:gd name="T11" fmla="*/ 2 h 38"/>
                  <a:gd name="T12" fmla="*/ 24 w 24"/>
                  <a:gd name="T13" fmla="*/ 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38">
                    <a:moveTo>
                      <a:pt x="24" y="2"/>
                    </a:moveTo>
                    <a:lnTo>
                      <a:pt x="4" y="38"/>
                    </a:lnTo>
                    <a:lnTo>
                      <a:pt x="4" y="36"/>
                    </a:lnTo>
                    <a:lnTo>
                      <a:pt x="0" y="36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EDE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8" name="Freeform 4300"/>
              <p:cNvSpPr>
                <a:spLocks/>
              </p:cNvSpPr>
              <p:nvPr/>
            </p:nvSpPr>
            <p:spPr bwMode="auto">
              <a:xfrm>
                <a:off x="4921" y="1479"/>
                <a:ext cx="24" cy="36"/>
              </a:xfrm>
              <a:custGeom>
                <a:avLst/>
                <a:gdLst>
                  <a:gd name="T0" fmla="*/ 24 w 24"/>
                  <a:gd name="T1" fmla="*/ 2 h 36"/>
                  <a:gd name="T2" fmla="*/ 3 w 24"/>
                  <a:gd name="T3" fmla="*/ 36 h 36"/>
                  <a:gd name="T4" fmla="*/ 1 w 24"/>
                  <a:gd name="T5" fmla="*/ 36 h 36"/>
                  <a:gd name="T6" fmla="*/ 0 w 24"/>
                  <a:gd name="T7" fmla="*/ 36 h 36"/>
                  <a:gd name="T8" fmla="*/ 20 w 24"/>
                  <a:gd name="T9" fmla="*/ 0 h 36"/>
                  <a:gd name="T10" fmla="*/ 24 w 24"/>
                  <a:gd name="T11" fmla="*/ 2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24" y="2"/>
                    </a:move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20" y="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EDE4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9" name="Freeform 4301"/>
              <p:cNvSpPr>
                <a:spLocks/>
              </p:cNvSpPr>
              <p:nvPr/>
            </p:nvSpPr>
            <p:spPr bwMode="auto">
              <a:xfrm>
                <a:off x="4919" y="1477"/>
                <a:ext cx="24" cy="38"/>
              </a:xfrm>
              <a:custGeom>
                <a:avLst/>
                <a:gdLst>
                  <a:gd name="T0" fmla="*/ 24 w 24"/>
                  <a:gd name="T1" fmla="*/ 2 h 38"/>
                  <a:gd name="T2" fmla="*/ 3 w 24"/>
                  <a:gd name="T3" fmla="*/ 38 h 38"/>
                  <a:gd name="T4" fmla="*/ 3 w 24"/>
                  <a:gd name="T5" fmla="*/ 38 h 38"/>
                  <a:gd name="T6" fmla="*/ 0 w 24"/>
                  <a:gd name="T7" fmla="*/ 36 h 38"/>
                  <a:gd name="T8" fmla="*/ 20 w 24"/>
                  <a:gd name="T9" fmla="*/ 0 h 38"/>
                  <a:gd name="T10" fmla="*/ 24 w 24"/>
                  <a:gd name="T11" fmla="*/ 2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38">
                    <a:moveTo>
                      <a:pt x="24" y="2"/>
                    </a:moveTo>
                    <a:lnTo>
                      <a:pt x="3" y="38"/>
                    </a:lnTo>
                    <a:lnTo>
                      <a:pt x="0" y="36"/>
                    </a:lnTo>
                    <a:lnTo>
                      <a:pt x="20" y="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F0E8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0" name="Freeform 4302"/>
              <p:cNvSpPr>
                <a:spLocks/>
              </p:cNvSpPr>
              <p:nvPr/>
            </p:nvSpPr>
            <p:spPr bwMode="auto">
              <a:xfrm>
                <a:off x="4919" y="1477"/>
                <a:ext cx="22" cy="38"/>
              </a:xfrm>
              <a:custGeom>
                <a:avLst/>
                <a:gdLst>
                  <a:gd name="T0" fmla="*/ 22 w 22"/>
                  <a:gd name="T1" fmla="*/ 2 h 38"/>
                  <a:gd name="T2" fmla="*/ 2 w 22"/>
                  <a:gd name="T3" fmla="*/ 38 h 38"/>
                  <a:gd name="T4" fmla="*/ 0 w 22"/>
                  <a:gd name="T5" fmla="*/ 36 h 38"/>
                  <a:gd name="T6" fmla="*/ 19 w 22"/>
                  <a:gd name="T7" fmla="*/ 0 h 38"/>
                  <a:gd name="T8" fmla="*/ 22 w 22"/>
                  <a:gd name="T9" fmla="*/ 2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8">
                    <a:moveTo>
                      <a:pt x="22" y="2"/>
                    </a:moveTo>
                    <a:lnTo>
                      <a:pt x="2" y="38"/>
                    </a:lnTo>
                    <a:lnTo>
                      <a:pt x="0" y="36"/>
                    </a:lnTo>
                    <a:lnTo>
                      <a:pt x="19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F0E8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1" name="Freeform 4303"/>
              <p:cNvSpPr>
                <a:spLocks/>
              </p:cNvSpPr>
              <p:nvPr/>
            </p:nvSpPr>
            <p:spPr bwMode="auto">
              <a:xfrm>
                <a:off x="4917" y="1476"/>
                <a:ext cx="22" cy="37"/>
              </a:xfrm>
              <a:custGeom>
                <a:avLst/>
                <a:gdLst>
                  <a:gd name="T0" fmla="*/ 22 w 22"/>
                  <a:gd name="T1" fmla="*/ 1 h 37"/>
                  <a:gd name="T2" fmla="*/ 2 w 22"/>
                  <a:gd name="T3" fmla="*/ 37 h 37"/>
                  <a:gd name="T4" fmla="*/ 0 w 22"/>
                  <a:gd name="T5" fmla="*/ 35 h 37"/>
                  <a:gd name="T6" fmla="*/ 19 w 22"/>
                  <a:gd name="T7" fmla="*/ 0 h 37"/>
                  <a:gd name="T8" fmla="*/ 22 w 22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7">
                    <a:moveTo>
                      <a:pt x="22" y="1"/>
                    </a:moveTo>
                    <a:lnTo>
                      <a:pt x="2" y="37"/>
                    </a:lnTo>
                    <a:lnTo>
                      <a:pt x="0" y="35"/>
                    </a:lnTo>
                    <a:lnTo>
                      <a:pt x="19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F1E8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2" name="Freeform 4304"/>
              <p:cNvSpPr>
                <a:spLocks/>
              </p:cNvSpPr>
              <p:nvPr/>
            </p:nvSpPr>
            <p:spPr bwMode="auto">
              <a:xfrm>
                <a:off x="4915" y="1476"/>
                <a:ext cx="23" cy="37"/>
              </a:xfrm>
              <a:custGeom>
                <a:avLst/>
                <a:gdLst>
                  <a:gd name="T0" fmla="*/ 23 w 23"/>
                  <a:gd name="T1" fmla="*/ 1 h 37"/>
                  <a:gd name="T2" fmla="*/ 4 w 23"/>
                  <a:gd name="T3" fmla="*/ 37 h 37"/>
                  <a:gd name="T4" fmla="*/ 0 w 23"/>
                  <a:gd name="T5" fmla="*/ 35 h 37"/>
                  <a:gd name="T6" fmla="*/ 19 w 23"/>
                  <a:gd name="T7" fmla="*/ 0 h 37"/>
                  <a:gd name="T8" fmla="*/ 23 w 23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7">
                    <a:moveTo>
                      <a:pt x="23" y="1"/>
                    </a:moveTo>
                    <a:lnTo>
                      <a:pt x="4" y="37"/>
                    </a:lnTo>
                    <a:lnTo>
                      <a:pt x="0" y="35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1E8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3" name="Freeform 4305"/>
              <p:cNvSpPr>
                <a:spLocks/>
              </p:cNvSpPr>
              <p:nvPr/>
            </p:nvSpPr>
            <p:spPr bwMode="auto">
              <a:xfrm>
                <a:off x="4914" y="1474"/>
                <a:ext cx="22" cy="37"/>
              </a:xfrm>
              <a:custGeom>
                <a:avLst/>
                <a:gdLst>
                  <a:gd name="T0" fmla="*/ 22 w 22"/>
                  <a:gd name="T1" fmla="*/ 2 h 37"/>
                  <a:gd name="T2" fmla="*/ 3 w 22"/>
                  <a:gd name="T3" fmla="*/ 37 h 37"/>
                  <a:gd name="T4" fmla="*/ 0 w 22"/>
                  <a:gd name="T5" fmla="*/ 35 h 37"/>
                  <a:gd name="T6" fmla="*/ 19 w 22"/>
                  <a:gd name="T7" fmla="*/ 0 h 37"/>
                  <a:gd name="T8" fmla="*/ 22 w 22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7">
                    <a:moveTo>
                      <a:pt x="22" y="2"/>
                    </a:moveTo>
                    <a:lnTo>
                      <a:pt x="3" y="37"/>
                    </a:lnTo>
                    <a:lnTo>
                      <a:pt x="0" y="35"/>
                    </a:lnTo>
                    <a:lnTo>
                      <a:pt x="19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F1E8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4" name="Freeform 4306"/>
              <p:cNvSpPr>
                <a:spLocks/>
              </p:cNvSpPr>
              <p:nvPr/>
            </p:nvSpPr>
            <p:spPr bwMode="auto">
              <a:xfrm>
                <a:off x="4912" y="1474"/>
                <a:ext cx="22" cy="37"/>
              </a:xfrm>
              <a:custGeom>
                <a:avLst/>
                <a:gdLst>
                  <a:gd name="T0" fmla="*/ 22 w 22"/>
                  <a:gd name="T1" fmla="*/ 2 h 37"/>
                  <a:gd name="T2" fmla="*/ 3 w 22"/>
                  <a:gd name="T3" fmla="*/ 37 h 37"/>
                  <a:gd name="T4" fmla="*/ 0 w 22"/>
                  <a:gd name="T5" fmla="*/ 35 h 37"/>
                  <a:gd name="T6" fmla="*/ 19 w 22"/>
                  <a:gd name="T7" fmla="*/ 0 h 37"/>
                  <a:gd name="T8" fmla="*/ 22 w 22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7">
                    <a:moveTo>
                      <a:pt x="22" y="2"/>
                    </a:moveTo>
                    <a:lnTo>
                      <a:pt x="3" y="37"/>
                    </a:lnTo>
                    <a:lnTo>
                      <a:pt x="0" y="35"/>
                    </a:lnTo>
                    <a:lnTo>
                      <a:pt x="19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F1EB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5" name="Freeform 4307"/>
              <p:cNvSpPr>
                <a:spLocks/>
              </p:cNvSpPr>
              <p:nvPr/>
            </p:nvSpPr>
            <p:spPr bwMode="auto">
              <a:xfrm>
                <a:off x="4910" y="1474"/>
                <a:ext cx="23" cy="35"/>
              </a:xfrm>
              <a:custGeom>
                <a:avLst/>
                <a:gdLst>
                  <a:gd name="T0" fmla="*/ 23 w 23"/>
                  <a:gd name="T1" fmla="*/ 0 h 35"/>
                  <a:gd name="T2" fmla="*/ 4 w 23"/>
                  <a:gd name="T3" fmla="*/ 35 h 35"/>
                  <a:gd name="T4" fmla="*/ 0 w 23"/>
                  <a:gd name="T5" fmla="*/ 34 h 35"/>
                  <a:gd name="T6" fmla="*/ 0 w 23"/>
                  <a:gd name="T7" fmla="*/ 34 h 35"/>
                  <a:gd name="T8" fmla="*/ 19 w 23"/>
                  <a:gd name="T9" fmla="*/ 0 h 35"/>
                  <a:gd name="T10" fmla="*/ 23 w 23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35">
                    <a:moveTo>
                      <a:pt x="23" y="0"/>
                    </a:moveTo>
                    <a:lnTo>
                      <a:pt x="4" y="35"/>
                    </a:lnTo>
                    <a:lnTo>
                      <a:pt x="0" y="34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1E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6" name="Freeform 4308"/>
              <p:cNvSpPr>
                <a:spLocks/>
              </p:cNvSpPr>
              <p:nvPr/>
            </p:nvSpPr>
            <p:spPr bwMode="auto">
              <a:xfrm>
                <a:off x="4910" y="1472"/>
                <a:ext cx="21" cy="37"/>
              </a:xfrm>
              <a:custGeom>
                <a:avLst/>
                <a:gdLst>
                  <a:gd name="T0" fmla="*/ 21 w 21"/>
                  <a:gd name="T1" fmla="*/ 2 h 37"/>
                  <a:gd name="T2" fmla="*/ 2 w 21"/>
                  <a:gd name="T3" fmla="*/ 37 h 37"/>
                  <a:gd name="T4" fmla="*/ 0 w 21"/>
                  <a:gd name="T5" fmla="*/ 36 h 37"/>
                  <a:gd name="T6" fmla="*/ 0 w 21"/>
                  <a:gd name="T7" fmla="*/ 34 h 37"/>
                  <a:gd name="T8" fmla="*/ 17 w 21"/>
                  <a:gd name="T9" fmla="*/ 0 h 37"/>
                  <a:gd name="T10" fmla="*/ 21 w 21"/>
                  <a:gd name="T11" fmla="*/ 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37">
                    <a:moveTo>
                      <a:pt x="21" y="2"/>
                    </a:moveTo>
                    <a:lnTo>
                      <a:pt x="2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7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F1E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7" name="Freeform 4309"/>
              <p:cNvSpPr>
                <a:spLocks/>
              </p:cNvSpPr>
              <p:nvPr/>
            </p:nvSpPr>
            <p:spPr bwMode="auto">
              <a:xfrm>
                <a:off x="4908" y="1472"/>
                <a:ext cx="21" cy="36"/>
              </a:xfrm>
              <a:custGeom>
                <a:avLst/>
                <a:gdLst>
                  <a:gd name="T0" fmla="*/ 21 w 21"/>
                  <a:gd name="T1" fmla="*/ 2 h 36"/>
                  <a:gd name="T2" fmla="*/ 2 w 21"/>
                  <a:gd name="T3" fmla="*/ 36 h 36"/>
                  <a:gd name="T4" fmla="*/ 0 w 21"/>
                  <a:gd name="T5" fmla="*/ 32 h 36"/>
                  <a:gd name="T6" fmla="*/ 19 w 21"/>
                  <a:gd name="T7" fmla="*/ 0 h 36"/>
                  <a:gd name="T8" fmla="*/ 21 w 21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6">
                    <a:moveTo>
                      <a:pt x="21" y="2"/>
                    </a:moveTo>
                    <a:lnTo>
                      <a:pt x="2" y="36"/>
                    </a:lnTo>
                    <a:lnTo>
                      <a:pt x="0" y="32"/>
                    </a:lnTo>
                    <a:lnTo>
                      <a:pt x="19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F1EB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8" name="Freeform 4310"/>
              <p:cNvSpPr>
                <a:spLocks/>
              </p:cNvSpPr>
              <p:nvPr/>
            </p:nvSpPr>
            <p:spPr bwMode="auto">
              <a:xfrm>
                <a:off x="4907" y="1470"/>
                <a:ext cx="20" cy="36"/>
              </a:xfrm>
              <a:custGeom>
                <a:avLst/>
                <a:gdLst>
                  <a:gd name="T0" fmla="*/ 20 w 20"/>
                  <a:gd name="T1" fmla="*/ 2 h 36"/>
                  <a:gd name="T2" fmla="*/ 3 w 20"/>
                  <a:gd name="T3" fmla="*/ 36 h 36"/>
                  <a:gd name="T4" fmla="*/ 0 w 20"/>
                  <a:gd name="T5" fmla="*/ 34 h 36"/>
                  <a:gd name="T6" fmla="*/ 19 w 20"/>
                  <a:gd name="T7" fmla="*/ 0 h 36"/>
                  <a:gd name="T8" fmla="*/ 20 w 20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6">
                    <a:moveTo>
                      <a:pt x="20" y="2"/>
                    </a:moveTo>
                    <a:lnTo>
                      <a:pt x="3" y="36"/>
                    </a:lnTo>
                    <a:lnTo>
                      <a:pt x="0" y="34"/>
                    </a:lnTo>
                    <a:lnTo>
                      <a:pt x="19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1EB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9" name="Freeform 4311"/>
              <p:cNvSpPr>
                <a:spLocks/>
              </p:cNvSpPr>
              <p:nvPr/>
            </p:nvSpPr>
            <p:spPr bwMode="auto">
              <a:xfrm>
                <a:off x="4907" y="1470"/>
                <a:ext cx="20" cy="34"/>
              </a:xfrm>
              <a:custGeom>
                <a:avLst/>
                <a:gdLst>
                  <a:gd name="T0" fmla="*/ 20 w 20"/>
                  <a:gd name="T1" fmla="*/ 2 h 34"/>
                  <a:gd name="T2" fmla="*/ 1 w 20"/>
                  <a:gd name="T3" fmla="*/ 34 h 34"/>
                  <a:gd name="T4" fmla="*/ 0 w 20"/>
                  <a:gd name="T5" fmla="*/ 32 h 34"/>
                  <a:gd name="T6" fmla="*/ 17 w 20"/>
                  <a:gd name="T7" fmla="*/ 0 h 34"/>
                  <a:gd name="T8" fmla="*/ 20 w 20"/>
                  <a:gd name="T9" fmla="*/ 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4">
                    <a:moveTo>
                      <a:pt x="20" y="2"/>
                    </a:moveTo>
                    <a:lnTo>
                      <a:pt x="1" y="34"/>
                    </a:lnTo>
                    <a:lnTo>
                      <a:pt x="0" y="32"/>
                    </a:lnTo>
                    <a:lnTo>
                      <a:pt x="17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6F0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0" name="Freeform 4312"/>
              <p:cNvSpPr>
                <a:spLocks/>
              </p:cNvSpPr>
              <p:nvPr/>
            </p:nvSpPr>
            <p:spPr bwMode="auto">
              <a:xfrm>
                <a:off x="4905" y="1468"/>
                <a:ext cx="21" cy="36"/>
              </a:xfrm>
              <a:custGeom>
                <a:avLst/>
                <a:gdLst>
                  <a:gd name="T0" fmla="*/ 21 w 21"/>
                  <a:gd name="T1" fmla="*/ 2 h 36"/>
                  <a:gd name="T2" fmla="*/ 2 w 21"/>
                  <a:gd name="T3" fmla="*/ 36 h 36"/>
                  <a:gd name="T4" fmla="*/ 0 w 21"/>
                  <a:gd name="T5" fmla="*/ 32 h 36"/>
                  <a:gd name="T6" fmla="*/ 17 w 21"/>
                  <a:gd name="T7" fmla="*/ 0 h 36"/>
                  <a:gd name="T8" fmla="*/ 21 w 21"/>
                  <a:gd name="T9" fmla="*/ 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6">
                    <a:moveTo>
                      <a:pt x="21" y="2"/>
                    </a:moveTo>
                    <a:lnTo>
                      <a:pt x="2" y="36"/>
                    </a:lnTo>
                    <a:lnTo>
                      <a:pt x="0" y="32"/>
                    </a:lnTo>
                    <a:lnTo>
                      <a:pt x="17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F6F0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1" name="Freeform 4313"/>
              <p:cNvSpPr>
                <a:spLocks/>
              </p:cNvSpPr>
              <p:nvPr/>
            </p:nvSpPr>
            <p:spPr bwMode="auto">
              <a:xfrm>
                <a:off x="4903" y="1468"/>
                <a:ext cx="21" cy="34"/>
              </a:xfrm>
              <a:custGeom>
                <a:avLst/>
                <a:gdLst>
                  <a:gd name="T0" fmla="*/ 21 w 21"/>
                  <a:gd name="T1" fmla="*/ 2 h 34"/>
                  <a:gd name="T2" fmla="*/ 4 w 21"/>
                  <a:gd name="T3" fmla="*/ 34 h 34"/>
                  <a:gd name="T4" fmla="*/ 0 w 21"/>
                  <a:gd name="T5" fmla="*/ 30 h 34"/>
                  <a:gd name="T6" fmla="*/ 18 w 21"/>
                  <a:gd name="T7" fmla="*/ 0 h 34"/>
                  <a:gd name="T8" fmla="*/ 21 w 21"/>
                  <a:gd name="T9" fmla="*/ 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21" y="2"/>
                    </a:moveTo>
                    <a:lnTo>
                      <a:pt x="4" y="34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F6F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2" name="Freeform 4314"/>
              <p:cNvSpPr>
                <a:spLocks/>
              </p:cNvSpPr>
              <p:nvPr/>
            </p:nvSpPr>
            <p:spPr bwMode="auto">
              <a:xfrm>
                <a:off x="4903" y="1466"/>
                <a:ext cx="19" cy="34"/>
              </a:xfrm>
              <a:custGeom>
                <a:avLst/>
                <a:gdLst>
                  <a:gd name="T0" fmla="*/ 19 w 19"/>
                  <a:gd name="T1" fmla="*/ 2 h 34"/>
                  <a:gd name="T2" fmla="*/ 2 w 19"/>
                  <a:gd name="T3" fmla="*/ 34 h 34"/>
                  <a:gd name="T4" fmla="*/ 0 w 19"/>
                  <a:gd name="T5" fmla="*/ 30 h 34"/>
                  <a:gd name="T6" fmla="*/ 16 w 19"/>
                  <a:gd name="T7" fmla="*/ 0 h 34"/>
                  <a:gd name="T8" fmla="*/ 19 w 19"/>
                  <a:gd name="T9" fmla="*/ 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4">
                    <a:moveTo>
                      <a:pt x="19" y="2"/>
                    </a:moveTo>
                    <a:lnTo>
                      <a:pt x="2" y="34"/>
                    </a:lnTo>
                    <a:lnTo>
                      <a:pt x="0" y="30"/>
                    </a:lnTo>
                    <a:lnTo>
                      <a:pt x="16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6F0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3" name="Freeform 4315"/>
              <p:cNvSpPr>
                <a:spLocks/>
              </p:cNvSpPr>
              <p:nvPr/>
            </p:nvSpPr>
            <p:spPr bwMode="auto">
              <a:xfrm>
                <a:off x="4902" y="1466"/>
                <a:ext cx="19" cy="32"/>
              </a:xfrm>
              <a:custGeom>
                <a:avLst/>
                <a:gdLst>
                  <a:gd name="T0" fmla="*/ 19 w 19"/>
                  <a:gd name="T1" fmla="*/ 2 h 32"/>
                  <a:gd name="T2" fmla="*/ 1 w 19"/>
                  <a:gd name="T3" fmla="*/ 32 h 32"/>
                  <a:gd name="T4" fmla="*/ 0 w 19"/>
                  <a:gd name="T5" fmla="*/ 28 h 32"/>
                  <a:gd name="T6" fmla="*/ 15 w 19"/>
                  <a:gd name="T7" fmla="*/ 0 h 32"/>
                  <a:gd name="T8" fmla="*/ 19 w 19"/>
                  <a:gd name="T9" fmla="*/ 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19" y="2"/>
                    </a:moveTo>
                    <a:lnTo>
                      <a:pt x="1" y="32"/>
                    </a:lnTo>
                    <a:lnTo>
                      <a:pt x="0" y="28"/>
                    </a:lnTo>
                    <a:lnTo>
                      <a:pt x="15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6F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4" name="Freeform 4316"/>
              <p:cNvSpPr>
                <a:spLocks/>
              </p:cNvSpPr>
              <p:nvPr/>
            </p:nvSpPr>
            <p:spPr bwMode="auto">
              <a:xfrm>
                <a:off x="4900" y="1466"/>
                <a:ext cx="19" cy="30"/>
              </a:xfrm>
              <a:custGeom>
                <a:avLst/>
                <a:gdLst>
                  <a:gd name="T0" fmla="*/ 19 w 19"/>
                  <a:gd name="T1" fmla="*/ 0 h 30"/>
                  <a:gd name="T2" fmla="*/ 3 w 19"/>
                  <a:gd name="T3" fmla="*/ 30 h 30"/>
                  <a:gd name="T4" fmla="*/ 0 w 19"/>
                  <a:gd name="T5" fmla="*/ 28 h 30"/>
                  <a:gd name="T6" fmla="*/ 15 w 19"/>
                  <a:gd name="T7" fmla="*/ 0 h 30"/>
                  <a:gd name="T8" fmla="*/ 19 w 19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9" y="0"/>
                    </a:moveTo>
                    <a:lnTo>
                      <a:pt x="3" y="30"/>
                    </a:lnTo>
                    <a:lnTo>
                      <a:pt x="0" y="28"/>
                    </a:lnTo>
                    <a:lnTo>
                      <a:pt x="15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6F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5" name="Freeform 4317"/>
              <p:cNvSpPr>
                <a:spLocks/>
              </p:cNvSpPr>
              <p:nvPr/>
            </p:nvSpPr>
            <p:spPr bwMode="auto">
              <a:xfrm>
                <a:off x="4900" y="1464"/>
                <a:ext cx="17" cy="30"/>
              </a:xfrm>
              <a:custGeom>
                <a:avLst/>
                <a:gdLst>
                  <a:gd name="T0" fmla="*/ 17 w 17"/>
                  <a:gd name="T1" fmla="*/ 2 h 30"/>
                  <a:gd name="T2" fmla="*/ 2 w 17"/>
                  <a:gd name="T3" fmla="*/ 30 h 30"/>
                  <a:gd name="T4" fmla="*/ 0 w 17"/>
                  <a:gd name="T5" fmla="*/ 28 h 30"/>
                  <a:gd name="T6" fmla="*/ 14 w 17"/>
                  <a:gd name="T7" fmla="*/ 0 h 30"/>
                  <a:gd name="T8" fmla="*/ 17 w 17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17" y="2"/>
                    </a:moveTo>
                    <a:lnTo>
                      <a:pt x="2" y="30"/>
                    </a:lnTo>
                    <a:lnTo>
                      <a:pt x="0" y="28"/>
                    </a:lnTo>
                    <a:lnTo>
                      <a:pt x="14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7F2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6" name="Freeform 4318"/>
              <p:cNvSpPr>
                <a:spLocks/>
              </p:cNvSpPr>
              <p:nvPr/>
            </p:nvSpPr>
            <p:spPr bwMode="auto">
              <a:xfrm>
                <a:off x="4898" y="1464"/>
                <a:ext cx="17" cy="30"/>
              </a:xfrm>
              <a:custGeom>
                <a:avLst/>
                <a:gdLst>
                  <a:gd name="T0" fmla="*/ 17 w 17"/>
                  <a:gd name="T1" fmla="*/ 2 h 30"/>
                  <a:gd name="T2" fmla="*/ 2 w 17"/>
                  <a:gd name="T3" fmla="*/ 30 h 30"/>
                  <a:gd name="T4" fmla="*/ 0 w 17"/>
                  <a:gd name="T5" fmla="*/ 27 h 30"/>
                  <a:gd name="T6" fmla="*/ 14 w 17"/>
                  <a:gd name="T7" fmla="*/ 0 h 30"/>
                  <a:gd name="T8" fmla="*/ 16 w 17"/>
                  <a:gd name="T9" fmla="*/ 0 h 30"/>
                  <a:gd name="T10" fmla="*/ 17 w 17"/>
                  <a:gd name="T11" fmla="*/ 2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30">
                    <a:moveTo>
                      <a:pt x="17" y="2"/>
                    </a:moveTo>
                    <a:lnTo>
                      <a:pt x="2" y="30"/>
                    </a:lnTo>
                    <a:lnTo>
                      <a:pt x="0" y="27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7F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7" name="Freeform 4319"/>
              <p:cNvSpPr>
                <a:spLocks/>
              </p:cNvSpPr>
              <p:nvPr/>
            </p:nvSpPr>
            <p:spPr bwMode="auto">
              <a:xfrm>
                <a:off x="4898" y="1462"/>
                <a:ext cx="16" cy="30"/>
              </a:xfrm>
              <a:custGeom>
                <a:avLst/>
                <a:gdLst>
                  <a:gd name="T0" fmla="*/ 16 w 16"/>
                  <a:gd name="T1" fmla="*/ 2 h 30"/>
                  <a:gd name="T2" fmla="*/ 2 w 16"/>
                  <a:gd name="T3" fmla="*/ 30 h 30"/>
                  <a:gd name="T4" fmla="*/ 0 w 16"/>
                  <a:gd name="T5" fmla="*/ 27 h 30"/>
                  <a:gd name="T6" fmla="*/ 0 w 16"/>
                  <a:gd name="T7" fmla="*/ 27 h 30"/>
                  <a:gd name="T8" fmla="*/ 14 w 16"/>
                  <a:gd name="T9" fmla="*/ 0 h 30"/>
                  <a:gd name="T10" fmla="*/ 16 w 16"/>
                  <a:gd name="T11" fmla="*/ 2 h 30"/>
                  <a:gd name="T12" fmla="*/ 16 w 16"/>
                  <a:gd name="T13" fmla="*/ 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30">
                    <a:moveTo>
                      <a:pt x="16" y="2"/>
                    </a:moveTo>
                    <a:lnTo>
                      <a:pt x="2" y="30"/>
                    </a:lnTo>
                    <a:lnTo>
                      <a:pt x="0" y="27"/>
                    </a:lnTo>
                    <a:lnTo>
                      <a:pt x="1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F7F2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8" name="Freeform 4320"/>
              <p:cNvSpPr>
                <a:spLocks/>
              </p:cNvSpPr>
              <p:nvPr/>
            </p:nvSpPr>
            <p:spPr bwMode="auto">
              <a:xfrm>
                <a:off x="4896" y="1462"/>
                <a:ext cx="16" cy="29"/>
              </a:xfrm>
              <a:custGeom>
                <a:avLst/>
                <a:gdLst>
                  <a:gd name="T0" fmla="*/ 16 w 16"/>
                  <a:gd name="T1" fmla="*/ 2 h 29"/>
                  <a:gd name="T2" fmla="*/ 2 w 16"/>
                  <a:gd name="T3" fmla="*/ 29 h 29"/>
                  <a:gd name="T4" fmla="*/ 2 w 16"/>
                  <a:gd name="T5" fmla="*/ 27 h 29"/>
                  <a:gd name="T6" fmla="*/ 0 w 16"/>
                  <a:gd name="T7" fmla="*/ 23 h 29"/>
                  <a:gd name="T8" fmla="*/ 14 w 16"/>
                  <a:gd name="T9" fmla="*/ 0 h 29"/>
                  <a:gd name="T10" fmla="*/ 16 w 16"/>
                  <a:gd name="T11" fmla="*/ 2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29">
                    <a:moveTo>
                      <a:pt x="16" y="2"/>
                    </a:moveTo>
                    <a:lnTo>
                      <a:pt x="2" y="29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1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F7F2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9" name="Freeform 4321"/>
              <p:cNvSpPr>
                <a:spLocks/>
              </p:cNvSpPr>
              <p:nvPr/>
            </p:nvSpPr>
            <p:spPr bwMode="auto">
              <a:xfrm>
                <a:off x="4896" y="1461"/>
                <a:ext cx="16" cy="28"/>
              </a:xfrm>
              <a:custGeom>
                <a:avLst/>
                <a:gdLst>
                  <a:gd name="T0" fmla="*/ 16 w 16"/>
                  <a:gd name="T1" fmla="*/ 1 h 28"/>
                  <a:gd name="T2" fmla="*/ 2 w 16"/>
                  <a:gd name="T3" fmla="*/ 28 h 28"/>
                  <a:gd name="T4" fmla="*/ 0 w 16"/>
                  <a:gd name="T5" fmla="*/ 20 h 28"/>
                  <a:gd name="T6" fmla="*/ 12 w 16"/>
                  <a:gd name="T7" fmla="*/ 0 h 28"/>
                  <a:gd name="T8" fmla="*/ 16 w 16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1"/>
                    </a:moveTo>
                    <a:lnTo>
                      <a:pt x="2" y="28"/>
                    </a:lnTo>
                    <a:lnTo>
                      <a:pt x="0" y="20"/>
                    </a:lnTo>
                    <a:lnTo>
                      <a:pt x="12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F7F3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0" name="Freeform 4322"/>
              <p:cNvSpPr>
                <a:spLocks/>
              </p:cNvSpPr>
              <p:nvPr/>
            </p:nvSpPr>
            <p:spPr bwMode="auto">
              <a:xfrm>
                <a:off x="4896" y="1459"/>
                <a:ext cx="14" cy="26"/>
              </a:xfrm>
              <a:custGeom>
                <a:avLst/>
                <a:gdLst>
                  <a:gd name="T0" fmla="*/ 14 w 14"/>
                  <a:gd name="T1" fmla="*/ 3 h 26"/>
                  <a:gd name="T2" fmla="*/ 0 w 14"/>
                  <a:gd name="T3" fmla="*/ 26 h 26"/>
                  <a:gd name="T4" fmla="*/ 0 w 14"/>
                  <a:gd name="T5" fmla="*/ 20 h 26"/>
                  <a:gd name="T6" fmla="*/ 11 w 14"/>
                  <a:gd name="T7" fmla="*/ 0 h 26"/>
                  <a:gd name="T8" fmla="*/ 14 w 14"/>
                  <a:gd name="T9" fmla="*/ 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6">
                    <a:moveTo>
                      <a:pt x="14" y="3"/>
                    </a:moveTo>
                    <a:lnTo>
                      <a:pt x="0" y="26"/>
                    </a:lnTo>
                    <a:lnTo>
                      <a:pt x="0" y="20"/>
                    </a:lnTo>
                    <a:lnTo>
                      <a:pt x="11" y="0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AF7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1" name="Freeform 4323"/>
              <p:cNvSpPr>
                <a:spLocks/>
              </p:cNvSpPr>
              <p:nvPr/>
            </p:nvSpPr>
            <p:spPr bwMode="auto">
              <a:xfrm>
                <a:off x="4896" y="1459"/>
                <a:ext cx="12" cy="22"/>
              </a:xfrm>
              <a:custGeom>
                <a:avLst/>
                <a:gdLst>
                  <a:gd name="T0" fmla="*/ 12 w 12"/>
                  <a:gd name="T1" fmla="*/ 2 h 22"/>
                  <a:gd name="T2" fmla="*/ 0 w 12"/>
                  <a:gd name="T3" fmla="*/ 22 h 22"/>
                  <a:gd name="T4" fmla="*/ 0 w 12"/>
                  <a:gd name="T5" fmla="*/ 17 h 22"/>
                  <a:gd name="T6" fmla="*/ 9 w 12"/>
                  <a:gd name="T7" fmla="*/ 0 h 22"/>
                  <a:gd name="T8" fmla="*/ 12 w 12"/>
                  <a:gd name="T9" fmla="*/ 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22">
                    <a:moveTo>
                      <a:pt x="12" y="2"/>
                    </a:moveTo>
                    <a:lnTo>
                      <a:pt x="0" y="22"/>
                    </a:lnTo>
                    <a:lnTo>
                      <a:pt x="0" y="17"/>
                    </a:lnTo>
                    <a:lnTo>
                      <a:pt x="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AF7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2" name="Freeform 4324"/>
              <p:cNvSpPr>
                <a:spLocks/>
              </p:cNvSpPr>
              <p:nvPr/>
            </p:nvSpPr>
            <p:spPr bwMode="auto">
              <a:xfrm>
                <a:off x="4895" y="1459"/>
                <a:ext cx="12" cy="20"/>
              </a:xfrm>
              <a:custGeom>
                <a:avLst/>
                <a:gdLst>
                  <a:gd name="T0" fmla="*/ 12 w 12"/>
                  <a:gd name="T1" fmla="*/ 0 h 20"/>
                  <a:gd name="T2" fmla="*/ 1 w 12"/>
                  <a:gd name="T3" fmla="*/ 20 h 20"/>
                  <a:gd name="T4" fmla="*/ 0 w 12"/>
                  <a:gd name="T5" fmla="*/ 15 h 20"/>
                  <a:gd name="T6" fmla="*/ 8 w 12"/>
                  <a:gd name="T7" fmla="*/ 0 h 20"/>
                  <a:gd name="T8" fmla="*/ 10 w 12"/>
                  <a:gd name="T9" fmla="*/ 0 h 20"/>
                  <a:gd name="T10" fmla="*/ 12 w 12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0">
                    <a:moveTo>
                      <a:pt x="12" y="0"/>
                    </a:moveTo>
                    <a:lnTo>
                      <a:pt x="1" y="20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AF7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3" name="Freeform 4325"/>
              <p:cNvSpPr>
                <a:spLocks/>
              </p:cNvSpPr>
              <p:nvPr/>
            </p:nvSpPr>
            <p:spPr bwMode="auto">
              <a:xfrm>
                <a:off x="4895" y="1457"/>
                <a:ext cx="10" cy="19"/>
              </a:xfrm>
              <a:custGeom>
                <a:avLst/>
                <a:gdLst>
                  <a:gd name="T0" fmla="*/ 10 w 10"/>
                  <a:gd name="T1" fmla="*/ 2 h 19"/>
                  <a:gd name="T2" fmla="*/ 1 w 10"/>
                  <a:gd name="T3" fmla="*/ 19 h 19"/>
                  <a:gd name="T4" fmla="*/ 0 w 10"/>
                  <a:gd name="T5" fmla="*/ 13 h 19"/>
                  <a:gd name="T6" fmla="*/ 7 w 10"/>
                  <a:gd name="T7" fmla="*/ 0 h 19"/>
                  <a:gd name="T8" fmla="*/ 10 w 10"/>
                  <a:gd name="T9" fmla="*/ 2 h 19"/>
                  <a:gd name="T10" fmla="*/ 10 w 10"/>
                  <a:gd name="T11" fmla="*/ 2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9">
                    <a:moveTo>
                      <a:pt x="10" y="2"/>
                    </a:moveTo>
                    <a:lnTo>
                      <a:pt x="1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AF7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4" name="Freeform 4326"/>
              <p:cNvSpPr>
                <a:spLocks/>
              </p:cNvSpPr>
              <p:nvPr/>
            </p:nvSpPr>
            <p:spPr bwMode="auto">
              <a:xfrm>
                <a:off x="4895" y="1457"/>
                <a:ext cx="8" cy="17"/>
              </a:xfrm>
              <a:custGeom>
                <a:avLst/>
                <a:gdLst>
                  <a:gd name="T0" fmla="*/ 8 w 8"/>
                  <a:gd name="T1" fmla="*/ 2 h 17"/>
                  <a:gd name="T2" fmla="*/ 0 w 8"/>
                  <a:gd name="T3" fmla="*/ 17 h 17"/>
                  <a:gd name="T4" fmla="*/ 0 w 8"/>
                  <a:gd name="T5" fmla="*/ 11 h 17"/>
                  <a:gd name="T6" fmla="*/ 5 w 8"/>
                  <a:gd name="T7" fmla="*/ 0 h 17"/>
                  <a:gd name="T8" fmla="*/ 8 w 8"/>
                  <a:gd name="T9" fmla="*/ 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8" y="2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AF7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5" name="Freeform 4327"/>
              <p:cNvSpPr>
                <a:spLocks/>
              </p:cNvSpPr>
              <p:nvPr/>
            </p:nvSpPr>
            <p:spPr bwMode="auto">
              <a:xfrm>
                <a:off x="4895" y="1457"/>
                <a:ext cx="7" cy="13"/>
              </a:xfrm>
              <a:custGeom>
                <a:avLst/>
                <a:gdLst>
                  <a:gd name="T0" fmla="*/ 7 w 7"/>
                  <a:gd name="T1" fmla="*/ 0 h 13"/>
                  <a:gd name="T2" fmla="*/ 0 w 7"/>
                  <a:gd name="T3" fmla="*/ 13 h 13"/>
                  <a:gd name="T4" fmla="*/ 0 w 7"/>
                  <a:gd name="T5" fmla="*/ 7 h 13"/>
                  <a:gd name="T6" fmla="*/ 3 w 7"/>
                  <a:gd name="T7" fmla="*/ 0 h 13"/>
                  <a:gd name="T8" fmla="*/ 3 w 7"/>
                  <a:gd name="T9" fmla="*/ 0 h 13"/>
                  <a:gd name="T10" fmla="*/ 7 w 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3">
                    <a:moveTo>
                      <a:pt x="7" y="0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AF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6" name="Freeform 4328"/>
              <p:cNvSpPr>
                <a:spLocks/>
              </p:cNvSpPr>
              <p:nvPr/>
            </p:nvSpPr>
            <p:spPr bwMode="auto">
              <a:xfrm>
                <a:off x="4893" y="1455"/>
                <a:ext cx="7" cy="13"/>
              </a:xfrm>
              <a:custGeom>
                <a:avLst/>
                <a:gdLst>
                  <a:gd name="T0" fmla="*/ 7 w 7"/>
                  <a:gd name="T1" fmla="*/ 2 h 13"/>
                  <a:gd name="T2" fmla="*/ 2 w 7"/>
                  <a:gd name="T3" fmla="*/ 13 h 13"/>
                  <a:gd name="T4" fmla="*/ 0 w 7"/>
                  <a:gd name="T5" fmla="*/ 7 h 13"/>
                  <a:gd name="T6" fmla="*/ 3 w 7"/>
                  <a:gd name="T7" fmla="*/ 0 h 13"/>
                  <a:gd name="T8" fmla="*/ 5 w 7"/>
                  <a:gd name="T9" fmla="*/ 2 h 13"/>
                  <a:gd name="T10" fmla="*/ 7 w 7"/>
                  <a:gd name="T11" fmla="*/ 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3">
                    <a:moveTo>
                      <a:pt x="7" y="2"/>
                    </a:moveTo>
                    <a:lnTo>
                      <a:pt x="2" y="13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AF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7" name="Freeform 4329"/>
              <p:cNvSpPr>
                <a:spLocks/>
              </p:cNvSpPr>
              <p:nvPr/>
            </p:nvSpPr>
            <p:spPr bwMode="auto">
              <a:xfrm>
                <a:off x="4893" y="1455"/>
                <a:ext cx="5" cy="9"/>
              </a:xfrm>
              <a:custGeom>
                <a:avLst/>
                <a:gdLst>
                  <a:gd name="T0" fmla="*/ 5 w 5"/>
                  <a:gd name="T1" fmla="*/ 2 h 9"/>
                  <a:gd name="T2" fmla="*/ 2 w 5"/>
                  <a:gd name="T3" fmla="*/ 9 h 9"/>
                  <a:gd name="T4" fmla="*/ 0 w 5"/>
                  <a:gd name="T5" fmla="*/ 4 h 9"/>
                  <a:gd name="T6" fmla="*/ 2 w 5"/>
                  <a:gd name="T7" fmla="*/ 0 h 9"/>
                  <a:gd name="T8" fmla="*/ 5 w 5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2"/>
                    </a:moveTo>
                    <a:lnTo>
                      <a:pt x="2" y="9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AFA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8" name="Freeform 4330"/>
              <p:cNvSpPr>
                <a:spLocks/>
              </p:cNvSpPr>
              <p:nvPr/>
            </p:nvSpPr>
            <p:spPr bwMode="auto">
              <a:xfrm>
                <a:off x="4893" y="1455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7 h 7"/>
                  <a:gd name="T4" fmla="*/ 0 w 3"/>
                  <a:gd name="T5" fmla="*/ 2 h 7"/>
                  <a:gd name="T6" fmla="*/ 0 w 3"/>
                  <a:gd name="T7" fmla="*/ 0 h 7"/>
                  <a:gd name="T8" fmla="*/ 3 w 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0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FA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9" name="Freeform 4331"/>
              <p:cNvSpPr>
                <a:spLocks/>
              </p:cNvSpPr>
              <p:nvPr/>
            </p:nvSpPr>
            <p:spPr bwMode="auto">
              <a:xfrm>
                <a:off x="5055" y="1508"/>
                <a:ext cx="31" cy="22"/>
              </a:xfrm>
              <a:custGeom>
                <a:avLst/>
                <a:gdLst>
                  <a:gd name="T0" fmla="*/ 2 w 31"/>
                  <a:gd name="T1" fmla="*/ 22 h 22"/>
                  <a:gd name="T2" fmla="*/ 0 w 31"/>
                  <a:gd name="T3" fmla="*/ 1 h 22"/>
                  <a:gd name="T4" fmla="*/ 2 w 31"/>
                  <a:gd name="T5" fmla="*/ 0 h 22"/>
                  <a:gd name="T6" fmla="*/ 31 w 31"/>
                  <a:gd name="T7" fmla="*/ 7 h 22"/>
                  <a:gd name="T8" fmla="*/ 26 w 31"/>
                  <a:gd name="T9" fmla="*/ 9 h 22"/>
                  <a:gd name="T10" fmla="*/ 19 w 31"/>
                  <a:gd name="T11" fmla="*/ 15 h 22"/>
                  <a:gd name="T12" fmla="*/ 14 w 31"/>
                  <a:gd name="T13" fmla="*/ 18 h 22"/>
                  <a:gd name="T14" fmla="*/ 2 w 31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22">
                    <a:moveTo>
                      <a:pt x="2" y="2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1" y="7"/>
                    </a:lnTo>
                    <a:lnTo>
                      <a:pt x="26" y="9"/>
                    </a:lnTo>
                    <a:lnTo>
                      <a:pt x="19" y="15"/>
                    </a:lnTo>
                    <a:lnTo>
                      <a:pt x="14" y="18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D4A8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0" name="Freeform 4332"/>
              <p:cNvSpPr>
                <a:spLocks/>
              </p:cNvSpPr>
              <p:nvPr/>
            </p:nvSpPr>
            <p:spPr bwMode="auto">
              <a:xfrm>
                <a:off x="4900" y="1442"/>
                <a:ext cx="150" cy="67"/>
              </a:xfrm>
              <a:custGeom>
                <a:avLst/>
                <a:gdLst>
                  <a:gd name="T0" fmla="*/ 146 w 150"/>
                  <a:gd name="T1" fmla="*/ 67 h 67"/>
                  <a:gd name="T2" fmla="*/ 138 w 150"/>
                  <a:gd name="T3" fmla="*/ 60 h 67"/>
                  <a:gd name="T4" fmla="*/ 131 w 150"/>
                  <a:gd name="T5" fmla="*/ 58 h 67"/>
                  <a:gd name="T6" fmla="*/ 95 w 150"/>
                  <a:gd name="T7" fmla="*/ 49 h 67"/>
                  <a:gd name="T8" fmla="*/ 69 w 150"/>
                  <a:gd name="T9" fmla="*/ 43 h 67"/>
                  <a:gd name="T10" fmla="*/ 60 w 150"/>
                  <a:gd name="T11" fmla="*/ 39 h 67"/>
                  <a:gd name="T12" fmla="*/ 12 w 150"/>
                  <a:gd name="T13" fmla="*/ 19 h 67"/>
                  <a:gd name="T14" fmla="*/ 10 w 150"/>
                  <a:gd name="T15" fmla="*/ 17 h 67"/>
                  <a:gd name="T16" fmla="*/ 0 w 150"/>
                  <a:gd name="T17" fmla="*/ 11 h 67"/>
                  <a:gd name="T18" fmla="*/ 0 w 150"/>
                  <a:gd name="T19" fmla="*/ 7 h 67"/>
                  <a:gd name="T20" fmla="*/ 27 w 150"/>
                  <a:gd name="T21" fmla="*/ 2 h 67"/>
                  <a:gd name="T22" fmla="*/ 33 w 150"/>
                  <a:gd name="T23" fmla="*/ 0 h 67"/>
                  <a:gd name="T24" fmla="*/ 45 w 150"/>
                  <a:gd name="T25" fmla="*/ 2 h 67"/>
                  <a:gd name="T26" fmla="*/ 58 w 150"/>
                  <a:gd name="T27" fmla="*/ 13 h 67"/>
                  <a:gd name="T28" fmla="*/ 70 w 150"/>
                  <a:gd name="T29" fmla="*/ 26 h 67"/>
                  <a:gd name="T30" fmla="*/ 84 w 150"/>
                  <a:gd name="T31" fmla="*/ 37 h 67"/>
                  <a:gd name="T32" fmla="*/ 95 w 150"/>
                  <a:gd name="T33" fmla="*/ 39 h 67"/>
                  <a:gd name="T34" fmla="*/ 110 w 150"/>
                  <a:gd name="T35" fmla="*/ 39 h 67"/>
                  <a:gd name="T36" fmla="*/ 131 w 150"/>
                  <a:gd name="T37" fmla="*/ 39 h 67"/>
                  <a:gd name="T38" fmla="*/ 143 w 150"/>
                  <a:gd name="T39" fmla="*/ 37 h 67"/>
                  <a:gd name="T40" fmla="*/ 150 w 150"/>
                  <a:gd name="T41" fmla="*/ 41 h 67"/>
                  <a:gd name="T42" fmla="*/ 148 w 150"/>
                  <a:gd name="T43" fmla="*/ 47 h 67"/>
                  <a:gd name="T44" fmla="*/ 150 w 150"/>
                  <a:gd name="T45" fmla="*/ 67 h 67"/>
                  <a:gd name="T46" fmla="*/ 146 w 150"/>
                  <a:gd name="T47" fmla="*/ 67 h 6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50" h="67">
                    <a:moveTo>
                      <a:pt x="146" y="67"/>
                    </a:moveTo>
                    <a:lnTo>
                      <a:pt x="138" y="60"/>
                    </a:lnTo>
                    <a:lnTo>
                      <a:pt x="131" y="58"/>
                    </a:lnTo>
                    <a:lnTo>
                      <a:pt x="95" y="49"/>
                    </a:lnTo>
                    <a:lnTo>
                      <a:pt x="69" y="43"/>
                    </a:lnTo>
                    <a:lnTo>
                      <a:pt x="60" y="39"/>
                    </a:lnTo>
                    <a:lnTo>
                      <a:pt x="12" y="19"/>
                    </a:lnTo>
                    <a:lnTo>
                      <a:pt x="10" y="17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27" y="2"/>
                    </a:lnTo>
                    <a:lnTo>
                      <a:pt x="33" y="0"/>
                    </a:lnTo>
                    <a:lnTo>
                      <a:pt x="45" y="2"/>
                    </a:lnTo>
                    <a:lnTo>
                      <a:pt x="58" y="13"/>
                    </a:lnTo>
                    <a:lnTo>
                      <a:pt x="70" y="26"/>
                    </a:lnTo>
                    <a:lnTo>
                      <a:pt x="84" y="37"/>
                    </a:lnTo>
                    <a:lnTo>
                      <a:pt x="95" y="39"/>
                    </a:lnTo>
                    <a:lnTo>
                      <a:pt x="110" y="39"/>
                    </a:lnTo>
                    <a:lnTo>
                      <a:pt x="131" y="39"/>
                    </a:lnTo>
                    <a:lnTo>
                      <a:pt x="143" y="37"/>
                    </a:lnTo>
                    <a:lnTo>
                      <a:pt x="150" y="41"/>
                    </a:lnTo>
                    <a:lnTo>
                      <a:pt x="148" y="47"/>
                    </a:lnTo>
                    <a:lnTo>
                      <a:pt x="150" y="67"/>
                    </a:lnTo>
                    <a:lnTo>
                      <a:pt x="146" y="67"/>
                    </a:lnTo>
                    <a:close/>
                  </a:path>
                </a:pathLst>
              </a:custGeom>
              <a:solidFill>
                <a:srgbClr val="D4A8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1" name="Freeform 4333"/>
              <p:cNvSpPr>
                <a:spLocks/>
              </p:cNvSpPr>
              <p:nvPr/>
            </p:nvSpPr>
            <p:spPr bwMode="auto">
              <a:xfrm>
                <a:off x="5187" y="1395"/>
                <a:ext cx="25" cy="41"/>
              </a:xfrm>
              <a:custGeom>
                <a:avLst/>
                <a:gdLst>
                  <a:gd name="T0" fmla="*/ 0 w 25"/>
                  <a:gd name="T1" fmla="*/ 41 h 41"/>
                  <a:gd name="T2" fmla="*/ 23 w 25"/>
                  <a:gd name="T3" fmla="*/ 0 h 41"/>
                  <a:gd name="T4" fmla="*/ 25 w 25"/>
                  <a:gd name="T5" fmla="*/ 0 h 41"/>
                  <a:gd name="T6" fmla="*/ 25 w 25"/>
                  <a:gd name="T7" fmla="*/ 0 h 41"/>
                  <a:gd name="T8" fmla="*/ 21 w 25"/>
                  <a:gd name="T9" fmla="*/ 4 h 41"/>
                  <a:gd name="T10" fmla="*/ 19 w 25"/>
                  <a:gd name="T11" fmla="*/ 9 h 41"/>
                  <a:gd name="T12" fmla="*/ 16 w 25"/>
                  <a:gd name="T13" fmla="*/ 15 h 41"/>
                  <a:gd name="T14" fmla="*/ 14 w 25"/>
                  <a:gd name="T15" fmla="*/ 20 h 41"/>
                  <a:gd name="T16" fmla="*/ 11 w 25"/>
                  <a:gd name="T17" fmla="*/ 24 h 41"/>
                  <a:gd name="T18" fmla="*/ 7 w 25"/>
                  <a:gd name="T19" fmla="*/ 30 h 41"/>
                  <a:gd name="T20" fmla="*/ 4 w 25"/>
                  <a:gd name="T21" fmla="*/ 35 h 41"/>
                  <a:gd name="T22" fmla="*/ 0 w 25"/>
                  <a:gd name="T23" fmla="*/ 41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41">
                    <a:moveTo>
                      <a:pt x="0" y="41"/>
                    </a:moveTo>
                    <a:lnTo>
                      <a:pt x="23" y="0"/>
                    </a:lnTo>
                    <a:lnTo>
                      <a:pt x="25" y="0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6" y="15"/>
                    </a:lnTo>
                    <a:lnTo>
                      <a:pt x="14" y="20"/>
                    </a:lnTo>
                    <a:lnTo>
                      <a:pt x="11" y="24"/>
                    </a:lnTo>
                    <a:lnTo>
                      <a:pt x="7" y="30"/>
                    </a:lnTo>
                    <a:lnTo>
                      <a:pt x="4" y="35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DEC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2" name="Freeform 4334"/>
              <p:cNvSpPr>
                <a:spLocks/>
              </p:cNvSpPr>
              <p:nvPr/>
            </p:nvSpPr>
            <p:spPr bwMode="auto">
              <a:xfrm>
                <a:off x="5179" y="1395"/>
                <a:ext cx="33" cy="54"/>
              </a:xfrm>
              <a:custGeom>
                <a:avLst/>
                <a:gdLst>
                  <a:gd name="T0" fmla="*/ 0 w 33"/>
                  <a:gd name="T1" fmla="*/ 54 h 54"/>
                  <a:gd name="T2" fmla="*/ 29 w 33"/>
                  <a:gd name="T3" fmla="*/ 2 h 54"/>
                  <a:gd name="T4" fmla="*/ 33 w 33"/>
                  <a:gd name="T5" fmla="*/ 0 h 54"/>
                  <a:gd name="T6" fmla="*/ 33 w 33"/>
                  <a:gd name="T7" fmla="*/ 0 h 54"/>
                  <a:gd name="T8" fmla="*/ 29 w 33"/>
                  <a:gd name="T9" fmla="*/ 5 h 54"/>
                  <a:gd name="T10" fmla="*/ 26 w 33"/>
                  <a:gd name="T11" fmla="*/ 13 h 54"/>
                  <a:gd name="T12" fmla="*/ 22 w 33"/>
                  <a:gd name="T13" fmla="*/ 20 h 54"/>
                  <a:gd name="T14" fmla="*/ 17 w 33"/>
                  <a:gd name="T15" fmla="*/ 26 h 54"/>
                  <a:gd name="T16" fmla="*/ 14 w 33"/>
                  <a:gd name="T17" fmla="*/ 34 h 54"/>
                  <a:gd name="T18" fmla="*/ 8 w 33"/>
                  <a:gd name="T19" fmla="*/ 41 h 54"/>
                  <a:gd name="T20" fmla="*/ 5 w 33"/>
                  <a:gd name="T21" fmla="*/ 47 h 54"/>
                  <a:gd name="T22" fmla="*/ 0 w 33"/>
                  <a:gd name="T23" fmla="*/ 54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54">
                    <a:moveTo>
                      <a:pt x="0" y="54"/>
                    </a:moveTo>
                    <a:lnTo>
                      <a:pt x="29" y="2"/>
                    </a:lnTo>
                    <a:lnTo>
                      <a:pt x="33" y="0"/>
                    </a:lnTo>
                    <a:lnTo>
                      <a:pt x="29" y="5"/>
                    </a:lnTo>
                    <a:lnTo>
                      <a:pt x="26" y="13"/>
                    </a:lnTo>
                    <a:lnTo>
                      <a:pt x="22" y="20"/>
                    </a:lnTo>
                    <a:lnTo>
                      <a:pt x="17" y="26"/>
                    </a:lnTo>
                    <a:lnTo>
                      <a:pt x="14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DEC9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3" name="Freeform 4335"/>
              <p:cNvSpPr>
                <a:spLocks/>
              </p:cNvSpPr>
              <p:nvPr/>
            </p:nvSpPr>
            <p:spPr bwMode="auto">
              <a:xfrm>
                <a:off x="5170" y="1395"/>
                <a:ext cx="40" cy="64"/>
              </a:xfrm>
              <a:custGeom>
                <a:avLst/>
                <a:gdLst>
                  <a:gd name="T0" fmla="*/ 40 w 40"/>
                  <a:gd name="T1" fmla="*/ 0 h 64"/>
                  <a:gd name="T2" fmla="*/ 17 w 40"/>
                  <a:gd name="T3" fmla="*/ 41 h 64"/>
                  <a:gd name="T4" fmla="*/ 16 w 40"/>
                  <a:gd name="T5" fmla="*/ 43 h 64"/>
                  <a:gd name="T6" fmla="*/ 14 w 40"/>
                  <a:gd name="T7" fmla="*/ 47 h 64"/>
                  <a:gd name="T8" fmla="*/ 12 w 40"/>
                  <a:gd name="T9" fmla="*/ 49 h 64"/>
                  <a:gd name="T10" fmla="*/ 11 w 40"/>
                  <a:gd name="T11" fmla="*/ 52 h 64"/>
                  <a:gd name="T12" fmla="*/ 7 w 40"/>
                  <a:gd name="T13" fmla="*/ 54 h 64"/>
                  <a:gd name="T14" fmla="*/ 5 w 40"/>
                  <a:gd name="T15" fmla="*/ 58 h 64"/>
                  <a:gd name="T16" fmla="*/ 4 w 40"/>
                  <a:gd name="T17" fmla="*/ 60 h 64"/>
                  <a:gd name="T18" fmla="*/ 0 w 40"/>
                  <a:gd name="T19" fmla="*/ 64 h 64"/>
                  <a:gd name="T20" fmla="*/ 35 w 40"/>
                  <a:gd name="T21" fmla="*/ 4 h 64"/>
                  <a:gd name="T22" fmla="*/ 40 w 40"/>
                  <a:gd name="T23" fmla="*/ 0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64">
                    <a:moveTo>
                      <a:pt x="40" y="0"/>
                    </a:moveTo>
                    <a:lnTo>
                      <a:pt x="17" y="41"/>
                    </a:lnTo>
                    <a:lnTo>
                      <a:pt x="16" y="43"/>
                    </a:lnTo>
                    <a:lnTo>
                      <a:pt x="14" y="47"/>
                    </a:lnTo>
                    <a:lnTo>
                      <a:pt x="12" y="49"/>
                    </a:lnTo>
                    <a:lnTo>
                      <a:pt x="11" y="52"/>
                    </a:lnTo>
                    <a:lnTo>
                      <a:pt x="7" y="54"/>
                    </a:lnTo>
                    <a:lnTo>
                      <a:pt x="5" y="58"/>
                    </a:lnTo>
                    <a:lnTo>
                      <a:pt x="4" y="60"/>
                    </a:lnTo>
                    <a:lnTo>
                      <a:pt x="0" y="64"/>
                    </a:lnTo>
                    <a:lnTo>
                      <a:pt x="35" y="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EC9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4" name="Freeform 4336"/>
              <p:cNvSpPr>
                <a:spLocks/>
              </p:cNvSpPr>
              <p:nvPr/>
            </p:nvSpPr>
            <p:spPr bwMode="auto">
              <a:xfrm>
                <a:off x="5165" y="1397"/>
                <a:ext cx="43" cy="69"/>
              </a:xfrm>
              <a:custGeom>
                <a:avLst/>
                <a:gdLst>
                  <a:gd name="T0" fmla="*/ 43 w 43"/>
                  <a:gd name="T1" fmla="*/ 0 h 69"/>
                  <a:gd name="T2" fmla="*/ 14 w 43"/>
                  <a:gd name="T3" fmla="*/ 52 h 69"/>
                  <a:gd name="T4" fmla="*/ 12 w 43"/>
                  <a:gd name="T5" fmla="*/ 54 h 69"/>
                  <a:gd name="T6" fmla="*/ 10 w 43"/>
                  <a:gd name="T7" fmla="*/ 56 h 69"/>
                  <a:gd name="T8" fmla="*/ 9 w 43"/>
                  <a:gd name="T9" fmla="*/ 58 h 69"/>
                  <a:gd name="T10" fmla="*/ 7 w 43"/>
                  <a:gd name="T11" fmla="*/ 62 h 69"/>
                  <a:gd name="T12" fmla="*/ 5 w 43"/>
                  <a:gd name="T13" fmla="*/ 64 h 69"/>
                  <a:gd name="T14" fmla="*/ 4 w 43"/>
                  <a:gd name="T15" fmla="*/ 65 h 69"/>
                  <a:gd name="T16" fmla="*/ 2 w 43"/>
                  <a:gd name="T17" fmla="*/ 67 h 69"/>
                  <a:gd name="T18" fmla="*/ 0 w 43"/>
                  <a:gd name="T19" fmla="*/ 69 h 69"/>
                  <a:gd name="T20" fmla="*/ 36 w 43"/>
                  <a:gd name="T21" fmla="*/ 3 h 69"/>
                  <a:gd name="T22" fmla="*/ 43 w 43"/>
                  <a:gd name="T23" fmla="*/ 0 h 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" h="69">
                    <a:moveTo>
                      <a:pt x="43" y="0"/>
                    </a:moveTo>
                    <a:lnTo>
                      <a:pt x="14" y="52"/>
                    </a:lnTo>
                    <a:lnTo>
                      <a:pt x="12" y="54"/>
                    </a:lnTo>
                    <a:lnTo>
                      <a:pt x="10" y="56"/>
                    </a:lnTo>
                    <a:lnTo>
                      <a:pt x="9" y="58"/>
                    </a:lnTo>
                    <a:lnTo>
                      <a:pt x="7" y="62"/>
                    </a:lnTo>
                    <a:lnTo>
                      <a:pt x="5" y="64"/>
                    </a:lnTo>
                    <a:lnTo>
                      <a:pt x="4" y="65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36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EC9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5" name="Freeform 4337"/>
              <p:cNvSpPr>
                <a:spLocks/>
              </p:cNvSpPr>
              <p:nvPr/>
            </p:nvSpPr>
            <p:spPr bwMode="auto">
              <a:xfrm>
                <a:off x="5158" y="1399"/>
                <a:ext cx="47" cy="75"/>
              </a:xfrm>
              <a:custGeom>
                <a:avLst/>
                <a:gdLst>
                  <a:gd name="T0" fmla="*/ 47 w 47"/>
                  <a:gd name="T1" fmla="*/ 0 h 75"/>
                  <a:gd name="T2" fmla="*/ 12 w 47"/>
                  <a:gd name="T3" fmla="*/ 60 h 75"/>
                  <a:gd name="T4" fmla="*/ 12 w 47"/>
                  <a:gd name="T5" fmla="*/ 62 h 75"/>
                  <a:gd name="T6" fmla="*/ 11 w 47"/>
                  <a:gd name="T7" fmla="*/ 63 h 75"/>
                  <a:gd name="T8" fmla="*/ 9 w 47"/>
                  <a:gd name="T9" fmla="*/ 65 h 75"/>
                  <a:gd name="T10" fmla="*/ 7 w 47"/>
                  <a:gd name="T11" fmla="*/ 67 h 75"/>
                  <a:gd name="T12" fmla="*/ 5 w 47"/>
                  <a:gd name="T13" fmla="*/ 69 h 75"/>
                  <a:gd name="T14" fmla="*/ 4 w 47"/>
                  <a:gd name="T15" fmla="*/ 71 h 75"/>
                  <a:gd name="T16" fmla="*/ 2 w 47"/>
                  <a:gd name="T17" fmla="*/ 73 h 75"/>
                  <a:gd name="T18" fmla="*/ 0 w 47"/>
                  <a:gd name="T19" fmla="*/ 75 h 75"/>
                  <a:gd name="T20" fmla="*/ 40 w 47"/>
                  <a:gd name="T21" fmla="*/ 3 h 75"/>
                  <a:gd name="T22" fmla="*/ 47 w 47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75">
                    <a:moveTo>
                      <a:pt x="47" y="0"/>
                    </a:moveTo>
                    <a:lnTo>
                      <a:pt x="12" y="60"/>
                    </a:lnTo>
                    <a:lnTo>
                      <a:pt x="12" y="62"/>
                    </a:lnTo>
                    <a:lnTo>
                      <a:pt x="11" y="63"/>
                    </a:lnTo>
                    <a:lnTo>
                      <a:pt x="9" y="65"/>
                    </a:lnTo>
                    <a:lnTo>
                      <a:pt x="7" y="67"/>
                    </a:lnTo>
                    <a:lnTo>
                      <a:pt x="5" y="69"/>
                    </a:lnTo>
                    <a:lnTo>
                      <a:pt x="4" y="71"/>
                    </a:lnTo>
                    <a:lnTo>
                      <a:pt x="2" y="73"/>
                    </a:lnTo>
                    <a:lnTo>
                      <a:pt x="0" y="75"/>
                    </a:lnTo>
                    <a:lnTo>
                      <a:pt x="40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1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6" name="Freeform 4338"/>
              <p:cNvSpPr>
                <a:spLocks/>
              </p:cNvSpPr>
              <p:nvPr/>
            </p:nvSpPr>
            <p:spPr bwMode="auto">
              <a:xfrm>
                <a:off x="5153" y="1400"/>
                <a:ext cx="48" cy="79"/>
              </a:xfrm>
              <a:custGeom>
                <a:avLst/>
                <a:gdLst>
                  <a:gd name="T0" fmla="*/ 48 w 48"/>
                  <a:gd name="T1" fmla="*/ 0 h 79"/>
                  <a:gd name="T2" fmla="*/ 12 w 48"/>
                  <a:gd name="T3" fmla="*/ 66 h 79"/>
                  <a:gd name="T4" fmla="*/ 10 w 48"/>
                  <a:gd name="T5" fmla="*/ 68 h 79"/>
                  <a:gd name="T6" fmla="*/ 9 w 48"/>
                  <a:gd name="T7" fmla="*/ 70 h 79"/>
                  <a:gd name="T8" fmla="*/ 7 w 48"/>
                  <a:gd name="T9" fmla="*/ 72 h 79"/>
                  <a:gd name="T10" fmla="*/ 5 w 48"/>
                  <a:gd name="T11" fmla="*/ 74 h 79"/>
                  <a:gd name="T12" fmla="*/ 5 w 48"/>
                  <a:gd name="T13" fmla="*/ 76 h 79"/>
                  <a:gd name="T14" fmla="*/ 3 w 48"/>
                  <a:gd name="T15" fmla="*/ 77 h 79"/>
                  <a:gd name="T16" fmla="*/ 2 w 48"/>
                  <a:gd name="T17" fmla="*/ 77 h 79"/>
                  <a:gd name="T18" fmla="*/ 0 w 48"/>
                  <a:gd name="T19" fmla="*/ 79 h 79"/>
                  <a:gd name="T20" fmla="*/ 41 w 48"/>
                  <a:gd name="T21" fmla="*/ 4 h 79"/>
                  <a:gd name="T22" fmla="*/ 48 w 48"/>
                  <a:gd name="T23" fmla="*/ 0 h 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79">
                    <a:moveTo>
                      <a:pt x="48" y="0"/>
                    </a:moveTo>
                    <a:lnTo>
                      <a:pt x="12" y="66"/>
                    </a:lnTo>
                    <a:lnTo>
                      <a:pt x="10" y="68"/>
                    </a:lnTo>
                    <a:lnTo>
                      <a:pt x="9" y="70"/>
                    </a:lnTo>
                    <a:lnTo>
                      <a:pt x="7" y="72"/>
                    </a:lnTo>
                    <a:lnTo>
                      <a:pt x="5" y="74"/>
                    </a:lnTo>
                    <a:lnTo>
                      <a:pt x="5" y="76"/>
                    </a:lnTo>
                    <a:lnTo>
                      <a:pt x="3" y="77"/>
                    </a:lnTo>
                    <a:lnTo>
                      <a:pt x="2" y="77"/>
                    </a:lnTo>
                    <a:lnTo>
                      <a:pt x="0" y="79"/>
                    </a:lnTo>
                    <a:lnTo>
                      <a:pt x="41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1CB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7" name="Freeform 4339"/>
              <p:cNvSpPr>
                <a:spLocks/>
              </p:cNvSpPr>
              <p:nvPr/>
            </p:nvSpPr>
            <p:spPr bwMode="auto">
              <a:xfrm>
                <a:off x="5148" y="1402"/>
                <a:ext cx="50" cy="83"/>
              </a:xfrm>
              <a:custGeom>
                <a:avLst/>
                <a:gdLst>
                  <a:gd name="T0" fmla="*/ 50 w 50"/>
                  <a:gd name="T1" fmla="*/ 0 h 83"/>
                  <a:gd name="T2" fmla="*/ 10 w 50"/>
                  <a:gd name="T3" fmla="*/ 72 h 83"/>
                  <a:gd name="T4" fmla="*/ 10 w 50"/>
                  <a:gd name="T5" fmla="*/ 74 h 83"/>
                  <a:gd name="T6" fmla="*/ 8 w 50"/>
                  <a:gd name="T7" fmla="*/ 74 h 83"/>
                  <a:gd name="T8" fmla="*/ 7 w 50"/>
                  <a:gd name="T9" fmla="*/ 75 h 83"/>
                  <a:gd name="T10" fmla="*/ 7 w 50"/>
                  <a:gd name="T11" fmla="*/ 77 h 83"/>
                  <a:gd name="T12" fmla="*/ 5 w 50"/>
                  <a:gd name="T13" fmla="*/ 77 h 83"/>
                  <a:gd name="T14" fmla="*/ 3 w 50"/>
                  <a:gd name="T15" fmla="*/ 79 h 83"/>
                  <a:gd name="T16" fmla="*/ 3 w 50"/>
                  <a:gd name="T17" fmla="*/ 81 h 83"/>
                  <a:gd name="T18" fmla="*/ 2 w 50"/>
                  <a:gd name="T19" fmla="*/ 81 h 83"/>
                  <a:gd name="T20" fmla="*/ 0 w 50"/>
                  <a:gd name="T21" fmla="*/ 83 h 83"/>
                  <a:gd name="T22" fmla="*/ 45 w 50"/>
                  <a:gd name="T23" fmla="*/ 4 h 83"/>
                  <a:gd name="T24" fmla="*/ 50 w 50"/>
                  <a:gd name="T25" fmla="*/ 0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" h="83">
                    <a:moveTo>
                      <a:pt x="50" y="0"/>
                    </a:moveTo>
                    <a:lnTo>
                      <a:pt x="10" y="72"/>
                    </a:lnTo>
                    <a:lnTo>
                      <a:pt x="10" y="74"/>
                    </a:lnTo>
                    <a:lnTo>
                      <a:pt x="8" y="74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5" y="77"/>
                    </a:lnTo>
                    <a:lnTo>
                      <a:pt x="3" y="79"/>
                    </a:lnTo>
                    <a:lnTo>
                      <a:pt x="3" y="81"/>
                    </a:lnTo>
                    <a:lnTo>
                      <a:pt x="2" y="81"/>
                    </a:lnTo>
                    <a:lnTo>
                      <a:pt x="0" y="83"/>
                    </a:lnTo>
                    <a:lnTo>
                      <a:pt x="45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1C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8" name="Freeform 4340"/>
              <p:cNvSpPr>
                <a:spLocks/>
              </p:cNvSpPr>
              <p:nvPr/>
            </p:nvSpPr>
            <p:spPr bwMode="auto">
              <a:xfrm>
                <a:off x="5144" y="1404"/>
                <a:ext cx="50" cy="83"/>
              </a:xfrm>
              <a:custGeom>
                <a:avLst/>
                <a:gdLst>
                  <a:gd name="T0" fmla="*/ 50 w 50"/>
                  <a:gd name="T1" fmla="*/ 0 h 83"/>
                  <a:gd name="T2" fmla="*/ 9 w 50"/>
                  <a:gd name="T3" fmla="*/ 75 h 83"/>
                  <a:gd name="T4" fmla="*/ 9 w 50"/>
                  <a:gd name="T5" fmla="*/ 77 h 83"/>
                  <a:gd name="T6" fmla="*/ 9 w 50"/>
                  <a:gd name="T7" fmla="*/ 77 h 83"/>
                  <a:gd name="T8" fmla="*/ 7 w 50"/>
                  <a:gd name="T9" fmla="*/ 77 h 83"/>
                  <a:gd name="T10" fmla="*/ 7 w 50"/>
                  <a:gd name="T11" fmla="*/ 77 h 83"/>
                  <a:gd name="T12" fmla="*/ 7 w 50"/>
                  <a:gd name="T13" fmla="*/ 79 h 83"/>
                  <a:gd name="T14" fmla="*/ 7 w 50"/>
                  <a:gd name="T15" fmla="*/ 79 h 83"/>
                  <a:gd name="T16" fmla="*/ 6 w 50"/>
                  <a:gd name="T17" fmla="*/ 79 h 83"/>
                  <a:gd name="T18" fmla="*/ 6 w 50"/>
                  <a:gd name="T19" fmla="*/ 79 h 83"/>
                  <a:gd name="T20" fmla="*/ 0 w 50"/>
                  <a:gd name="T21" fmla="*/ 83 h 83"/>
                  <a:gd name="T22" fmla="*/ 45 w 50"/>
                  <a:gd name="T23" fmla="*/ 4 h 83"/>
                  <a:gd name="T24" fmla="*/ 50 w 50"/>
                  <a:gd name="T25" fmla="*/ 0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" h="83">
                    <a:moveTo>
                      <a:pt x="50" y="0"/>
                    </a:moveTo>
                    <a:lnTo>
                      <a:pt x="9" y="75"/>
                    </a:lnTo>
                    <a:lnTo>
                      <a:pt x="9" y="77"/>
                    </a:lnTo>
                    <a:lnTo>
                      <a:pt x="7" y="77"/>
                    </a:lnTo>
                    <a:lnTo>
                      <a:pt x="7" y="79"/>
                    </a:lnTo>
                    <a:lnTo>
                      <a:pt x="6" y="79"/>
                    </a:lnTo>
                    <a:lnTo>
                      <a:pt x="0" y="83"/>
                    </a:lnTo>
                    <a:lnTo>
                      <a:pt x="45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1CB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9" name="Freeform 4341"/>
              <p:cNvSpPr>
                <a:spLocks/>
              </p:cNvSpPr>
              <p:nvPr/>
            </p:nvSpPr>
            <p:spPr bwMode="auto">
              <a:xfrm>
                <a:off x="5141" y="1406"/>
                <a:ext cx="52" cy="85"/>
              </a:xfrm>
              <a:custGeom>
                <a:avLst/>
                <a:gdLst>
                  <a:gd name="T0" fmla="*/ 52 w 52"/>
                  <a:gd name="T1" fmla="*/ 0 h 85"/>
                  <a:gd name="T2" fmla="*/ 7 w 52"/>
                  <a:gd name="T3" fmla="*/ 79 h 85"/>
                  <a:gd name="T4" fmla="*/ 2 w 52"/>
                  <a:gd name="T5" fmla="*/ 83 h 85"/>
                  <a:gd name="T6" fmla="*/ 0 w 52"/>
                  <a:gd name="T7" fmla="*/ 85 h 85"/>
                  <a:gd name="T8" fmla="*/ 45 w 52"/>
                  <a:gd name="T9" fmla="*/ 4 h 85"/>
                  <a:gd name="T10" fmla="*/ 52 w 52"/>
                  <a:gd name="T11" fmla="*/ 0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85">
                    <a:moveTo>
                      <a:pt x="52" y="0"/>
                    </a:moveTo>
                    <a:lnTo>
                      <a:pt x="7" y="79"/>
                    </a:lnTo>
                    <a:lnTo>
                      <a:pt x="2" y="83"/>
                    </a:lnTo>
                    <a:lnTo>
                      <a:pt x="0" y="85"/>
                    </a:lnTo>
                    <a:lnTo>
                      <a:pt x="45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E1CB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0" name="Freeform 4342"/>
              <p:cNvSpPr>
                <a:spLocks/>
              </p:cNvSpPr>
              <p:nvPr/>
            </p:nvSpPr>
            <p:spPr bwMode="auto">
              <a:xfrm>
                <a:off x="5139" y="1408"/>
                <a:ext cx="50" cy="83"/>
              </a:xfrm>
              <a:custGeom>
                <a:avLst/>
                <a:gdLst>
                  <a:gd name="T0" fmla="*/ 50 w 50"/>
                  <a:gd name="T1" fmla="*/ 0 h 83"/>
                  <a:gd name="T2" fmla="*/ 5 w 50"/>
                  <a:gd name="T3" fmla="*/ 79 h 83"/>
                  <a:gd name="T4" fmla="*/ 4 w 50"/>
                  <a:gd name="T5" fmla="*/ 81 h 83"/>
                  <a:gd name="T6" fmla="*/ 0 w 50"/>
                  <a:gd name="T7" fmla="*/ 83 h 83"/>
                  <a:gd name="T8" fmla="*/ 43 w 50"/>
                  <a:gd name="T9" fmla="*/ 4 h 83"/>
                  <a:gd name="T10" fmla="*/ 50 w 50"/>
                  <a:gd name="T11" fmla="*/ 0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83">
                    <a:moveTo>
                      <a:pt x="50" y="0"/>
                    </a:moveTo>
                    <a:lnTo>
                      <a:pt x="5" y="79"/>
                    </a:lnTo>
                    <a:lnTo>
                      <a:pt x="4" y="81"/>
                    </a:lnTo>
                    <a:lnTo>
                      <a:pt x="0" y="83"/>
                    </a:lnTo>
                    <a:lnTo>
                      <a:pt x="43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1C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1" name="Freeform 4343"/>
              <p:cNvSpPr>
                <a:spLocks/>
              </p:cNvSpPr>
              <p:nvPr/>
            </p:nvSpPr>
            <p:spPr bwMode="auto">
              <a:xfrm>
                <a:off x="5136" y="1410"/>
                <a:ext cx="50" cy="82"/>
              </a:xfrm>
              <a:custGeom>
                <a:avLst/>
                <a:gdLst>
                  <a:gd name="T0" fmla="*/ 50 w 50"/>
                  <a:gd name="T1" fmla="*/ 0 h 82"/>
                  <a:gd name="T2" fmla="*/ 5 w 50"/>
                  <a:gd name="T3" fmla="*/ 81 h 82"/>
                  <a:gd name="T4" fmla="*/ 0 w 50"/>
                  <a:gd name="T5" fmla="*/ 82 h 82"/>
                  <a:gd name="T6" fmla="*/ 45 w 50"/>
                  <a:gd name="T7" fmla="*/ 4 h 82"/>
                  <a:gd name="T8" fmla="*/ 50 w 5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82">
                    <a:moveTo>
                      <a:pt x="50" y="0"/>
                    </a:moveTo>
                    <a:lnTo>
                      <a:pt x="5" y="81"/>
                    </a:lnTo>
                    <a:lnTo>
                      <a:pt x="0" y="82"/>
                    </a:lnTo>
                    <a:lnTo>
                      <a:pt x="45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1CF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2" name="Freeform 4344"/>
              <p:cNvSpPr>
                <a:spLocks/>
              </p:cNvSpPr>
              <p:nvPr/>
            </p:nvSpPr>
            <p:spPr bwMode="auto">
              <a:xfrm>
                <a:off x="5134" y="1412"/>
                <a:ext cx="48" cy="80"/>
              </a:xfrm>
              <a:custGeom>
                <a:avLst/>
                <a:gdLst>
                  <a:gd name="T0" fmla="*/ 48 w 48"/>
                  <a:gd name="T1" fmla="*/ 0 h 80"/>
                  <a:gd name="T2" fmla="*/ 5 w 48"/>
                  <a:gd name="T3" fmla="*/ 79 h 80"/>
                  <a:gd name="T4" fmla="*/ 2 w 48"/>
                  <a:gd name="T5" fmla="*/ 80 h 80"/>
                  <a:gd name="T6" fmla="*/ 0 w 48"/>
                  <a:gd name="T7" fmla="*/ 80 h 80"/>
                  <a:gd name="T8" fmla="*/ 43 w 48"/>
                  <a:gd name="T9" fmla="*/ 3 h 80"/>
                  <a:gd name="T10" fmla="*/ 48 w 48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80">
                    <a:moveTo>
                      <a:pt x="48" y="0"/>
                    </a:moveTo>
                    <a:lnTo>
                      <a:pt x="5" y="79"/>
                    </a:lnTo>
                    <a:lnTo>
                      <a:pt x="2" y="80"/>
                    </a:lnTo>
                    <a:lnTo>
                      <a:pt x="0" y="80"/>
                    </a:lnTo>
                    <a:lnTo>
                      <a:pt x="43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1C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3" name="Freeform 4345"/>
              <p:cNvSpPr>
                <a:spLocks/>
              </p:cNvSpPr>
              <p:nvPr/>
            </p:nvSpPr>
            <p:spPr bwMode="auto">
              <a:xfrm>
                <a:off x="5131" y="1414"/>
                <a:ext cx="50" cy="80"/>
              </a:xfrm>
              <a:custGeom>
                <a:avLst/>
                <a:gdLst>
                  <a:gd name="T0" fmla="*/ 50 w 50"/>
                  <a:gd name="T1" fmla="*/ 0 h 80"/>
                  <a:gd name="T2" fmla="*/ 5 w 50"/>
                  <a:gd name="T3" fmla="*/ 78 h 80"/>
                  <a:gd name="T4" fmla="*/ 5 w 50"/>
                  <a:gd name="T5" fmla="*/ 78 h 80"/>
                  <a:gd name="T6" fmla="*/ 0 w 50"/>
                  <a:gd name="T7" fmla="*/ 80 h 80"/>
                  <a:gd name="T8" fmla="*/ 43 w 50"/>
                  <a:gd name="T9" fmla="*/ 3 h 80"/>
                  <a:gd name="T10" fmla="*/ 50 w 50"/>
                  <a:gd name="T11" fmla="*/ 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80">
                    <a:moveTo>
                      <a:pt x="50" y="0"/>
                    </a:moveTo>
                    <a:lnTo>
                      <a:pt x="5" y="78"/>
                    </a:lnTo>
                    <a:lnTo>
                      <a:pt x="0" y="80"/>
                    </a:lnTo>
                    <a:lnTo>
                      <a:pt x="43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E1C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4" name="Freeform 4346"/>
              <p:cNvSpPr>
                <a:spLocks/>
              </p:cNvSpPr>
              <p:nvPr/>
            </p:nvSpPr>
            <p:spPr bwMode="auto">
              <a:xfrm>
                <a:off x="5129" y="1415"/>
                <a:ext cx="48" cy="79"/>
              </a:xfrm>
              <a:custGeom>
                <a:avLst/>
                <a:gdLst>
                  <a:gd name="T0" fmla="*/ 48 w 48"/>
                  <a:gd name="T1" fmla="*/ 0 h 79"/>
                  <a:gd name="T2" fmla="*/ 5 w 48"/>
                  <a:gd name="T3" fmla="*/ 77 h 79"/>
                  <a:gd name="T4" fmla="*/ 2 w 48"/>
                  <a:gd name="T5" fmla="*/ 79 h 79"/>
                  <a:gd name="T6" fmla="*/ 0 w 48"/>
                  <a:gd name="T7" fmla="*/ 79 h 79"/>
                  <a:gd name="T8" fmla="*/ 41 w 48"/>
                  <a:gd name="T9" fmla="*/ 4 h 79"/>
                  <a:gd name="T10" fmla="*/ 48 w 48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79">
                    <a:moveTo>
                      <a:pt x="48" y="0"/>
                    </a:moveTo>
                    <a:lnTo>
                      <a:pt x="5" y="77"/>
                    </a:lnTo>
                    <a:lnTo>
                      <a:pt x="2" y="79"/>
                    </a:lnTo>
                    <a:lnTo>
                      <a:pt x="0" y="79"/>
                    </a:lnTo>
                    <a:lnTo>
                      <a:pt x="41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1CF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5" name="Freeform 4347"/>
              <p:cNvSpPr>
                <a:spLocks/>
              </p:cNvSpPr>
              <p:nvPr/>
            </p:nvSpPr>
            <p:spPr bwMode="auto">
              <a:xfrm>
                <a:off x="5125" y="1417"/>
                <a:ext cx="49" cy="79"/>
              </a:xfrm>
              <a:custGeom>
                <a:avLst/>
                <a:gdLst>
                  <a:gd name="T0" fmla="*/ 49 w 49"/>
                  <a:gd name="T1" fmla="*/ 0 h 79"/>
                  <a:gd name="T2" fmla="*/ 6 w 49"/>
                  <a:gd name="T3" fmla="*/ 77 h 79"/>
                  <a:gd name="T4" fmla="*/ 6 w 49"/>
                  <a:gd name="T5" fmla="*/ 77 h 79"/>
                  <a:gd name="T6" fmla="*/ 2 w 49"/>
                  <a:gd name="T7" fmla="*/ 79 h 79"/>
                  <a:gd name="T8" fmla="*/ 0 w 49"/>
                  <a:gd name="T9" fmla="*/ 79 h 79"/>
                  <a:gd name="T10" fmla="*/ 44 w 49"/>
                  <a:gd name="T11" fmla="*/ 4 h 79"/>
                  <a:gd name="T12" fmla="*/ 49 w 49"/>
                  <a:gd name="T13" fmla="*/ 0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79">
                    <a:moveTo>
                      <a:pt x="49" y="0"/>
                    </a:moveTo>
                    <a:lnTo>
                      <a:pt x="6" y="77"/>
                    </a:lnTo>
                    <a:lnTo>
                      <a:pt x="2" y="79"/>
                    </a:lnTo>
                    <a:lnTo>
                      <a:pt x="0" y="79"/>
                    </a:lnTo>
                    <a:lnTo>
                      <a:pt x="44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D2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6" name="Freeform 4348"/>
              <p:cNvSpPr>
                <a:spLocks/>
              </p:cNvSpPr>
              <p:nvPr/>
            </p:nvSpPr>
            <p:spPr bwMode="auto">
              <a:xfrm>
                <a:off x="5124" y="1419"/>
                <a:ext cx="46" cy="77"/>
              </a:xfrm>
              <a:custGeom>
                <a:avLst/>
                <a:gdLst>
                  <a:gd name="T0" fmla="*/ 46 w 46"/>
                  <a:gd name="T1" fmla="*/ 0 h 77"/>
                  <a:gd name="T2" fmla="*/ 5 w 46"/>
                  <a:gd name="T3" fmla="*/ 75 h 77"/>
                  <a:gd name="T4" fmla="*/ 3 w 46"/>
                  <a:gd name="T5" fmla="*/ 77 h 77"/>
                  <a:gd name="T6" fmla="*/ 0 w 46"/>
                  <a:gd name="T7" fmla="*/ 77 h 77"/>
                  <a:gd name="T8" fmla="*/ 41 w 46"/>
                  <a:gd name="T9" fmla="*/ 2 h 77"/>
                  <a:gd name="T10" fmla="*/ 43 w 46"/>
                  <a:gd name="T11" fmla="*/ 2 h 77"/>
                  <a:gd name="T12" fmla="*/ 46 w 46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77">
                    <a:moveTo>
                      <a:pt x="46" y="0"/>
                    </a:moveTo>
                    <a:lnTo>
                      <a:pt x="5" y="75"/>
                    </a:lnTo>
                    <a:lnTo>
                      <a:pt x="3" y="77"/>
                    </a:lnTo>
                    <a:lnTo>
                      <a:pt x="0" y="77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5D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7" name="Freeform 4349"/>
              <p:cNvSpPr>
                <a:spLocks/>
              </p:cNvSpPr>
              <p:nvPr/>
            </p:nvSpPr>
            <p:spPr bwMode="auto">
              <a:xfrm>
                <a:off x="5120" y="1421"/>
                <a:ext cx="49" cy="77"/>
              </a:xfrm>
              <a:custGeom>
                <a:avLst/>
                <a:gdLst>
                  <a:gd name="T0" fmla="*/ 49 w 49"/>
                  <a:gd name="T1" fmla="*/ 0 h 77"/>
                  <a:gd name="T2" fmla="*/ 5 w 49"/>
                  <a:gd name="T3" fmla="*/ 75 h 77"/>
                  <a:gd name="T4" fmla="*/ 2 w 49"/>
                  <a:gd name="T5" fmla="*/ 77 h 77"/>
                  <a:gd name="T6" fmla="*/ 2 w 49"/>
                  <a:gd name="T7" fmla="*/ 77 h 77"/>
                  <a:gd name="T8" fmla="*/ 2 w 49"/>
                  <a:gd name="T9" fmla="*/ 77 h 77"/>
                  <a:gd name="T10" fmla="*/ 2 w 49"/>
                  <a:gd name="T11" fmla="*/ 77 h 77"/>
                  <a:gd name="T12" fmla="*/ 2 w 49"/>
                  <a:gd name="T13" fmla="*/ 77 h 77"/>
                  <a:gd name="T14" fmla="*/ 2 w 49"/>
                  <a:gd name="T15" fmla="*/ 77 h 77"/>
                  <a:gd name="T16" fmla="*/ 2 w 49"/>
                  <a:gd name="T17" fmla="*/ 77 h 77"/>
                  <a:gd name="T18" fmla="*/ 0 w 49"/>
                  <a:gd name="T19" fmla="*/ 77 h 77"/>
                  <a:gd name="T20" fmla="*/ 0 w 49"/>
                  <a:gd name="T21" fmla="*/ 77 h 77"/>
                  <a:gd name="T22" fmla="*/ 43 w 49"/>
                  <a:gd name="T23" fmla="*/ 2 h 77"/>
                  <a:gd name="T24" fmla="*/ 47 w 49"/>
                  <a:gd name="T25" fmla="*/ 0 h 77"/>
                  <a:gd name="T26" fmla="*/ 49 w 49"/>
                  <a:gd name="T27" fmla="*/ 0 h 7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9" h="77">
                    <a:moveTo>
                      <a:pt x="49" y="0"/>
                    </a:moveTo>
                    <a:lnTo>
                      <a:pt x="5" y="75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43" y="2"/>
                    </a:lnTo>
                    <a:lnTo>
                      <a:pt x="47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E5D2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8" name="Freeform 4350"/>
              <p:cNvSpPr>
                <a:spLocks/>
              </p:cNvSpPr>
              <p:nvPr/>
            </p:nvSpPr>
            <p:spPr bwMode="auto">
              <a:xfrm>
                <a:off x="5119" y="1421"/>
                <a:ext cx="46" cy="79"/>
              </a:xfrm>
              <a:custGeom>
                <a:avLst/>
                <a:gdLst>
                  <a:gd name="T0" fmla="*/ 46 w 46"/>
                  <a:gd name="T1" fmla="*/ 0 h 79"/>
                  <a:gd name="T2" fmla="*/ 5 w 46"/>
                  <a:gd name="T3" fmla="*/ 75 h 79"/>
                  <a:gd name="T4" fmla="*/ 3 w 46"/>
                  <a:gd name="T5" fmla="*/ 77 h 79"/>
                  <a:gd name="T6" fmla="*/ 3 w 46"/>
                  <a:gd name="T7" fmla="*/ 77 h 79"/>
                  <a:gd name="T8" fmla="*/ 1 w 46"/>
                  <a:gd name="T9" fmla="*/ 77 h 79"/>
                  <a:gd name="T10" fmla="*/ 1 w 46"/>
                  <a:gd name="T11" fmla="*/ 77 h 79"/>
                  <a:gd name="T12" fmla="*/ 1 w 46"/>
                  <a:gd name="T13" fmla="*/ 77 h 79"/>
                  <a:gd name="T14" fmla="*/ 1 w 46"/>
                  <a:gd name="T15" fmla="*/ 77 h 79"/>
                  <a:gd name="T16" fmla="*/ 0 w 46"/>
                  <a:gd name="T17" fmla="*/ 79 h 79"/>
                  <a:gd name="T18" fmla="*/ 0 w 46"/>
                  <a:gd name="T19" fmla="*/ 79 h 79"/>
                  <a:gd name="T20" fmla="*/ 0 w 46"/>
                  <a:gd name="T21" fmla="*/ 79 h 79"/>
                  <a:gd name="T22" fmla="*/ 41 w 46"/>
                  <a:gd name="T23" fmla="*/ 2 h 79"/>
                  <a:gd name="T24" fmla="*/ 46 w 46"/>
                  <a:gd name="T25" fmla="*/ 0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79">
                    <a:moveTo>
                      <a:pt x="46" y="0"/>
                    </a:moveTo>
                    <a:lnTo>
                      <a:pt x="5" y="75"/>
                    </a:lnTo>
                    <a:lnTo>
                      <a:pt x="3" y="77"/>
                    </a:lnTo>
                    <a:lnTo>
                      <a:pt x="1" y="77"/>
                    </a:lnTo>
                    <a:lnTo>
                      <a:pt x="0" y="7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5D2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9" name="Freeform 4351"/>
              <p:cNvSpPr>
                <a:spLocks/>
              </p:cNvSpPr>
              <p:nvPr/>
            </p:nvSpPr>
            <p:spPr bwMode="auto">
              <a:xfrm>
                <a:off x="5115" y="1423"/>
                <a:ext cx="48" cy="79"/>
              </a:xfrm>
              <a:custGeom>
                <a:avLst/>
                <a:gdLst>
                  <a:gd name="T0" fmla="*/ 48 w 48"/>
                  <a:gd name="T1" fmla="*/ 0 h 79"/>
                  <a:gd name="T2" fmla="*/ 5 w 48"/>
                  <a:gd name="T3" fmla="*/ 75 h 79"/>
                  <a:gd name="T4" fmla="*/ 5 w 48"/>
                  <a:gd name="T5" fmla="*/ 75 h 79"/>
                  <a:gd name="T6" fmla="*/ 5 w 48"/>
                  <a:gd name="T7" fmla="*/ 75 h 79"/>
                  <a:gd name="T8" fmla="*/ 4 w 48"/>
                  <a:gd name="T9" fmla="*/ 77 h 79"/>
                  <a:gd name="T10" fmla="*/ 4 w 48"/>
                  <a:gd name="T11" fmla="*/ 77 h 79"/>
                  <a:gd name="T12" fmla="*/ 2 w 48"/>
                  <a:gd name="T13" fmla="*/ 77 h 79"/>
                  <a:gd name="T14" fmla="*/ 2 w 48"/>
                  <a:gd name="T15" fmla="*/ 77 h 79"/>
                  <a:gd name="T16" fmla="*/ 0 w 48"/>
                  <a:gd name="T17" fmla="*/ 77 h 79"/>
                  <a:gd name="T18" fmla="*/ 0 w 48"/>
                  <a:gd name="T19" fmla="*/ 79 h 79"/>
                  <a:gd name="T20" fmla="*/ 41 w 48"/>
                  <a:gd name="T21" fmla="*/ 2 h 79"/>
                  <a:gd name="T22" fmla="*/ 45 w 48"/>
                  <a:gd name="T23" fmla="*/ 0 h 79"/>
                  <a:gd name="T24" fmla="*/ 48 w 48"/>
                  <a:gd name="T25" fmla="*/ 0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9">
                    <a:moveTo>
                      <a:pt x="48" y="0"/>
                    </a:moveTo>
                    <a:lnTo>
                      <a:pt x="5" y="75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41" y="2"/>
                    </a:lnTo>
                    <a:lnTo>
                      <a:pt x="45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D2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0" name="Freeform 4352"/>
              <p:cNvSpPr>
                <a:spLocks/>
              </p:cNvSpPr>
              <p:nvPr/>
            </p:nvSpPr>
            <p:spPr bwMode="auto">
              <a:xfrm>
                <a:off x="5112" y="1423"/>
                <a:ext cx="48" cy="79"/>
              </a:xfrm>
              <a:custGeom>
                <a:avLst/>
                <a:gdLst>
                  <a:gd name="T0" fmla="*/ 48 w 48"/>
                  <a:gd name="T1" fmla="*/ 0 h 79"/>
                  <a:gd name="T2" fmla="*/ 7 w 48"/>
                  <a:gd name="T3" fmla="*/ 77 h 79"/>
                  <a:gd name="T4" fmla="*/ 5 w 48"/>
                  <a:gd name="T5" fmla="*/ 77 h 79"/>
                  <a:gd name="T6" fmla="*/ 5 w 48"/>
                  <a:gd name="T7" fmla="*/ 77 h 79"/>
                  <a:gd name="T8" fmla="*/ 3 w 48"/>
                  <a:gd name="T9" fmla="*/ 77 h 79"/>
                  <a:gd name="T10" fmla="*/ 3 w 48"/>
                  <a:gd name="T11" fmla="*/ 79 h 79"/>
                  <a:gd name="T12" fmla="*/ 3 w 48"/>
                  <a:gd name="T13" fmla="*/ 79 h 79"/>
                  <a:gd name="T14" fmla="*/ 1 w 48"/>
                  <a:gd name="T15" fmla="*/ 79 h 79"/>
                  <a:gd name="T16" fmla="*/ 1 w 48"/>
                  <a:gd name="T17" fmla="*/ 79 h 79"/>
                  <a:gd name="T18" fmla="*/ 0 w 48"/>
                  <a:gd name="T19" fmla="*/ 79 h 79"/>
                  <a:gd name="T20" fmla="*/ 41 w 48"/>
                  <a:gd name="T21" fmla="*/ 4 h 79"/>
                  <a:gd name="T22" fmla="*/ 48 w 48"/>
                  <a:gd name="T23" fmla="*/ 0 h 79"/>
                  <a:gd name="T24" fmla="*/ 48 w 48"/>
                  <a:gd name="T25" fmla="*/ 0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9">
                    <a:moveTo>
                      <a:pt x="48" y="0"/>
                    </a:moveTo>
                    <a:lnTo>
                      <a:pt x="7" y="77"/>
                    </a:lnTo>
                    <a:lnTo>
                      <a:pt x="5" y="77"/>
                    </a:lnTo>
                    <a:lnTo>
                      <a:pt x="3" y="77"/>
                    </a:lnTo>
                    <a:lnTo>
                      <a:pt x="3" y="79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41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D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1" name="Freeform 4353"/>
              <p:cNvSpPr>
                <a:spLocks/>
              </p:cNvSpPr>
              <p:nvPr/>
            </p:nvSpPr>
            <p:spPr bwMode="auto">
              <a:xfrm>
                <a:off x="5110" y="1425"/>
                <a:ext cx="46" cy="79"/>
              </a:xfrm>
              <a:custGeom>
                <a:avLst/>
                <a:gdLst>
                  <a:gd name="T0" fmla="*/ 46 w 46"/>
                  <a:gd name="T1" fmla="*/ 0 h 79"/>
                  <a:gd name="T2" fmla="*/ 5 w 46"/>
                  <a:gd name="T3" fmla="*/ 77 h 79"/>
                  <a:gd name="T4" fmla="*/ 5 w 46"/>
                  <a:gd name="T5" fmla="*/ 77 h 79"/>
                  <a:gd name="T6" fmla="*/ 3 w 46"/>
                  <a:gd name="T7" fmla="*/ 77 h 79"/>
                  <a:gd name="T8" fmla="*/ 3 w 46"/>
                  <a:gd name="T9" fmla="*/ 77 h 79"/>
                  <a:gd name="T10" fmla="*/ 2 w 46"/>
                  <a:gd name="T11" fmla="*/ 77 h 79"/>
                  <a:gd name="T12" fmla="*/ 2 w 46"/>
                  <a:gd name="T13" fmla="*/ 77 h 79"/>
                  <a:gd name="T14" fmla="*/ 2 w 46"/>
                  <a:gd name="T15" fmla="*/ 79 h 79"/>
                  <a:gd name="T16" fmla="*/ 0 w 46"/>
                  <a:gd name="T17" fmla="*/ 79 h 79"/>
                  <a:gd name="T18" fmla="*/ 0 w 46"/>
                  <a:gd name="T19" fmla="*/ 79 h 79"/>
                  <a:gd name="T20" fmla="*/ 41 w 46"/>
                  <a:gd name="T21" fmla="*/ 4 h 79"/>
                  <a:gd name="T22" fmla="*/ 43 w 46"/>
                  <a:gd name="T23" fmla="*/ 4 h 79"/>
                  <a:gd name="T24" fmla="*/ 46 w 46"/>
                  <a:gd name="T25" fmla="*/ 0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79">
                    <a:moveTo>
                      <a:pt x="46" y="0"/>
                    </a:moveTo>
                    <a:lnTo>
                      <a:pt x="5" y="77"/>
                    </a:lnTo>
                    <a:lnTo>
                      <a:pt x="3" y="77"/>
                    </a:lnTo>
                    <a:lnTo>
                      <a:pt x="2" y="77"/>
                    </a:lnTo>
                    <a:lnTo>
                      <a:pt x="2" y="79"/>
                    </a:lnTo>
                    <a:lnTo>
                      <a:pt x="0" y="79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5D6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2" name="Freeform 4354"/>
              <p:cNvSpPr>
                <a:spLocks/>
              </p:cNvSpPr>
              <p:nvPr/>
            </p:nvSpPr>
            <p:spPr bwMode="auto">
              <a:xfrm>
                <a:off x="5108" y="1427"/>
                <a:ext cx="45" cy="77"/>
              </a:xfrm>
              <a:custGeom>
                <a:avLst/>
                <a:gdLst>
                  <a:gd name="T0" fmla="*/ 45 w 45"/>
                  <a:gd name="T1" fmla="*/ 0 h 77"/>
                  <a:gd name="T2" fmla="*/ 4 w 45"/>
                  <a:gd name="T3" fmla="*/ 75 h 77"/>
                  <a:gd name="T4" fmla="*/ 4 w 45"/>
                  <a:gd name="T5" fmla="*/ 75 h 77"/>
                  <a:gd name="T6" fmla="*/ 4 w 45"/>
                  <a:gd name="T7" fmla="*/ 77 h 77"/>
                  <a:gd name="T8" fmla="*/ 2 w 45"/>
                  <a:gd name="T9" fmla="*/ 77 h 77"/>
                  <a:gd name="T10" fmla="*/ 2 w 45"/>
                  <a:gd name="T11" fmla="*/ 77 h 77"/>
                  <a:gd name="T12" fmla="*/ 2 w 45"/>
                  <a:gd name="T13" fmla="*/ 77 h 77"/>
                  <a:gd name="T14" fmla="*/ 0 w 45"/>
                  <a:gd name="T15" fmla="*/ 77 h 77"/>
                  <a:gd name="T16" fmla="*/ 0 w 45"/>
                  <a:gd name="T17" fmla="*/ 77 h 77"/>
                  <a:gd name="T18" fmla="*/ 0 w 45"/>
                  <a:gd name="T19" fmla="*/ 77 h 77"/>
                  <a:gd name="T20" fmla="*/ 42 w 45"/>
                  <a:gd name="T21" fmla="*/ 2 h 77"/>
                  <a:gd name="T22" fmla="*/ 45 w 45"/>
                  <a:gd name="T23" fmla="*/ 2 h 77"/>
                  <a:gd name="T24" fmla="*/ 45 w 45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" h="77">
                    <a:moveTo>
                      <a:pt x="45" y="0"/>
                    </a:moveTo>
                    <a:lnTo>
                      <a:pt x="4" y="75"/>
                    </a:lnTo>
                    <a:lnTo>
                      <a:pt x="4" y="77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42" y="2"/>
                    </a:lnTo>
                    <a:lnTo>
                      <a:pt x="45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E5D6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3" name="Freeform 4355"/>
              <p:cNvSpPr>
                <a:spLocks/>
              </p:cNvSpPr>
              <p:nvPr/>
            </p:nvSpPr>
            <p:spPr bwMode="auto">
              <a:xfrm>
                <a:off x="5105" y="1429"/>
                <a:ext cx="46" cy="77"/>
              </a:xfrm>
              <a:custGeom>
                <a:avLst/>
                <a:gdLst>
                  <a:gd name="T0" fmla="*/ 46 w 46"/>
                  <a:gd name="T1" fmla="*/ 0 h 77"/>
                  <a:gd name="T2" fmla="*/ 5 w 46"/>
                  <a:gd name="T3" fmla="*/ 75 h 77"/>
                  <a:gd name="T4" fmla="*/ 5 w 46"/>
                  <a:gd name="T5" fmla="*/ 75 h 77"/>
                  <a:gd name="T6" fmla="*/ 3 w 46"/>
                  <a:gd name="T7" fmla="*/ 75 h 77"/>
                  <a:gd name="T8" fmla="*/ 3 w 46"/>
                  <a:gd name="T9" fmla="*/ 75 h 77"/>
                  <a:gd name="T10" fmla="*/ 3 w 46"/>
                  <a:gd name="T11" fmla="*/ 75 h 77"/>
                  <a:gd name="T12" fmla="*/ 2 w 46"/>
                  <a:gd name="T13" fmla="*/ 75 h 77"/>
                  <a:gd name="T14" fmla="*/ 2 w 46"/>
                  <a:gd name="T15" fmla="*/ 75 h 77"/>
                  <a:gd name="T16" fmla="*/ 0 w 46"/>
                  <a:gd name="T17" fmla="*/ 77 h 77"/>
                  <a:gd name="T18" fmla="*/ 0 w 46"/>
                  <a:gd name="T19" fmla="*/ 77 h 77"/>
                  <a:gd name="T20" fmla="*/ 41 w 46"/>
                  <a:gd name="T21" fmla="*/ 0 h 77"/>
                  <a:gd name="T22" fmla="*/ 46 w 46"/>
                  <a:gd name="T23" fmla="*/ 0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77">
                    <a:moveTo>
                      <a:pt x="46" y="0"/>
                    </a:moveTo>
                    <a:lnTo>
                      <a:pt x="5" y="75"/>
                    </a:lnTo>
                    <a:lnTo>
                      <a:pt x="3" y="75"/>
                    </a:lnTo>
                    <a:lnTo>
                      <a:pt x="2" y="75"/>
                    </a:lnTo>
                    <a:lnTo>
                      <a:pt x="0" y="77"/>
                    </a:lnTo>
                    <a:lnTo>
                      <a:pt x="41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5D6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4" name="Freeform 4356"/>
              <p:cNvSpPr>
                <a:spLocks/>
              </p:cNvSpPr>
              <p:nvPr/>
            </p:nvSpPr>
            <p:spPr bwMode="auto">
              <a:xfrm>
                <a:off x="5103" y="1429"/>
                <a:ext cx="47" cy="77"/>
              </a:xfrm>
              <a:custGeom>
                <a:avLst/>
                <a:gdLst>
                  <a:gd name="T0" fmla="*/ 47 w 47"/>
                  <a:gd name="T1" fmla="*/ 0 h 77"/>
                  <a:gd name="T2" fmla="*/ 5 w 47"/>
                  <a:gd name="T3" fmla="*/ 75 h 77"/>
                  <a:gd name="T4" fmla="*/ 4 w 47"/>
                  <a:gd name="T5" fmla="*/ 75 h 77"/>
                  <a:gd name="T6" fmla="*/ 4 w 47"/>
                  <a:gd name="T7" fmla="*/ 75 h 77"/>
                  <a:gd name="T8" fmla="*/ 2 w 47"/>
                  <a:gd name="T9" fmla="*/ 77 h 77"/>
                  <a:gd name="T10" fmla="*/ 2 w 47"/>
                  <a:gd name="T11" fmla="*/ 77 h 77"/>
                  <a:gd name="T12" fmla="*/ 2 w 47"/>
                  <a:gd name="T13" fmla="*/ 77 h 77"/>
                  <a:gd name="T14" fmla="*/ 0 w 47"/>
                  <a:gd name="T15" fmla="*/ 77 h 77"/>
                  <a:gd name="T16" fmla="*/ 0 w 47"/>
                  <a:gd name="T17" fmla="*/ 77 h 77"/>
                  <a:gd name="T18" fmla="*/ 0 w 47"/>
                  <a:gd name="T19" fmla="*/ 77 h 77"/>
                  <a:gd name="T20" fmla="*/ 41 w 47"/>
                  <a:gd name="T21" fmla="*/ 1 h 77"/>
                  <a:gd name="T22" fmla="*/ 43 w 47"/>
                  <a:gd name="T23" fmla="*/ 0 h 77"/>
                  <a:gd name="T24" fmla="*/ 47 w 47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" h="77">
                    <a:moveTo>
                      <a:pt x="47" y="0"/>
                    </a:moveTo>
                    <a:lnTo>
                      <a:pt x="5" y="75"/>
                    </a:lnTo>
                    <a:lnTo>
                      <a:pt x="4" y="75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41" y="1"/>
                    </a:lnTo>
                    <a:lnTo>
                      <a:pt x="43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5D6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5" name="Freeform 4357"/>
              <p:cNvSpPr>
                <a:spLocks/>
              </p:cNvSpPr>
              <p:nvPr/>
            </p:nvSpPr>
            <p:spPr bwMode="auto">
              <a:xfrm>
                <a:off x="5100" y="1429"/>
                <a:ext cx="46" cy="77"/>
              </a:xfrm>
              <a:custGeom>
                <a:avLst/>
                <a:gdLst>
                  <a:gd name="T0" fmla="*/ 46 w 46"/>
                  <a:gd name="T1" fmla="*/ 0 h 77"/>
                  <a:gd name="T2" fmla="*/ 5 w 46"/>
                  <a:gd name="T3" fmla="*/ 77 h 77"/>
                  <a:gd name="T4" fmla="*/ 5 w 46"/>
                  <a:gd name="T5" fmla="*/ 77 h 77"/>
                  <a:gd name="T6" fmla="*/ 3 w 46"/>
                  <a:gd name="T7" fmla="*/ 77 h 77"/>
                  <a:gd name="T8" fmla="*/ 3 w 46"/>
                  <a:gd name="T9" fmla="*/ 77 h 77"/>
                  <a:gd name="T10" fmla="*/ 3 w 46"/>
                  <a:gd name="T11" fmla="*/ 77 h 77"/>
                  <a:gd name="T12" fmla="*/ 1 w 46"/>
                  <a:gd name="T13" fmla="*/ 77 h 77"/>
                  <a:gd name="T14" fmla="*/ 1 w 46"/>
                  <a:gd name="T15" fmla="*/ 77 h 77"/>
                  <a:gd name="T16" fmla="*/ 1 w 46"/>
                  <a:gd name="T17" fmla="*/ 77 h 77"/>
                  <a:gd name="T18" fmla="*/ 0 w 46"/>
                  <a:gd name="T19" fmla="*/ 77 h 77"/>
                  <a:gd name="T20" fmla="*/ 41 w 46"/>
                  <a:gd name="T21" fmla="*/ 3 h 77"/>
                  <a:gd name="T22" fmla="*/ 46 w 46"/>
                  <a:gd name="T23" fmla="*/ 0 h 77"/>
                  <a:gd name="T24" fmla="*/ 46 w 46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77">
                    <a:moveTo>
                      <a:pt x="46" y="0"/>
                    </a:moveTo>
                    <a:lnTo>
                      <a:pt x="5" y="77"/>
                    </a:lnTo>
                    <a:lnTo>
                      <a:pt x="3" y="77"/>
                    </a:lnTo>
                    <a:lnTo>
                      <a:pt x="1" y="77"/>
                    </a:lnTo>
                    <a:lnTo>
                      <a:pt x="0" y="77"/>
                    </a:lnTo>
                    <a:lnTo>
                      <a:pt x="41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5D6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6" name="Freeform 4358"/>
              <p:cNvSpPr>
                <a:spLocks/>
              </p:cNvSpPr>
              <p:nvPr/>
            </p:nvSpPr>
            <p:spPr bwMode="auto">
              <a:xfrm>
                <a:off x="5098" y="1430"/>
                <a:ext cx="46" cy="76"/>
              </a:xfrm>
              <a:custGeom>
                <a:avLst/>
                <a:gdLst>
                  <a:gd name="T0" fmla="*/ 46 w 46"/>
                  <a:gd name="T1" fmla="*/ 0 h 76"/>
                  <a:gd name="T2" fmla="*/ 5 w 46"/>
                  <a:gd name="T3" fmla="*/ 76 h 76"/>
                  <a:gd name="T4" fmla="*/ 3 w 46"/>
                  <a:gd name="T5" fmla="*/ 76 h 76"/>
                  <a:gd name="T6" fmla="*/ 3 w 46"/>
                  <a:gd name="T7" fmla="*/ 76 h 76"/>
                  <a:gd name="T8" fmla="*/ 3 w 46"/>
                  <a:gd name="T9" fmla="*/ 76 h 76"/>
                  <a:gd name="T10" fmla="*/ 2 w 46"/>
                  <a:gd name="T11" fmla="*/ 76 h 76"/>
                  <a:gd name="T12" fmla="*/ 2 w 46"/>
                  <a:gd name="T13" fmla="*/ 76 h 76"/>
                  <a:gd name="T14" fmla="*/ 2 w 46"/>
                  <a:gd name="T15" fmla="*/ 76 h 76"/>
                  <a:gd name="T16" fmla="*/ 0 w 46"/>
                  <a:gd name="T17" fmla="*/ 76 h 76"/>
                  <a:gd name="T18" fmla="*/ 0 w 46"/>
                  <a:gd name="T19" fmla="*/ 76 h 76"/>
                  <a:gd name="T20" fmla="*/ 40 w 46"/>
                  <a:gd name="T21" fmla="*/ 4 h 76"/>
                  <a:gd name="T22" fmla="*/ 46 w 46"/>
                  <a:gd name="T23" fmla="*/ 0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76">
                    <a:moveTo>
                      <a:pt x="46" y="0"/>
                    </a:moveTo>
                    <a:lnTo>
                      <a:pt x="5" y="76"/>
                    </a:lnTo>
                    <a:lnTo>
                      <a:pt x="3" y="76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40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8D9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7" name="Freeform 4359"/>
              <p:cNvSpPr>
                <a:spLocks/>
              </p:cNvSpPr>
              <p:nvPr/>
            </p:nvSpPr>
            <p:spPr bwMode="auto">
              <a:xfrm>
                <a:off x="5096" y="1432"/>
                <a:ext cx="45" cy="76"/>
              </a:xfrm>
              <a:custGeom>
                <a:avLst/>
                <a:gdLst>
                  <a:gd name="T0" fmla="*/ 45 w 45"/>
                  <a:gd name="T1" fmla="*/ 0 h 76"/>
                  <a:gd name="T2" fmla="*/ 4 w 45"/>
                  <a:gd name="T3" fmla="*/ 74 h 76"/>
                  <a:gd name="T4" fmla="*/ 4 w 45"/>
                  <a:gd name="T5" fmla="*/ 74 h 76"/>
                  <a:gd name="T6" fmla="*/ 4 w 45"/>
                  <a:gd name="T7" fmla="*/ 74 h 76"/>
                  <a:gd name="T8" fmla="*/ 2 w 45"/>
                  <a:gd name="T9" fmla="*/ 74 h 76"/>
                  <a:gd name="T10" fmla="*/ 2 w 45"/>
                  <a:gd name="T11" fmla="*/ 74 h 76"/>
                  <a:gd name="T12" fmla="*/ 2 w 45"/>
                  <a:gd name="T13" fmla="*/ 74 h 76"/>
                  <a:gd name="T14" fmla="*/ 0 w 45"/>
                  <a:gd name="T15" fmla="*/ 74 h 76"/>
                  <a:gd name="T16" fmla="*/ 0 w 45"/>
                  <a:gd name="T17" fmla="*/ 76 h 76"/>
                  <a:gd name="T18" fmla="*/ 0 w 45"/>
                  <a:gd name="T19" fmla="*/ 76 h 76"/>
                  <a:gd name="T20" fmla="*/ 40 w 45"/>
                  <a:gd name="T21" fmla="*/ 4 h 76"/>
                  <a:gd name="T22" fmla="*/ 45 w 45"/>
                  <a:gd name="T23" fmla="*/ 0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" h="76">
                    <a:moveTo>
                      <a:pt x="45" y="0"/>
                    </a:moveTo>
                    <a:lnTo>
                      <a:pt x="4" y="74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40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E8D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8" name="Freeform 4360"/>
              <p:cNvSpPr>
                <a:spLocks/>
              </p:cNvSpPr>
              <p:nvPr/>
            </p:nvSpPr>
            <p:spPr bwMode="auto">
              <a:xfrm>
                <a:off x="5094" y="1434"/>
                <a:ext cx="44" cy="74"/>
              </a:xfrm>
              <a:custGeom>
                <a:avLst/>
                <a:gdLst>
                  <a:gd name="T0" fmla="*/ 44 w 44"/>
                  <a:gd name="T1" fmla="*/ 0 h 74"/>
                  <a:gd name="T2" fmla="*/ 4 w 44"/>
                  <a:gd name="T3" fmla="*/ 72 h 74"/>
                  <a:gd name="T4" fmla="*/ 4 w 44"/>
                  <a:gd name="T5" fmla="*/ 72 h 74"/>
                  <a:gd name="T6" fmla="*/ 2 w 44"/>
                  <a:gd name="T7" fmla="*/ 72 h 74"/>
                  <a:gd name="T8" fmla="*/ 2 w 44"/>
                  <a:gd name="T9" fmla="*/ 74 h 74"/>
                  <a:gd name="T10" fmla="*/ 2 w 44"/>
                  <a:gd name="T11" fmla="*/ 74 h 74"/>
                  <a:gd name="T12" fmla="*/ 2 w 44"/>
                  <a:gd name="T13" fmla="*/ 74 h 74"/>
                  <a:gd name="T14" fmla="*/ 0 w 44"/>
                  <a:gd name="T15" fmla="*/ 74 h 74"/>
                  <a:gd name="T16" fmla="*/ 0 w 44"/>
                  <a:gd name="T17" fmla="*/ 74 h 74"/>
                  <a:gd name="T18" fmla="*/ 0 w 44"/>
                  <a:gd name="T19" fmla="*/ 74 h 74"/>
                  <a:gd name="T20" fmla="*/ 38 w 44"/>
                  <a:gd name="T21" fmla="*/ 4 h 74"/>
                  <a:gd name="T22" fmla="*/ 44 w 44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74">
                    <a:moveTo>
                      <a:pt x="44" y="0"/>
                    </a:moveTo>
                    <a:lnTo>
                      <a:pt x="4" y="72"/>
                    </a:lnTo>
                    <a:lnTo>
                      <a:pt x="2" y="72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38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8D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9" name="Freeform 4361"/>
              <p:cNvSpPr>
                <a:spLocks/>
              </p:cNvSpPr>
              <p:nvPr/>
            </p:nvSpPr>
            <p:spPr bwMode="auto">
              <a:xfrm>
                <a:off x="5091" y="1436"/>
                <a:ext cx="45" cy="72"/>
              </a:xfrm>
              <a:custGeom>
                <a:avLst/>
                <a:gdLst>
                  <a:gd name="T0" fmla="*/ 45 w 45"/>
                  <a:gd name="T1" fmla="*/ 0 h 72"/>
                  <a:gd name="T2" fmla="*/ 5 w 45"/>
                  <a:gd name="T3" fmla="*/ 72 h 72"/>
                  <a:gd name="T4" fmla="*/ 5 w 45"/>
                  <a:gd name="T5" fmla="*/ 72 h 72"/>
                  <a:gd name="T6" fmla="*/ 3 w 45"/>
                  <a:gd name="T7" fmla="*/ 72 h 72"/>
                  <a:gd name="T8" fmla="*/ 3 w 45"/>
                  <a:gd name="T9" fmla="*/ 72 h 72"/>
                  <a:gd name="T10" fmla="*/ 3 w 45"/>
                  <a:gd name="T11" fmla="*/ 72 h 72"/>
                  <a:gd name="T12" fmla="*/ 2 w 45"/>
                  <a:gd name="T13" fmla="*/ 72 h 72"/>
                  <a:gd name="T14" fmla="*/ 2 w 45"/>
                  <a:gd name="T15" fmla="*/ 72 h 72"/>
                  <a:gd name="T16" fmla="*/ 2 w 45"/>
                  <a:gd name="T17" fmla="*/ 72 h 72"/>
                  <a:gd name="T18" fmla="*/ 0 w 45"/>
                  <a:gd name="T19" fmla="*/ 72 h 72"/>
                  <a:gd name="T20" fmla="*/ 38 w 45"/>
                  <a:gd name="T21" fmla="*/ 4 h 72"/>
                  <a:gd name="T22" fmla="*/ 45 w 45"/>
                  <a:gd name="T23" fmla="*/ 0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" h="72">
                    <a:moveTo>
                      <a:pt x="45" y="0"/>
                    </a:moveTo>
                    <a:lnTo>
                      <a:pt x="5" y="72"/>
                    </a:lnTo>
                    <a:lnTo>
                      <a:pt x="3" y="72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38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E8D9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0" name="Freeform 4362"/>
              <p:cNvSpPr>
                <a:spLocks/>
              </p:cNvSpPr>
              <p:nvPr/>
            </p:nvSpPr>
            <p:spPr bwMode="auto">
              <a:xfrm>
                <a:off x="5089" y="1438"/>
                <a:ext cx="43" cy="70"/>
              </a:xfrm>
              <a:custGeom>
                <a:avLst/>
                <a:gdLst>
                  <a:gd name="T0" fmla="*/ 43 w 43"/>
                  <a:gd name="T1" fmla="*/ 0 h 70"/>
                  <a:gd name="T2" fmla="*/ 5 w 43"/>
                  <a:gd name="T3" fmla="*/ 70 h 70"/>
                  <a:gd name="T4" fmla="*/ 4 w 43"/>
                  <a:gd name="T5" fmla="*/ 70 h 70"/>
                  <a:gd name="T6" fmla="*/ 4 w 43"/>
                  <a:gd name="T7" fmla="*/ 70 h 70"/>
                  <a:gd name="T8" fmla="*/ 4 w 43"/>
                  <a:gd name="T9" fmla="*/ 70 h 70"/>
                  <a:gd name="T10" fmla="*/ 2 w 43"/>
                  <a:gd name="T11" fmla="*/ 70 h 70"/>
                  <a:gd name="T12" fmla="*/ 2 w 43"/>
                  <a:gd name="T13" fmla="*/ 70 h 70"/>
                  <a:gd name="T14" fmla="*/ 2 w 43"/>
                  <a:gd name="T15" fmla="*/ 70 h 70"/>
                  <a:gd name="T16" fmla="*/ 0 w 43"/>
                  <a:gd name="T17" fmla="*/ 70 h 70"/>
                  <a:gd name="T18" fmla="*/ 0 w 43"/>
                  <a:gd name="T19" fmla="*/ 70 h 70"/>
                  <a:gd name="T20" fmla="*/ 36 w 43"/>
                  <a:gd name="T21" fmla="*/ 4 h 70"/>
                  <a:gd name="T22" fmla="*/ 38 w 43"/>
                  <a:gd name="T23" fmla="*/ 2 h 70"/>
                  <a:gd name="T24" fmla="*/ 43 w 43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70">
                    <a:moveTo>
                      <a:pt x="43" y="0"/>
                    </a:moveTo>
                    <a:lnTo>
                      <a:pt x="5" y="70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8D9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1" name="Freeform 4363"/>
              <p:cNvSpPr>
                <a:spLocks/>
              </p:cNvSpPr>
              <p:nvPr/>
            </p:nvSpPr>
            <p:spPr bwMode="auto">
              <a:xfrm>
                <a:off x="5088" y="1440"/>
                <a:ext cx="41" cy="68"/>
              </a:xfrm>
              <a:custGeom>
                <a:avLst/>
                <a:gdLst>
                  <a:gd name="T0" fmla="*/ 41 w 41"/>
                  <a:gd name="T1" fmla="*/ 0 h 68"/>
                  <a:gd name="T2" fmla="*/ 3 w 41"/>
                  <a:gd name="T3" fmla="*/ 68 h 68"/>
                  <a:gd name="T4" fmla="*/ 3 w 41"/>
                  <a:gd name="T5" fmla="*/ 68 h 68"/>
                  <a:gd name="T6" fmla="*/ 3 w 41"/>
                  <a:gd name="T7" fmla="*/ 68 h 68"/>
                  <a:gd name="T8" fmla="*/ 1 w 41"/>
                  <a:gd name="T9" fmla="*/ 68 h 68"/>
                  <a:gd name="T10" fmla="*/ 1 w 41"/>
                  <a:gd name="T11" fmla="*/ 68 h 68"/>
                  <a:gd name="T12" fmla="*/ 1 w 41"/>
                  <a:gd name="T13" fmla="*/ 68 h 68"/>
                  <a:gd name="T14" fmla="*/ 0 w 41"/>
                  <a:gd name="T15" fmla="*/ 68 h 68"/>
                  <a:gd name="T16" fmla="*/ 0 w 41"/>
                  <a:gd name="T17" fmla="*/ 68 h 68"/>
                  <a:gd name="T18" fmla="*/ 0 w 41"/>
                  <a:gd name="T19" fmla="*/ 68 h 68"/>
                  <a:gd name="T20" fmla="*/ 34 w 41"/>
                  <a:gd name="T21" fmla="*/ 4 h 68"/>
                  <a:gd name="T22" fmla="*/ 39 w 41"/>
                  <a:gd name="T23" fmla="*/ 0 h 68"/>
                  <a:gd name="T24" fmla="*/ 41 w 41"/>
                  <a:gd name="T25" fmla="*/ 0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68">
                    <a:moveTo>
                      <a:pt x="41" y="0"/>
                    </a:moveTo>
                    <a:lnTo>
                      <a:pt x="3" y="68"/>
                    </a:lnTo>
                    <a:lnTo>
                      <a:pt x="1" y="68"/>
                    </a:lnTo>
                    <a:lnTo>
                      <a:pt x="0" y="68"/>
                    </a:lnTo>
                    <a:lnTo>
                      <a:pt x="34" y="4"/>
                    </a:lnTo>
                    <a:lnTo>
                      <a:pt x="39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E8DC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2" name="Freeform 4364"/>
              <p:cNvSpPr>
                <a:spLocks/>
              </p:cNvSpPr>
              <p:nvPr/>
            </p:nvSpPr>
            <p:spPr bwMode="auto">
              <a:xfrm>
                <a:off x="5086" y="1442"/>
                <a:ext cx="39" cy="66"/>
              </a:xfrm>
              <a:custGeom>
                <a:avLst/>
                <a:gdLst>
                  <a:gd name="T0" fmla="*/ 39 w 39"/>
                  <a:gd name="T1" fmla="*/ 0 h 66"/>
                  <a:gd name="T2" fmla="*/ 3 w 39"/>
                  <a:gd name="T3" fmla="*/ 66 h 66"/>
                  <a:gd name="T4" fmla="*/ 3 w 39"/>
                  <a:gd name="T5" fmla="*/ 66 h 66"/>
                  <a:gd name="T6" fmla="*/ 2 w 39"/>
                  <a:gd name="T7" fmla="*/ 66 h 66"/>
                  <a:gd name="T8" fmla="*/ 2 w 39"/>
                  <a:gd name="T9" fmla="*/ 66 h 66"/>
                  <a:gd name="T10" fmla="*/ 2 w 39"/>
                  <a:gd name="T11" fmla="*/ 66 h 66"/>
                  <a:gd name="T12" fmla="*/ 2 w 39"/>
                  <a:gd name="T13" fmla="*/ 66 h 66"/>
                  <a:gd name="T14" fmla="*/ 0 w 39"/>
                  <a:gd name="T15" fmla="*/ 66 h 66"/>
                  <a:gd name="T16" fmla="*/ 0 w 39"/>
                  <a:gd name="T17" fmla="*/ 66 h 66"/>
                  <a:gd name="T18" fmla="*/ 0 w 39"/>
                  <a:gd name="T19" fmla="*/ 66 h 66"/>
                  <a:gd name="T20" fmla="*/ 0 w 39"/>
                  <a:gd name="T21" fmla="*/ 66 h 66"/>
                  <a:gd name="T22" fmla="*/ 33 w 39"/>
                  <a:gd name="T23" fmla="*/ 3 h 66"/>
                  <a:gd name="T24" fmla="*/ 39 w 39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66">
                    <a:moveTo>
                      <a:pt x="39" y="0"/>
                    </a:moveTo>
                    <a:lnTo>
                      <a:pt x="3" y="66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3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8DC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3" name="Freeform 4365"/>
              <p:cNvSpPr>
                <a:spLocks/>
              </p:cNvSpPr>
              <p:nvPr/>
            </p:nvSpPr>
            <p:spPr bwMode="auto">
              <a:xfrm>
                <a:off x="5082" y="1444"/>
                <a:ext cx="40" cy="64"/>
              </a:xfrm>
              <a:custGeom>
                <a:avLst/>
                <a:gdLst>
                  <a:gd name="T0" fmla="*/ 40 w 40"/>
                  <a:gd name="T1" fmla="*/ 0 h 64"/>
                  <a:gd name="T2" fmla="*/ 6 w 40"/>
                  <a:gd name="T3" fmla="*/ 64 h 64"/>
                  <a:gd name="T4" fmla="*/ 6 w 40"/>
                  <a:gd name="T5" fmla="*/ 64 h 64"/>
                  <a:gd name="T6" fmla="*/ 4 w 40"/>
                  <a:gd name="T7" fmla="*/ 64 h 64"/>
                  <a:gd name="T8" fmla="*/ 4 w 40"/>
                  <a:gd name="T9" fmla="*/ 64 h 64"/>
                  <a:gd name="T10" fmla="*/ 4 w 40"/>
                  <a:gd name="T11" fmla="*/ 64 h 64"/>
                  <a:gd name="T12" fmla="*/ 4 w 40"/>
                  <a:gd name="T13" fmla="*/ 64 h 64"/>
                  <a:gd name="T14" fmla="*/ 4 w 40"/>
                  <a:gd name="T15" fmla="*/ 64 h 64"/>
                  <a:gd name="T16" fmla="*/ 4 w 40"/>
                  <a:gd name="T17" fmla="*/ 64 h 64"/>
                  <a:gd name="T18" fmla="*/ 4 w 40"/>
                  <a:gd name="T19" fmla="*/ 64 h 64"/>
                  <a:gd name="T20" fmla="*/ 2 w 40"/>
                  <a:gd name="T21" fmla="*/ 64 h 64"/>
                  <a:gd name="T22" fmla="*/ 0 w 40"/>
                  <a:gd name="T23" fmla="*/ 64 h 64"/>
                  <a:gd name="T24" fmla="*/ 33 w 40"/>
                  <a:gd name="T25" fmla="*/ 3 h 64"/>
                  <a:gd name="T26" fmla="*/ 40 w 40"/>
                  <a:gd name="T27" fmla="*/ 0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" h="64">
                    <a:moveTo>
                      <a:pt x="40" y="0"/>
                    </a:moveTo>
                    <a:lnTo>
                      <a:pt x="6" y="64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33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E8DC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" name="Freeform 4366"/>
              <p:cNvSpPr>
                <a:spLocks/>
              </p:cNvSpPr>
              <p:nvPr/>
            </p:nvSpPr>
            <p:spPr bwMode="auto">
              <a:xfrm>
                <a:off x="5081" y="1445"/>
                <a:ext cx="38" cy="63"/>
              </a:xfrm>
              <a:custGeom>
                <a:avLst/>
                <a:gdLst>
                  <a:gd name="T0" fmla="*/ 38 w 38"/>
                  <a:gd name="T1" fmla="*/ 0 h 63"/>
                  <a:gd name="T2" fmla="*/ 5 w 38"/>
                  <a:gd name="T3" fmla="*/ 63 h 63"/>
                  <a:gd name="T4" fmla="*/ 3 w 38"/>
                  <a:gd name="T5" fmla="*/ 63 h 63"/>
                  <a:gd name="T6" fmla="*/ 0 w 38"/>
                  <a:gd name="T7" fmla="*/ 63 h 63"/>
                  <a:gd name="T8" fmla="*/ 31 w 38"/>
                  <a:gd name="T9" fmla="*/ 6 h 63"/>
                  <a:gd name="T10" fmla="*/ 34 w 38"/>
                  <a:gd name="T11" fmla="*/ 4 h 63"/>
                  <a:gd name="T12" fmla="*/ 38 w 38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63">
                    <a:moveTo>
                      <a:pt x="38" y="0"/>
                    </a:moveTo>
                    <a:lnTo>
                      <a:pt x="5" y="63"/>
                    </a:lnTo>
                    <a:lnTo>
                      <a:pt x="3" y="63"/>
                    </a:lnTo>
                    <a:lnTo>
                      <a:pt x="0" y="63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8DC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" name="Freeform 4367"/>
              <p:cNvSpPr>
                <a:spLocks/>
              </p:cNvSpPr>
              <p:nvPr/>
            </p:nvSpPr>
            <p:spPr bwMode="auto">
              <a:xfrm>
                <a:off x="5079" y="1447"/>
                <a:ext cx="36" cy="61"/>
              </a:xfrm>
              <a:custGeom>
                <a:avLst/>
                <a:gdLst>
                  <a:gd name="T0" fmla="*/ 36 w 36"/>
                  <a:gd name="T1" fmla="*/ 0 h 61"/>
                  <a:gd name="T2" fmla="*/ 3 w 36"/>
                  <a:gd name="T3" fmla="*/ 61 h 61"/>
                  <a:gd name="T4" fmla="*/ 0 w 36"/>
                  <a:gd name="T5" fmla="*/ 61 h 61"/>
                  <a:gd name="T6" fmla="*/ 29 w 36"/>
                  <a:gd name="T7" fmla="*/ 6 h 61"/>
                  <a:gd name="T8" fmla="*/ 36 w 36"/>
                  <a:gd name="T9" fmla="*/ 2 h 61"/>
                  <a:gd name="T10" fmla="*/ 36 w 3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6" h="61">
                    <a:moveTo>
                      <a:pt x="36" y="0"/>
                    </a:moveTo>
                    <a:lnTo>
                      <a:pt x="3" y="61"/>
                    </a:lnTo>
                    <a:lnTo>
                      <a:pt x="0" y="61"/>
                    </a:lnTo>
                    <a:lnTo>
                      <a:pt x="29" y="6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8DC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" name="Freeform 4368"/>
              <p:cNvSpPr>
                <a:spLocks/>
              </p:cNvSpPr>
              <p:nvPr/>
            </p:nvSpPr>
            <p:spPr bwMode="auto">
              <a:xfrm>
                <a:off x="5077" y="1451"/>
                <a:ext cx="35" cy="57"/>
              </a:xfrm>
              <a:custGeom>
                <a:avLst/>
                <a:gdLst>
                  <a:gd name="T0" fmla="*/ 35 w 35"/>
                  <a:gd name="T1" fmla="*/ 0 h 57"/>
                  <a:gd name="T2" fmla="*/ 4 w 35"/>
                  <a:gd name="T3" fmla="*/ 57 h 57"/>
                  <a:gd name="T4" fmla="*/ 0 w 35"/>
                  <a:gd name="T5" fmla="*/ 55 h 57"/>
                  <a:gd name="T6" fmla="*/ 28 w 35"/>
                  <a:gd name="T7" fmla="*/ 6 h 57"/>
                  <a:gd name="T8" fmla="*/ 35 w 35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57">
                    <a:moveTo>
                      <a:pt x="35" y="0"/>
                    </a:moveTo>
                    <a:lnTo>
                      <a:pt x="4" y="57"/>
                    </a:lnTo>
                    <a:lnTo>
                      <a:pt x="0" y="55"/>
                    </a:lnTo>
                    <a:lnTo>
                      <a:pt x="28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9DC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7" name="Freeform 4369"/>
              <p:cNvSpPr>
                <a:spLocks/>
              </p:cNvSpPr>
              <p:nvPr/>
            </p:nvSpPr>
            <p:spPr bwMode="auto">
              <a:xfrm>
                <a:off x="5076" y="1453"/>
                <a:ext cx="32" cy="55"/>
              </a:xfrm>
              <a:custGeom>
                <a:avLst/>
                <a:gdLst>
                  <a:gd name="T0" fmla="*/ 32 w 32"/>
                  <a:gd name="T1" fmla="*/ 0 h 55"/>
                  <a:gd name="T2" fmla="*/ 3 w 32"/>
                  <a:gd name="T3" fmla="*/ 55 h 55"/>
                  <a:gd name="T4" fmla="*/ 0 w 32"/>
                  <a:gd name="T5" fmla="*/ 53 h 55"/>
                  <a:gd name="T6" fmla="*/ 25 w 32"/>
                  <a:gd name="T7" fmla="*/ 6 h 55"/>
                  <a:gd name="T8" fmla="*/ 27 w 32"/>
                  <a:gd name="T9" fmla="*/ 6 h 55"/>
                  <a:gd name="T10" fmla="*/ 32 w 32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55">
                    <a:moveTo>
                      <a:pt x="32" y="0"/>
                    </a:moveTo>
                    <a:lnTo>
                      <a:pt x="3" y="55"/>
                    </a:lnTo>
                    <a:lnTo>
                      <a:pt x="0" y="53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ED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8" name="Freeform 4370"/>
              <p:cNvSpPr>
                <a:spLocks/>
              </p:cNvSpPr>
              <p:nvPr/>
            </p:nvSpPr>
            <p:spPr bwMode="auto">
              <a:xfrm>
                <a:off x="5074" y="1457"/>
                <a:ext cx="31" cy="49"/>
              </a:xfrm>
              <a:custGeom>
                <a:avLst/>
                <a:gdLst>
                  <a:gd name="T0" fmla="*/ 31 w 31"/>
                  <a:gd name="T1" fmla="*/ 0 h 49"/>
                  <a:gd name="T2" fmla="*/ 3 w 31"/>
                  <a:gd name="T3" fmla="*/ 49 h 49"/>
                  <a:gd name="T4" fmla="*/ 0 w 31"/>
                  <a:gd name="T5" fmla="*/ 49 h 49"/>
                  <a:gd name="T6" fmla="*/ 24 w 31"/>
                  <a:gd name="T7" fmla="*/ 4 h 49"/>
                  <a:gd name="T8" fmla="*/ 29 w 31"/>
                  <a:gd name="T9" fmla="*/ 2 h 49"/>
                  <a:gd name="T10" fmla="*/ 31 w 31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49">
                    <a:moveTo>
                      <a:pt x="31" y="0"/>
                    </a:moveTo>
                    <a:lnTo>
                      <a:pt x="3" y="49"/>
                    </a:lnTo>
                    <a:lnTo>
                      <a:pt x="0" y="49"/>
                    </a:lnTo>
                    <a:lnTo>
                      <a:pt x="24" y="4"/>
                    </a:lnTo>
                    <a:lnTo>
                      <a:pt x="2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DE1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" name="Freeform 4371"/>
              <p:cNvSpPr>
                <a:spLocks/>
              </p:cNvSpPr>
              <p:nvPr/>
            </p:nvSpPr>
            <p:spPr bwMode="auto">
              <a:xfrm>
                <a:off x="5072" y="1459"/>
                <a:ext cx="29" cy="47"/>
              </a:xfrm>
              <a:custGeom>
                <a:avLst/>
                <a:gdLst>
                  <a:gd name="T0" fmla="*/ 29 w 29"/>
                  <a:gd name="T1" fmla="*/ 0 h 47"/>
                  <a:gd name="T2" fmla="*/ 4 w 29"/>
                  <a:gd name="T3" fmla="*/ 47 h 47"/>
                  <a:gd name="T4" fmla="*/ 0 w 29"/>
                  <a:gd name="T5" fmla="*/ 45 h 47"/>
                  <a:gd name="T6" fmla="*/ 22 w 29"/>
                  <a:gd name="T7" fmla="*/ 5 h 47"/>
                  <a:gd name="T8" fmla="*/ 29 w 2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47">
                    <a:moveTo>
                      <a:pt x="29" y="0"/>
                    </a:moveTo>
                    <a:lnTo>
                      <a:pt x="4" y="47"/>
                    </a:lnTo>
                    <a:lnTo>
                      <a:pt x="0" y="45"/>
                    </a:lnTo>
                    <a:lnTo>
                      <a:pt x="22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DE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0" name="Freeform 4372"/>
              <p:cNvSpPr>
                <a:spLocks/>
              </p:cNvSpPr>
              <p:nvPr/>
            </p:nvSpPr>
            <p:spPr bwMode="auto">
              <a:xfrm>
                <a:off x="5070" y="1461"/>
                <a:ext cx="28" cy="45"/>
              </a:xfrm>
              <a:custGeom>
                <a:avLst/>
                <a:gdLst>
                  <a:gd name="T0" fmla="*/ 28 w 28"/>
                  <a:gd name="T1" fmla="*/ 0 h 45"/>
                  <a:gd name="T2" fmla="*/ 4 w 28"/>
                  <a:gd name="T3" fmla="*/ 45 h 45"/>
                  <a:gd name="T4" fmla="*/ 0 w 28"/>
                  <a:gd name="T5" fmla="*/ 43 h 45"/>
                  <a:gd name="T6" fmla="*/ 23 w 28"/>
                  <a:gd name="T7" fmla="*/ 5 h 45"/>
                  <a:gd name="T8" fmla="*/ 28 w 2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5">
                    <a:moveTo>
                      <a:pt x="28" y="0"/>
                    </a:moveTo>
                    <a:lnTo>
                      <a:pt x="4" y="45"/>
                    </a:lnTo>
                    <a:lnTo>
                      <a:pt x="0" y="43"/>
                    </a:lnTo>
                    <a:lnTo>
                      <a:pt x="23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EDE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1" name="Freeform 4373"/>
              <p:cNvSpPr>
                <a:spLocks/>
              </p:cNvSpPr>
              <p:nvPr/>
            </p:nvSpPr>
            <p:spPr bwMode="auto">
              <a:xfrm>
                <a:off x="5069" y="1464"/>
                <a:ext cx="25" cy="40"/>
              </a:xfrm>
              <a:custGeom>
                <a:avLst/>
                <a:gdLst>
                  <a:gd name="T0" fmla="*/ 25 w 25"/>
                  <a:gd name="T1" fmla="*/ 0 h 40"/>
                  <a:gd name="T2" fmla="*/ 3 w 25"/>
                  <a:gd name="T3" fmla="*/ 40 h 40"/>
                  <a:gd name="T4" fmla="*/ 0 w 25"/>
                  <a:gd name="T5" fmla="*/ 40 h 40"/>
                  <a:gd name="T6" fmla="*/ 20 w 25"/>
                  <a:gd name="T7" fmla="*/ 4 h 40"/>
                  <a:gd name="T8" fmla="*/ 22 w 25"/>
                  <a:gd name="T9" fmla="*/ 2 h 40"/>
                  <a:gd name="T10" fmla="*/ 25 w 25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40">
                    <a:moveTo>
                      <a:pt x="25" y="0"/>
                    </a:moveTo>
                    <a:lnTo>
                      <a:pt x="3" y="40"/>
                    </a:lnTo>
                    <a:lnTo>
                      <a:pt x="0" y="40"/>
                    </a:lnTo>
                    <a:lnTo>
                      <a:pt x="20" y="4"/>
                    </a:lnTo>
                    <a:lnTo>
                      <a:pt x="22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DE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2" name="Freeform 4374"/>
              <p:cNvSpPr>
                <a:spLocks/>
              </p:cNvSpPr>
              <p:nvPr/>
            </p:nvSpPr>
            <p:spPr bwMode="auto">
              <a:xfrm>
                <a:off x="5067" y="1466"/>
                <a:ext cx="26" cy="38"/>
              </a:xfrm>
              <a:custGeom>
                <a:avLst/>
                <a:gdLst>
                  <a:gd name="T0" fmla="*/ 26 w 26"/>
                  <a:gd name="T1" fmla="*/ 0 h 38"/>
                  <a:gd name="T2" fmla="*/ 3 w 26"/>
                  <a:gd name="T3" fmla="*/ 38 h 38"/>
                  <a:gd name="T4" fmla="*/ 0 w 26"/>
                  <a:gd name="T5" fmla="*/ 38 h 38"/>
                  <a:gd name="T6" fmla="*/ 19 w 26"/>
                  <a:gd name="T7" fmla="*/ 4 h 38"/>
                  <a:gd name="T8" fmla="*/ 24 w 26"/>
                  <a:gd name="T9" fmla="*/ 0 h 38"/>
                  <a:gd name="T10" fmla="*/ 26 w 26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38">
                    <a:moveTo>
                      <a:pt x="26" y="0"/>
                    </a:moveTo>
                    <a:lnTo>
                      <a:pt x="3" y="38"/>
                    </a:lnTo>
                    <a:lnTo>
                      <a:pt x="0" y="38"/>
                    </a:lnTo>
                    <a:lnTo>
                      <a:pt x="19" y="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DE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3" name="Freeform 4375"/>
              <p:cNvSpPr>
                <a:spLocks/>
              </p:cNvSpPr>
              <p:nvPr/>
            </p:nvSpPr>
            <p:spPr bwMode="auto">
              <a:xfrm>
                <a:off x="5065" y="1468"/>
                <a:ext cx="24" cy="36"/>
              </a:xfrm>
              <a:custGeom>
                <a:avLst/>
                <a:gdLst>
                  <a:gd name="T0" fmla="*/ 24 w 24"/>
                  <a:gd name="T1" fmla="*/ 0 h 36"/>
                  <a:gd name="T2" fmla="*/ 4 w 24"/>
                  <a:gd name="T3" fmla="*/ 36 h 36"/>
                  <a:gd name="T4" fmla="*/ 0 w 24"/>
                  <a:gd name="T5" fmla="*/ 34 h 36"/>
                  <a:gd name="T6" fmla="*/ 17 w 24"/>
                  <a:gd name="T7" fmla="*/ 4 h 36"/>
                  <a:gd name="T8" fmla="*/ 24 w 24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24" y="0"/>
                    </a:moveTo>
                    <a:lnTo>
                      <a:pt x="4" y="36"/>
                    </a:lnTo>
                    <a:lnTo>
                      <a:pt x="0" y="34"/>
                    </a:lnTo>
                    <a:lnTo>
                      <a:pt x="17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DE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4" name="Freeform 4376"/>
              <p:cNvSpPr>
                <a:spLocks/>
              </p:cNvSpPr>
              <p:nvPr/>
            </p:nvSpPr>
            <p:spPr bwMode="auto">
              <a:xfrm>
                <a:off x="5063" y="1470"/>
                <a:ext cx="23" cy="34"/>
              </a:xfrm>
              <a:custGeom>
                <a:avLst/>
                <a:gdLst>
                  <a:gd name="T0" fmla="*/ 23 w 23"/>
                  <a:gd name="T1" fmla="*/ 0 h 34"/>
                  <a:gd name="T2" fmla="*/ 4 w 23"/>
                  <a:gd name="T3" fmla="*/ 34 h 34"/>
                  <a:gd name="T4" fmla="*/ 0 w 23"/>
                  <a:gd name="T5" fmla="*/ 32 h 34"/>
                  <a:gd name="T6" fmla="*/ 16 w 23"/>
                  <a:gd name="T7" fmla="*/ 4 h 34"/>
                  <a:gd name="T8" fmla="*/ 23 w 23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4">
                    <a:moveTo>
                      <a:pt x="23" y="0"/>
                    </a:moveTo>
                    <a:lnTo>
                      <a:pt x="4" y="34"/>
                    </a:lnTo>
                    <a:lnTo>
                      <a:pt x="0" y="32"/>
                    </a:lnTo>
                    <a:lnTo>
                      <a:pt x="16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DE4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5" name="Freeform 4377"/>
              <p:cNvSpPr>
                <a:spLocks/>
              </p:cNvSpPr>
              <p:nvPr/>
            </p:nvSpPr>
            <p:spPr bwMode="auto">
              <a:xfrm>
                <a:off x="5062" y="1472"/>
                <a:ext cx="20" cy="30"/>
              </a:xfrm>
              <a:custGeom>
                <a:avLst/>
                <a:gdLst>
                  <a:gd name="T0" fmla="*/ 20 w 20"/>
                  <a:gd name="T1" fmla="*/ 0 h 30"/>
                  <a:gd name="T2" fmla="*/ 3 w 20"/>
                  <a:gd name="T3" fmla="*/ 30 h 30"/>
                  <a:gd name="T4" fmla="*/ 0 w 20"/>
                  <a:gd name="T5" fmla="*/ 30 h 30"/>
                  <a:gd name="T6" fmla="*/ 15 w 20"/>
                  <a:gd name="T7" fmla="*/ 4 h 30"/>
                  <a:gd name="T8" fmla="*/ 20 w 2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0">
                    <a:moveTo>
                      <a:pt x="20" y="0"/>
                    </a:moveTo>
                    <a:lnTo>
                      <a:pt x="3" y="30"/>
                    </a:lnTo>
                    <a:lnTo>
                      <a:pt x="0" y="30"/>
                    </a:lnTo>
                    <a:lnTo>
                      <a:pt x="15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DE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6" name="Freeform 4378"/>
              <p:cNvSpPr>
                <a:spLocks/>
              </p:cNvSpPr>
              <p:nvPr/>
            </p:nvSpPr>
            <p:spPr bwMode="auto">
              <a:xfrm>
                <a:off x="5060" y="1474"/>
                <a:ext cx="19" cy="28"/>
              </a:xfrm>
              <a:custGeom>
                <a:avLst/>
                <a:gdLst>
                  <a:gd name="T0" fmla="*/ 19 w 19"/>
                  <a:gd name="T1" fmla="*/ 0 h 28"/>
                  <a:gd name="T2" fmla="*/ 3 w 19"/>
                  <a:gd name="T3" fmla="*/ 28 h 28"/>
                  <a:gd name="T4" fmla="*/ 0 w 19"/>
                  <a:gd name="T5" fmla="*/ 26 h 28"/>
                  <a:gd name="T6" fmla="*/ 14 w 19"/>
                  <a:gd name="T7" fmla="*/ 3 h 28"/>
                  <a:gd name="T8" fmla="*/ 19 w 1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8">
                    <a:moveTo>
                      <a:pt x="19" y="0"/>
                    </a:moveTo>
                    <a:lnTo>
                      <a:pt x="3" y="28"/>
                    </a:lnTo>
                    <a:lnTo>
                      <a:pt x="0" y="26"/>
                    </a:lnTo>
                    <a:lnTo>
                      <a:pt x="14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DE4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7" name="Freeform 4379"/>
              <p:cNvSpPr>
                <a:spLocks/>
              </p:cNvSpPr>
              <p:nvPr/>
            </p:nvSpPr>
            <p:spPr bwMode="auto">
              <a:xfrm>
                <a:off x="5058" y="1476"/>
                <a:ext cx="19" cy="26"/>
              </a:xfrm>
              <a:custGeom>
                <a:avLst/>
                <a:gdLst>
                  <a:gd name="T0" fmla="*/ 19 w 19"/>
                  <a:gd name="T1" fmla="*/ 0 h 26"/>
                  <a:gd name="T2" fmla="*/ 4 w 19"/>
                  <a:gd name="T3" fmla="*/ 26 h 26"/>
                  <a:gd name="T4" fmla="*/ 0 w 19"/>
                  <a:gd name="T5" fmla="*/ 24 h 26"/>
                  <a:gd name="T6" fmla="*/ 12 w 19"/>
                  <a:gd name="T7" fmla="*/ 1 h 26"/>
                  <a:gd name="T8" fmla="*/ 19 w 1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9" y="0"/>
                    </a:moveTo>
                    <a:lnTo>
                      <a:pt x="4" y="26"/>
                    </a:lnTo>
                    <a:lnTo>
                      <a:pt x="0" y="24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0E8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8" name="Freeform 4380"/>
              <p:cNvSpPr>
                <a:spLocks/>
              </p:cNvSpPr>
              <p:nvPr/>
            </p:nvSpPr>
            <p:spPr bwMode="auto">
              <a:xfrm>
                <a:off x="5057" y="1477"/>
                <a:ext cx="17" cy="23"/>
              </a:xfrm>
              <a:custGeom>
                <a:avLst/>
                <a:gdLst>
                  <a:gd name="T0" fmla="*/ 17 w 17"/>
                  <a:gd name="T1" fmla="*/ 0 h 23"/>
                  <a:gd name="T2" fmla="*/ 3 w 17"/>
                  <a:gd name="T3" fmla="*/ 23 h 23"/>
                  <a:gd name="T4" fmla="*/ 0 w 17"/>
                  <a:gd name="T5" fmla="*/ 23 h 23"/>
                  <a:gd name="T6" fmla="*/ 12 w 17"/>
                  <a:gd name="T7" fmla="*/ 2 h 23"/>
                  <a:gd name="T8" fmla="*/ 17 w 1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3">
                    <a:moveTo>
                      <a:pt x="17" y="0"/>
                    </a:moveTo>
                    <a:lnTo>
                      <a:pt x="3" y="23"/>
                    </a:lnTo>
                    <a:lnTo>
                      <a:pt x="0" y="23"/>
                    </a:lnTo>
                    <a:lnTo>
                      <a:pt x="12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0E8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9" name="Freeform 4381"/>
              <p:cNvSpPr>
                <a:spLocks/>
              </p:cNvSpPr>
              <p:nvPr/>
            </p:nvSpPr>
            <p:spPr bwMode="auto">
              <a:xfrm>
                <a:off x="5055" y="1477"/>
                <a:ext cx="15" cy="23"/>
              </a:xfrm>
              <a:custGeom>
                <a:avLst/>
                <a:gdLst>
                  <a:gd name="T0" fmla="*/ 15 w 15"/>
                  <a:gd name="T1" fmla="*/ 0 h 23"/>
                  <a:gd name="T2" fmla="*/ 3 w 15"/>
                  <a:gd name="T3" fmla="*/ 23 h 23"/>
                  <a:gd name="T4" fmla="*/ 0 w 15"/>
                  <a:gd name="T5" fmla="*/ 21 h 23"/>
                  <a:gd name="T6" fmla="*/ 10 w 15"/>
                  <a:gd name="T7" fmla="*/ 4 h 23"/>
                  <a:gd name="T8" fmla="*/ 15 w 15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3">
                    <a:moveTo>
                      <a:pt x="15" y="0"/>
                    </a:moveTo>
                    <a:lnTo>
                      <a:pt x="3" y="23"/>
                    </a:lnTo>
                    <a:lnTo>
                      <a:pt x="0" y="21"/>
                    </a:lnTo>
                    <a:lnTo>
                      <a:pt x="10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0E8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0" name="Freeform 4382"/>
              <p:cNvSpPr>
                <a:spLocks/>
              </p:cNvSpPr>
              <p:nvPr/>
            </p:nvSpPr>
            <p:spPr bwMode="auto">
              <a:xfrm>
                <a:off x="5055" y="1479"/>
                <a:ext cx="14" cy="21"/>
              </a:xfrm>
              <a:custGeom>
                <a:avLst/>
                <a:gdLst>
                  <a:gd name="T0" fmla="*/ 14 w 14"/>
                  <a:gd name="T1" fmla="*/ 0 h 21"/>
                  <a:gd name="T2" fmla="*/ 2 w 14"/>
                  <a:gd name="T3" fmla="*/ 21 h 21"/>
                  <a:gd name="T4" fmla="*/ 0 w 14"/>
                  <a:gd name="T5" fmla="*/ 19 h 21"/>
                  <a:gd name="T6" fmla="*/ 0 w 14"/>
                  <a:gd name="T7" fmla="*/ 19 h 21"/>
                  <a:gd name="T8" fmla="*/ 7 w 14"/>
                  <a:gd name="T9" fmla="*/ 4 h 21"/>
                  <a:gd name="T10" fmla="*/ 14 w 1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2" y="21"/>
                    </a:lnTo>
                    <a:lnTo>
                      <a:pt x="0" y="19"/>
                    </a:lnTo>
                    <a:lnTo>
                      <a:pt x="7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1E8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1" name="Freeform 4383"/>
              <p:cNvSpPr>
                <a:spLocks/>
              </p:cNvSpPr>
              <p:nvPr/>
            </p:nvSpPr>
            <p:spPr bwMode="auto">
              <a:xfrm>
                <a:off x="5055" y="1481"/>
                <a:ext cx="10" cy="17"/>
              </a:xfrm>
              <a:custGeom>
                <a:avLst/>
                <a:gdLst>
                  <a:gd name="T0" fmla="*/ 10 w 10"/>
                  <a:gd name="T1" fmla="*/ 0 h 17"/>
                  <a:gd name="T2" fmla="*/ 0 w 10"/>
                  <a:gd name="T3" fmla="*/ 17 h 17"/>
                  <a:gd name="T4" fmla="*/ 0 w 10"/>
                  <a:gd name="T5" fmla="*/ 17 h 17"/>
                  <a:gd name="T6" fmla="*/ 0 w 10"/>
                  <a:gd name="T7" fmla="*/ 11 h 17"/>
                  <a:gd name="T8" fmla="*/ 3 w 10"/>
                  <a:gd name="T9" fmla="*/ 4 h 17"/>
                  <a:gd name="T10" fmla="*/ 10 w 1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7">
                    <a:moveTo>
                      <a:pt x="10" y="0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1E8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2" name="Freeform 4384"/>
              <p:cNvSpPr>
                <a:spLocks/>
              </p:cNvSpPr>
              <p:nvPr/>
            </p:nvSpPr>
            <p:spPr bwMode="auto">
              <a:xfrm>
                <a:off x="5055" y="1483"/>
                <a:ext cx="7" cy="15"/>
              </a:xfrm>
              <a:custGeom>
                <a:avLst/>
                <a:gdLst>
                  <a:gd name="T0" fmla="*/ 7 w 7"/>
                  <a:gd name="T1" fmla="*/ 0 h 15"/>
                  <a:gd name="T2" fmla="*/ 0 w 7"/>
                  <a:gd name="T3" fmla="*/ 15 h 15"/>
                  <a:gd name="T4" fmla="*/ 0 w 7"/>
                  <a:gd name="T5" fmla="*/ 6 h 15"/>
                  <a:gd name="T6" fmla="*/ 2 w 7"/>
                  <a:gd name="T7" fmla="*/ 4 h 15"/>
                  <a:gd name="T8" fmla="*/ 7 w 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lnTo>
                      <a:pt x="0" y="15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1E8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3" name="Freeform 4385"/>
              <p:cNvSpPr>
                <a:spLocks/>
              </p:cNvSpPr>
              <p:nvPr/>
            </p:nvSpPr>
            <p:spPr bwMode="auto">
              <a:xfrm>
                <a:off x="5117" y="1466"/>
                <a:ext cx="124" cy="40"/>
              </a:xfrm>
              <a:custGeom>
                <a:avLst/>
                <a:gdLst>
                  <a:gd name="T0" fmla="*/ 0 w 124"/>
                  <a:gd name="T1" fmla="*/ 40 h 40"/>
                  <a:gd name="T2" fmla="*/ 3 w 124"/>
                  <a:gd name="T3" fmla="*/ 38 h 40"/>
                  <a:gd name="T4" fmla="*/ 8 w 124"/>
                  <a:gd name="T5" fmla="*/ 36 h 40"/>
                  <a:gd name="T6" fmla="*/ 14 w 124"/>
                  <a:gd name="T7" fmla="*/ 32 h 40"/>
                  <a:gd name="T8" fmla="*/ 19 w 124"/>
                  <a:gd name="T9" fmla="*/ 32 h 40"/>
                  <a:gd name="T10" fmla="*/ 33 w 124"/>
                  <a:gd name="T11" fmla="*/ 23 h 40"/>
                  <a:gd name="T12" fmla="*/ 57 w 124"/>
                  <a:gd name="T13" fmla="*/ 0 h 40"/>
                  <a:gd name="T14" fmla="*/ 76 w 124"/>
                  <a:gd name="T15" fmla="*/ 0 h 40"/>
                  <a:gd name="T16" fmla="*/ 91 w 124"/>
                  <a:gd name="T17" fmla="*/ 4 h 40"/>
                  <a:gd name="T18" fmla="*/ 110 w 124"/>
                  <a:gd name="T19" fmla="*/ 6 h 40"/>
                  <a:gd name="T20" fmla="*/ 112 w 124"/>
                  <a:gd name="T21" fmla="*/ 4 h 40"/>
                  <a:gd name="T22" fmla="*/ 119 w 124"/>
                  <a:gd name="T23" fmla="*/ 4 h 40"/>
                  <a:gd name="T24" fmla="*/ 124 w 124"/>
                  <a:gd name="T25" fmla="*/ 6 h 40"/>
                  <a:gd name="T26" fmla="*/ 120 w 124"/>
                  <a:gd name="T27" fmla="*/ 8 h 40"/>
                  <a:gd name="T28" fmla="*/ 84 w 124"/>
                  <a:gd name="T29" fmla="*/ 26 h 40"/>
                  <a:gd name="T30" fmla="*/ 48 w 124"/>
                  <a:gd name="T31" fmla="*/ 36 h 40"/>
                  <a:gd name="T32" fmla="*/ 36 w 124"/>
                  <a:gd name="T33" fmla="*/ 36 h 40"/>
                  <a:gd name="T34" fmla="*/ 0 w 124"/>
                  <a:gd name="T35" fmla="*/ 40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4" h="40">
                    <a:moveTo>
                      <a:pt x="0" y="40"/>
                    </a:moveTo>
                    <a:lnTo>
                      <a:pt x="3" y="38"/>
                    </a:lnTo>
                    <a:lnTo>
                      <a:pt x="8" y="36"/>
                    </a:lnTo>
                    <a:lnTo>
                      <a:pt x="14" y="32"/>
                    </a:lnTo>
                    <a:lnTo>
                      <a:pt x="19" y="32"/>
                    </a:lnTo>
                    <a:lnTo>
                      <a:pt x="33" y="23"/>
                    </a:lnTo>
                    <a:lnTo>
                      <a:pt x="57" y="0"/>
                    </a:lnTo>
                    <a:lnTo>
                      <a:pt x="76" y="0"/>
                    </a:lnTo>
                    <a:lnTo>
                      <a:pt x="91" y="4"/>
                    </a:lnTo>
                    <a:lnTo>
                      <a:pt x="110" y="6"/>
                    </a:lnTo>
                    <a:lnTo>
                      <a:pt x="112" y="4"/>
                    </a:lnTo>
                    <a:lnTo>
                      <a:pt x="119" y="4"/>
                    </a:lnTo>
                    <a:lnTo>
                      <a:pt x="124" y="6"/>
                    </a:lnTo>
                    <a:lnTo>
                      <a:pt x="120" y="8"/>
                    </a:lnTo>
                    <a:lnTo>
                      <a:pt x="84" y="26"/>
                    </a:lnTo>
                    <a:lnTo>
                      <a:pt x="48" y="36"/>
                    </a:lnTo>
                    <a:lnTo>
                      <a:pt x="36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4A8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4" name="Freeform 4386"/>
              <p:cNvSpPr>
                <a:spLocks/>
              </p:cNvSpPr>
              <p:nvPr/>
            </p:nvSpPr>
            <p:spPr bwMode="auto">
              <a:xfrm>
                <a:off x="5057" y="1399"/>
                <a:ext cx="141" cy="82"/>
              </a:xfrm>
              <a:custGeom>
                <a:avLst/>
                <a:gdLst>
                  <a:gd name="T0" fmla="*/ 0 w 141"/>
                  <a:gd name="T1" fmla="*/ 82 h 82"/>
                  <a:gd name="T2" fmla="*/ 1 w 141"/>
                  <a:gd name="T3" fmla="*/ 62 h 82"/>
                  <a:gd name="T4" fmla="*/ 5 w 141"/>
                  <a:gd name="T5" fmla="*/ 56 h 82"/>
                  <a:gd name="T6" fmla="*/ 17 w 141"/>
                  <a:gd name="T7" fmla="*/ 48 h 82"/>
                  <a:gd name="T8" fmla="*/ 27 w 141"/>
                  <a:gd name="T9" fmla="*/ 39 h 82"/>
                  <a:gd name="T10" fmla="*/ 32 w 141"/>
                  <a:gd name="T11" fmla="*/ 37 h 82"/>
                  <a:gd name="T12" fmla="*/ 55 w 141"/>
                  <a:gd name="T13" fmla="*/ 15 h 82"/>
                  <a:gd name="T14" fmla="*/ 70 w 141"/>
                  <a:gd name="T15" fmla="*/ 9 h 82"/>
                  <a:gd name="T16" fmla="*/ 91 w 141"/>
                  <a:gd name="T17" fmla="*/ 5 h 82"/>
                  <a:gd name="T18" fmla="*/ 125 w 141"/>
                  <a:gd name="T19" fmla="*/ 1 h 82"/>
                  <a:gd name="T20" fmla="*/ 130 w 141"/>
                  <a:gd name="T21" fmla="*/ 0 h 82"/>
                  <a:gd name="T22" fmla="*/ 141 w 141"/>
                  <a:gd name="T23" fmla="*/ 0 h 82"/>
                  <a:gd name="T24" fmla="*/ 124 w 141"/>
                  <a:gd name="T25" fmla="*/ 11 h 82"/>
                  <a:gd name="T26" fmla="*/ 118 w 141"/>
                  <a:gd name="T27" fmla="*/ 13 h 82"/>
                  <a:gd name="T28" fmla="*/ 110 w 141"/>
                  <a:gd name="T29" fmla="*/ 18 h 82"/>
                  <a:gd name="T30" fmla="*/ 105 w 141"/>
                  <a:gd name="T31" fmla="*/ 20 h 82"/>
                  <a:gd name="T32" fmla="*/ 96 w 141"/>
                  <a:gd name="T33" fmla="*/ 26 h 82"/>
                  <a:gd name="T34" fmla="*/ 91 w 141"/>
                  <a:gd name="T35" fmla="*/ 26 h 82"/>
                  <a:gd name="T36" fmla="*/ 63 w 141"/>
                  <a:gd name="T37" fmla="*/ 45 h 82"/>
                  <a:gd name="T38" fmla="*/ 58 w 141"/>
                  <a:gd name="T39" fmla="*/ 46 h 82"/>
                  <a:gd name="T40" fmla="*/ 51 w 141"/>
                  <a:gd name="T41" fmla="*/ 50 h 82"/>
                  <a:gd name="T42" fmla="*/ 44 w 141"/>
                  <a:gd name="T43" fmla="*/ 56 h 82"/>
                  <a:gd name="T44" fmla="*/ 37 w 141"/>
                  <a:gd name="T45" fmla="*/ 63 h 82"/>
                  <a:gd name="T46" fmla="*/ 6 w 141"/>
                  <a:gd name="T47" fmla="*/ 82 h 82"/>
                  <a:gd name="T48" fmla="*/ 0 w 141"/>
                  <a:gd name="T49" fmla="*/ 82 h 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1" h="82">
                    <a:moveTo>
                      <a:pt x="0" y="82"/>
                    </a:moveTo>
                    <a:lnTo>
                      <a:pt x="1" y="62"/>
                    </a:lnTo>
                    <a:lnTo>
                      <a:pt x="5" y="56"/>
                    </a:lnTo>
                    <a:lnTo>
                      <a:pt x="17" y="48"/>
                    </a:lnTo>
                    <a:lnTo>
                      <a:pt x="27" y="39"/>
                    </a:lnTo>
                    <a:lnTo>
                      <a:pt x="32" y="37"/>
                    </a:lnTo>
                    <a:lnTo>
                      <a:pt x="55" y="15"/>
                    </a:lnTo>
                    <a:lnTo>
                      <a:pt x="70" y="9"/>
                    </a:lnTo>
                    <a:lnTo>
                      <a:pt x="91" y="5"/>
                    </a:lnTo>
                    <a:lnTo>
                      <a:pt x="125" y="1"/>
                    </a:lnTo>
                    <a:lnTo>
                      <a:pt x="130" y="0"/>
                    </a:lnTo>
                    <a:lnTo>
                      <a:pt x="141" y="0"/>
                    </a:lnTo>
                    <a:lnTo>
                      <a:pt x="124" y="11"/>
                    </a:lnTo>
                    <a:lnTo>
                      <a:pt x="118" y="13"/>
                    </a:lnTo>
                    <a:lnTo>
                      <a:pt x="110" y="18"/>
                    </a:lnTo>
                    <a:lnTo>
                      <a:pt x="105" y="20"/>
                    </a:lnTo>
                    <a:lnTo>
                      <a:pt x="96" y="26"/>
                    </a:lnTo>
                    <a:lnTo>
                      <a:pt x="91" y="26"/>
                    </a:lnTo>
                    <a:lnTo>
                      <a:pt x="63" y="45"/>
                    </a:lnTo>
                    <a:lnTo>
                      <a:pt x="58" y="46"/>
                    </a:lnTo>
                    <a:lnTo>
                      <a:pt x="51" y="50"/>
                    </a:lnTo>
                    <a:lnTo>
                      <a:pt x="44" y="56"/>
                    </a:lnTo>
                    <a:lnTo>
                      <a:pt x="37" y="63"/>
                    </a:lnTo>
                    <a:lnTo>
                      <a:pt x="6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D4A8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5" name="Freeform 4387"/>
              <p:cNvSpPr>
                <a:spLocks/>
              </p:cNvSpPr>
              <p:nvPr/>
            </p:nvSpPr>
            <p:spPr bwMode="auto">
              <a:xfrm>
                <a:off x="5017" y="1472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0 h 4"/>
                  <a:gd name="T4" fmla="*/ 2 w 5"/>
                  <a:gd name="T5" fmla="*/ 0 h 4"/>
                  <a:gd name="T6" fmla="*/ 2 w 5"/>
                  <a:gd name="T7" fmla="*/ 0 h 4"/>
                  <a:gd name="T8" fmla="*/ 3 w 5"/>
                  <a:gd name="T9" fmla="*/ 0 h 4"/>
                  <a:gd name="T10" fmla="*/ 3 w 5"/>
                  <a:gd name="T11" fmla="*/ 0 h 4"/>
                  <a:gd name="T12" fmla="*/ 3 w 5"/>
                  <a:gd name="T13" fmla="*/ 0 h 4"/>
                  <a:gd name="T14" fmla="*/ 3 w 5"/>
                  <a:gd name="T15" fmla="*/ 0 h 4"/>
                  <a:gd name="T16" fmla="*/ 5 w 5"/>
                  <a:gd name="T17" fmla="*/ 0 h 4"/>
                  <a:gd name="T18" fmla="*/ 5 w 5"/>
                  <a:gd name="T19" fmla="*/ 0 h 4"/>
                  <a:gd name="T20" fmla="*/ 0 w 5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7B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6" name="Freeform 4388"/>
              <p:cNvSpPr>
                <a:spLocks/>
              </p:cNvSpPr>
              <p:nvPr/>
            </p:nvSpPr>
            <p:spPr bwMode="auto">
              <a:xfrm>
                <a:off x="5015" y="1472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2 h 4"/>
                  <a:gd name="T4" fmla="*/ 2 w 5"/>
                  <a:gd name="T5" fmla="*/ 4 h 4"/>
                  <a:gd name="T6" fmla="*/ 0 w 5"/>
                  <a:gd name="T7" fmla="*/ 4 h 4"/>
                  <a:gd name="T8" fmla="*/ 2 w 5"/>
                  <a:gd name="T9" fmla="*/ 0 h 4"/>
                  <a:gd name="T10" fmla="*/ 2 w 5"/>
                  <a:gd name="T11" fmla="*/ 0 h 4"/>
                  <a:gd name="T12" fmla="*/ 2 w 5"/>
                  <a:gd name="T13" fmla="*/ 0 h 4"/>
                  <a:gd name="T14" fmla="*/ 4 w 5"/>
                  <a:gd name="T15" fmla="*/ 0 h 4"/>
                  <a:gd name="T16" fmla="*/ 4 w 5"/>
                  <a:gd name="T17" fmla="*/ 0 h 4"/>
                  <a:gd name="T18" fmla="*/ 4 w 5"/>
                  <a:gd name="T19" fmla="*/ 0 h 4"/>
                  <a:gd name="T20" fmla="*/ 4 w 5"/>
                  <a:gd name="T21" fmla="*/ 0 h 4"/>
                  <a:gd name="T22" fmla="*/ 5 w 5"/>
                  <a:gd name="T23" fmla="*/ 0 h 4"/>
                  <a:gd name="T24" fmla="*/ 5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7BD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7" name="Freeform 4389"/>
              <p:cNvSpPr>
                <a:spLocks/>
              </p:cNvSpPr>
              <p:nvPr/>
            </p:nvSpPr>
            <p:spPr bwMode="auto">
              <a:xfrm>
                <a:off x="5014" y="1472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3 w 5"/>
                  <a:gd name="T3" fmla="*/ 4 h 4"/>
                  <a:gd name="T4" fmla="*/ 3 w 5"/>
                  <a:gd name="T5" fmla="*/ 4 h 4"/>
                  <a:gd name="T6" fmla="*/ 0 w 5"/>
                  <a:gd name="T7" fmla="*/ 4 h 4"/>
                  <a:gd name="T8" fmla="*/ 1 w 5"/>
                  <a:gd name="T9" fmla="*/ 0 h 4"/>
                  <a:gd name="T10" fmla="*/ 1 w 5"/>
                  <a:gd name="T11" fmla="*/ 0 h 4"/>
                  <a:gd name="T12" fmla="*/ 1 w 5"/>
                  <a:gd name="T13" fmla="*/ 0 h 4"/>
                  <a:gd name="T14" fmla="*/ 1 w 5"/>
                  <a:gd name="T15" fmla="*/ 0 h 4"/>
                  <a:gd name="T16" fmla="*/ 3 w 5"/>
                  <a:gd name="T17" fmla="*/ 0 h 4"/>
                  <a:gd name="T18" fmla="*/ 3 w 5"/>
                  <a:gd name="T19" fmla="*/ 0 h 4"/>
                  <a:gd name="T20" fmla="*/ 3 w 5"/>
                  <a:gd name="T21" fmla="*/ 0 h 4"/>
                  <a:gd name="T22" fmla="*/ 5 w 5"/>
                  <a:gd name="T23" fmla="*/ 0 h 4"/>
                  <a:gd name="T24" fmla="*/ 5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7B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8" name="Freeform 4390"/>
              <p:cNvSpPr>
                <a:spLocks/>
              </p:cNvSpPr>
              <p:nvPr/>
            </p:nvSpPr>
            <p:spPr bwMode="auto">
              <a:xfrm>
                <a:off x="5010" y="1472"/>
                <a:ext cx="7" cy="4"/>
              </a:xfrm>
              <a:custGeom>
                <a:avLst/>
                <a:gdLst>
                  <a:gd name="T0" fmla="*/ 7 w 7"/>
                  <a:gd name="T1" fmla="*/ 0 h 4"/>
                  <a:gd name="T2" fmla="*/ 5 w 7"/>
                  <a:gd name="T3" fmla="*/ 4 h 4"/>
                  <a:gd name="T4" fmla="*/ 0 w 7"/>
                  <a:gd name="T5" fmla="*/ 4 h 4"/>
                  <a:gd name="T6" fmla="*/ 4 w 7"/>
                  <a:gd name="T7" fmla="*/ 0 h 4"/>
                  <a:gd name="T8" fmla="*/ 4 w 7"/>
                  <a:gd name="T9" fmla="*/ 0 h 4"/>
                  <a:gd name="T10" fmla="*/ 4 w 7"/>
                  <a:gd name="T11" fmla="*/ 0 h 4"/>
                  <a:gd name="T12" fmla="*/ 4 w 7"/>
                  <a:gd name="T13" fmla="*/ 0 h 4"/>
                  <a:gd name="T14" fmla="*/ 5 w 7"/>
                  <a:gd name="T15" fmla="*/ 0 h 4"/>
                  <a:gd name="T16" fmla="*/ 5 w 7"/>
                  <a:gd name="T17" fmla="*/ 0 h 4"/>
                  <a:gd name="T18" fmla="*/ 5 w 7"/>
                  <a:gd name="T19" fmla="*/ 0 h 4"/>
                  <a:gd name="T20" fmla="*/ 5 w 7"/>
                  <a:gd name="T21" fmla="*/ 0 h 4"/>
                  <a:gd name="T22" fmla="*/ 7 w 7"/>
                  <a:gd name="T23" fmla="*/ 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5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7BF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9" name="Freeform 4391"/>
              <p:cNvSpPr>
                <a:spLocks/>
              </p:cNvSpPr>
              <p:nvPr/>
            </p:nvSpPr>
            <p:spPr bwMode="auto">
              <a:xfrm>
                <a:off x="5008" y="1472"/>
                <a:ext cx="7" cy="4"/>
              </a:xfrm>
              <a:custGeom>
                <a:avLst/>
                <a:gdLst>
                  <a:gd name="T0" fmla="*/ 7 w 7"/>
                  <a:gd name="T1" fmla="*/ 0 h 4"/>
                  <a:gd name="T2" fmla="*/ 6 w 7"/>
                  <a:gd name="T3" fmla="*/ 4 h 4"/>
                  <a:gd name="T4" fmla="*/ 0 w 7"/>
                  <a:gd name="T5" fmla="*/ 4 h 4"/>
                  <a:gd name="T6" fmla="*/ 2 w 7"/>
                  <a:gd name="T7" fmla="*/ 0 h 4"/>
                  <a:gd name="T8" fmla="*/ 4 w 7"/>
                  <a:gd name="T9" fmla="*/ 0 h 4"/>
                  <a:gd name="T10" fmla="*/ 4 w 7"/>
                  <a:gd name="T11" fmla="*/ 0 h 4"/>
                  <a:gd name="T12" fmla="*/ 4 w 7"/>
                  <a:gd name="T13" fmla="*/ 0 h 4"/>
                  <a:gd name="T14" fmla="*/ 6 w 7"/>
                  <a:gd name="T15" fmla="*/ 0 h 4"/>
                  <a:gd name="T16" fmla="*/ 6 w 7"/>
                  <a:gd name="T17" fmla="*/ 0 h 4"/>
                  <a:gd name="T18" fmla="*/ 6 w 7"/>
                  <a:gd name="T19" fmla="*/ 0 h 4"/>
                  <a:gd name="T20" fmla="*/ 6 w 7"/>
                  <a:gd name="T21" fmla="*/ 0 h 4"/>
                  <a:gd name="T22" fmla="*/ 7 w 7"/>
                  <a:gd name="T23" fmla="*/ 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6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7B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0" name="Freeform 4392"/>
              <p:cNvSpPr>
                <a:spLocks/>
              </p:cNvSpPr>
              <p:nvPr/>
            </p:nvSpPr>
            <p:spPr bwMode="auto">
              <a:xfrm>
                <a:off x="5007" y="1470"/>
                <a:ext cx="7" cy="6"/>
              </a:xfrm>
              <a:custGeom>
                <a:avLst/>
                <a:gdLst>
                  <a:gd name="T0" fmla="*/ 7 w 7"/>
                  <a:gd name="T1" fmla="*/ 2 h 6"/>
                  <a:gd name="T2" fmla="*/ 3 w 7"/>
                  <a:gd name="T3" fmla="*/ 6 h 6"/>
                  <a:gd name="T4" fmla="*/ 0 w 7"/>
                  <a:gd name="T5" fmla="*/ 6 h 6"/>
                  <a:gd name="T6" fmla="*/ 1 w 7"/>
                  <a:gd name="T7" fmla="*/ 0 h 6"/>
                  <a:gd name="T8" fmla="*/ 3 w 7"/>
                  <a:gd name="T9" fmla="*/ 2 h 6"/>
                  <a:gd name="T10" fmla="*/ 3 w 7"/>
                  <a:gd name="T11" fmla="*/ 2 h 6"/>
                  <a:gd name="T12" fmla="*/ 3 w 7"/>
                  <a:gd name="T13" fmla="*/ 2 h 6"/>
                  <a:gd name="T14" fmla="*/ 3 w 7"/>
                  <a:gd name="T15" fmla="*/ 2 h 6"/>
                  <a:gd name="T16" fmla="*/ 5 w 7"/>
                  <a:gd name="T17" fmla="*/ 2 h 6"/>
                  <a:gd name="T18" fmla="*/ 5 w 7"/>
                  <a:gd name="T19" fmla="*/ 2 h 6"/>
                  <a:gd name="T20" fmla="*/ 5 w 7"/>
                  <a:gd name="T21" fmla="*/ 2 h 6"/>
                  <a:gd name="T22" fmla="*/ 7 w 7"/>
                  <a:gd name="T23" fmla="*/ 2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7BF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1" name="Freeform 4393"/>
              <p:cNvSpPr>
                <a:spLocks/>
              </p:cNvSpPr>
              <p:nvPr/>
            </p:nvSpPr>
            <p:spPr bwMode="auto">
              <a:xfrm>
                <a:off x="5005" y="1470"/>
                <a:ext cx="5" cy="6"/>
              </a:xfrm>
              <a:custGeom>
                <a:avLst/>
                <a:gdLst>
                  <a:gd name="T0" fmla="*/ 5 w 5"/>
                  <a:gd name="T1" fmla="*/ 2 h 6"/>
                  <a:gd name="T2" fmla="*/ 3 w 5"/>
                  <a:gd name="T3" fmla="*/ 6 h 6"/>
                  <a:gd name="T4" fmla="*/ 0 w 5"/>
                  <a:gd name="T5" fmla="*/ 6 h 6"/>
                  <a:gd name="T6" fmla="*/ 2 w 5"/>
                  <a:gd name="T7" fmla="*/ 0 h 6"/>
                  <a:gd name="T8" fmla="*/ 3 w 5"/>
                  <a:gd name="T9" fmla="*/ 0 h 6"/>
                  <a:gd name="T10" fmla="*/ 3 w 5"/>
                  <a:gd name="T11" fmla="*/ 0 h 6"/>
                  <a:gd name="T12" fmla="*/ 3 w 5"/>
                  <a:gd name="T13" fmla="*/ 0 h 6"/>
                  <a:gd name="T14" fmla="*/ 3 w 5"/>
                  <a:gd name="T15" fmla="*/ 0 h 6"/>
                  <a:gd name="T16" fmla="*/ 5 w 5"/>
                  <a:gd name="T17" fmla="*/ 2 h 6"/>
                  <a:gd name="T18" fmla="*/ 5 w 5"/>
                  <a:gd name="T19" fmla="*/ 2 h 6"/>
                  <a:gd name="T20" fmla="*/ 5 w 5"/>
                  <a:gd name="T21" fmla="*/ 2 h 6"/>
                  <a:gd name="T22" fmla="*/ 5 w 5"/>
                  <a:gd name="T23" fmla="*/ 2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DBC2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2" name="Freeform 4394"/>
              <p:cNvSpPr>
                <a:spLocks/>
              </p:cNvSpPr>
              <p:nvPr/>
            </p:nvSpPr>
            <p:spPr bwMode="auto">
              <a:xfrm>
                <a:off x="5003" y="1470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4 w 5"/>
                  <a:gd name="T3" fmla="*/ 6 h 6"/>
                  <a:gd name="T4" fmla="*/ 0 w 5"/>
                  <a:gd name="T5" fmla="*/ 6 h 6"/>
                  <a:gd name="T6" fmla="*/ 2 w 5"/>
                  <a:gd name="T7" fmla="*/ 0 h 6"/>
                  <a:gd name="T8" fmla="*/ 4 w 5"/>
                  <a:gd name="T9" fmla="*/ 0 h 6"/>
                  <a:gd name="T10" fmla="*/ 4 w 5"/>
                  <a:gd name="T11" fmla="*/ 0 h 6"/>
                  <a:gd name="T12" fmla="*/ 4 w 5"/>
                  <a:gd name="T13" fmla="*/ 0 h 6"/>
                  <a:gd name="T14" fmla="*/ 4 w 5"/>
                  <a:gd name="T15" fmla="*/ 0 h 6"/>
                  <a:gd name="T16" fmla="*/ 5 w 5"/>
                  <a:gd name="T17" fmla="*/ 0 h 6"/>
                  <a:gd name="T18" fmla="*/ 5 w 5"/>
                  <a:gd name="T19" fmla="*/ 0 h 6"/>
                  <a:gd name="T20" fmla="*/ 5 w 5"/>
                  <a:gd name="T21" fmla="*/ 0 h 6"/>
                  <a:gd name="T22" fmla="*/ 5 w 5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4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BC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3" name="Freeform 4395"/>
              <p:cNvSpPr>
                <a:spLocks/>
              </p:cNvSpPr>
              <p:nvPr/>
            </p:nvSpPr>
            <p:spPr bwMode="auto">
              <a:xfrm>
                <a:off x="5000" y="1470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5 w 7"/>
                  <a:gd name="T3" fmla="*/ 6 h 6"/>
                  <a:gd name="T4" fmla="*/ 0 w 7"/>
                  <a:gd name="T5" fmla="*/ 6 h 6"/>
                  <a:gd name="T6" fmla="*/ 3 w 7"/>
                  <a:gd name="T7" fmla="*/ 0 h 6"/>
                  <a:gd name="T8" fmla="*/ 5 w 7"/>
                  <a:gd name="T9" fmla="*/ 0 h 6"/>
                  <a:gd name="T10" fmla="*/ 5 w 7"/>
                  <a:gd name="T11" fmla="*/ 0 h 6"/>
                  <a:gd name="T12" fmla="*/ 5 w 7"/>
                  <a:gd name="T13" fmla="*/ 0 h 6"/>
                  <a:gd name="T14" fmla="*/ 5 w 7"/>
                  <a:gd name="T15" fmla="*/ 0 h 6"/>
                  <a:gd name="T16" fmla="*/ 7 w 7"/>
                  <a:gd name="T17" fmla="*/ 0 h 6"/>
                  <a:gd name="T18" fmla="*/ 7 w 7"/>
                  <a:gd name="T19" fmla="*/ 0 h 6"/>
                  <a:gd name="T20" fmla="*/ 7 w 7"/>
                  <a:gd name="T21" fmla="*/ 0 h 6"/>
                  <a:gd name="T22" fmla="*/ 7 w 7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BC2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4" name="Freeform 4396"/>
              <p:cNvSpPr>
                <a:spLocks/>
              </p:cNvSpPr>
              <p:nvPr/>
            </p:nvSpPr>
            <p:spPr bwMode="auto">
              <a:xfrm>
                <a:off x="4998" y="1470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5 w 7"/>
                  <a:gd name="T3" fmla="*/ 6 h 6"/>
                  <a:gd name="T4" fmla="*/ 0 w 7"/>
                  <a:gd name="T5" fmla="*/ 6 h 6"/>
                  <a:gd name="T6" fmla="*/ 3 w 7"/>
                  <a:gd name="T7" fmla="*/ 0 h 6"/>
                  <a:gd name="T8" fmla="*/ 3 w 7"/>
                  <a:gd name="T9" fmla="*/ 0 h 6"/>
                  <a:gd name="T10" fmla="*/ 5 w 7"/>
                  <a:gd name="T11" fmla="*/ 0 h 6"/>
                  <a:gd name="T12" fmla="*/ 5 w 7"/>
                  <a:gd name="T13" fmla="*/ 0 h 6"/>
                  <a:gd name="T14" fmla="*/ 5 w 7"/>
                  <a:gd name="T15" fmla="*/ 0 h 6"/>
                  <a:gd name="T16" fmla="*/ 7 w 7"/>
                  <a:gd name="T17" fmla="*/ 0 h 6"/>
                  <a:gd name="T18" fmla="*/ 7 w 7"/>
                  <a:gd name="T19" fmla="*/ 0 h 6"/>
                  <a:gd name="T20" fmla="*/ 7 w 7"/>
                  <a:gd name="T21" fmla="*/ 0 h 6"/>
                  <a:gd name="T22" fmla="*/ 7 w 7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BC4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5" name="Freeform 4397"/>
              <p:cNvSpPr>
                <a:spLocks/>
              </p:cNvSpPr>
              <p:nvPr/>
            </p:nvSpPr>
            <p:spPr bwMode="auto">
              <a:xfrm>
                <a:off x="4996" y="1468"/>
                <a:ext cx="7" cy="8"/>
              </a:xfrm>
              <a:custGeom>
                <a:avLst/>
                <a:gdLst>
                  <a:gd name="T0" fmla="*/ 7 w 7"/>
                  <a:gd name="T1" fmla="*/ 2 h 8"/>
                  <a:gd name="T2" fmla="*/ 4 w 7"/>
                  <a:gd name="T3" fmla="*/ 8 h 8"/>
                  <a:gd name="T4" fmla="*/ 0 w 7"/>
                  <a:gd name="T5" fmla="*/ 8 h 8"/>
                  <a:gd name="T6" fmla="*/ 4 w 7"/>
                  <a:gd name="T7" fmla="*/ 0 h 8"/>
                  <a:gd name="T8" fmla="*/ 4 w 7"/>
                  <a:gd name="T9" fmla="*/ 0 h 8"/>
                  <a:gd name="T10" fmla="*/ 5 w 7"/>
                  <a:gd name="T11" fmla="*/ 0 h 8"/>
                  <a:gd name="T12" fmla="*/ 5 w 7"/>
                  <a:gd name="T13" fmla="*/ 2 h 8"/>
                  <a:gd name="T14" fmla="*/ 5 w 7"/>
                  <a:gd name="T15" fmla="*/ 2 h 8"/>
                  <a:gd name="T16" fmla="*/ 5 w 7"/>
                  <a:gd name="T17" fmla="*/ 2 h 8"/>
                  <a:gd name="T18" fmla="*/ 7 w 7"/>
                  <a:gd name="T19" fmla="*/ 2 h 8"/>
                  <a:gd name="T20" fmla="*/ 7 w 7"/>
                  <a:gd name="T21" fmla="*/ 2 h 8"/>
                  <a:gd name="T22" fmla="*/ 7 w 7"/>
                  <a:gd name="T23" fmla="*/ 2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BC4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6" name="Freeform 4398"/>
              <p:cNvSpPr>
                <a:spLocks/>
              </p:cNvSpPr>
              <p:nvPr/>
            </p:nvSpPr>
            <p:spPr bwMode="auto">
              <a:xfrm>
                <a:off x="4995" y="1468"/>
                <a:ext cx="6" cy="8"/>
              </a:xfrm>
              <a:custGeom>
                <a:avLst/>
                <a:gdLst>
                  <a:gd name="T0" fmla="*/ 6 w 6"/>
                  <a:gd name="T1" fmla="*/ 2 h 8"/>
                  <a:gd name="T2" fmla="*/ 3 w 6"/>
                  <a:gd name="T3" fmla="*/ 8 h 8"/>
                  <a:gd name="T4" fmla="*/ 0 w 6"/>
                  <a:gd name="T5" fmla="*/ 8 h 8"/>
                  <a:gd name="T6" fmla="*/ 3 w 6"/>
                  <a:gd name="T7" fmla="*/ 0 h 8"/>
                  <a:gd name="T8" fmla="*/ 3 w 6"/>
                  <a:gd name="T9" fmla="*/ 0 h 8"/>
                  <a:gd name="T10" fmla="*/ 5 w 6"/>
                  <a:gd name="T11" fmla="*/ 0 h 8"/>
                  <a:gd name="T12" fmla="*/ 5 w 6"/>
                  <a:gd name="T13" fmla="*/ 0 h 8"/>
                  <a:gd name="T14" fmla="*/ 5 w 6"/>
                  <a:gd name="T15" fmla="*/ 0 h 8"/>
                  <a:gd name="T16" fmla="*/ 5 w 6"/>
                  <a:gd name="T17" fmla="*/ 0 h 8"/>
                  <a:gd name="T18" fmla="*/ 6 w 6"/>
                  <a:gd name="T19" fmla="*/ 0 h 8"/>
                  <a:gd name="T20" fmla="*/ 6 w 6"/>
                  <a:gd name="T21" fmla="*/ 2 h 8"/>
                  <a:gd name="T22" fmla="*/ 6 w 6"/>
                  <a:gd name="T23" fmla="*/ 2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3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BC4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7" name="Freeform 4399"/>
              <p:cNvSpPr>
                <a:spLocks/>
              </p:cNvSpPr>
              <p:nvPr/>
            </p:nvSpPr>
            <p:spPr bwMode="auto">
              <a:xfrm>
                <a:off x="4993" y="1468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3 w 7"/>
                  <a:gd name="T3" fmla="*/ 8 h 8"/>
                  <a:gd name="T4" fmla="*/ 0 w 7"/>
                  <a:gd name="T5" fmla="*/ 8 h 8"/>
                  <a:gd name="T6" fmla="*/ 0 w 7"/>
                  <a:gd name="T7" fmla="*/ 8 h 8"/>
                  <a:gd name="T8" fmla="*/ 3 w 7"/>
                  <a:gd name="T9" fmla="*/ 0 h 8"/>
                  <a:gd name="T10" fmla="*/ 3 w 7"/>
                  <a:gd name="T11" fmla="*/ 0 h 8"/>
                  <a:gd name="T12" fmla="*/ 5 w 7"/>
                  <a:gd name="T13" fmla="*/ 0 h 8"/>
                  <a:gd name="T14" fmla="*/ 5 w 7"/>
                  <a:gd name="T15" fmla="*/ 0 h 8"/>
                  <a:gd name="T16" fmla="*/ 5 w 7"/>
                  <a:gd name="T17" fmla="*/ 0 h 8"/>
                  <a:gd name="T18" fmla="*/ 5 w 7"/>
                  <a:gd name="T19" fmla="*/ 0 h 8"/>
                  <a:gd name="T20" fmla="*/ 7 w 7"/>
                  <a:gd name="T21" fmla="*/ 0 h 8"/>
                  <a:gd name="T22" fmla="*/ 7 w 7"/>
                  <a:gd name="T23" fmla="*/ 0 h 8"/>
                  <a:gd name="T24" fmla="*/ 7 w 7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3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FC7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8" name="Freeform 4400"/>
              <p:cNvSpPr>
                <a:spLocks/>
              </p:cNvSpPr>
              <p:nvPr/>
            </p:nvSpPr>
            <p:spPr bwMode="auto">
              <a:xfrm>
                <a:off x="4991" y="1468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4 w 7"/>
                  <a:gd name="T3" fmla="*/ 8 h 8"/>
                  <a:gd name="T4" fmla="*/ 2 w 7"/>
                  <a:gd name="T5" fmla="*/ 8 h 8"/>
                  <a:gd name="T6" fmla="*/ 0 w 7"/>
                  <a:gd name="T7" fmla="*/ 8 h 8"/>
                  <a:gd name="T8" fmla="*/ 4 w 7"/>
                  <a:gd name="T9" fmla="*/ 0 h 8"/>
                  <a:gd name="T10" fmla="*/ 4 w 7"/>
                  <a:gd name="T11" fmla="*/ 0 h 8"/>
                  <a:gd name="T12" fmla="*/ 5 w 7"/>
                  <a:gd name="T13" fmla="*/ 0 h 8"/>
                  <a:gd name="T14" fmla="*/ 5 w 7"/>
                  <a:gd name="T15" fmla="*/ 0 h 8"/>
                  <a:gd name="T16" fmla="*/ 5 w 7"/>
                  <a:gd name="T17" fmla="*/ 0 h 8"/>
                  <a:gd name="T18" fmla="*/ 5 w 7"/>
                  <a:gd name="T19" fmla="*/ 0 h 8"/>
                  <a:gd name="T20" fmla="*/ 7 w 7"/>
                  <a:gd name="T21" fmla="*/ 0 h 8"/>
                  <a:gd name="T22" fmla="*/ 7 w 7"/>
                  <a:gd name="T23" fmla="*/ 0 h 8"/>
                  <a:gd name="T24" fmla="*/ 7 w 7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EC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9" name="Freeform 4401"/>
              <p:cNvSpPr>
                <a:spLocks/>
              </p:cNvSpPr>
              <p:nvPr/>
            </p:nvSpPr>
            <p:spPr bwMode="auto">
              <a:xfrm>
                <a:off x="4989" y="1466"/>
                <a:ext cx="7" cy="10"/>
              </a:xfrm>
              <a:custGeom>
                <a:avLst/>
                <a:gdLst>
                  <a:gd name="T0" fmla="*/ 7 w 7"/>
                  <a:gd name="T1" fmla="*/ 2 h 10"/>
                  <a:gd name="T2" fmla="*/ 4 w 7"/>
                  <a:gd name="T3" fmla="*/ 10 h 10"/>
                  <a:gd name="T4" fmla="*/ 0 w 7"/>
                  <a:gd name="T5" fmla="*/ 10 h 10"/>
                  <a:gd name="T6" fmla="*/ 4 w 7"/>
                  <a:gd name="T7" fmla="*/ 0 h 10"/>
                  <a:gd name="T8" fmla="*/ 4 w 7"/>
                  <a:gd name="T9" fmla="*/ 0 h 10"/>
                  <a:gd name="T10" fmla="*/ 6 w 7"/>
                  <a:gd name="T11" fmla="*/ 0 h 10"/>
                  <a:gd name="T12" fmla="*/ 6 w 7"/>
                  <a:gd name="T13" fmla="*/ 0 h 10"/>
                  <a:gd name="T14" fmla="*/ 6 w 7"/>
                  <a:gd name="T15" fmla="*/ 2 h 10"/>
                  <a:gd name="T16" fmla="*/ 6 w 7"/>
                  <a:gd name="T17" fmla="*/ 2 h 10"/>
                  <a:gd name="T18" fmla="*/ 7 w 7"/>
                  <a:gd name="T19" fmla="*/ 2 h 10"/>
                  <a:gd name="T20" fmla="*/ 7 w 7"/>
                  <a:gd name="T21" fmla="*/ 2 h 10"/>
                  <a:gd name="T22" fmla="*/ 7 w 7"/>
                  <a:gd name="T23" fmla="*/ 2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lnTo>
                      <a:pt x="4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EC7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0" name="Freeform 4402"/>
              <p:cNvSpPr>
                <a:spLocks/>
              </p:cNvSpPr>
              <p:nvPr/>
            </p:nvSpPr>
            <p:spPr bwMode="auto">
              <a:xfrm>
                <a:off x="4988" y="1466"/>
                <a:ext cx="7" cy="10"/>
              </a:xfrm>
              <a:custGeom>
                <a:avLst/>
                <a:gdLst>
                  <a:gd name="T0" fmla="*/ 7 w 7"/>
                  <a:gd name="T1" fmla="*/ 2 h 10"/>
                  <a:gd name="T2" fmla="*/ 3 w 7"/>
                  <a:gd name="T3" fmla="*/ 10 h 10"/>
                  <a:gd name="T4" fmla="*/ 0 w 7"/>
                  <a:gd name="T5" fmla="*/ 8 h 10"/>
                  <a:gd name="T6" fmla="*/ 3 w 7"/>
                  <a:gd name="T7" fmla="*/ 0 h 10"/>
                  <a:gd name="T8" fmla="*/ 3 w 7"/>
                  <a:gd name="T9" fmla="*/ 0 h 10"/>
                  <a:gd name="T10" fmla="*/ 5 w 7"/>
                  <a:gd name="T11" fmla="*/ 0 h 10"/>
                  <a:gd name="T12" fmla="*/ 5 w 7"/>
                  <a:gd name="T13" fmla="*/ 0 h 10"/>
                  <a:gd name="T14" fmla="*/ 5 w 7"/>
                  <a:gd name="T15" fmla="*/ 0 h 10"/>
                  <a:gd name="T16" fmla="*/ 5 w 7"/>
                  <a:gd name="T17" fmla="*/ 0 h 10"/>
                  <a:gd name="T18" fmla="*/ 7 w 7"/>
                  <a:gd name="T19" fmla="*/ 0 h 10"/>
                  <a:gd name="T20" fmla="*/ 7 w 7"/>
                  <a:gd name="T21" fmla="*/ 0 h 10"/>
                  <a:gd name="T22" fmla="*/ 7 w 7"/>
                  <a:gd name="T23" fmla="*/ 2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lnTo>
                      <a:pt x="3" y="10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EC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1" name="Freeform 4403"/>
              <p:cNvSpPr>
                <a:spLocks/>
              </p:cNvSpPr>
              <p:nvPr/>
            </p:nvSpPr>
            <p:spPr bwMode="auto">
              <a:xfrm>
                <a:off x="4986" y="1466"/>
                <a:ext cx="7" cy="10"/>
              </a:xfrm>
              <a:custGeom>
                <a:avLst/>
                <a:gdLst>
                  <a:gd name="T0" fmla="*/ 7 w 7"/>
                  <a:gd name="T1" fmla="*/ 0 h 10"/>
                  <a:gd name="T2" fmla="*/ 3 w 7"/>
                  <a:gd name="T3" fmla="*/ 10 h 10"/>
                  <a:gd name="T4" fmla="*/ 0 w 7"/>
                  <a:gd name="T5" fmla="*/ 8 h 10"/>
                  <a:gd name="T6" fmla="*/ 3 w 7"/>
                  <a:gd name="T7" fmla="*/ 0 h 10"/>
                  <a:gd name="T8" fmla="*/ 3 w 7"/>
                  <a:gd name="T9" fmla="*/ 0 h 10"/>
                  <a:gd name="T10" fmla="*/ 5 w 7"/>
                  <a:gd name="T11" fmla="*/ 0 h 10"/>
                  <a:gd name="T12" fmla="*/ 5 w 7"/>
                  <a:gd name="T13" fmla="*/ 0 h 10"/>
                  <a:gd name="T14" fmla="*/ 5 w 7"/>
                  <a:gd name="T15" fmla="*/ 0 h 10"/>
                  <a:gd name="T16" fmla="*/ 5 w 7"/>
                  <a:gd name="T17" fmla="*/ 0 h 10"/>
                  <a:gd name="T18" fmla="*/ 7 w 7"/>
                  <a:gd name="T19" fmla="*/ 0 h 10"/>
                  <a:gd name="T20" fmla="*/ 7 w 7"/>
                  <a:gd name="T21" fmla="*/ 0 h 10"/>
                  <a:gd name="T22" fmla="*/ 7 w 7"/>
                  <a:gd name="T23" fmla="*/ 0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lnTo>
                      <a:pt x="3" y="10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EC9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2" name="Freeform 4404"/>
              <p:cNvSpPr>
                <a:spLocks/>
              </p:cNvSpPr>
              <p:nvPr/>
            </p:nvSpPr>
            <p:spPr bwMode="auto">
              <a:xfrm>
                <a:off x="4984" y="1464"/>
                <a:ext cx="7" cy="10"/>
              </a:xfrm>
              <a:custGeom>
                <a:avLst/>
                <a:gdLst>
                  <a:gd name="T0" fmla="*/ 7 w 7"/>
                  <a:gd name="T1" fmla="*/ 2 h 10"/>
                  <a:gd name="T2" fmla="*/ 4 w 7"/>
                  <a:gd name="T3" fmla="*/ 10 h 10"/>
                  <a:gd name="T4" fmla="*/ 0 w 7"/>
                  <a:gd name="T5" fmla="*/ 10 h 10"/>
                  <a:gd name="T6" fmla="*/ 0 w 7"/>
                  <a:gd name="T7" fmla="*/ 10 h 10"/>
                  <a:gd name="T8" fmla="*/ 4 w 7"/>
                  <a:gd name="T9" fmla="*/ 0 h 10"/>
                  <a:gd name="T10" fmla="*/ 4 w 7"/>
                  <a:gd name="T11" fmla="*/ 0 h 10"/>
                  <a:gd name="T12" fmla="*/ 5 w 7"/>
                  <a:gd name="T13" fmla="*/ 0 h 10"/>
                  <a:gd name="T14" fmla="*/ 5 w 7"/>
                  <a:gd name="T15" fmla="*/ 2 h 10"/>
                  <a:gd name="T16" fmla="*/ 5 w 7"/>
                  <a:gd name="T17" fmla="*/ 2 h 10"/>
                  <a:gd name="T18" fmla="*/ 5 w 7"/>
                  <a:gd name="T19" fmla="*/ 2 h 10"/>
                  <a:gd name="T20" fmla="*/ 7 w 7"/>
                  <a:gd name="T21" fmla="*/ 2 h 10"/>
                  <a:gd name="T22" fmla="*/ 7 w 7"/>
                  <a:gd name="T23" fmla="*/ 2 h 10"/>
                  <a:gd name="T24" fmla="*/ 7 w 7"/>
                  <a:gd name="T25" fmla="*/ 2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lnTo>
                      <a:pt x="4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EC9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3" name="Freeform 4405"/>
              <p:cNvSpPr>
                <a:spLocks/>
              </p:cNvSpPr>
              <p:nvPr/>
            </p:nvSpPr>
            <p:spPr bwMode="auto">
              <a:xfrm>
                <a:off x="4983" y="1464"/>
                <a:ext cx="6" cy="10"/>
              </a:xfrm>
              <a:custGeom>
                <a:avLst/>
                <a:gdLst>
                  <a:gd name="T0" fmla="*/ 6 w 6"/>
                  <a:gd name="T1" fmla="*/ 2 h 10"/>
                  <a:gd name="T2" fmla="*/ 3 w 6"/>
                  <a:gd name="T3" fmla="*/ 10 h 10"/>
                  <a:gd name="T4" fmla="*/ 1 w 6"/>
                  <a:gd name="T5" fmla="*/ 10 h 10"/>
                  <a:gd name="T6" fmla="*/ 0 w 6"/>
                  <a:gd name="T7" fmla="*/ 8 h 10"/>
                  <a:gd name="T8" fmla="*/ 3 w 6"/>
                  <a:gd name="T9" fmla="*/ 0 h 10"/>
                  <a:gd name="T10" fmla="*/ 3 w 6"/>
                  <a:gd name="T11" fmla="*/ 0 h 10"/>
                  <a:gd name="T12" fmla="*/ 5 w 6"/>
                  <a:gd name="T13" fmla="*/ 0 h 10"/>
                  <a:gd name="T14" fmla="*/ 5 w 6"/>
                  <a:gd name="T15" fmla="*/ 0 h 10"/>
                  <a:gd name="T16" fmla="*/ 5 w 6"/>
                  <a:gd name="T17" fmla="*/ 0 h 10"/>
                  <a:gd name="T18" fmla="*/ 5 w 6"/>
                  <a:gd name="T19" fmla="*/ 0 h 10"/>
                  <a:gd name="T20" fmla="*/ 6 w 6"/>
                  <a:gd name="T21" fmla="*/ 0 h 10"/>
                  <a:gd name="T22" fmla="*/ 6 w 6"/>
                  <a:gd name="T23" fmla="*/ 2 h 10"/>
                  <a:gd name="T24" fmla="*/ 6 w 6"/>
                  <a:gd name="T25" fmla="*/ 2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3" y="10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1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4" name="Freeform 4406"/>
              <p:cNvSpPr>
                <a:spLocks/>
              </p:cNvSpPr>
              <p:nvPr/>
            </p:nvSpPr>
            <p:spPr bwMode="auto">
              <a:xfrm>
                <a:off x="4981" y="1462"/>
                <a:ext cx="7" cy="12"/>
              </a:xfrm>
              <a:custGeom>
                <a:avLst/>
                <a:gdLst>
                  <a:gd name="T0" fmla="*/ 7 w 7"/>
                  <a:gd name="T1" fmla="*/ 2 h 12"/>
                  <a:gd name="T2" fmla="*/ 3 w 7"/>
                  <a:gd name="T3" fmla="*/ 12 h 12"/>
                  <a:gd name="T4" fmla="*/ 0 w 7"/>
                  <a:gd name="T5" fmla="*/ 10 h 12"/>
                  <a:gd name="T6" fmla="*/ 3 w 7"/>
                  <a:gd name="T7" fmla="*/ 0 h 12"/>
                  <a:gd name="T8" fmla="*/ 3 w 7"/>
                  <a:gd name="T9" fmla="*/ 0 h 12"/>
                  <a:gd name="T10" fmla="*/ 3 w 7"/>
                  <a:gd name="T11" fmla="*/ 0 h 12"/>
                  <a:gd name="T12" fmla="*/ 5 w 7"/>
                  <a:gd name="T13" fmla="*/ 0 h 12"/>
                  <a:gd name="T14" fmla="*/ 5 w 7"/>
                  <a:gd name="T15" fmla="*/ 2 h 12"/>
                  <a:gd name="T16" fmla="*/ 5 w 7"/>
                  <a:gd name="T17" fmla="*/ 2 h 12"/>
                  <a:gd name="T18" fmla="*/ 5 w 7"/>
                  <a:gd name="T19" fmla="*/ 2 h 12"/>
                  <a:gd name="T20" fmla="*/ 5 w 7"/>
                  <a:gd name="T21" fmla="*/ 2 h 12"/>
                  <a:gd name="T22" fmla="*/ 5 w 7"/>
                  <a:gd name="T23" fmla="*/ 2 h 12"/>
                  <a:gd name="T24" fmla="*/ 5 w 7"/>
                  <a:gd name="T25" fmla="*/ 2 h 12"/>
                  <a:gd name="T26" fmla="*/ 5 w 7"/>
                  <a:gd name="T27" fmla="*/ 2 h 12"/>
                  <a:gd name="T28" fmla="*/ 5 w 7"/>
                  <a:gd name="T29" fmla="*/ 2 h 12"/>
                  <a:gd name="T30" fmla="*/ 7 w 7"/>
                  <a:gd name="T31" fmla="*/ 2 h 12"/>
                  <a:gd name="T32" fmla="*/ 7 w 7"/>
                  <a:gd name="T33" fmla="*/ 2 h 12"/>
                  <a:gd name="T34" fmla="*/ 7 w 7"/>
                  <a:gd name="T35" fmla="*/ 2 h 12"/>
                  <a:gd name="T36" fmla="*/ 7 w 7"/>
                  <a:gd name="T37" fmla="*/ 2 h 12"/>
                  <a:gd name="T38" fmla="*/ 7 w 7"/>
                  <a:gd name="T39" fmla="*/ 2 h 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2">
                    <a:moveTo>
                      <a:pt x="7" y="2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E1CB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5" name="Freeform 4407"/>
              <p:cNvSpPr>
                <a:spLocks/>
              </p:cNvSpPr>
              <p:nvPr/>
            </p:nvSpPr>
            <p:spPr bwMode="auto">
              <a:xfrm>
                <a:off x="4979" y="1462"/>
                <a:ext cx="7" cy="10"/>
              </a:xfrm>
              <a:custGeom>
                <a:avLst/>
                <a:gdLst>
                  <a:gd name="T0" fmla="*/ 7 w 7"/>
                  <a:gd name="T1" fmla="*/ 2 h 10"/>
                  <a:gd name="T2" fmla="*/ 4 w 7"/>
                  <a:gd name="T3" fmla="*/ 10 h 10"/>
                  <a:gd name="T4" fmla="*/ 0 w 7"/>
                  <a:gd name="T5" fmla="*/ 8 h 10"/>
                  <a:gd name="T6" fmla="*/ 5 w 7"/>
                  <a:gd name="T7" fmla="*/ 0 h 10"/>
                  <a:gd name="T8" fmla="*/ 5 w 7"/>
                  <a:gd name="T9" fmla="*/ 0 h 10"/>
                  <a:gd name="T10" fmla="*/ 5 w 7"/>
                  <a:gd name="T11" fmla="*/ 0 h 10"/>
                  <a:gd name="T12" fmla="*/ 5 w 7"/>
                  <a:gd name="T13" fmla="*/ 0 h 10"/>
                  <a:gd name="T14" fmla="*/ 5 w 7"/>
                  <a:gd name="T15" fmla="*/ 0 h 10"/>
                  <a:gd name="T16" fmla="*/ 5 w 7"/>
                  <a:gd name="T17" fmla="*/ 0 h 10"/>
                  <a:gd name="T18" fmla="*/ 7 w 7"/>
                  <a:gd name="T19" fmla="*/ 0 h 10"/>
                  <a:gd name="T20" fmla="*/ 7 w 7"/>
                  <a:gd name="T21" fmla="*/ 2 h 10"/>
                  <a:gd name="T22" fmla="*/ 7 w 7"/>
                  <a:gd name="T23" fmla="*/ 2 h 10"/>
                  <a:gd name="T24" fmla="*/ 7 w 7"/>
                  <a:gd name="T25" fmla="*/ 2 h 10"/>
                  <a:gd name="T26" fmla="*/ 7 w 7"/>
                  <a:gd name="T27" fmla="*/ 2 h 10"/>
                  <a:gd name="T28" fmla="*/ 7 w 7"/>
                  <a:gd name="T29" fmla="*/ 2 h 10"/>
                  <a:gd name="T30" fmla="*/ 7 w 7"/>
                  <a:gd name="T31" fmla="*/ 2 h 10"/>
                  <a:gd name="T32" fmla="*/ 7 w 7"/>
                  <a:gd name="T33" fmla="*/ 2 h 10"/>
                  <a:gd name="T34" fmla="*/ 7 w 7"/>
                  <a:gd name="T35" fmla="*/ 2 h 10"/>
                  <a:gd name="T36" fmla="*/ 7 w 7"/>
                  <a:gd name="T37" fmla="*/ 2 h 10"/>
                  <a:gd name="T38" fmla="*/ 7 w 7"/>
                  <a:gd name="T39" fmla="*/ 2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lnTo>
                      <a:pt x="4" y="10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E1CB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6" name="Freeform 4408"/>
              <p:cNvSpPr>
                <a:spLocks/>
              </p:cNvSpPr>
              <p:nvPr/>
            </p:nvSpPr>
            <p:spPr bwMode="auto">
              <a:xfrm>
                <a:off x="4977" y="1461"/>
                <a:ext cx="7" cy="11"/>
              </a:xfrm>
              <a:custGeom>
                <a:avLst/>
                <a:gdLst>
                  <a:gd name="T0" fmla="*/ 7 w 7"/>
                  <a:gd name="T1" fmla="*/ 1 h 11"/>
                  <a:gd name="T2" fmla="*/ 4 w 7"/>
                  <a:gd name="T3" fmla="*/ 11 h 11"/>
                  <a:gd name="T4" fmla="*/ 0 w 7"/>
                  <a:gd name="T5" fmla="*/ 9 h 11"/>
                  <a:gd name="T6" fmla="*/ 6 w 7"/>
                  <a:gd name="T7" fmla="*/ 0 h 11"/>
                  <a:gd name="T8" fmla="*/ 6 w 7"/>
                  <a:gd name="T9" fmla="*/ 0 h 11"/>
                  <a:gd name="T10" fmla="*/ 6 w 7"/>
                  <a:gd name="T11" fmla="*/ 0 h 11"/>
                  <a:gd name="T12" fmla="*/ 6 w 7"/>
                  <a:gd name="T13" fmla="*/ 0 h 11"/>
                  <a:gd name="T14" fmla="*/ 7 w 7"/>
                  <a:gd name="T15" fmla="*/ 1 h 11"/>
                  <a:gd name="T16" fmla="*/ 7 w 7"/>
                  <a:gd name="T17" fmla="*/ 1 h 11"/>
                  <a:gd name="T18" fmla="*/ 7 w 7"/>
                  <a:gd name="T19" fmla="*/ 1 h 11"/>
                  <a:gd name="T20" fmla="*/ 7 w 7"/>
                  <a:gd name="T21" fmla="*/ 1 h 11"/>
                  <a:gd name="T22" fmla="*/ 7 w 7"/>
                  <a:gd name="T23" fmla="*/ 1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7" y="1"/>
                    </a:moveTo>
                    <a:lnTo>
                      <a:pt x="4" y="11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E1CB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7" name="Freeform 4409"/>
              <p:cNvSpPr>
                <a:spLocks/>
              </p:cNvSpPr>
              <p:nvPr/>
            </p:nvSpPr>
            <p:spPr bwMode="auto">
              <a:xfrm>
                <a:off x="4976" y="1459"/>
                <a:ext cx="8" cy="11"/>
              </a:xfrm>
              <a:custGeom>
                <a:avLst/>
                <a:gdLst>
                  <a:gd name="T0" fmla="*/ 8 w 8"/>
                  <a:gd name="T1" fmla="*/ 3 h 11"/>
                  <a:gd name="T2" fmla="*/ 3 w 8"/>
                  <a:gd name="T3" fmla="*/ 11 h 11"/>
                  <a:gd name="T4" fmla="*/ 0 w 8"/>
                  <a:gd name="T5" fmla="*/ 9 h 11"/>
                  <a:gd name="T6" fmla="*/ 5 w 8"/>
                  <a:gd name="T7" fmla="*/ 0 h 11"/>
                  <a:gd name="T8" fmla="*/ 5 w 8"/>
                  <a:gd name="T9" fmla="*/ 0 h 11"/>
                  <a:gd name="T10" fmla="*/ 7 w 8"/>
                  <a:gd name="T11" fmla="*/ 2 h 11"/>
                  <a:gd name="T12" fmla="*/ 7 w 8"/>
                  <a:gd name="T13" fmla="*/ 2 h 11"/>
                  <a:gd name="T14" fmla="*/ 7 w 8"/>
                  <a:gd name="T15" fmla="*/ 2 h 11"/>
                  <a:gd name="T16" fmla="*/ 7 w 8"/>
                  <a:gd name="T17" fmla="*/ 2 h 11"/>
                  <a:gd name="T18" fmla="*/ 7 w 8"/>
                  <a:gd name="T19" fmla="*/ 2 h 11"/>
                  <a:gd name="T20" fmla="*/ 7 w 8"/>
                  <a:gd name="T21" fmla="*/ 2 h 11"/>
                  <a:gd name="T22" fmla="*/ 8 w 8"/>
                  <a:gd name="T23" fmla="*/ 3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11">
                    <a:moveTo>
                      <a:pt x="8" y="3"/>
                    </a:moveTo>
                    <a:lnTo>
                      <a:pt x="3" y="11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1CF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8" name="Freeform 4410"/>
              <p:cNvSpPr>
                <a:spLocks/>
              </p:cNvSpPr>
              <p:nvPr/>
            </p:nvSpPr>
            <p:spPr bwMode="auto">
              <a:xfrm>
                <a:off x="4974" y="1457"/>
                <a:ext cx="9" cy="13"/>
              </a:xfrm>
              <a:custGeom>
                <a:avLst/>
                <a:gdLst>
                  <a:gd name="T0" fmla="*/ 9 w 9"/>
                  <a:gd name="T1" fmla="*/ 4 h 13"/>
                  <a:gd name="T2" fmla="*/ 3 w 9"/>
                  <a:gd name="T3" fmla="*/ 13 h 13"/>
                  <a:gd name="T4" fmla="*/ 0 w 9"/>
                  <a:gd name="T5" fmla="*/ 11 h 13"/>
                  <a:gd name="T6" fmla="*/ 5 w 9"/>
                  <a:gd name="T7" fmla="*/ 0 h 13"/>
                  <a:gd name="T8" fmla="*/ 7 w 9"/>
                  <a:gd name="T9" fmla="*/ 2 h 13"/>
                  <a:gd name="T10" fmla="*/ 7 w 9"/>
                  <a:gd name="T11" fmla="*/ 2 h 13"/>
                  <a:gd name="T12" fmla="*/ 7 w 9"/>
                  <a:gd name="T13" fmla="*/ 2 h 13"/>
                  <a:gd name="T14" fmla="*/ 7 w 9"/>
                  <a:gd name="T15" fmla="*/ 2 h 13"/>
                  <a:gd name="T16" fmla="*/ 7 w 9"/>
                  <a:gd name="T17" fmla="*/ 2 h 13"/>
                  <a:gd name="T18" fmla="*/ 9 w 9"/>
                  <a:gd name="T19" fmla="*/ 4 h 13"/>
                  <a:gd name="T20" fmla="*/ 9 w 9"/>
                  <a:gd name="T21" fmla="*/ 4 h 13"/>
                  <a:gd name="T22" fmla="*/ 9 w 9"/>
                  <a:gd name="T23" fmla="*/ 4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13">
                    <a:moveTo>
                      <a:pt x="9" y="4"/>
                    </a:moveTo>
                    <a:lnTo>
                      <a:pt x="3" y="1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E1C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9" name="Freeform 4411"/>
              <p:cNvSpPr>
                <a:spLocks/>
              </p:cNvSpPr>
              <p:nvPr/>
            </p:nvSpPr>
            <p:spPr bwMode="auto">
              <a:xfrm>
                <a:off x="4972" y="1457"/>
                <a:ext cx="9" cy="11"/>
              </a:xfrm>
              <a:custGeom>
                <a:avLst/>
                <a:gdLst>
                  <a:gd name="T0" fmla="*/ 9 w 9"/>
                  <a:gd name="T1" fmla="*/ 2 h 11"/>
                  <a:gd name="T2" fmla="*/ 4 w 9"/>
                  <a:gd name="T3" fmla="*/ 11 h 11"/>
                  <a:gd name="T4" fmla="*/ 0 w 9"/>
                  <a:gd name="T5" fmla="*/ 9 h 11"/>
                  <a:gd name="T6" fmla="*/ 7 w 9"/>
                  <a:gd name="T7" fmla="*/ 0 h 11"/>
                  <a:gd name="T8" fmla="*/ 7 w 9"/>
                  <a:gd name="T9" fmla="*/ 0 h 11"/>
                  <a:gd name="T10" fmla="*/ 7 w 9"/>
                  <a:gd name="T11" fmla="*/ 0 h 11"/>
                  <a:gd name="T12" fmla="*/ 7 w 9"/>
                  <a:gd name="T13" fmla="*/ 0 h 11"/>
                  <a:gd name="T14" fmla="*/ 7 w 9"/>
                  <a:gd name="T15" fmla="*/ 0 h 11"/>
                  <a:gd name="T16" fmla="*/ 9 w 9"/>
                  <a:gd name="T17" fmla="*/ 2 h 11"/>
                  <a:gd name="T18" fmla="*/ 9 w 9"/>
                  <a:gd name="T19" fmla="*/ 2 h 11"/>
                  <a:gd name="T20" fmla="*/ 9 w 9"/>
                  <a:gd name="T21" fmla="*/ 2 h 11"/>
                  <a:gd name="T22" fmla="*/ 9 w 9"/>
                  <a:gd name="T23" fmla="*/ 2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11">
                    <a:moveTo>
                      <a:pt x="9" y="2"/>
                    </a:moveTo>
                    <a:lnTo>
                      <a:pt x="4" y="11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E1CF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0" name="Freeform 4412"/>
              <p:cNvSpPr>
                <a:spLocks/>
              </p:cNvSpPr>
              <p:nvPr/>
            </p:nvSpPr>
            <p:spPr bwMode="auto">
              <a:xfrm>
                <a:off x="4972" y="1455"/>
                <a:ext cx="7" cy="13"/>
              </a:xfrm>
              <a:custGeom>
                <a:avLst/>
                <a:gdLst>
                  <a:gd name="T0" fmla="*/ 7 w 7"/>
                  <a:gd name="T1" fmla="*/ 2 h 13"/>
                  <a:gd name="T2" fmla="*/ 2 w 7"/>
                  <a:gd name="T3" fmla="*/ 13 h 13"/>
                  <a:gd name="T4" fmla="*/ 0 w 7"/>
                  <a:gd name="T5" fmla="*/ 11 h 13"/>
                  <a:gd name="T6" fmla="*/ 5 w 7"/>
                  <a:gd name="T7" fmla="*/ 0 h 13"/>
                  <a:gd name="T8" fmla="*/ 5 w 7"/>
                  <a:gd name="T9" fmla="*/ 0 h 13"/>
                  <a:gd name="T10" fmla="*/ 5 w 7"/>
                  <a:gd name="T11" fmla="*/ 0 h 13"/>
                  <a:gd name="T12" fmla="*/ 5 w 7"/>
                  <a:gd name="T13" fmla="*/ 2 h 13"/>
                  <a:gd name="T14" fmla="*/ 7 w 7"/>
                  <a:gd name="T15" fmla="*/ 2 h 13"/>
                  <a:gd name="T16" fmla="*/ 7 w 7"/>
                  <a:gd name="T17" fmla="*/ 2 h 13"/>
                  <a:gd name="T18" fmla="*/ 7 w 7"/>
                  <a:gd name="T19" fmla="*/ 2 h 13"/>
                  <a:gd name="T20" fmla="*/ 7 w 7"/>
                  <a:gd name="T21" fmla="*/ 2 h 13"/>
                  <a:gd name="T22" fmla="*/ 7 w 7"/>
                  <a:gd name="T23" fmla="*/ 2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3">
                    <a:moveTo>
                      <a:pt x="7" y="2"/>
                    </a:moveTo>
                    <a:lnTo>
                      <a:pt x="2" y="1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E5D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1" name="Freeform 4413"/>
              <p:cNvSpPr>
                <a:spLocks/>
              </p:cNvSpPr>
              <p:nvPr/>
            </p:nvSpPr>
            <p:spPr bwMode="auto">
              <a:xfrm>
                <a:off x="4970" y="1453"/>
                <a:ext cx="9" cy="13"/>
              </a:xfrm>
              <a:custGeom>
                <a:avLst/>
                <a:gdLst>
                  <a:gd name="T0" fmla="*/ 9 w 9"/>
                  <a:gd name="T1" fmla="*/ 4 h 13"/>
                  <a:gd name="T2" fmla="*/ 2 w 9"/>
                  <a:gd name="T3" fmla="*/ 13 h 13"/>
                  <a:gd name="T4" fmla="*/ 0 w 9"/>
                  <a:gd name="T5" fmla="*/ 11 h 13"/>
                  <a:gd name="T6" fmla="*/ 0 w 9"/>
                  <a:gd name="T7" fmla="*/ 11 h 13"/>
                  <a:gd name="T8" fmla="*/ 0 w 9"/>
                  <a:gd name="T9" fmla="*/ 11 h 13"/>
                  <a:gd name="T10" fmla="*/ 6 w 9"/>
                  <a:gd name="T11" fmla="*/ 0 h 13"/>
                  <a:gd name="T12" fmla="*/ 6 w 9"/>
                  <a:gd name="T13" fmla="*/ 0 h 13"/>
                  <a:gd name="T14" fmla="*/ 7 w 9"/>
                  <a:gd name="T15" fmla="*/ 2 h 13"/>
                  <a:gd name="T16" fmla="*/ 7 w 9"/>
                  <a:gd name="T17" fmla="*/ 2 h 13"/>
                  <a:gd name="T18" fmla="*/ 7 w 9"/>
                  <a:gd name="T19" fmla="*/ 2 h 13"/>
                  <a:gd name="T20" fmla="*/ 7 w 9"/>
                  <a:gd name="T21" fmla="*/ 2 h 13"/>
                  <a:gd name="T22" fmla="*/ 7 w 9"/>
                  <a:gd name="T23" fmla="*/ 2 h 13"/>
                  <a:gd name="T24" fmla="*/ 7 w 9"/>
                  <a:gd name="T25" fmla="*/ 4 h 13"/>
                  <a:gd name="T26" fmla="*/ 9 w 9"/>
                  <a:gd name="T27" fmla="*/ 4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3">
                    <a:moveTo>
                      <a:pt x="9" y="4"/>
                    </a:moveTo>
                    <a:lnTo>
                      <a:pt x="2" y="13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E5D2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2" name="Freeform 4414"/>
              <p:cNvSpPr>
                <a:spLocks/>
              </p:cNvSpPr>
              <p:nvPr/>
            </p:nvSpPr>
            <p:spPr bwMode="auto">
              <a:xfrm>
                <a:off x="4969" y="1453"/>
                <a:ext cx="8" cy="13"/>
              </a:xfrm>
              <a:custGeom>
                <a:avLst/>
                <a:gdLst>
                  <a:gd name="T0" fmla="*/ 8 w 8"/>
                  <a:gd name="T1" fmla="*/ 2 h 13"/>
                  <a:gd name="T2" fmla="*/ 3 w 8"/>
                  <a:gd name="T3" fmla="*/ 13 h 13"/>
                  <a:gd name="T4" fmla="*/ 1 w 8"/>
                  <a:gd name="T5" fmla="*/ 11 h 13"/>
                  <a:gd name="T6" fmla="*/ 0 w 8"/>
                  <a:gd name="T7" fmla="*/ 9 h 13"/>
                  <a:gd name="T8" fmla="*/ 5 w 8"/>
                  <a:gd name="T9" fmla="*/ 0 h 13"/>
                  <a:gd name="T10" fmla="*/ 7 w 8"/>
                  <a:gd name="T11" fmla="*/ 0 h 13"/>
                  <a:gd name="T12" fmla="*/ 7 w 8"/>
                  <a:gd name="T13" fmla="*/ 0 h 13"/>
                  <a:gd name="T14" fmla="*/ 7 w 8"/>
                  <a:gd name="T15" fmla="*/ 0 h 13"/>
                  <a:gd name="T16" fmla="*/ 7 w 8"/>
                  <a:gd name="T17" fmla="*/ 0 h 13"/>
                  <a:gd name="T18" fmla="*/ 7 w 8"/>
                  <a:gd name="T19" fmla="*/ 0 h 13"/>
                  <a:gd name="T20" fmla="*/ 8 w 8"/>
                  <a:gd name="T21" fmla="*/ 2 h 13"/>
                  <a:gd name="T22" fmla="*/ 8 w 8"/>
                  <a:gd name="T23" fmla="*/ 2 h 13"/>
                  <a:gd name="T24" fmla="*/ 8 w 8"/>
                  <a:gd name="T25" fmla="*/ 2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" h="13">
                    <a:moveTo>
                      <a:pt x="8" y="2"/>
                    </a:moveTo>
                    <a:lnTo>
                      <a:pt x="3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E5D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3" name="Freeform 4415"/>
              <p:cNvSpPr>
                <a:spLocks/>
              </p:cNvSpPr>
              <p:nvPr/>
            </p:nvSpPr>
            <p:spPr bwMode="auto">
              <a:xfrm>
                <a:off x="4967" y="1451"/>
                <a:ext cx="9" cy="13"/>
              </a:xfrm>
              <a:custGeom>
                <a:avLst/>
                <a:gdLst>
                  <a:gd name="T0" fmla="*/ 9 w 9"/>
                  <a:gd name="T1" fmla="*/ 2 h 13"/>
                  <a:gd name="T2" fmla="*/ 3 w 9"/>
                  <a:gd name="T3" fmla="*/ 13 h 13"/>
                  <a:gd name="T4" fmla="*/ 0 w 9"/>
                  <a:gd name="T5" fmla="*/ 11 h 13"/>
                  <a:gd name="T6" fmla="*/ 7 w 9"/>
                  <a:gd name="T7" fmla="*/ 0 h 13"/>
                  <a:gd name="T8" fmla="*/ 7 w 9"/>
                  <a:gd name="T9" fmla="*/ 0 h 13"/>
                  <a:gd name="T10" fmla="*/ 7 w 9"/>
                  <a:gd name="T11" fmla="*/ 0 h 13"/>
                  <a:gd name="T12" fmla="*/ 7 w 9"/>
                  <a:gd name="T13" fmla="*/ 0 h 13"/>
                  <a:gd name="T14" fmla="*/ 7 w 9"/>
                  <a:gd name="T15" fmla="*/ 2 h 13"/>
                  <a:gd name="T16" fmla="*/ 9 w 9"/>
                  <a:gd name="T17" fmla="*/ 2 h 13"/>
                  <a:gd name="T18" fmla="*/ 9 w 9"/>
                  <a:gd name="T19" fmla="*/ 2 h 13"/>
                  <a:gd name="T20" fmla="*/ 9 w 9"/>
                  <a:gd name="T21" fmla="*/ 2 h 13"/>
                  <a:gd name="T22" fmla="*/ 9 w 9"/>
                  <a:gd name="T23" fmla="*/ 2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13">
                    <a:moveTo>
                      <a:pt x="9" y="2"/>
                    </a:moveTo>
                    <a:lnTo>
                      <a:pt x="3" y="13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E5D6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4" name="Freeform 4416"/>
              <p:cNvSpPr>
                <a:spLocks/>
              </p:cNvSpPr>
              <p:nvPr/>
            </p:nvSpPr>
            <p:spPr bwMode="auto">
              <a:xfrm>
                <a:off x="4967" y="1449"/>
                <a:ext cx="7" cy="13"/>
              </a:xfrm>
              <a:custGeom>
                <a:avLst/>
                <a:gdLst>
                  <a:gd name="T0" fmla="*/ 7 w 7"/>
                  <a:gd name="T1" fmla="*/ 4 h 13"/>
                  <a:gd name="T2" fmla="*/ 2 w 7"/>
                  <a:gd name="T3" fmla="*/ 13 h 13"/>
                  <a:gd name="T4" fmla="*/ 0 w 7"/>
                  <a:gd name="T5" fmla="*/ 12 h 13"/>
                  <a:gd name="T6" fmla="*/ 5 w 7"/>
                  <a:gd name="T7" fmla="*/ 0 h 13"/>
                  <a:gd name="T8" fmla="*/ 5 w 7"/>
                  <a:gd name="T9" fmla="*/ 0 h 13"/>
                  <a:gd name="T10" fmla="*/ 5 w 7"/>
                  <a:gd name="T11" fmla="*/ 0 h 13"/>
                  <a:gd name="T12" fmla="*/ 5 w 7"/>
                  <a:gd name="T13" fmla="*/ 2 h 13"/>
                  <a:gd name="T14" fmla="*/ 7 w 7"/>
                  <a:gd name="T15" fmla="*/ 2 h 13"/>
                  <a:gd name="T16" fmla="*/ 7 w 7"/>
                  <a:gd name="T17" fmla="*/ 2 h 13"/>
                  <a:gd name="T18" fmla="*/ 7 w 7"/>
                  <a:gd name="T19" fmla="*/ 2 h 13"/>
                  <a:gd name="T20" fmla="*/ 7 w 7"/>
                  <a:gd name="T21" fmla="*/ 2 h 13"/>
                  <a:gd name="T22" fmla="*/ 7 w 7"/>
                  <a:gd name="T23" fmla="*/ 4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3">
                    <a:moveTo>
                      <a:pt x="7" y="4"/>
                    </a:moveTo>
                    <a:lnTo>
                      <a:pt x="2" y="13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E5D6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5" name="Freeform 4417"/>
              <p:cNvSpPr>
                <a:spLocks/>
              </p:cNvSpPr>
              <p:nvPr/>
            </p:nvSpPr>
            <p:spPr bwMode="auto">
              <a:xfrm>
                <a:off x="4965" y="1447"/>
                <a:ext cx="9" cy="15"/>
              </a:xfrm>
              <a:custGeom>
                <a:avLst/>
                <a:gdLst>
                  <a:gd name="T0" fmla="*/ 9 w 9"/>
                  <a:gd name="T1" fmla="*/ 4 h 15"/>
                  <a:gd name="T2" fmla="*/ 2 w 9"/>
                  <a:gd name="T3" fmla="*/ 15 h 15"/>
                  <a:gd name="T4" fmla="*/ 0 w 9"/>
                  <a:gd name="T5" fmla="*/ 12 h 15"/>
                  <a:gd name="T6" fmla="*/ 5 w 9"/>
                  <a:gd name="T7" fmla="*/ 0 h 15"/>
                  <a:gd name="T8" fmla="*/ 5 w 9"/>
                  <a:gd name="T9" fmla="*/ 2 h 15"/>
                  <a:gd name="T10" fmla="*/ 7 w 9"/>
                  <a:gd name="T11" fmla="*/ 2 h 15"/>
                  <a:gd name="T12" fmla="*/ 7 w 9"/>
                  <a:gd name="T13" fmla="*/ 2 h 15"/>
                  <a:gd name="T14" fmla="*/ 7 w 9"/>
                  <a:gd name="T15" fmla="*/ 2 h 15"/>
                  <a:gd name="T16" fmla="*/ 7 w 9"/>
                  <a:gd name="T17" fmla="*/ 2 h 15"/>
                  <a:gd name="T18" fmla="*/ 7 w 9"/>
                  <a:gd name="T19" fmla="*/ 2 h 15"/>
                  <a:gd name="T20" fmla="*/ 7 w 9"/>
                  <a:gd name="T21" fmla="*/ 4 h 15"/>
                  <a:gd name="T22" fmla="*/ 9 w 9"/>
                  <a:gd name="T23" fmla="*/ 4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9" y="4"/>
                    </a:moveTo>
                    <a:lnTo>
                      <a:pt x="2" y="15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E5D6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6" name="Freeform 4418"/>
              <p:cNvSpPr>
                <a:spLocks/>
              </p:cNvSpPr>
              <p:nvPr/>
            </p:nvSpPr>
            <p:spPr bwMode="auto">
              <a:xfrm>
                <a:off x="4964" y="1447"/>
                <a:ext cx="8" cy="14"/>
              </a:xfrm>
              <a:custGeom>
                <a:avLst/>
                <a:gdLst>
                  <a:gd name="T0" fmla="*/ 8 w 8"/>
                  <a:gd name="T1" fmla="*/ 2 h 14"/>
                  <a:gd name="T2" fmla="*/ 3 w 8"/>
                  <a:gd name="T3" fmla="*/ 14 h 14"/>
                  <a:gd name="T4" fmla="*/ 0 w 8"/>
                  <a:gd name="T5" fmla="*/ 10 h 14"/>
                  <a:gd name="T6" fmla="*/ 5 w 8"/>
                  <a:gd name="T7" fmla="*/ 0 h 14"/>
                  <a:gd name="T8" fmla="*/ 6 w 8"/>
                  <a:gd name="T9" fmla="*/ 0 h 14"/>
                  <a:gd name="T10" fmla="*/ 6 w 8"/>
                  <a:gd name="T11" fmla="*/ 0 h 14"/>
                  <a:gd name="T12" fmla="*/ 6 w 8"/>
                  <a:gd name="T13" fmla="*/ 0 h 14"/>
                  <a:gd name="T14" fmla="*/ 6 w 8"/>
                  <a:gd name="T15" fmla="*/ 0 h 14"/>
                  <a:gd name="T16" fmla="*/ 6 w 8"/>
                  <a:gd name="T17" fmla="*/ 2 h 14"/>
                  <a:gd name="T18" fmla="*/ 8 w 8"/>
                  <a:gd name="T19" fmla="*/ 2 h 14"/>
                  <a:gd name="T20" fmla="*/ 8 w 8"/>
                  <a:gd name="T21" fmla="*/ 2 h 14"/>
                  <a:gd name="T22" fmla="*/ 8 w 8"/>
                  <a:gd name="T23" fmla="*/ 2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8" y="2"/>
                    </a:moveTo>
                    <a:lnTo>
                      <a:pt x="3" y="14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E8D9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7" name="Freeform 4419"/>
              <p:cNvSpPr>
                <a:spLocks/>
              </p:cNvSpPr>
              <p:nvPr/>
            </p:nvSpPr>
            <p:spPr bwMode="auto">
              <a:xfrm>
                <a:off x="4962" y="1445"/>
                <a:ext cx="8" cy="14"/>
              </a:xfrm>
              <a:custGeom>
                <a:avLst/>
                <a:gdLst>
                  <a:gd name="T0" fmla="*/ 8 w 8"/>
                  <a:gd name="T1" fmla="*/ 2 h 14"/>
                  <a:gd name="T2" fmla="*/ 3 w 8"/>
                  <a:gd name="T3" fmla="*/ 14 h 14"/>
                  <a:gd name="T4" fmla="*/ 2 w 8"/>
                  <a:gd name="T5" fmla="*/ 12 h 14"/>
                  <a:gd name="T6" fmla="*/ 0 w 8"/>
                  <a:gd name="T7" fmla="*/ 12 h 14"/>
                  <a:gd name="T8" fmla="*/ 7 w 8"/>
                  <a:gd name="T9" fmla="*/ 0 h 14"/>
                  <a:gd name="T10" fmla="*/ 7 w 8"/>
                  <a:gd name="T11" fmla="*/ 0 h 14"/>
                  <a:gd name="T12" fmla="*/ 7 w 8"/>
                  <a:gd name="T13" fmla="*/ 0 h 14"/>
                  <a:gd name="T14" fmla="*/ 7 w 8"/>
                  <a:gd name="T15" fmla="*/ 0 h 14"/>
                  <a:gd name="T16" fmla="*/ 7 w 8"/>
                  <a:gd name="T17" fmla="*/ 2 h 14"/>
                  <a:gd name="T18" fmla="*/ 8 w 8"/>
                  <a:gd name="T19" fmla="*/ 2 h 14"/>
                  <a:gd name="T20" fmla="*/ 8 w 8"/>
                  <a:gd name="T21" fmla="*/ 2 h 14"/>
                  <a:gd name="T22" fmla="*/ 8 w 8"/>
                  <a:gd name="T23" fmla="*/ 2 h 14"/>
                  <a:gd name="T24" fmla="*/ 8 w 8"/>
                  <a:gd name="T25" fmla="*/ 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8" y="2"/>
                    </a:moveTo>
                    <a:lnTo>
                      <a:pt x="3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E8D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8" name="Freeform 4420"/>
              <p:cNvSpPr>
                <a:spLocks/>
              </p:cNvSpPr>
              <p:nvPr/>
            </p:nvSpPr>
            <p:spPr bwMode="auto">
              <a:xfrm>
                <a:off x="4960" y="1444"/>
                <a:ext cx="9" cy="13"/>
              </a:xfrm>
              <a:custGeom>
                <a:avLst/>
                <a:gdLst>
                  <a:gd name="T0" fmla="*/ 9 w 9"/>
                  <a:gd name="T1" fmla="*/ 3 h 13"/>
                  <a:gd name="T2" fmla="*/ 4 w 9"/>
                  <a:gd name="T3" fmla="*/ 13 h 13"/>
                  <a:gd name="T4" fmla="*/ 4 w 9"/>
                  <a:gd name="T5" fmla="*/ 13 h 13"/>
                  <a:gd name="T6" fmla="*/ 0 w 9"/>
                  <a:gd name="T7" fmla="*/ 11 h 13"/>
                  <a:gd name="T8" fmla="*/ 7 w 9"/>
                  <a:gd name="T9" fmla="*/ 0 h 13"/>
                  <a:gd name="T10" fmla="*/ 7 w 9"/>
                  <a:gd name="T11" fmla="*/ 0 h 13"/>
                  <a:gd name="T12" fmla="*/ 7 w 9"/>
                  <a:gd name="T13" fmla="*/ 1 h 13"/>
                  <a:gd name="T14" fmla="*/ 9 w 9"/>
                  <a:gd name="T15" fmla="*/ 1 h 13"/>
                  <a:gd name="T16" fmla="*/ 9 w 9"/>
                  <a:gd name="T17" fmla="*/ 1 h 13"/>
                  <a:gd name="T18" fmla="*/ 9 w 9"/>
                  <a:gd name="T19" fmla="*/ 1 h 13"/>
                  <a:gd name="T20" fmla="*/ 9 w 9"/>
                  <a:gd name="T21" fmla="*/ 1 h 13"/>
                  <a:gd name="T22" fmla="*/ 9 w 9"/>
                  <a:gd name="T23" fmla="*/ 1 h 13"/>
                  <a:gd name="T24" fmla="*/ 9 w 9"/>
                  <a:gd name="T25" fmla="*/ 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" h="13">
                    <a:moveTo>
                      <a:pt x="9" y="3"/>
                    </a:moveTo>
                    <a:lnTo>
                      <a:pt x="4" y="13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8D9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9" name="Freeform 4421"/>
              <p:cNvSpPr>
                <a:spLocks/>
              </p:cNvSpPr>
              <p:nvPr/>
            </p:nvSpPr>
            <p:spPr bwMode="auto">
              <a:xfrm>
                <a:off x="4960" y="1442"/>
                <a:ext cx="9" cy="15"/>
              </a:xfrm>
              <a:custGeom>
                <a:avLst/>
                <a:gdLst>
                  <a:gd name="T0" fmla="*/ 9 w 9"/>
                  <a:gd name="T1" fmla="*/ 3 h 15"/>
                  <a:gd name="T2" fmla="*/ 2 w 9"/>
                  <a:gd name="T3" fmla="*/ 15 h 15"/>
                  <a:gd name="T4" fmla="*/ 0 w 9"/>
                  <a:gd name="T5" fmla="*/ 11 h 15"/>
                  <a:gd name="T6" fmla="*/ 5 w 9"/>
                  <a:gd name="T7" fmla="*/ 0 h 15"/>
                  <a:gd name="T8" fmla="*/ 5 w 9"/>
                  <a:gd name="T9" fmla="*/ 2 h 15"/>
                  <a:gd name="T10" fmla="*/ 7 w 9"/>
                  <a:gd name="T11" fmla="*/ 2 h 15"/>
                  <a:gd name="T12" fmla="*/ 7 w 9"/>
                  <a:gd name="T13" fmla="*/ 2 h 15"/>
                  <a:gd name="T14" fmla="*/ 7 w 9"/>
                  <a:gd name="T15" fmla="*/ 2 h 15"/>
                  <a:gd name="T16" fmla="*/ 7 w 9"/>
                  <a:gd name="T17" fmla="*/ 2 h 15"/>
                  <a:gd name="T18" fmla="*/ 7 w 9"/>
                  <a:gd name="T19" fmla="*/ 3 h 15"/>
                  <a:gd name="T20" fmla="*/ 9 w 9"/>
                  <a:gd name="T21" fmla="*/ 3 h 15"/>
                  <a:gd name="T22" fmla="*/ 9 w 9"/>
                  <a:gd name="T23" fmla="*/ 3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9" y="3"/>
                    </a:moveTo>
                    <a:lnTo>
                      <a:pt x="2" y="15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8DC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0" name="Freeform 4422"/>
              <p:cNvSpPr>
                <a:spLocks/>
              </p:cNvSpPr>
              <p:nvPr/>
            </p:nvSpPr>
            <p:spPr bwMode="auto">
              <a:xfrm>
                <a:off x="4958" y="1442"/>
                <a:ext cx="9" cy="13"/>
              </a:xfrm>
              <a:custGeom>
                <a:avLst/>
                <a:gdLst>
                  <a:gd name="T0" fmla="*/ 9 w 9"/>
                  <a:gd name="T1" fmla="*/ 2 h 13"/>
                  <a:gd name="T2" fmla="*/ 2 w 9"/>
                  <a:gd name="T3" fmla="*/ 13 h 13"/>
                  <a:gd name="T4" fmla="*/ 0 w 9"/>
                  <a:gd name="T5" fmla="*/ 11 h 13"/>
                  <a:gd name="T6" fmla="*/ 0 w 9"/>
                  <a:gd name="T7" fmla="*/ 11 h 13"/>
                  <a:gd name="T8" fmla="*/ 6 w 9"/>
                  <a:gd name="T9" fmla="*/ 0 h 13"/>
                  <a:gd name="T10" fmla="*/ 7 w 9"/>
                  <a:gd name="T11" fmla="*/ 0 h 13"/>
                  <a:gd name="T12" fmla="*/ 7 w 9"/>
                  <a:gd name="T13" fmla="*/ 0 h 13"/>
                  <a:gd name="T14" fmla="*/ 7 w 9"/>
                  <a:gd name="T15" fmla="*/ 0 h 13"/>
                  <a:gd name="T16" fmla="*/ 7 w 9"/>
                  <a:gd name="T17" fmla="*/ 0 h 13"/>
                  <a:gd name="T18" fmla="*/ 7 w 9"/>
                  <a:gd name="T19" fmla="*/ 2 h 13"/>
                  <a:gd name="T20" fmla="*/ 9 w 9"/>
                  <a:gd name="T21" fmla="*/ 2 h 13"/>
                  <a:gd name="T22" fmla="*/ 9 w 9"/>
                  <a:gd name="T23" fmla="*/ 2 h 13"/>
                  <a:gd name="T24" fmla="*/ 9 w 9"/>
                  <a:gd name="T25" fmla="*/ 2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" h="13">
                    <a:moveTo>
                      <a:pt x="9" y="2"/>
                    </a:moveTo>
                    <a:lnTo>
                      <a:pt x="2" y="13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E8DC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1" name="Freeform 4423"/>
              <p:cNvSpPr>
                <a:spLocks/>
              </p:cNvSpPr>
              <p:nvPr/>
            </p:nvSpPr>
            <p:spPr bwMode="auto">
              <a:xfrm>
                <a:off x="4957" y="1440"/>
                <a:ext cx="8" cy="13"/>
              </a:xfrm>
              <a:custGeom>
                <a:avLst/>
                <a:gdLst>
                  <a:gd name="T0" fmla="*/ 8 w 8"/>
                  <a:gd name="T1" fmla="*/ 2 h 13"/>
                  <a:gd name="T2" fmla="*/ 3 w 8"/>
                  <a:gd name="T3" fmla="*/ 13 h 13"/>
                  <a:gd name="T4" fmla="*/ 1 w 8"/>
                  <a:gd name="T5" fmla="*/ 13 h 13"/>
                  <a:gd name="T6" fmla="*/ 0 w 8"/>
                  <a:gd name="T7" fmla="*/ 11 h 13"/>
                  <a:gd name="T8" fmla="*/ 7 w 8"/>
                  <a:gd name="T9" fmla="*/ 0 h 13"/>
                  <a:gd name="T10" fmla="*/ 7 w 8"/>
                  <a:gd name="T11" fmla="*/ 0 h 13"/>
                  <a:gd name="T12" fmla="*/ 7 w 8"/>
                  <a:gd name="T13" fmla="*/ 0 h 13"/>
                  <a:gd name="T14" fmla="*/ 7 w 8"/>
                  <a:gd name="T15" fmla="*/ 0 h 13"/>
                  <a:gd name="T16" fmla="*/ 7 w 8"/>
                  <a:gd name="T17" fmla="*/ 2 h 13"/>
                  <a:gd name="T18" fmla="*/ 8 w 8"/>
                  <a:gd name="T19" fmla="*/ 2 h 13"/>
                  <a:gd name="T20" fmla="*/ 8 w 8"/>
                  <a:gd name="T21" fmla="*/ 2 h 13"/>
                  <a:gd name="T22" fmla="*/ 8 w 8"/>
                  <a:gd name="T23" fmla="*/ 2 h 13"/>
                  <a:gd name="T24" fmla="*/ 8 w 8"/>
                  <a:gd name="T25" fmla="*/ 2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" h="13">
                    <a:moveTo>
                      <a:pt x="8" y="2"/>
                    </a:moveTo>
                    <a:lnTo>
                      <a:pt x="3" y="13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E8DC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2" name="Freeform 4424"/>
              <p:cNvSpPr>
                <a:spLocks/>
              </p:cNvSpPr>
              <p:nvPr/>
            </p:nvSpPr>
            <p:spPr bwMode="auto">
              <a:xfrm>
                <a:off x="4955" y="1438"/>
                <a:ext cx="9" cy="15"/>
              </a:xfrm>
              <a:custGeom>
                <a:avLst/>
                <a:gdLst>
                  <a:gd name="T0" fmla="*/ 9 w 9"/>
                  <a:gd name="T1" fmla="*/ 4 h 15"/>
                  <a:gd name="T2" fmla="*/ 3 w 9"/>
                  <a:gd name="T3" fmla="*/ 15 h 15"/>
                  <a:gd name="T4" fmla="*/ 0 w 9"/>
                  <a:gd name="T5" fmla="*/ 11 h 15"/>
                  <a:gd name="T6" fmla="*/ 7 w 9"/>
                  <a:gd name="T7" fmla="*/ 0 h 15"/>
                  <a:gd name="T8" fmla="*/ 7 w 9"/>
                  <a:gd name="T9" fmla="*/ 0 h 15"/>
                  <a:gd name="T10" fmla="*/ 7 w 9"/>
                  <a:gd name="T11" fmla="*/ 2 h 15"/>
                  <a:gd name="T12" fmla="*/ 9 w 9"/>
                  <a:gd name="T13" fmla="*/ 2 h 15"/>
                  <a:gd name="T14" fmla="*/ 9 w 9"/>
                  <a:gd name="T15" fmla="*/ 2 h 15"/>
                  <a:gd name="T16" fmla="*/ 9 w 9"/>
                  <a:gd name="T17" fmla="*/ 2 h 15"/>
                  <a:gd name="T18" fmla="*/ 9 w 9"/>
                  <a:gd name="T19" fmla="*/ 2 h 15"/>
                  <a:gd name="T20" fmla="*/ 9 w 9"/>
                  <a:gd name="T21" fmla="*/ 2 h 15"/>
                  <a:gd name="T22" fmla="*/ 9 w 9"/>
                  <a:gd name="T23" fmla="*/ 4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9" y="4"/>
                    </a:moveTo>
                    <a:lnTo>
                      <a:pt x="3" y="15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ED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3" name="Freeform 4425"/>
              <p:cNvSpPr>
                <a:spLocks/>
              </p:cNvSpPr>
              <p:nvPr/>
            </p:nvSpPr>
            <p:spPr bwMode="auto">
              <a:xfrm>
                <a:off x="4955" y="1436"/>
                <a:ext cx="9" cy="15"/>
              </a:xfrm>
              <a:custGeom>
                <a:avLst/>
                <a:gdLst>
                  <a:gd name="T0" fmla="*/ 9 w 9"/>
                  <a:gd name="T1" fmla="*/ 4 h 15"/>
                  <a:gd name="T2" fmla="*/ 2 w 9"/>
                  <a:gd name="T3" fmla="*/ 15 h 15"/>
                  <a:gd name="T4" fmla="*/ 0 w 9"/>
                  <a:gd name="T5" fmla="*/ 11 h 15"/>
                  <a:gd name="T6" fmla="*/ 5 w 9"/>
                  <a:gd name="T7" fmla="*/ 0 h 15"/>
                  <a:gd name="T8" fmla="*/ 7 w 9"/>
                  <a:gd name="T9" fmla="*/ 2 h 15"/>
                  <a:gd name="T10" fmla="*/ 7 w 9"/>
                  <a:gd name="T11" fmla="*/ 2 h 15"/>
                  <a:gd name="T12" fmla="*/ 7 w 9"/>
                  <a:gd name="T13" fmla="*/ 2 h 15"/>
                  <a:gd name="T14" fmla="*/ 7 w 9"/>
                  <a:gd name="T15" fmla="*/ 2 h 15"/>
                  <a:gd name="T16" fmla="*/ 7 w 9"/>
                  <a:gd name="T17" fmla="*/ 2 h 15"/>
                  <a:gd name="T18" fmla="*/ 7 w 9"/>
                  <a:gd name="T19" fmla="*/ 4 h 15"/>
                  <a:gd name="T20" fmla="*/ 9 w 9"/>
                  <a:gd name="T21" fmla="*/ 4 h 15"/>
                  <a:gd name="T22" fmla="*/ 9 w 9"/>
                  <a:gd name="T23" fmla="*/ 4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9" y="4"/>
                    </a:moveTo>
                    <a:lnTo>
                      <a:pt x="2" y="15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EDE1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4" name="Freeform 4426"/>
              <p:cNvSpPr>
                <a:spLocks/>
              </p:cNvSpPr>
              <p:nvPr/>
            </p:nvSpPr>
            <p:spPr bwMode="auto">
              <a:xfrm>
                <a:off x="4953" y="1436"/>
                <a:ext cx="9" cy="13"/>
              </a:xfrm>
              <a:custGeom>
                <a:avLst/>
                <a:gdLst>
                  <a:gd name="T0" fmla="*/ 9 w 9"/>
                  <a:gd name="T1" fmla="*/ 2 h 13"/>
                  <a:gd name="T2" fmla="*/ 2 w 9"/>
                  <a:gd name="T3" fmla="*/ 13 h 13"/>
                  <a:gd name="T4" fmla="*/ 0 w 9"/>
                  <a:gd name="T5" fmla="*/ 11 h 13"/>
                  <a:gd name="T6" fmla="*/ 7 w 9"/>
                  <a:gd name="T7" fmla="*/ 0 h 13"/>
                  <a:gd name="T8" fmla="*/ 7 w 9"/>
                  <a:gd name="T9" fmla="*/ 0 h 13"/>
                  <a:gd name="T10" fmla="*/ 7 w 9"/>
                  <a:gd name="T11" fmla="*/ 0 h 13"/>
                  <a:gd name="T12" fmla="*/ 7 w 9"/>
                  <a:gd name="T13" fmla="*/ 0 h 13"/>
                  <a:gd name="T14" fmla="*/ 7 w 9"/>
                  <a:gd name="T15" fmla="*/ 0 h 13"/>
                  <a:gd name="T16" fmla="*/ 9 w 9"/>
                  <a:gd name="T17" fmla="*/ 2 h 13"/>
                  <a:gd name="T18" fmla="*/ 9 w 9"/>
                  <a:gd name="T19" fmla="*/ 2 h 13"/>
                  <a:gd name="T20" fmla="*/ 9 w 9"/>
                  <a:gd name="T21" fmla="*/ 2 h 13"/>
                  <a:gd name="T22" fmla="*/ 9 w 9"/>
                  <a:gd name="T23" fmla="*/ 2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13">
                    <a:moveTo>
                      <a:pt x="9" y="2"/>
                    </a:moveTo>
                    <a:lnTo>
                      <a:pt x="2" y="13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EDE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5" name="Freeform 4427"/>
              <p:cNvSpPr>
                <a:spLocks/>
              </p:cNvSpPr>
              <p:nvPr/>
            </p:nvSpPr>
            <p:spPr bwMode="auto">
              <a:xfrm>
                <a:off x="4952" y="1434"/>
                <a:ext cx="8" cy="13"/>
              </a:xfrm>
              <a:custGeom>
                <a:avLst/>
                <a:gdLst>
                  <a:gd name="T0" fmla="*/ 8 w 8"/>
                  <a:gd name="T1" fmla="*/ 2 h 13"/>
                  <a:gd name="T2" fmla="*/ 3 w 8"/>
                  <a:gd name="T3" fmla="*/ 13 h 13"/>
                  <a:gd name="T4" fmla="*/ 0 w 8"/>
                  <a:gd name="T5" fmla="*/ 11 h 13"/>
                  <a:gd name="T6" fmla="*/ 6 w 8"/>
                  <a:gd name="T7" fmla="*/ 0 h 13"/>
                  <a:gd name="T8" fmla="*/ 6 w 8"/>
                  <a:gd name="T9" fmla="*/ 0 h 13"/>
                  <a:gd name="T10" fmla="*/ 6 w 8"/>
                  <a:gd name="T11" fmla="*/ 0 h 13"/>
                  <a:gd name="T12" fmla="*/ 6 w 8"/>
                  <a:gd name="T13" fmla="*/ 0 h 13"/>
                  <a:gd name="T14" fmla="*/ 8 w 8"/>
                  <a:gd name="T15" fmla="*/ 2 h 13"/>
                  <a:gd name="T16" fmla="*/ 8 w 8"/>
                  <a:gd name="T17" fmla="*/ 2 h 13"/>
                  <a:gd name="T18" fmla="*/ 8 w 8"/>
                  <a:gd name="T19" fmla="*/ 2 h 13"/>
                  <a:gd name="T20" fmla="*/ 8 w 8"/>
                  <a:gd name="T21" fmla="*/ 2 h 13"/>
                  <a:gd name="T22" fmla="*/ 8 w 8"/>
                  <a:gd name="T23" fmla="*/ 2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13">
                    <a:moveTo>
                      <a:pt x="8" y="2"/>
                    </a:moveTo>
                    <a:lnTo>
                      <a:pt x="3" y="13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EDE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6" name="Freeform 4428"/>
              <p:cNvSpPr>
                <a:spLocks/>
              </p:cNvSpPr>
              <p:nvPr/>
            </p:nvSpPr>
            <p:spPr bwMode="auto">
              <a:xfrm>
                <a:off x="4952" y="1432"/>
                <a:ext cx="8" cy="15"/>
              </a:xfrm>
              <a:custGeom>
                <a:avLst/>
                <a:gdLst>
                  <a:gd name="T0" fmla="*/ 8 w 8"/>
                  <a:gd name="T1" fmla="*/ 4 h 15"/>
                  <a:gd name="T2" fmla="*/ 1 w 8"/>
                  <a:gd name="T3" fmla="*/ 15 h 15"/>
                  <a:gd name="T4" fmla="*/ 0 w 8"/>
                  <a:gd name="T5" fmla="*/ 12 h 15"/>
                  <a:gd name="T6" fmla="*/ 5 w 8"/>
                  <a:gd name="T7" fmla="*/ 0 h 15"/>
                  <a:gd name="T8" fmla="*/ 5 w 8"/>
                  <a:gd name="T9" fmla="*/ 0 h 15"/>
                  <a:gd name="T10" fmla="*/ 6 w 8"/>
                  <a:gd name="T11" fmla="*/ 0 h 15"/>
                  <a:gd name="T12" fmla="*/ 6 w 8"/>
                  <a:gd name="T13" fmla="*/ 2 h 15"/>
                  <a:gd name="T14" fmla="*/ 6 w 8"/>
                  <a:gd name="T15" fmla="*/ 2 h 15"/>
                  <a:gd name="T16" fmla="*/ 6 w 8"/>
                  <a:gd name="T17" fmla="*/ 2 h 15"/>
                  <a:gd name="T18" fmla="*/ 6 w 8"/>
                  <a:gd name="T19" fmla="*/ 2 h 15"/>
                  <a:gd name="T20" fmla="*/ 6 w 8"/>
                  <a:gd name="T21" fmla="*/ 2 h 15"/>
                  <a:gd name="T22" fmla="*/ 8 w 8"/>
                  <a:gd name="T23" fmla="*/ 4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15">
                    <a:moveTo>
                      <a:pt x="8" y="4"/>
                    </a:moveTo>
                    <a:lnTo>
                      <a:pt x="1" y="15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DE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7" name="Freeform 4429"/>
              <p:cNvSpPr>
                <a:spLocks/>
              </p:cNvSpPr>
              <p:nvPr/>
            </p:nvSpPr>
            <p:spPr bwMode="auto">
              <a:xfrm>
                <a:off x="4950" y="1430"/>
                <a:ext cx="8" cy="15"/>
              </a:xfrm>
              <a:custGeom>
                <a:avLst/>
                <a:gdLst>
                  <a:gd name="T0" fmla="*/ 8 w 8"/>
                  <a:gd name="T1" fmla="*/ 4 h 15"/>
                  <a:gd name="T2" fmla="*/ 2 w 8"/>
                  <a:gd name="T3" fmla="*/ 15 h 15"/>
                  <a:gd name="T4" fmla="*/ 0 w 8"/>
                  <a:gd name="T5" fmla="*/ 14 h 15"/>
                  <a:gd name="T6" fmla="*/ 0 w 8"/>
                  <a:gd name="T7" fmla="*/ 12 h 15"/>
                  <a:gd name="T8" fmla="*/ 5 w 8"/>
                  <a:gd name="T9" fmla="*/ 0 h 15"/>
                  <a:gd name="T10" fmla="*/ 7 w 8"/>
                  <a:gd name="T11" fmla="*/ 0 h 15"/>
                  <a:gd name="T12" fmla="*/ 7 w 8"/>
                  <a:gd name="T13" fmla="*/ 2 h 15"/>
                  <a:gd name="T14" fmla="*/ 7 w 8"/>
                  <a:gd name="T15" fmla="*/ 2 h 15"/>
                  <a:gd name="T16" fmla="*/ 7 w 8"/>
                  <a:gd name="T17" fmla="*/ 2 h 15"/>
                  <a:gd name="T18" fmla="*/ 7 w 8"/>
                  <a:gd name="T19" fmla="*/ 2 h 15"/>
                  <a:gd name="T20" fmla="*/ 8 w 8"/>
                  <a:gd name="T21" fmla="*/ 2 h 15"/>
                  <a:gd name="T22" fmla="*/ 8 w 8"/>
                  <a:gd name="T23" fmla="*/ 4 h 15"/>
                  <a:gd name="T24" fmla="*/ 8 w 8"/>
                  <a:gd name="T25" fmla="*/ 4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" h="15">
                    <a:moveTo>
                      <a:pt x="8" y="4"/>
                    </a:moveTo>
                    <a:lnTo>
                      <a:pt x="2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DE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8" name="Freeform 4430"/>
              <p:cNvSpPr>
                <a:spLocks/>
              </p:cNvSpPr>
              <p:nvPr/>
            </p:nvSpPr>
            <p:spPr bwMode="auto">
              <a:xfrm>
                <a:off x="4948" y="1429"/>
                <a:ext cx="9" cy="15"/>
              </a:xfrm>
              <a:custGeom>
                <a:avLst/>
                <a:gdLst>
                  <a:gd name="T0" fmla="*/ 9 w 9"/>
                  <a:gd name="T1" fmla="*/ 3 h 15"/>
                  <a:gd name="T2" fmla="*/ 4 w 9"/>
                  <a:gd name="T3" fmla="*/ 15 h 15"/>
                  <a:gd name="T4" fmla="*/ 2 w 9"/>
                  <a:gd name="T5" fmla="*/ 15 h 15"/>
                  <a:gd name="T6" fmla="*/ 0 w 9"/>
                  <a:gd name="T7" fmla="*/ 11 h 15"/>
                  <a:gd name="T8" fmla="*/ 7 w 9"/>
                  <a:gd name="T9" fmla="*/ 0 h 15"/>
                  <a:gd name="T10" fmla="*/ 7 w 9"/>
                  <a:gd name="T11" fmla="*/ 1 h 15"/>
                  <a:gd name="T12" fmla="*/ 7 w 9"/>
                  <a:gd name="T13" fmla="*/ 1 h 15"/>
                  <a:gd name="T14" fmla="*/ 7 w 9"/>
                  <a:gd name="T15" fmla="*/ 1 h 15"/>
                  <a:gd name="T16" fmla="*/ 7 w 9"/>
                  <a:gd name="T17" fmla="*/ 1 h 15"/>
                  <a:gd name="T18" fmla="*/ 9 w 9"/>
                  <a:gd name="T19" fmla="*/ 1 h 15"/>
                  <a:gd name="T20" fmla="*/ 9 w 9"/>
                  <a:gd name="T21" fmla="*/ 3 h 15"/>
                  <a:gd name="T22" fmla="*/ 9 w 9"/>
                  <a:gd name="T23" fmla="*/ 3 h 15"/>
                  <a:gd name="T24" fmla="*/ 9 w 9"/>
                  <a:gd name="T25" fmla="*/ 3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" h="15">
                    <a:moveTo>
                      <a:pt x="9" y="3"/>
                    </a:moveTo>
                    <a:lnTo>
                      <a:pt x="4" y="15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DE4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9" name="Freeform 4431"/>
              <p:cNvSpPr>
                <a:spLocks/>
              </p:cNvSpPr>
              <p:nvPr/>
            </p:nvSpPr>
            <p:spPr bwMode="auto">
              <a:xfrm>
                <a:off x="4948" y="1429"/>
                <a:ext cx="7" cy="13"/>
              </a:xfrm>
              <a:custGeom>
                <a:avLst/>
                <a:gdLst>
                  <a:gd name="T0" fmla="*/ 7 w 7"/>
                  <a:gd name="T1" fmla="*/ 1 h 13"/>
                  <a:gd name="T2" fmla="*/ 2 w 7"/>
                  <a:gd name="T3" fmla="*/ 13 h 13"/>
                  <a:gd name="T4" fmla="*/ 0 w 7"/>
                  <a:gd name="T5" fmla="*/ 9 h 13"/>
                  <a:gd name="T6" fmla="*/ 5 w 7"/>
                  <a:gd name="T7" fmla="*/ 0 h 13"/>
                  <a:gd name="T8" fmla="*/ 5 w 7"/>
                  <a:gd name="T9" fmla="*/ 0 h 13"/>
                  <a:gd name="T10" fmla="*/ 5 w 7"/>
                  <a:gd name="T11" fmla="*/ 0 h 13"/>
                  <a:gd name="T12" fmla="*/ 7 w 7"/>
                  <a:gd name="T13" fmla="*/ 0 h 13"/>
                  <a:gd name="T14" fmla="*/ 7 w 7"/>
                  <a:gd name="T15" fmla="*/ 0 h 13"/>
                  <a:gd name="T16" fmla="*/ 7 w 7"/>
                  <a:gd name="T17" fmla="*/ 1 h 13"/>
                  <a:gd name="T18" fmla="*/ 7 w 7"/>
                  <a:gd name="T19" fmla="*/ 1 h 13"/>
                  <a:gd name="T20" fmla="*/ 7 w 7"/>
                  <a:gd name="T21" fmla="*/ 1 h 13"/>
                  <a:gd name="T22" fmla="*/ 7 w 7"/>
                  <a:gd name="T23" fmla="*/ 1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3">
                    <a:moveTo>
                      <a:pt x="7" y="1"/>
                    </a:moveTo>
                    <a:lnTo>
                      <a:pt x="2" y="13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0E8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0" name="Freeform 4432"/>
              <p:cNvSpPr>
                <a:spLocks/>
              </p:cNvSpPr>
              <p:nvPr/>
            </p:nvSpPr>
            <p:spPr bwMode="auto">
              <a:xfrm>
                <a:off x="4946" y="1427"/>
                <a:ext cx="9" cy="13"/>
              </a:xfrm>
              <a:custGeom>
                <a:avLst/>
                <a:gdLst>
                  <a:gd name="T0" fmla="*/ 9 w 9"/>
                  <a:gd name="T1" fmla="*/ 2 h 13"/>
                  <a:gd name="T2" fmla="*/ 2 w 9"/>
                  <a:gd name="T3" fmla="*/ 13 h 13"/>
                  <a:gd name="T4" fmla="*/ 0 w 9"/>
                  <a:gd name="T5" fmla="*/ 9 h 13"/>
                  <a:gd name="T6" fmla="*/ 6 w 9"/>
                  <a:gd name="T7" fmla="*/ 0 h 13"/>
                  <a:gd name="T8" fmla="*/ 7 w 9"/>
                  <a:gd name="T9" fmla="*/ 0 h 13"/>
                  <a:gd name="T10" fmla="*/ 7 w 9"/>
                  <a:gd name="T11" fmla="*/ 0 h 13"/>
                  <a:gd name="T12" fmla="*/ 7 w 9"/>
                  <a:gd name="T13" fmla="*/ 0 h 13"/>
                  <a:gd name="T14" fmla="*/ 7 w 9"/>
                  <a:gd name="T15" fmla="*/ 2 h 13"/>
                  <a:gd name="T16" fmla="*/ 7 w 9"/>
                  <a:gd name="T17" fmla="*/ 2 h 13"/>
                  <a:gd name="T18" fmla="*/ 7 w 9"/>
                  <a:gd name="T19" fmla="*/ 2 h 13"/>
                  <a:gd name="T20" fmla="*/ 9 w 9"/>
                  <a:gd name="T21" fmla="*/ 2 h 13"/>
                  <a:gd name="T22" fmla="*/ 9 w 9"/>
                  <a:gd name="T23" fmla="*/ 2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13">
                    <a:moveTo>
                      <a:pt x="9" y="2"/>
                    </a:moveTo>
                    <a:lnTo>
                      <a:pt x="2" y="13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F1E8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1" name="Freeform 4433"/>
              <p:cNvSpPr>
                <a:spLocks/>
              </p:cNvSpPr>
              <p:nvPr/>
            </p:nvSpPr>
            <p:spPr bwMode="auto">
              <a:xfrm>
                <a:off x="4946" y="1425"/>
                <a:ext cx="7" cy="13"/>
              </a:xfrm>
              <a:custGeom>
                <a:avLst/>
                <a:gdLst>
                  <a:gd name="T0" fmla="*/ 7 w 7"/>
                  <a:gd name="T1" fmla="*/ 4 h 13"/>
                  <a:gd name="T2" fmla="*/ 2 w 7"/>
                  <a:gd name="T3" fmla="*/ 13 h 13"/>
                  <a:gd name="T4" fmla="*/ 0 w 7"/>
                  <a:gd name="T5" fmla="*/ 9 h 13"/>
                  <a:gd name="T6" fmla="*/ 6 w 7"/>
                  <a:gd name="T7" fmla="*/ 0 h 13"/>
                  <a:gd name="T8" fmla="*/ 6 w 7"/>
                  <a:gd name="T9" fmla="*/ 0 h 13"/>
                  <a:gd name="T10" fmla="*/ 6 w 7"/>
                  <a:gd name="T11" fmla="*/ 0 h 13"/>
                  <a:gd name="T12" fmla="*/ 6 w 7"/>
                  <a:gd name="T13" fmla="*/ 2 h 13"/>
                  <a:gd name="T14" fmla="*/ 6 w 7"/>
                  <a:gd name="T15" fmla="*/ 2 h 13"/>
                  <a:gd name="T16" fmla="*/ 7 w 7"/>
                  <a:gd name="T17" fmla="*/ 2 h 13"/>
                  <a:gd name="T18" fmla="*/ 7 w 7"/>
                  <a:gd name="T19" fmla="*/ 2 h 13"/>
                  <a:gd name="T20" fmla="*/ 7 w 7"/>
                  <a:gd name="T21" fmla="*/ 2 h 13"/>
                  <a:gd name="T22" fmla="*/ 7 w 7"/>
                  <a:gd name="T23" fmla="*/ 4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3">
                    <a:moveTo>
                      <a:pt x="7" y="4"/>
                    </a:moveTo>
                    <a:lnTo>
                      <a:pt x="2" y="13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1E8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2" name="Freeform 4434"/>
              <p:cNvSpPr>
                <a:spLocks/>
              </p:cNvSpPr>
              <p:nvPr/>
            </p:nvSpPr>
            <p:spPr bwMode="auto">
              <a:xfrm>
                <a:off x="4945" y="1423"/>
                <a:ext cx="7" cy="13"/>
              </a:xfrm>
              <a:custGeom>
                <a:avLst/>
                <a:gdLst>
                  <a:gd name="T0" fmla="*/ 7 w 7"/>
                  <a:gd name="T1" fmla="*/ 4 h 13"/>
                  <a:gd name="T2" fmla="*/ 1 w 7"/>
                  <a:gd name="T3" fmla="*/ 13 h 13"/>
                  <a:gd name="T4" fmla="*/ 0 w 7"/>
                  <a:gd name="T5" fmla="*/ 9 h 13"/>
                  <a:gd name="T6" fmla="*/ 5 w 7"/>
                  <a:gd name="T7" fmla="*/ 0 h 13"/>
                  <a:gd name="T8" fmla="*/ 5 w 7"/>
                  <a:gd name="T9" fmla="*/ 0 h 13"/>
                  <a:gd name="T10" fmla="*/ 5 w 7"/>
                  <a:gd name="T11" fmla="*/ 2 h 13"/>
                  <a:gd name="T12" fmla="*/ 7 w 7"/>
                  <a:gd name="T13" fmla="*/ 2 h 13"/>
                  <a:gd name="T14" fmla="*/ 7 w 7"/>
                  <a:gd name="T15" fmla="*/ 2 h 13"/>
                  <a:gd name="T16" fmla="*/ 7 w 7"/>
                  <a:gd name="T17" fmla="*/ 2 h 13"/>
                  <a:gd name="T18" fmla="*/ 7 w 7"/>
                  <a:gd name="T19" fmla="*/ 2 h 13"/>
                  <a:gd name="T20" fmla="*/ 7 w 7"/>
                  <a:gd name="T21" fmla="*/ 4 h 13"/>
                  <a:gd name="T22" fmla="*/ 7 w 7"/>
                  <a:gd name="T23" fmla="*/ 4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3">
                    <a:moveTo>
                      <a:pt x="7" y="4"/>
                    </a:moveTo>
                    <a:lnTo>
                      <a:pt x="1" y="13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1E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3" name="Freeform 4435"/>
              <p:cNvSpPr>
                <a:spLocks/>
              </p:cNvSpPr>
              <p:nvPr/>
            </p:nvSpPr>
            <p:spPr bwMode="auto">
              <a:xfrm>
                <a:off x="4945" y="1421"/>
                <a:ext cx="7" cy="13"/>
              </a:xfrm>
              <a:custGeom>
                <a:avLst/>
                <a:gdLst>
                  <a:gd name="T0" fmla="*/ 7 w 7"/>
                  <a:gd name="T1" fmla="*/ 4 h 13"/>
                  <a:gd name="T2" fmla="*/ 1 w 7"/>
                  <a:gd name="T3" fmla="*/ 13 h 13"/>
                  <a:gd name="T4" fmla="*/ 0 w 7"/>
                  <a:gd name="T5" fmla="*/ 9 h 13"/>
                  <a:gd name="T6" fmla="*/ 3 w 7"/>
                  <a:gd name="T7" fmla="*/ 0 h 13"/>
                  <a:gd name="T8" fmla="*/ 3 w 7"/>
                  <a:gd name="T9" fmla="*/ 2 h 13"/>
                  <a:gd name="T10" fmla="*/ 5 w 7"/>
                  <a:gd name="T11" fmla="*/ 2 h 13"/>
                  <a:gd name="T12" fmla="*/ 5 w 7"/>
                  <a:gd name="T13" fmla="*/ 2 h 13"/>
                  <a:gd name="T14" fmla="*/ 5 w 7"/>
                  <a:gd name="T15" fmla="*/ 2 h 13"/>
                  <a:gd name="T16" fmla="*/ 5 w 7"/>
                  <a:gd name="T17" fmla="*/ 2 h 13"/>
                  <a:gd name="T18" fmla="*/ 5 w 7"/>
                  <a:gd name="T19" fmla="*/ 4 h 13"/>
                  <a:gd name="T20" fmla="*/ 7 w 7"/>
                  <a:gd name="T21" fmla="*/ 4 h 13"/>
                  <a:gd name="T22" fmla="*/ 7 w 7"/>
                  <a:gd name="T23" fmla="*/ 4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3">
                    <a:moveTo>
                      <a:pt x="7" y="4"/>
                    </a:moveTo>
                    <a:lnTo>
                      <a:pt x="1" y="13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1E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4" name="Freeform 4436"/>
              <p:cNvSpPr>
                <a:spLocks/>
              </p:cNvSpPr>
              <p:nvPr/>
            </p:nvSpPr>
            <p:spPr bwMode="auto">
              <a:xfrm>
                <a:off x="4943" y="1421"/>
                <a:ext cx="7" cy="11"/>
              </a:xfrm>
              <a:custGeom>
                <a:avLst/>
                <a:gdLst>
                  <a:gd name="T0" fmla="*/ 7 w 7"/>
                  <a:gd name="T1" fmla="*/ 2 h 11"/>
                  <a:gd name="T2" fmla="*/ 2 w 7"/>
                  <a:gd name="T3" fmla="*/ 11 h 11"/>
                  <a:gd name="T4" fmla="*/ 0 w 7"/>
                  <a:gd name="T5" fmla="*/ 8 h 11"/>
                  <a:gd name="T6" fmla="*/ 5 w 7"/>
                  <a:gd name="T7" fmla="*/ 0 h 11"/>
                  <a:gd name="T8" fmla="*/ 5 w 7"/>
                  <a:gd name="T9" fmla="*/ 0 h 11"/>
                  <a:gd name="T10" fmla="*/ 5 w 7"/>
                  <a:gd name="T11" fmla="*/ 0 h 11"/>
                  <a:gd name="T12" fmla="*/ 5 w 7"/>
                  <a:gd name="T13" fmla="*/ 0 h 11"/>
                  <a:gd name="T14" fmla="*/ 5 w 7"/>
                  <a:gd name="T15" fmla="*/ 0 h 11"/>
                  <a:gd name="T16" fmla="*/ 5 w 7"/>
                  <a:gd name="T17" fmla="*/ 2 h 11"/>
                  <a:gd name="T18" fmla="*/ 7 w 7"/>
                  <a:gd name="T19" fmla="*/ 2 h 11"/>
                  <a:gd name="T20" fmla="*/ 7 w 7"/>
                  <a:gd name="T21" fmla="*/ 2 h 11"/>
                  <a:gd name="T22" fmla="*/ 7 w 7"/>
                  <a:gd name="T23" fmla="*/ 2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7" y="2"/>
                    </a:moveTo>
                    <a:lnTo>
                      <a:pt x="2" y="11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1EB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5" name="Freeform 4437"/>
              <p:cNvSpPr>
                <a:spLocks/>
              </p:cNvSpPr>
              <p:nvPr/>
            </p:nvSpPr>
            <p:spPr bwMode="auto">
              <a:xfrm>
                <a:off x="4943" y="1419"/>
                <a:ext cx="5" cy="11"/>
              </a:xfrm>
              <a:custGeom>
                <a:avLst/>
                <a:gdLst>
                  <a:gd name="T0" fmla="*/ 5 w 5"/>
                  <a:gd name="T1" fmla="*/ 2 h 11"/>
                  <a:gd name="T2" fmla="*/ 2 w 5"/>
                  <a:gd name="T3" fmla="*/ 11 h 11"/>
                  <a:gd name="T4" fmla="*/ 0 w 5"/>
                  <a:gd name="T5" fmla="*/ 8 h 11"/>
                  <a:gd name="T6" fmla="*/ 3 w 5"/>
                  <a:gd name="T7" fmla="*/ 0 h 11"/>
                  <a:gd name="T8" fmla="*/ 3 w 5"/>
                  <a:gd name="T9" fmla="*/ 0 h 11"/>
                  <a:gd name="T10" fmla="*/ 3 w 5"/>
                  <a:gd name="T11" fmla="*/ 0 h 11"/>
                  <a:gd name="T12" fmla="*/ 3 w 5"/>
                  <a:gd name="T13" fmla="*/ 0 h 11"/>
                  <a:gd name="T14" fmla="*/ 5 w 5"/>
                  <a:gd name="T15" fmla="*/ 2 h 11"/>
                  <a:gd name="T16" fmla="*/ 5 w 5"/>
                  <a:gd name="T17" fmla="*/ 2 h 11"/>
                  <a:gd name="T18" fmla="*/ 5 w 5"/>
                  <a:gd name="T19" fmla="*/ 2 h 11"/>
                  <a:gd name="T20" fmla="*/ 5 w 5"/>
                  <a:gd name="T21" fmla="*/ 2 h 11"/>
                  <a:gd name="T22" fmla="*/ 5 w 5"/>
                  <a:gd name="T23" fmla="*/ 2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11">
                    <a:moveTo>
                      <a:pt x="5" y="2"/>
                    </a:moveTo>
                    <a:lnTo>
                      <a:pt x="2" y="11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6F0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6" name="Freeform 4438"/>
              <p:cNvSpPr>
                <a:spLocks/>
              </p:cNvSpPr>
              <p:nvPr/>
            </p:nvSpPr>
            <p:spPr bwMode="auto">
              <a:xfrm>
                <a:off x="4941" y="1417"/>
                <a:ext cx="7" cy="12"/>
              </a:xfrm>
              <a:custGeom>
                <a:avLst/>
                <a:gdLst>
                  <a:gd name="T0" fmla="*/ 7 w 7"/>
                  <a:gd name="T1" fmla="*/ 4 h 12"/>
                  <a:gd name="T2" fmla="*/ 2 w 7"/>
                  <a:gd name="T3" fmla="*/ 12 h 12"/>
                  <a:gd name="T4" fmla="*/ 2 w 7"/>
                  <a:gd name="T5" fmla="*/ 8 h 12"/>
                  <a:gd name="T6" fmla="*/ 0 w 7"/>
                  <a:gd name="T7" fmla="*/ 6 h 12"/>
                  <a:gd name="T8" fmla="*/ 4 w 7"/>
                  <a:gd name="T9" fmla="*/ 0 h 12"/>
                  <a:gd name="T10" fmla="*/ 4 w 7"/>
                  <a:gd name="T11" fmla="*/ 0 h 12"/>
                  <a:gd name="T12" fmla="*/ 5 w 7"/>
                  <a:gd name="T13" fmla="*/ 0 h 12"/>
                  <a:gd name="T14" fmla="*/ 5 w 7"/>
                  <a:gd name="T15" fmla="*/ 0 h 12"/>
                  <a:gd name="T16" fmla="*/ 5 w 7"/>
                  <a:gd name="T17" fmla="*/ 2 h 12"/>
                  <a:gd name="T18" fmla="*/ 5 w 7"/>
                  <a:gd name="T19" fmla="*/ 2 h 12"/>
                  <a:gd name="T20" fmla="*/ 5 w 7"/>
                  <a:gd name="T21" fmla="*/ 2 h 12"/>
                  <a:gd name="T22" fmla="*/ 5 w 7"/>
                  <a:gd name="T23" fmla="*/ 2 h 12"/>
                  <a:gd name="T24" fmla="*/ 7 w 7"/>
                  <a:gd name="T25" fmla="*/ 4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" h="12">
                    <a:moveTo>
                      <a:pt x="7" y="4"/>
                    </a:moveTo>
                    <a:lnTo>
                      <a:pt x="2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6F0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7" name="Freeform 4439"/>
              <p:cNvSpPr>
                <a:spLocks/>
              </p:cNvSpPr>
              <p:nvPr/>
            </p:nvSpPr>
            <p:spPr bwMode="auto">
              <a:xfrm>
                <a:off x="4941" y="1415"/>
                <a:ext cx="5" cy="12"/>
              </a:xfrm>
              <a:custGeom>
                <a:avLst/>
                <a:gdLst>
                  <a:gd name="T0" fmla="*/ 5 w 5"/>
                  <a:gd name="T1" fmla="*/ 4 h 12"/>
                  <a:gd name="T2" fmla="*/ 2 w 5"/>
                  <a:gd name="T3" fmla="*/ 12 h 12"/>
                  <a:gd name="T4" fmla="*/ 2 w 5"/>
                  <a:gd name="T5" fmla="*/ 10 h 12"/>
                  <a:gd name="T6" fmla="*/ 0 w 5"/>
                  <a:gd name="T7" fmla="*/ 6 h 12"/>
                  <a:gd name="T8" fmla="*/ 4 w 5"/>
                  <a:gd name="T9" fmla="*/ 0 h 12"/>
                  <a:gd name="T10" fmla="*/ 4 w 5"/>
                  <a:gd name="T11" fmla="*/ 0 h 12"/>
                  <a:gd name="T12" fmla="*/ 4 w 5"/>
                  <a:gd name="T13" fmla="*/ 0 h 12"/>
                  <a:gd name="T14" fmla="*/ 4 w 5"/>
                  <a:gd name="T15" fmla="*/ 2 h 12"/>
                  <a:gd name="T16" fmla="*/ 4 w 5"/>
                  <a:gd name="T17" fmla="*/ 2 h 12"/>
                  <a:gd name="T18" fmla="*/ 4 w 5"/>
                  <a:gd name="T19" fmla="*/ 2 h 12"/>
                  <a:gd name="T20" fmla="*/ 5 w 5"/>
                  <a:gd name="T21" fmla="*/ 2 h 12"/>
                  <a:gd name="T22" fmla="*/ 5 w 5"/>
                  <a:gd name="T23" fmla="*/ 2 h 12"/>
                  <a:gd name="T24" fmla="*/ 5 w 5"/>
                  <a:gd name="T25" fmla="*/ 4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12">
                    <a:moveTo>
                      <a:pt x="5" y="4"/>
                    </a:moveTo>
                    <a:lnTo>
                      <a:pt x="2" y="12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6F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8" name="Freeform 4440"/>
              <p:cNvSpPr>
                <a:spLocks/>
              </p:cNvSpPr>
              <p:nvPr/>
            </p:nvSpPr>
            <p:spPr bwMode="auto">
              <a:xfrm>
                <a:off x="4939" y="1414"/>
                <a:ext cx="6" cy="9"/>
              </a:xfrm>
              <a:custGeom>
                <a:avLst/>
                <a:gdLst>
                  <a:gd name="T0" fmla="*/ 6 w 6"/>
                  <a:gd name="T1" fmla="*/ 3 h 9"/>
                  <a:gd name="T2" fmla="*/ 2 w 6"/>
                  <a:gd name="T3" fmla="*/ 9 h 9"/>
                  <a:gd name="T4" fmla="*/ 0 w 6"/>
                  <a:gd name="T5" fmla="*/ 5 h 9"/>
                  <a:gd name="T6" fmla="*/ 4 w 6"/>
                  <a:gd name="T7" fmla="*/ 0 h 9"/>
                  <a:gd name="T8" fmla="*/ 4 w 6"/>
                  <a:gd name="T9" fmla="*/ 0 h 9"/>
                  <a:gd name="T10" fmla="*/ 4 w 6"/>
                  <a:gd name="T11" fmla="*/ 1 h 9"/>
                  <a:gd name="T12" fmla="*/ 6 w 6"/>
                  <a:gd name="T13" fmla="*/ 1 h 9"/>
                  <a:gd name="T14" fmla="*/ 6 w 6"/>
                  <a:gd name="T15" fmla="*/ 1 h 9"/>
                  <a:gd name="T16" fmla="*/ 6 w 6"/>
                  <a:gd name="T17" fmla="*/ 1 h 9"/>
                  <a:gd name="T18" fmla="*/ 6 w 6"/>
                  <a:gd name="T19" fmla="*/ 1 h 9"/>
                  <a:gd name="T20" fmla="*/ 6 w 6"/>
                  <a:gd name="T21" fmla="*/ 3 h 9"/>
                  <a:gd name="T22" fmla="*/ 6 w 6"/>
                  <a:gd name="T23" fmla="*/ 3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lnTo>
                      <a:pt x="2" y="9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7F2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9" name="Freeform 4441"/>
              <p:cNvSpPr>
                <a:spLocks/>
              </p:cNvSpPr>
              <p:nvPr/>
            </p:nvSpPr>
            <p:spPr bwMode="auto">
              <a:xfrm>
                <a:off x="4939" y="1412"/>
                <a:ext cx="6" cy="9"/>
              </a:xfrm>
              <a:custGeom>
                <a:avLst/>
                <a:gdLst>
                  <a:gd name="T0" fmla="*/ 6 w 6"/>
                  <a:gd name="T1" fmla="*/ 3 h 9"/>
                  <a:gd name="T2" fmla="*/ 2 w 6"/>
                  <a:gd name="T3" fmla="*/ 9 h 9"/>
                  <a:gd name="T4" fmla="*/ 0 w 6"/>
                  <a:gd name="T5" fmla="*/ 5 h 9"/>
                  <a:gd name="T6" fmla="*/ 2 w 6"/>
                  <a:gd name="T7" fmla="*/ 0 h 9"/>
                  <a:gd name="T8" fmla="*/ 4 w 6"/>
                  <a:gd name="T9" fmla="*/ 0 h 9"/>
                  <a:gd name="T10" fmla="*/ 4 w 6"/>
                  <a:gd name="T11" fmla="*/ 2 h 9"/>
                  <a:gd name="T12" fmla="*/ 4 w 6"/>
                  <a:gd name="T13" fmla="*/ 2 h 9"/>
                  <a:gd name="T14" fmla="*/ 4 w 6"/>
                  <a:gd name="T15" fmla="*/ 2 h 9"/>
                  <a:gd name="T16" fmla="*/ 4 w 6"/>
                  <a:gd name="T17" fmla="*/ 2 h 9"/>
                  <a:gd name="T18" fmla="*/ 4 w 6"/>
                  <a:gd name="T19" fmla="*/ 3 h 9"/>
                  <a:gd name="T20" fmla="*/ 6 w 6"/>
                  <a:gd name="T21" fmla="*/ 3 h 9"/>
                  <a:gd name="T22" fmla="*/ 6 w 6"/>
                  <a:gd name="T23" fmla="*/ 3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lnTo>
                      <a:pt x="2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7F2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0" name="Freeform 4442"/>
              <p:cNvSpPr>
                <a:spLocks/>
              </p:cNvSpPr>
              <p:nvPr/>
            </p:nvSpPr>
            <p:spPr bwMode="auto">
              <a:xfrm>
                <a:off x="4938" y="1410"/>
                <a:ext cx="5" cy="9"/>
              </a:xfrm>
              <a:custGeom>
                <a:avLst/>
                <a:gdLst>
                  <a:gd name="T0" fmla="*/ 5 w 5"/>
                  <a:gd name="T1" fmla="*/ 4 h 9"/>
                  <a:gd name="T2" fmla="*/ 1 w 5"/>
                  <a:gd name="T3" fmla="*/ 9 h 9"/>
                  <a:gd name="T4" fmla="*/ 0 w 5"/>
                  <a:gd name="T5" fmla="*/ 5 h 9"/>
                  <a:gd name="T6" fmla="*/ 3 w 5"/>
                  <a:gd name="T7" fmla="*/ 0 h 9"/>
                  <a:gd name="T8" fmla="*/ 3 w 5"/>
                  <a:gd name="T9" fmla="*/ 0 h 9"/>
                  <a:gd name="T10" fmla="*/ 3 w 5"/>
                  <a:gd name="T11" fmla="*/ 2 h 9"/>
                  <a:gd name="T12" fmla="*/ 3 w 5"/>
                  <a:gd name="T13" fmla="*/ 2 h 9"/>
                  <a:gd name="T14" fmla="*/ 3 w 5"/>
                  <a:gd name="T15" fmla="*/ 2 h 9"/>
                  <a:gd name="T16" fmla="*/ 5 w 5"/>
                  <a:gd name="T17" fmla="*/ 2 h 9"/>
                  <a:gd name="T18" fmla="*/ 5 w 5"/>
                  <a:gd name="T19" fmla="*/ 4 h 9"/>
                  <a:gd name="T20" fmla="*/ 5 w 5"/>
                  <a:gd name="T21" fmla="*/ 4 h 9"/>
                  <a:gd name="T22" fmla="*/ 5 w 5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9">
                    <a:moveTo>
                      <a:pt x="5" y="4"/>
                    </a:moveTo>
                    <a:lnTo>
                      <a:pt x="1" y="9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7F2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1" name="Freeform 4443"/>
              <p:cNvSpPr>
                <a:spLocks/>
              </p:cNvSpPr>
              <p:nvPr/>
            </p:nvSpPr>
            <p:spPr bwMode="auto">
              <a:xfrm>
                <a:off x="4938" y="1408"/>
                <a:ext cx="3" cy="9"/>
              </a:xfrm>
              <a:custGeom>
                <a:avLst/>
                <a:gdLst>
                  <a:gd name="T0" fmla="*/ 3 w 3"/>
                  <a:gd name="T1" fmla="*/ 4 h 9"/>
                  <a:gd name="T2" fmla="*/ 1 w 3"/>
                  <a:gd name="T3" fmla="*/ 9 h 9"/>
                  <a:gd name="T4" fmla="*/ 0 w 3"/>
                  <a:gd name="T5" fmla="*/ 6 h 9"/>
                  <a:gd name="T6" fmla="*/ 1 w 3"/>
                  <a:gd name="T7" fmla="*/ 0 h 9"/>
                  <a:gd name="T8" fmla="*/ 1 w 3"/>
                  <a:gd name="T9" fmla="*/ 2 h 9"/>
                  <a:gd name="T10" fmla="*/ 1 w 3"/>
                  <a:gd name="T11" fmla="*/ 2 h 9"/>
                  <a:gd name="T12" fmla="*/ 3 w 3"/>
                  <a:gd name="T13" fmla="*/ 2 h 9"/>
                  <a:gd name="T14" fmla="*/ 3 w 3"/>
                  <a:gd name="T15" fmla="*/ 2 h 9"/>
                  <a:gd name="T16" fmla="*/ 3 w 3"/>
                  <a:gd name="T17" fmla="*/ 2 h 9"/>
                  <a:gd name="T18" fmla="*/ 3 w 3"/>
                  <a:gd name="T19" fmla="*/ 4 h 9"/>
                  <a:gd name="T20" fmla="*/ 3 w 3"/>
                  <a:gd name="T21" fmla="*/ 4 h 9"/>
                  <a:gd name="T22" fmla="*/ 3 w 3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9">
                    <a:moveTo>
                      <a:pt x="3" y="4"/>
                    </a:moveTo>
                    <a:lnTo>
                      <a:pt x="1" y="9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AF7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2" name="Freeform 4444"/>
              <p:cNvSpPr>
                <a:spLocks/>
              </p:cNvSpPr>
              <p:nvPr/>
            </p:nvSpPr>
            <p:spPr bwMode="auto">
              <a:xfrm>
                <a:off x="4936" y="1406"/>
                <a:ext cx="5" cy="9"/>
              </a:xfrm>
              <a:custGeom>
                <a:avLst/>
                <a:gdLst>
                  <a:gd name="T0" fmla="*/ 5 w 5"/>
                  <a:gd name="T1" fmla="*/ 4 h 9"/>
                  <a:gd name="T2" fmla="*/ 2 w 5"/>
                  <a:gd name="T3" fmla="*/ 9 h 9"/>
                  <a:gd name="T4" fmla="*/ 0 w 5"/>
                  <a:gd name="T5" fmla="*/ 6 h 9"/>
                  <a:gd name="T6" fmla="*/ 3 w 5"/>
                  <a:gd name="T7" fmla="*/ 0 h 9"/>
                  <a:gd name="T8" fmla="*/ 3 w 5"/>
                  <a:gd name="T9" fmla="*/ 2 h 9"/>
                  <a:gd name="T10" fmla="*/ 3 w 5"/>
                  <a:gd name="T11" fmla="*/ 2 h 9"/>
                  <a:gd name="T12" fmla="*/ 3 w 5"/>
                  <a:gd name="T13" fmla="*/ 2 h 9"/>
                  <a:gd name="T14" fmla="*/ 3 w 5"/>
                  <a:gd name="T15" fmla="*/ 2 h 9"/>
                  <a:gd name="T16" fmla="*/ 3 w 5"/>
                  <a:gd name="T17" fmla="*/ 4 h 9"/>
                  <a:gd name="T18" fmla="*/ 3 w 5"/>
                  <a:gd name="T19" fmla="*/ 4 h 9"/>
                  <a:gd name="T20" fmla="*/ 3 w 5"/>
                  <a:gd name="T21" fmla="*/ 4 h 9"/>
                  <a:gd name="T22" fmla="*/ 5 w 5"/>
                  <a:gd name="T23" fmla="*/ 4 h 9"/>
                  <a:gd name="T24" fmla="*/ 5 w 5"/>
                  <a:gd name="T25" fmla="*/ 4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9">
                    <a:moveTo>
                      <a:pt x="5" y="4"/>
                    </a:moveTo>
                    <a:lnTo>
                      <a:pt x="2" y="9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AF7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3" name="Freeform 4445"/>
              <p:cNvSpPr>
                <a:spLocks/>
              </p:cNvSpPr>
              <p:nvPr/>
            </p:nvSpPr>
            <p:spPr bwMode="auto">
              <a:xfrm>
                <a:off x="4936" y="1404"/>
                <a:ext cx="3" cy="10"/>
              </a:xfrm>
              <a:custGeom>
                <a:avLst/>
                <a:gdLst>
                  <a:gd name="T0" fmla="*/ 3 w 3"/>
                  <a:gd name="T1" fmla="*/ 4 h 10"/>
                  <a:gd name="T2" fmla="*/ 2 w 3"/>
                  <a:gd name="T3" fmla="*/ 10 h 10"/>
                  <a:gd name="T4" fmla="*/ 0 w 3"/>
                  <a:gd name="T5" fmla="*/ 4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3 w 3"/>
                  <a:gd name="T13" fmla="*/ 4 h 10"/>
                  <a:gd name="T14" fmla="*/ 3 w 3"/>
                  <a:gd name="T15" fmla="*/ 4 h 10"/>
                  <a:gd name="T16" fmla="*/ 3 w 3"/>
                  <a:gd name="T17" fmla="*/ 4 h 10"/>
                  <a:gd name="T18" fmla="*/ 3 w 3"/>
                  <a:gd name="T19" fmla="*/ 4 h 10"/>
                  <a:gd name="T20" fmla="*/ 3 w 3"/>
                  <a:gd name="T21" fmla="*/ 4 h 10"/>
                  <a:gd name="T22" fmla="*/ 3 w 3"/>
                  <a:gd name="T23" fmla="*/ 4 h 10"/>
                  <a:gd name="T24" fmla="*/ 3 w 3"/>
                  <a:gd name="T25" fmla="*/ 4 h 10"/>
                  <a:gd name="T26" fmla="*/ 3 w 3"/>
                  <a:gd name="T27" fmla="*/ 4 h 10"/>
                  <a:gd name="T28" fmla="*/ 3 w 3"/>
                  <a:gd name="T29" fmla="*/ 4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" h="10">
                    <a:moveTo>
                      <a:pt x="3" y="4"/>
                    </a:moveTo>
                    <a:lnTo>
                      <a:pt x="2" y="10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AF7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4" name="Freeform 4446"/>
              <p:cNvSpPr>
                <a:spLocks/>
              </p:cNvSpPr>
              <p:nvPr/>
            </p:nvSpPr>
            <p:spPr bwMode="auto">
              <a:xfrm>
                <a:off x="4934" y="1404"/>
                <a:ext cx="5" cy="8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8 h 8"/>
                  <a:gd name="T4" fmla="*/ 0 w 5"/>
                  <a:gd name="T5" fmla="*/ 2 h 8"/>
                  <a:gd name="T6" fmla="*/ 2 w 5"/>
                  <a:gd name="T7" fmla="*/ 0 h 8"/>
                  <a:gd name="T8" fmla="*/ 4 w 5"/>
                  <a:gd name="T9" fmla="*/ 0 h 8"/>
                  <a:gd name="T10" fmla="*/ 4 w 5"/>
                  <a:gd name="T11" fmla="*/ 0 h 8"/>
                  <a:gd name="T12" fmla="*/ 5 w 5"/>
                  <a:gd name="T13" fmla="*/ 2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lnTo>
                      <a:pt x="2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AF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5" name="Freeform 4447"/>
              <p:cNvSpPr>
                <a:spLocks/>
              </p:cNvSpPr>
              <p:nvPr/>
            </p:nvSpPr>
            <p:spPr bwMode="auto">
              <a:xfrm>
                <a:off x="4933" y="1402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4 h 4"/>
                  <a:gd name="T4" fmla="*/ 0 w 3"/>
                  <a:gd name="T5" fmla="*/ 0 h 4"/>
                  <a:gd name="T6" fmla="*/ 3 w 3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BFA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6" name="Freeform 4448"/>
              <p:cNvSpPr>
                <a:spLocks/>
              </p:cNvSpPr>
              <p:nvPr/>
            </p:nvSpPr>
            <p:spPr bwMode="auto">
              <a:xfrm>
                <a:off x="5048" y="1468"/>
                <a:ext cx="5" cy="8"/>
              </a:xfrm>
              <a:custGeom>
                <a:avLst/>
                <a:gdLst>
                  <a:gd name="T0" fmla="*/ 5 w 5"/>
                  <a:gd name="T1" fmla="*/ 6 h 8"/>
                  <a:gd name="T2" fmla="*/ 3 w 5"/>
                  <a:gd name="T3" fmla="*/ 8 h 8"/>
                  <a:gd name="T4" fmla="*/ 0 w 5"/>
                  <a:gd name="T5" fmla="*/ 8 h 8"/>
                  <a:gd name="T6" fmla="*/ 3 w 5"/>
                  <a:gd name="T7" fmla="*/ 0 h 8"/>
                  <a:gd name="T8" fmla="*/ 5 w 5"/>
                  <a:gd name="T9" fmla="*/ 0 h 8"/>
                  <a:gd name="T10" fmla="*/ 5 w 5"/>
                  <a:gd name="T11" fmla="*/ 0 h 8"/>
                  <a:gd name="T12" fmla="*/ 5 w 5"/>
                  <a:gd name="T13" fmla="*/ 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5" y="6"/>
                    </a:moveTo>
                    <a:lnTo>
                      <a:pt x="3" y="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D7B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7" name="Freeform 4449"/>
              <p:cNvSpPr>
                <a:spLocks/>
              </p:cNvSpPr>
              <p:nvPr/>
            </p:nvSpPr>
            <p:spPr bwMode="auto">
              <a:xfrm>
                <a:off x="5045" y="1466"/>
                <a:ext cx="8" cy="10"/>
              </a:xfrm>
              <a:custGeom>
                <a:avLst/>
                <a:gdLst>
                  <a:gd name="T0" fmla="*/ 8 w 8"/>
                  <a:gd name="T1" fmla="*/ 2 h 10"/>
                  <a:gd name="T2" fmla="*/ 5 w 8"/>
                  <a:gd name="T3" fmla="*/ 10 h 10"/>
                  <a:gd name="T4" fmla="*/ 1 w 8"/>
                  <a:gd name="T5" fmla="*/ 10 h 10"/>
                  <a:gd name="T6" fmla="*/ 0 w 8"/>
                  <a:gd name="T7" fmla="*/ 10 h 10"/>
                  <a:gd name="T8" fmla="*/ 5 w 8"/>
                  <a:gd name="T9" fmla="*/ 0 h 10"/>
                  <a:gd name="T10" fmla="*/ 8 w 8"/>
                  <a:gd name="T11" fmla="*/ 2 h 10"/>
                  <a:gd name="T12" fmla="*/ 8 w 8"/>
                  <a:gd name="T13" fmla="*/ 2 h 10"/>
                  <a:gd name="T14" fmla="*/ 8 w 8"/>
                  <a:gd name="T15" fmla="*/ 2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8" y="2"/>
                    </a:moveTo>
                    <a:lnTo>
                      <a:pt x="5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DBC2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8" name="Freeform 4450"/>
              <p:cNvSpPr>
                <a:spLocks/>
              </p:cNvSpPr>
              <p:nvPr/>
            </p:nvSpPr>
            <p:spPr bwMode="auto">
              <a:xfrm>
                <a:off x="5043" y="1466"/>
                <a:ext cx="8" cy="10"/>
              </a:xfrm>
              <a:custGeom>
                <a:avLst/>
                <a:gdLst>
                  <a:gd name="T0" fmla="*/ 8 w 8"/>
                  <a:gd name="T1" fmla="*/ 2 h 10"/>
                  <a:gd name="T2" fmla="*/ 5 w 8"/>
                  <a:gd name="T3" fmla="*/ 10 h 10"/>
                  <a:gd name="T4" fmla="*/ 3 w 8"/>
                  <a:gd name="T5" fmla="*/ 10 h 10"/>
                  <a:gd name="T6" fmla="*/ 0 w 8"/>
                  <a:gd name="T7" fmla="*/ 10 h 10"/>
                  <a:gd name="T8" fmla="*/ 5 w 8"/>
                  <a:gd name="T9" fmla="*/ 0 h 10"/>
                  <a:gd name="T10" fmla="*/ 7 w 8"/>
                  <a:gd name="T11" fmla="*/ 0 h 10"/>
                  <a:gd name="T12" fmla="*/ 8 w 8"/>
                  <a:gd name="T13" fmla="*/ 2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8" y="2"/>
                    </a:moveTo>
                    <a:lnTo>
                      <a:pt x="5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DEC7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9" name="Freeform 4451"/>
              <p:cNvSpPr>
                <a:spLocks/>
              </p:cNvSpPr>
              <p:nvPr/>
            </p:nvSpPr>
            <p:spPr bwMode="auto">
              <a:xfrm>
                <a:off x="5041" y="1466"/>
                <a:ext cx="9" cy="10"/>
              </a:xfrm>
              <a:custGeom>
                <a:avLst/>
                <a:gdLst>
                  <a:gd name="T0" fmla="*/ 9 w 9"/>
                  <a:gd name="T1" fmla="*/ 0 h 10"/>
                  <a:gd name="T2" fmla="*/ 4 w 9"/>
                  <a:gd name="T3" fmla="*/ 10 h 10"/>
                  <a:gd name="T4" fmla="*/ 0 w 9"/>
                  <a:gd name="T5" fmla="*/ 10 h 10"/>
                  <a:gd name="T6" fmla="*/ 4 w 9"/>
                  <a:gd name="T7" fmla="*/ 2 h 10"/>
                  <a:gd name="T8" fmla="*/ 5 w 9"/>
                  <a:gd name="T9" fmla="*/ 0 h 10"/>
                  <a:gd name="T10" fmla="*/ 9 w 9"/>
                  <a:gd name="T11" fmla="*/ 0 h 10"/>
                  <a:gd name="T12" fmla="*/ 9 w 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9" y="0"/>
                    </a:moveTo>
                    <a:lnTo>
                      <a:pt x="4" y="10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EC9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0" name="Freeform 4452"/>
              <p:cNvSpPr>
                <a:spLocks/>
              </p:cNvSpPr>
              <p:nvPr/>
            </p:nvSpPr>
            <p:spPr bwMode="auto">
              <a:xfrm>
                <a:off x="5039" y="1466"/>
                <a:ext cx="9" cy="10"/>
              </a:xfrm>
              <a:custGeom>
                <a:avLst/>
                <a:gdLst>
                  <a:gd name="T0" fmla="*/ 9 w 9"/>
                  <a:gd name="T1" fmla="*/ 0 h 10"/>
                  <a:gd name="T2" fmla="*/ 4 w 9"/>
                  <a:gd name="T3" fmla="*/ 10 h 10"/>
                  <a:gd name="T4" fmla="*/ 0 w 9"/>
                  <a:gd name="T5" fmla="*/ 10 h 10"/>
                  <a:gd name="T6" fmla="*/ 2 w 9"/>
                  <a:gd name="T7" fmla="*/ 4 h 10"/>
                  <a:gd name="T8" fmla="*/ 4 w 9"/>
                  <a:gd name="T9" fmla="*/ 4 h 10"/>
                  <a:gd name="T10" fmla="*/ 7 w 9"/>
                  <a:gd name="T11" fmla="*/ 0 h 10"/>
                  <a:gd name="T12" fmla="*/ 9 w 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9" y="0"/>
                    </a:moveTo>
                    <a:lnTo>
                      <a:pt x="4" y="1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1C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1" name="Freeform 4453"/>
              <p:cNvSpPr>
                <a:spLocks/>
              </p:cNvSpPr>
              <p:nvPr/>
            </p:nvSpPr>
            <p:spPr bwMode="auto">
              <a:xfrm>
                <a:off x="5038" y="1468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3 w 7"/>
                  <a:gd name="T3" fmla="*/ 8 h 8"/>
                  <a:gd name="T4" fmla="*/ 0 w 7"/>
                  <a:gd name="T5" fmla="*/ 8 h 8"/>
                  <a:gd name="T6" fmla="*/ 1 w 7"/>
                  <a:gd name="T7" fmla="*/ 2 h 8"/>
                  <a:gd name="T8" fmla="*/ 5 w 7"/>
                  <a:gd name="T9" fmla="*/ 2 h 8"/>
                  <a:gd name="T10" fmla="*/ 7 w 7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3" y="8"/>
                    </a:lnTo>
                    <a:lnTo>
                      <a:pt x="0" y="8"/>
                    </a:lnTo>
                    <a:lnTo>
                      <a:pt x="1" y="2"/>
                    </a:lnTo>
                    <a:lnTo>
                      <a:pt x="5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5D2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2" name="Freeform 4454"/>
              <p:cNvSpPr>
                <a:spLocks/>
              </p:cNvSpPr>
              <p:nvPr/>
            </p:nvSpPr>
            <p:spPr bwMode="auto">
              <a:xfrm>
                <a:off x="5034" y="1470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5 w 7"/>
                  <a:gd name="T3" fmla="*/ 6 h 6"/>
                  <a:gd name="T4" fmla="*/ 0 w 7"/>
                  <a:gd name="T5" fmla="*/ 6 h 6"/>
                  <a:gd name="T6" fmla="*/ 2 w 7"/>
                  <a:gd name="T7" fmla="*/ 2 h 6"/>
                  <a:gd name="T8" fmla="*/ 7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8D9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3" name="Freeform 4455"/>
              <p:cNvSpPr>
                <a:spLocks/>
              </p:cNvSpPr>
              <p:nvPr/>
            </p:nvSpPr>
            <p:spPr bwMode="auto">
              <a:xfrm>
                <a:off x="5032" y="1470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6 w 7"/>
                  <a:gd name="T3" fmla="*/ 6 h 6"/>
                  <a:gd name="T4" fmla="*/ 0 w 7"/>
                  <a:gd name="T5" fmla="*/ 6 h 6"/>
                  <a:gd name="T6" fmla="*/ 2 w 7"/>
                  <a:gd name="T7" fmla="*/ 2 h 6"/>
                  <a:gd name="T8" fmla="*/ 7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8DC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4" name="Freeform 4456"/>
              <p:cNvSpPr>
                <a:spLocks/>
              </p:cNvSpPr>
              <p:nvPr/>
            </p:nvSpPr>
            <p:spPr bwMode="auto">
              <a:xfrm>
                <a:off x="5031" y="1472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3 w 5"/>
                  <a:gd name="T3" fmla="*/ 4 h 4"/>
                  <a:gd name="T4" fmla="*/ 0 w 5"/>
                  <a:gd name="T5" fmla="*/ 4 h 4"/>
                  <a:gd name="T6" fmla="*/ 0 w 5"/>
                  <a:gd name="T7" fmla="*/ 2 h 4"/>
                  <a:gd name="T8" fmla="*/ 5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DE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5" name="Freeform 4457"/>
              <p:cNvSpPr>
                <a:spLocks/>
              </p:cNvSpPr>
              <p:nvPr/>
            </p:nvSpPr>
            <p:spPr bwMode="auto">
              <a:xfrm>
                <a:off x="5029" y="1472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3 w 5"/>
                  <a:gd name="T3" fmla="*/ 4 h 4"/>
                  <a:gd name="T4" fmla="*/ 0 w 5"/>
                  <a:gd name="T5" fmla="*/ 4 h 4"/>
                  <a:gd name="T6" fmla="*/ 0 w 5"/>
                  <a:gd name="T7" fmla="*/ 2 h 4"/>
                  <a:gd name="T8" fmla="*/ 5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0E8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6" name="Freeform 4458"/>
              <p:cNvSpPr>
                <a:spLocks/>
              </p:cNvSpPr>
              <p:nvPr/>
            </p:nvSpPr>
            <p:spPr bwMode="auto">
              <a:xfrm>
                <a:off x="5027" y="1474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1EB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7" name="Freeform 4459"/>
              <p:cNvSpPr>
                <a:spLocks/>
              </p:cNvSpPr>
              <p:nvPr/>
            </p:nvSpPr>
            <p:spPr bwMode="auto">
              <a:xfrm>
                <a:off x="5027" y="147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7F2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8" name="Freeform 4460"/>
              <p:cNvSpPr>
                <a:spLocks/>
              </p:cNvSpPr>
              <p:nvPr/>
            </p:nvSpPr>
            <p:spPr bwMode="auto">
              <a:xfrm>
                <a:off x="4934" y="1385"/>
                <a:ext cx="117" cy="81"/>
              </a:xfrm>
              <a:custGeom>
                <a:avLst/>
                <a:gdLst>
                  <a:gd name="T0" fmla="*/ 81 w 117"/>
                  <a:gd name="T1" fmla="*/ 81 h 81"/>
                  <a:gd name="T2" fmla="*/ 57 w 117"/>
                  <a:gd name="T3" fmla="*/ 76 h 81"/>
                  <a:gd name="T4" fmla="*/ 50 w 117"/>
                  <a:gd name="T5" fmla="*/ 70 h 81"/>
                  <a:gd name="T6" fmla="*/ 43 w 117"/>
                  <a:gd name="T7" fmla="*/ 64 h 81"/>
                  <a:gd name="T8" fmla="*/ 36 w 117"/>
                  <a:gd name="T9" fmla="*/ 59 h 81"/>
                  <a:gd name="T10" fmla="*/ 31 w 117"/>
                  <a:gd name="T11" fmla="*/ 53 h 81"/>
                  <a:gd name="T12" fmla="*/ 26 w 117"/>
                  <a:gd name="T13" fmla="*/ 45 h 81"/>
                  <a:gd name="T14" fmla="*/ 21 w 117"/>
                  <a:gd name="T15" fmla="*/ 38 h 81"/>
                  <a:gd name="T16" fmla="*/ 16 w 117"/>
                  <a:gd name="T17" fmla="*/ 32 h 81"/>
                  <a:gd name="T18" fmla="*/ 11 w 117"/>
                  <a:gd name="T19" fmla="*/ 25 h 81"/>
                  <a:gd name="T20" fmla="*/ 2 w 117"/>
                  <a:gd name="T21" fmla="*/ 12 h 81"/>
                  <a:gd name="T22" fmla="*/ 0 w 117"/>
                  <a:gd name="T23" fmla="*/ 2 h 81"/>
                  <a:gd name="T24" fmla="*/ 11 w 117"/>
                  <a:gd name="T25" fmla="*/ 2 h 81"/>
                  <a:gd name="T26" fmla="*/ 21 w 117"/>
                  <a:gd name="T27" fmla="*/ 2 h 81"/>
                  <a:gd name="T28" fmla="*/ 30 w 117"/>
                  <a:gd name="T29" fmla="*/ 2 h 81"/>
                  <a:gd name="T30" fmla="*/ 35 w 117"/>
                  <a:gd name="T31" fmla="*/ 0 h 81"/>
                  <a:gd name="T32" fmla="*/ 45 w 117"/>
                  <a:gd name="T33" fmla="*/ 2 h 81"/>
                  <a:gd name="T34" fmla="*/ 52 w 117"/>
                  <a:gd name="T35" fmla="*/ 6 h 81"/>
                  <a:gd name="T36" fmla="*/ 61 w 117"/>
                  <a:gd name="T37" fmla="*/ 8 h 81"/>
                  <a:gd name="T38" fmla="*/ 78 w 117"/>
                  <a:gd name="T39" fmla="*/ 19 h 81"/>
                  <a:gd name="T40" fmla="*/ 86 w 117"/>
                  <a:gd name="T41" fmla="*/ 23 h 81"/>
                  <a:gd name="T42" fmla="*/ 98 w 117"/>
                  <a:gd name="T43" fmla="*/ 38 h 81"/>
                  <a:gd name="T44" fmla="*/ 105 w 117"/>
                  <a:gd name="T45" fmla="*/ 51 h 81"/>
                  <a:gd name="T46" fmla="*/ 109 w 117"/>
                  <a:gd name="T47" fmla="*/ 57 h 81"/>
                  <a:gd name="T48" fmla="*/ 116 w 117"/>
                  <a:gd name="T49" fmla="*/ 66 h 81"/>
                  <a:gd name="T50" fmla="*/ 117 w 117"/>
                  <a:gd name="T51" fmla="*/ 70 h 81"/>
                  <a:gd name="T52" fmla="*/ 109 w 117"/>
                  <a:gd name="T53" fmla="*/ 79 h 81"/>
                  <a:gd name="T54" fmla="*/ 81 w 117"/>
                  <a:gd name="T55" fmla="*/ 81 h 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7" h="81">
                    <a:moveTo>
                      <a:pt x="81" y="81"/>
                    </a:moveTo>
                    <a:lnTo>
                      <a:pt x="57" y="76"/>
                    </a:lnTo>
                    <a:lnTo>
                      <a:pt x="50" y="70"/>
                    </a:lnTo>
                    <a:lnTo>
                      <a:pt x="43" y="64"/>
                    </a:lnTo>
                    <a:lnTo>
                      <a:pt x="36" y="59"/>
                    </a:lnTo>
                    <a:lnTo>
                      <a:pt x="31" y="53"/>
                    </a:lnTo>
                    <a:lnTo>
                      <a:pt x="26" y="45"/>
                    </a:lnTo>
                    <a:lnTo>
                      <a:pt x="21" y="38"/>
                    </a:lnTo>
                    <a:lnTo>
                      <a:pt x="16" y="32"/>
                    </a:lnTo>
                    <a:lnTo>
                      <a:pt x="11" y="25"/>
                    </a:lnTo>
                    <a:lnTo>
                      <a:pt x="2" y="12"/>
                    </a:lnTo>
                    <a:lnTo>
                      <a:pt x="0" y="2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0" y="2"/>
                    </a:lnTo>
                    <a:lnTo>
                      <a:pt x="35" y="0"/>
                    </a:lnTo>
                    <a:lnTo>
                      <a:pt x="45" y="2"/>
                    </a:lnTo>
                    <a:lnTo>
                      <a:pt x="52" y="6"/>
                    </a:lnTo>
                    <a:lnTo>
                      <a:pt x="61" y="8"/>
                    </a:lnTo>
                    <a:lnTo>
                      <a:pt x="78" y="19"/>
                    </a:lnTo>
                    <a:lnTo>
                      <a:pt x="86" y="23"/>
                    </a:lnTo>
                    <a:lnTo>
                      <a:pt x="98" y="38"/>
                    </a:lnTo>
                    <a:lnTo>
                      <a:pt x="105" y="51"/>
                    </a:lnTo>
                    <a:lnTo>
                      <a:pt x="109" y="57"/>
                    </a:lnTo>
                    <a:lnTo>
                      <a:pt x="116" y="66"/>
                    </a:lnTo>
                    <a:lnTo>
                      <a:pt x="117" y="70"/>
                    </a:lnTo>
                    <a:lnTo>
                      <a:pt x="109" y="79"/>
                    </a:lnTo>
                    <a:lnTo>
                      <a:pt x="81" y="81"/>
                    </a:lnTo>
                    <a:close/>
                  </a:path>
                </a:pathLst>
              </a:custGeom>
              <a:solidFill>
                <a:srgbClr val="D4A8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9" name="Freeform 4461"/>
              <p:cNvSpPr>
                <a:spLocks/>
              </p:cNvSpPr>
              <p:nvPr/>
            </p:nvSpPr>
            <p:spPr bwMode="auto">
              <a:xfrm>
                <a:off x="5132" y="1350"/>
                <a:ext cx="26" cy="43"/>
              </a:xfrm>
              <a:custGeom>
                <a:avLst/>
                <a:gdLst>
                  <a:gd name="T0" fmla="*/ 0 w 26"/>
                  <a:gd name="T1" fmla="*/ 43 h 43"/>
                  <a:gd name="T2" fmla="*/ 26 w 26"/>
                  <a:gd name="T3" fmla="*/ 0 h 43"/>
                  <a:gd name="T4" fmla="*/ 24 w 26"/>
                  <a:gd name="T5" fmla="*/ 7 h 43"/>
                  <a:gd name="T6" fmla="*/ 4 w 26"/>
                  <a:gd name="T7" fmla="*/ 41 h 43"/>
                  <a:gd name="T8" fmla="*/ 0 w 26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43">
                    <a:moveTo>
                      <a:pt x="0" y="43"/>
                    </a:moveTo>
                    <a:lnTo>
                      <a:pt x="26" y="0"/>
                    </a:lnTo>
                    <a:lnTo>
                      <a:pt x="24" y="7"/>
                    </a:lnTo>
                    <a:lnTo>
                      <a:pt x="4" y="4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1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0" name="Freeform 4462"/>
              <p:cNvSpPr>
                <a:spLocks/>
              </p:cNvSpPr>
              <p:nvPr/>
            </p:nvSpPr>
            <p:spPr bwMode="auto">
              <a:xfrm>
                <a:off x="5129" y="1342"/>
                <a:ext cx="29" cy="55"/>
              </a:xfrm>
              <a:custGeom>
                <a:avLst/>
                <a:gdLst>
                  <a:gd name="T0" fmla="*/ 27 w 29"/>
                  <a:gd name="T1" fmla="*/ 13 h 55"/>
                  <a:gd name="T2" fmla="*/ 15 w 29"/>
                  <a:gd name="T3" fmla="*/ 32 h 55"/>
                  <a:gd name="T4" fmla="*/ 7 w 29"/>
                  <a:gd name="T5" fmla="*/ 49 h 55"/>
                  <a:gd name="T6" fmla="*/ 0 w 29"/>
                  <a:gd name="T7" fmla="*/ 55 h 55"/>
                  <a:gd name="T8" fmla="*/ 29 w 29"/>
                  <a:gd name="T9" fmla="*/ 0 h 55"/>
                  <a:gd name="T10" fmla="*/ 27 w 29"/>
                  <a:gd name="T11" fmla="*/ 13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55">
                    <a:moveTo>
                      <a:pt x="27" y="13"/>
                    </a:moveTo>
                    <a:lnTo>
                      <a:pt x="15" y="32"/>
                    </a:lnTo>
                    <a:lnTo>
                      <a:pt x="7" y="49"/>
                    </a:lnTo>
                    <a:lnTo>
                      <a:pt x="0" y="55"/>
                    </a:lnTo>
                    <a:lnTo>
                      <a:pt x="29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E1CB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1" name="Freeform 4463"/>
              <p:cNvSpPr>
                <a:spLocks/>
              </p:cNvSpPr>
              <p:nvPr/>
            </p:nvSpPr>
            <p:spPr bwMode="auto">
              <a:xfrm>
                <a:off x="5125" y="1336"/>
                <a:ext cx="35" cy="64"/>
              </a:xfrm>
              <a:custGeom>
                <a:avLst/>
                <a:gdLst>
                  <a:gd name="T0" fmla="*/ 33 w 35"/>
                  <a:gd name="T1" fmla="*/ 14 h 64"/>
                  <a:gd name="T2" fmla="*/ 7 w 35"/>
                  <a:gd name="T3" fmla="*/ 57 h 64"/>
                  <a:gd name="T4" fmla="*/ 0 w 35"/>
                  <a:gd name="T5" fmla="*/ 64 h 64"/>
                  <a:gd name="T6" fmla="*/ 35 w 35"/>
                  <a:gd name="T7" fmla="*/ 0 h 64"/>
                  <a:gd name="T8" fmla="*/ 33 w 35"/>
                  <a:gd name="T9" fmla="*/ 1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64">
                    <a:moveTo>
                      <a:pt x="33" y="14"/>
                    </a:moveTo>
                    <a:lnTo>
                      <a:pt x="7" y="57"/>
                    </a:lnTo>
                    <a:lnTo>
                      <a:pt x="0" y="64"/>
                    </a:lnTo>
                    <a:lnTo>
                      <a:pt x="35" y="0"/>
                    </a:ln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E1C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2" name="Freeform 4464"/>
              <p:cNvSpPr>
                <a:spLocks/>
              </p:cNvSpPr>
              <p:nvPr/>
            </p:nvSpPr>
            <p:spPr bwMode="auto">
              <a:xfrm>
                <a:off x="5120" y="1331"/>
                <a:ext cx="42" cy="73"/>
              </a:xfrm>
              <a:custGeom>
                <a:avLst/>
                <a:gdLst>
                  <a:gd name="T0" fmla="*/ 38 w 42"/>
                  <a:gd name="T1" fmla="*/ 11 h 73"/>
                  <a:gd name="T2" fmla="*/ 9 w 42"/>
                  <a:gd name="T3" fmla="*/ 66 h 73"/>
                  <a:gd name="T4" fmla="*/ 0 w 42"/>
                  <a:gd name="T5" fmla="*/ 73 h 73"/>
                  <a:gd name="T6" fmla="*/ 42 w 42"/>
                  <a:gd name="T7" fmla="*/ 0 h 73"/>
                  <a:gd name="T8" fmla="*/ 38 w 42"/>
                  <a:gd name="T9" fmla="*/ 11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73">
                    <a:moveTo>
                      <a:pt x="38" y="11"/>
                    </a:moveTo>
                    <a:lnTo>
                      <a:pt x="9" y="66"/>
                    </a:lnTo>
                    <a:lnTo>
                      <a:pt x="0" y="73"/>
                    </a:lnTo>
                    <a:lnTo>
                      <a:pt x="42" y="0"/>
                    </a:lnTo>
                    <a:lnTo>
                      <a:pt x="38" y="11"/>
                    </a:lnTo>
                    <a:close/>
                  </a:path>
                </a:pathLst>
              </a:custGeom>
              <a:solidFill>
                <a:srgbClr val="E1CB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3" name="Freeform 4465"/>
              <p:cNvSpPr>
                <a:spLocks/>
              </p:cNvSpPr>
              <p:nvPr/>
            </p:nvSpPr>
            <p:spPr bwMode="auto">
              <a:xfrm>
                <a:off x="5117" y="1325"/>
                <a:ext cx="45" cy="83"/>
              </a:xfrm>
              <a:custGeom>
                <a:avLst/>
                <a:gdLst>
                  <a:gd name="T0" fmla="*/ 43 w 45"/>
                  <a:gd name="T1" fmla="*/ 11 h 83"/>
                  <a:gd name="T2" fmla="*/ 8 w 45"/>
                  <a:gd name="T3" fmla="*/ 75 h 83"/>
                  <a:gd name="T4" fmla="*/ 0 w 45"/>
                  <a:gd name="T5" fmla="*/ 83 h 83"/>
                  <a:gd name="T6" fmla="*/ 45 w 45"/>
                  <a:gd name="T7" fmla="*/ 0 h 83"/>
                  <a:gd name="T8" fmla="*/ 43 w 45"/>
                  <a:gd name="T9" fmla="*/ 1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83">
                    <a:moveTo>
                      <a:pt x="43" y="11"/>
                    </a:moveTo>
                    <a:lnTo>
                      <a:pt x="8" y="75"/>
                    </a:lnTo>
                    <a:lnTo>
                      <a:pt x="0" y="83"/>
                    </a:lnTo>
                    <a:lnTo>
                      <a:pt x="45" y="0"/>
                    </a:lnTo>
                    <a:lnTo>
                      <a:pt x="43" y="11"/>
                    </a:lnTo>
                    <a:close/>
                  </a:path>
                </a:pathLst>
              </a:custGeom>
              <a:solidFill>
                <a:srgbClr val="E1C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4" name="Freeform 4466"/>
              <p:cNvSpPr>
                <a:spLocks/>
              </p:cNvSpPr>
              <p:nvPr/>
            </p:nvSpPr>
            <p:spPr bwMode="auto">
              <a:xfrm>
                <a:off x="5113" y="1325"/>
                <a:ext cx="49" cy="87"/>
              </a:xfrm>
              <a:custGeom>
                <a:avLst/>
                <a:gdLst>
                  <a:gd name="T0" fmla="*/ 49 w 49"/>
                  <a:gd name="T1" fmla="*/ 6 h 87"/>
                  <a:gd name="T2" fmla="*/ 7 w 49"/>
                  <a:gd name="T3" fmla="*/ 79 h 87"/>
                  <a:gd name="T4" fmla="*/ 2 w 49"/>
                  <a:gd name="T5" fmla="*/ 85 h 87"/>
                  <a:gd name="T6" fmla="*/ 0 w 49"/>
                  <a:gd name="T7" fmla="*/ 87 h 87"/>
                  <a:gd name="T8" fmla="*/ 40 w 49"/>
                  <a:gd name="T9" fmla="*/ 15 h 87"/>
                  <a:gd name="T10" fmla="*/ 40 w 49"/>
                  <a:gd name="T11" fmla="*/ 13 h 87"/>
                  <a:gd name="T12" fmla="*/ 42 w 49"/>
                  <a:gd name="T13" fmla="*/ 11 h 87"/>
                  <a:gd name="T14" fmla="*/ 43 w 49"/>
                  <a:gd name="T15" fmla="*/ 10 h 87"/>
                  <a:gd name="T16" fmla="*/ 45 w 49"/>
                  <a:gd name="T17" fmla="*/ 8 h 87"/>
                  <a:gd name="T18" fmla="*/ 45 w 49"/>
                  <a:gd name="T19" fmla="*/ 6 h 87"/>
                  <a:gd name="T20" fmla="*/ 47 w 49"/>
                  <a:gd name="T21" fmla="*/ 4 h 87"/>
                  <a:gd name="T22" fmla="*/ 49 w 49"/>
                  <a:gd name="T23" fmla="*/ 2 h 87"/>
                  <a:gd name="T24" fmla="*/ 49 w 49"/>
                  <a:gd name="T25" fmla="*/ 0 h 87"/>
                  <a:gd name="T26" fmla="*/ 49 w 49"/>
                  <a:gd name="T27" fmla="*/ 6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9" h="87">
                    <a:moveTo>
                      <a:pt x="49" y="6"/>
                    </a:moveTo>
                    <a:lnTo>
                      <a:pt x="7" y="79"/>
                    </a:lnTo>
                    <a:lnTo>
                      <a:pt x="2" y="85"/>
                    </a:lnTo>
                    <a:lnTo>
                      <a:pt x="0" y="87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2" y="11"/>
                    </a:lnTo>
                    <a:lnTo>
                      <a:pt x="43" y="10"/>
                    </a:lnTo>
                    <a:lnTo>
                      <a:pt x="45" y="8"/>
                    </a:lnTo>
                    <a:lnTo>
                      <a:pt x="45" y="6"/>
                    </a:lnTo>
                    <a:lnTo>
                      <a:pt x="47" y="4"/>
                    </a:lnTo>
                    <a:lnTo>
                      <a:pt x="49" y="2"/>
                    </a:lnTo>
                    <a:lnTo>
                      <a:pt x="49" y="0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E1CF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5" name="Freeform 4467"/>
              <p:cNvSpPr>
                <a:spLocks/>
              </p:cNvSpPr>
              <p:nvPr/>
            </p:nvSpPr>
            <p:spPr bwMode="auto">
              <a:xfrm>
                <a:off x="5110" y="1325"/>
                <a:ext cx="52" cy="89"/>
              </a:xfrm>
              <a:custGeom>
                <a:avLst/>
                <a:gdLst>
                  <a:gd name="T0" fmla="*/ 52 w 52"/>
                  <a:gd name="T1" fmla="*/ 0 h 89"/>
                  <a:gd name="T2" fmla="*/ 7 w 52"/>
                  <a:gd name="T3" fmla="*/ 83 h 89"/>
                  <a:gd name="T4" fmla="*/ 5 w 52"/>
                  <a:gd name="T5" fmla="*/ 85 h 89"/>
                  <a:gd name="T6" fmla="*/ 0 w 52"/>
                  <a:gd name="T7" fmla="*/ 89 h 89"/>
                  <a:gd name="T8" fmla="*/ 36 w 52"/>
                  <a:gd name="T9" fmla="*/ 23 h 89"/>
                  <a:gd name="T10" fmla="*/ 38 w 52"/>
                  <a:gd name="T11" fmla="*/ 19 h 89"/>
                  <a:gd name="T12" fmla="*/ 41 w 52"/>
                  <a:gd name="T13" fmla="*/ 17 h 89"/>
                  <a:gd name="T14" fmla="*/ 43 w 52"/>
                  <a:gd name="T15" fmla="*/ 13 h 89"/>
                  <a:gd name="T16" fmla="*/ 45 w 52"/>
                  <a:gd name="T17" fmla="*/ 11 h 89"/>
                  <a:gd name="T18" fmla="*/ 46 w 52"/>
                  <a:gd name="T19" fmla="*/ 8 h 89"/>
                  <a:gd name="T20" fmla="*/ 48 w 52"/>
                  <a:gd name="T21" fmla="*/ 6 h 89"/>
                  <a:gd name="T22" fmla="*/ 50 w 52"/>
                  <a:gd name="T23" fmla="*/ 2 h 89"/>
                  <a:gd name="T24" fmla="*/ 52 w 52"/>
                  <a:gd name="T25" fmla="*/ 0 h 89"/>
                  <a:gd name="T26" fmla="*/ 52 w 52"/>
                  <a:gd name="T27" fmla="*/ 0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2" h="89">
                    <a:moveTo>
                      <a:pt x="52" y="0"/>
                    </a:moveTo>
                    <a:lnTo>
                      <a:pt x="7" y="83"/>
                    </a:lnTo>
                    <a:lnTo>
                      <a:pt x="5" y="85"/>
                    </a:lnTo>
                    <a:lnTo>
                      <a:pt x="0" y="89"/>
                    </a:lnTo>
                    <a:lnTo>
                      <a:pt x="36" y="23"/>
                    </a:lnTo>
                    <a:lnTo>
                      <a:pt x="38" y="19"/>
                    </a:lnTo>
                    <a:lnTo>
                      <a:pt x="41" y="17"/>
                    </a:lnTo>
                    <a:lnTo>
                      <a:pt x="43" y="13"/>
                    </a:lnTo>
                    <a:lnTo>
                      <a:pt x="45" y="11"/>
                    </a:lnTo>
                    <a:lnTo>
                      <a:pt x="46" y="8"/>
                    </a:lnTo>
                    <a:lnTo>
                      <a:pt x="48" y="6"/>
                    </a:lnTo>
                    <a:lnTo>
                      <a:pt x="50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E1C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6" name="Freeform 4468"/>
              <p:cNvSpPr>
                <a:spLocks/>
              </p:cNvSpPr>
              <p:nvPr/>
            </p:nvSpPr>
            <p:spPr bwMode="auto">
              <a:xfrm>
                <a:off x="5105" y="1340"/>
                <a:ext cx="48" cy="77"/>
              </a:xfrm>
              <a:custGeom>
                <a:avLst/>
                <a:gdLst>
                  <a:gd name="T0" fmla="*/ 48 w 48"/>
                  <a:gd name="T1" fmla="*/ 0 h 77"/>
                  <a:gd name="T2" fmla="*/ 8 w 48"/>
                  <a:gd name="T3" fmla="*/ 72 h 77"/>
                  <a:gd name="T4" fmla="*/ 0 w 48"/>
                  <a:gd name="T5" fmla="*/ 77 h 77"/>
                  <a:gd name="T6" fmla="*/ 36 w 48"/>
                  <a:gd name="T7" fmla="*/ 12 h 77"/>
                  <a:gd name="T8" fmla="*/ 38 w 48"/>
                  <a:gd name="T9" fmla="*/ 12 h 77"/>
                  <a:gd name="T10" fmla="*/ 39 w 48"/>
                  <a:gd name="T11" fmla="*/ 10 h 77"/>
                  <a:gd name="T12" fmla="*/ 41 w 48"/>
                  <a:gd name="T13" fmla="*/ 8 h 77"/>
                  <a:gd name="T14" fmla="*/ 43 w 48"/>
                  <a:gd name="T15" fmla="*/ 6 h 77"/>
                  <a:gd name="T16" fmla="*/ 43 w 48"/>
                  <a:gd name="T17" fmla="*/ 4 h 77"/>
                  <a:gd name="T18" fmla="*/ 45 w 48"/>
                  <a:gd name="T19" fmla="*/ 2 h 77"/>
                  <a:gd name="T20" fmla="*/ 46 w 48"/>
                  <a:gd name="T21" fmla="*/ 2 h 77"/>
                  <a:gd name="T22" fmla="*/ 48 w 48"/>
                  <a:gd name="T23" fmla="*/ 0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77">
                    <a:moveTo>
                      <a:pt x="48" y="0"/>
                    </a:moveTo>
                    <a:lnTo>
                      <a:pt x="8" y="72"/>
                    </a:lnTo>
                    <a:lnTo>
                      <a:pt x="0" y="77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9" y="10"/>
                    </a:lnTo>
                    <a:lnTo>
                      <a:pt x="41" y="8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1C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" name="Freeform 4469"/>
              <p:cNvSpPr>
                <a:spLocks/>
              </p:cNvSpPr>
              <p:nvPr/>
            </p:nvSpPr>
            <p:spPr bwMode="auto">
              <a:xfrm>
                <a:off x="5101" y="1348"/>
                <a:ext cx="45" cy="73"/>
              </a:xfrm>
              <a:custGeom>
                <a:avLst/>
                <a:gdLst>
                  <a:gd name="T0" fmla="*/ 45 w 45"/>
                  <a:gd name="T1" fmla="*/ 0 h 73"/>
                  <a:gd name="T2" fmla="*/ 9 w 45"/>
                  <a:gd name="T3" fmla="*/ 66 h 73"/>
                  <a:gd name="T4" fmla="*/ 0 w 45"/>
                  <a:gd name="T5" fmla="*/ 73 h 73"/>
                  <a:gd name="T6" fmla="*/ 37 w 45"/>
                  <a:gd name="T7" fmla="*/ 7 h 73"/>
                  <a:gd name="T8" fmla="*/ 38 w 45"/>
                  <a:gd name="T9" fmla="*/ 7 h 73"/>
                  <a:gd name="T10" fmla="*/ 38 w 45"/>
                  <a:gd name="T11" fmla="*/ 5 h 73"/>
                  <a:gd name="T12" fmla="*/ 40 w 45"/>
                  <a:gd name="T13" fmla="*/ 5 h 73"/>
                  <a:gd name="T14" fmla="*/ 42 w 45"/>
                  <a:gd name="T15" fmla="*/ 4 h 73"/>
                  <a:gd name="T16" fmla="*/ 42 w 45"/>
                  <a:gd name="T17" fmla="*/ 4 h 73"/>
                  <a:gd name="T18" fmla="*/ 43 w 45"/>
                  <a:gd name="T19" fmla="*/ 2 h 73"/>
                  <a:gd name="T20" fmla="*/ 43 w 45"/>
                  <a:gd name="T21" fmla="*/ 0 h 73"/>
                  <a:gd name="T22" fmla="*/ 45 w 45"/>
                  <a:gd name="T23" fmla="*/ 0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" h="73">
                    <a:moveTo>
                      <a:pt x="45" y="0"/>
                    </a:moveTo>
                    <a:lnTo>
                      <a:pt x="9" y="66"/>
                    </a:lnTo>
                    <a:lnTo>
                      <a:pt x="0" y="73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2" y="4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E1CF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" name="Freeform 4470"/>
              <p:cNvSpPr>
                <a:spLocks/>
              </p:cNvSpPr>
              <p:nvPr/>
            </p:nvSpPr>
            <p:spPr bwMode="auto">
              <a:xfrm>
                <a:off x="5098" y="1352"/>
                <a:ext cx="43" cy="73"/>
              </a:xfrm>
              <a:custGeom>
                <a:avLst/>
                <a:gdLst>
                  <a:gd name="T0" fmla="*/ 43 w 43"/>
                  <a:gd name="T1" fmla="*/ 0 h 73"/>
                  <a:gd name="T2" fmla="*/ 7 w 43"/>
                  <a:gd name="T3" fmla="*/ 65 h 73"/>
                  <a:gd name="T4" fmla="*/ 0 w 43"/>
                  <a:gd name="T5" fmla="*/ 73 h 73"/>
                  <a:gd name="T6" fmla="*/ 36 w 43"/>
                  <a:gd name="T7" fmla="*/ 5 h 73"/>
                  <a:gd name="T8" fmla="*/ 38 w 43"/>
                  <a:gd name="T9" fmla="*/ 5 h 73"/>
                  <a:gd name="T10" fmla="*/ 40 w 43"/>
                  <a:gd name="T11" fmla="*/ 3 h 73"/>
                  <a:gd name="T12" fmla="*/ 40 w 43"/>
                  <a:gd name="T13" fmla="*/ 3 h 73"/>
                  <a:gd name="T14" fmla="*/ 40 w 43"/>
                  <a:gd name="T15" fmla="*/ 3 h 73"/>
                  <a:gd name="T16" fmla="*/ 41 w 43"/>
                  <a:gd name="T17" fmla="*/ 3 h 73"/>
                  <a:gd name="T18" fmla="*/ 41 w 43"/>
                  <a:gd name="T19" fmla="*/ 1 h 73"/>
                  <a:gd name="T20" fmla="*/ 41 w 43"/>
                  <a:gd name="T21" fmla="*/ 1 h 73"/>
                  <a:gd name="T22" fmla="*/ 43 w 43"/>
                  <a:gd name="T23" fmla="*/ 1 h 73"/>
                  <a:gd name="T24" fmla="*/ 43 w 43"/>
                  <a:gd name="T25" fmla="*/ 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73">
                    <a:moveTo>
                      <a:pt x="43" y="0"/>
                    </a:moveTo>
                    <a:lnTo>
                      <a:pt x="7" y="65"/>
                    </a:lnTo>
                    <a:lnTo>
                      <a:pt x="0" y="73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1"/>
                    </a:lnTo>
                    <a:lnTo>
                      <a:pt x="43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5D2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9" name="Freeform 4471"/>
              <p:cNvSpPr>
                <a:spLocks/>
              </p:cNvSpPr>
              <p:nvPr/>
            </p:nvSpPr>
            <p:spPr bwMode="auto">
              <a:xfrm>
                <a:off x="5094" y="1355"/>
                <a:ext cx="44" cy="72"/>
              </a:xfrm>
              <a:custGeom>
                <a:avLst/>
                <a:gdLst>
                  <a:gd name="T0" fmla="*/ 44 w 44"/>
                  <a:gd name="T1" fmla="*/ 0 h 72"/>
                  <a:gd name="T2" fmla="*/ 7 w 44"/>
                  <a:gd name="T3" fmla="*/ 66 h 72"/>
                  <a:gd name="T4" fmla="*/ 0 w 44"/>
                  <a:gd name="T5" fmla="*/ 72 h 72"/>
                  <a:gd name="T6" fmla="*/ 37 w 44"/>
                  <a:gd name="T7" fmla="*/ 4 h 72"/>
                  <a:gd name="T8" fmla="*/ 42 w 44"/>
                  <a:gd name="T9" fmla="*/ 2 h 72"/>
                  <a:gd name="T10" fmla="*/ 42 w 44"/>
                  <a:gd name="T11" fmla="*/ 2 h 72"/>
                  <a:gd name="T12" fmla="*/ 42 w 44"/>
                  <a:gd name="T13" fmla="*/ 2 h 72"/>
                  <a:gd name="T14" fmla="*/ 42 w 44"/>
                  <a:gd name="T15" fmla="*/ 0 h 72"/>
                  <a:gd name="T16" fmla="*/ 44 w 44"/>
                  <a:gd name="T17" fmla="*/ 0 h 72"/>
                  <a:gd name="T18" fmla="*/ 44 w 44"/>
                  <a:gd name="T19" fmla="*/ 0 h 72"/>
                  <a:gd name="T20" fmla="*/ 44 w 44"/>
                  <a:gd name="T21" fmla="*/ 0 h 72"/>
                  <a:gd name="T22" fmla="*/ 44 w 44"/>
                  <a:gd name="T23" fmla="*/ 0 h 72"/>
                  <a:gd name="T24" fmla="*/ 44 w 44"/>
                  <a:gd name="T25" fmla="*/ 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72">
                    <a:moveTo>
                      <a:pt x="44" y="0"/>
                    </a:moveTo>
                    <a:lnTo>
                      <a:pt x="7" y="66"/>
                    </a:lnTo>
                    <a:lnTo>
                      <a:pt x="0" y="72"/>
                    </a:lnTo>
                    <a:lnTo>
                      <a:pt x="37" y="4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5D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" name="Freeform 4472"/>
              <p:cNvSpPr>
                <a:spLocks/>
              </p:cNvSpPr>
              <p:nvPr/>
            </p:nvSpPr>
            <p:spPr bwMode="auto">
              <a:xfrm>
                <a:off x="5091" y="1357"/>
                <a:ext cx="43" cy="73"/>
              </a:xfrm>
              <a:custGeom>
                <a:avLst/>
                <a:gdLst>
                  <a:gd name="T0" fmla="*/ 43 w 43"/>
                  <a:gd name="T1" fmla="*/ 0 h 73"/>
                  <a:gd name="T2" fmla="*/ 7 w 43"/>
                  <a:gd name="T3" fmla="*/ 68 h 73"/>
                  <a:gd name="T4" fmla="*/ 0 w 43"/>
                  <a:gd name="T5" fmla="*/ 73 h 73"/>
                  <a:gd name="T6" fmla="*/ 36 w 43"/>
                  <a:gd name="T7" fmla="*/ 6 h 73"/>
                  <a:gd name="T8" fmla="*/ 43 w 43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73">
                    <a:moveTo>
                      <a:pt x="43" y="0"/>
                    </a:moveTo>
                    <a:lnTo>
                      <a:pt x="7" y="68"/>
                    </a:lnTo>
                    <a:lnTo>
                      <a:pt x="0" y="73"/>
                    </a:lnTo>
                    <a:lnTo>
                      <a:pt x="36" y="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5D2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" name="Freeform 4473"/>
              <p:cNvSpPr>
                <a:spLocks/>
              </p:cNvSpPr>
              <p:nvPr/>
            </p:nvSpPr>
            <p:spPr bwMode="auto">
              <a:xfrm>
                <a:off x="5088" y="1359"/>
                <a:ext cx="43" cy="73"/>
              </a:xfrm>
              <a:custGeom>
                <a:avLst/>
                <a:gdLst>
                  <a:gd name="T0" fmla="*/ 43 w 43"/>
                  <a:gd name="T1" fmla="*/ 0 h 73"/>
                  <a:gd name="T2" fmla="*/ 6 w 43"/>
                  <a:gd name="T3" fmla="*/ 68 h 73"/>
                  <a:gd name="T4" fmla="*/ 1 w 43"/>
                  <a:gd name="T5" fmla="*/ 73 h 73"/>
                  <a:gd name="T6" fmla="*/ 0 w 43"/>
                  <a:gd name="T7" fmla="*/ 73 h 73"/>
                  <a:gd name="T8" fmla="*/ 36 w 43"/>
                  <a:gd name="T9" fmla="*/ 6 h 73"/>
                  <a:gd name="T10" fmla="*/ 43 w 43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73">
                    <a:moveTo>
                      <a:pt x="43" y="0"/>
                    </a:moveTo>
                    <a:lnTo>
                      <a:pt x="6" y="68"/>
                    </a:lnTo>
                    <a:lnTo>
                      <a:pt x="1" y="73"/>
                    </a:lnTo>
                    <a:lnTo>
                      <a:pt x="0" y="73"/>
                    </a:lnTo>
                    <a:lnTo>
                      <a:pt x="36" y="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5D2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" name="Freeform 4474"/>
              <p:cNvSpPr>
                <a:spLocks/>
              </p:cNvSpPr>
              <p:nvPr/>
            </p:nvSpPr>
            <p:spPr bwMode="auto">
              <a:xfrm>
                <a:off x="5084" y="1363"/>
                <a:ext cx="43" cy="71"/>
              </a:xfrm>
              <a:custGeom>
                <a:avLst/>
                <a:gdLst>
                  <a:gd name="T0" fmla="*/ 43 w 43"/>
                  <a:gd name="T1" fmla="*/ 0 h 71"/>
                  <a:gd name="T2" fmla="*/ 7 w 43"/>
                  <a:gd name="T3" fmla="*/ 67 h 71"/>
                  <a:gd name="T4" fmla="*/ 5 w 43"/>
                  <a:gd name="T5" fmla="*/ 69 h 71"/>
                  <a:gd name="T6" fmla="*/ 0 w 43"/>
                  <a:gd name="T7" fmla="*/ 71 h 71"/>
                  <a:gd name="T8" fmla="*/ 38 w 43"/>
                  <a:gd name="T9" fmla="*/ 4 h 71"/>
                  <a:gd name="T10" fmla="*/ 43 w 43"/>
                  <a:gd name="T11" fmla="*/ 0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71">
                    <a:moveTo>
                      <a:pt x="43" y="0"/>
                    </a:moveTo>
                    <a:lnTo>
                      <a:pt x="7" y="67"/>
                    </a:lnTo>
                    <a:lnTo>
                      <a:pt x="5" y="69"/>
                    </a:lnTo>
                    <a:lnTo>
                      <a:pt x="0" y="71"/>
                    </a:lnTo>
                    <a:lnTo>
                      <a:pt x="38" y="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5D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" name="Freeform 4475"/>
              <p:cNvSpPr>
                <a:spLocks/>
              </p:cNvSpPr>
              <p:nvPr/>
            </p:nvSpPr>
            <p:spPr bwMode="auto">
              <a:xfrm>
                <a:off x="5082" y="1365"/>
                <a:ext cx="42" cy="69"/>
              </a:xfrm>
              <a:custGeom>
                <a:avLst/>
                <a:gdLst>
                  <a:gd name="T0" fmla="*/ 42 w 42"/>
                  <a:gd name="T1" fmla="*/ 0 h 69"/>
                  <a:gd name="T2" fmla="*/ 6 w 42"/>
                  <a:gd name="T3" fmla="*/ 67 h 69"/>
                  <a:gd name="T4" fmla="*/ 0 w 42"/>
                  <a:gd name="T5" fmla="*/ 69 h 69"/>
                  <a:gd name="T6" fmla="*/ 37 w 42"/>
                  <a:gd name="T7" fmla="*/ 3 h 69"/>
                  <a:gd name="T8" fmla="*/ 42 w 42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69">
                    <a:moveTo>
                      <a:pt x="42" y="0"/>
                    </a:moveTo>
                    <a:lnTo>
                      <a:pt x="6" y="67"/>
                    </a:lnTo>
                    <a:lnTo>
                      <a:pt x="0" y="69"/>
                    </a:lnTo>
                    <a:lnTo>
                      <a:pt x="37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5D6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" name="Freeform 4476"/>
              <p:cNvSpPr>
                <a:spLocks/>
              </p:cNvSpPr>
              <p:nvPr/>
            </p:nvSpPr>
            <p:spPr bwMode="auto">
              <a:xfrm>
                <a:off x="5079" y="1367"/>
                <a:ext cx="43" cy="69"/>
              </a:xfrm>
              <a:custGeom>
                <a:avLst/>
                <a:gdLst>
                  <a:gd name="T0" fmla="*/ 43 w 43"/>
                  <a:gd name="T1" fmla="*/ 0 h 69"/>
                  <a:gd name="T2" fmla="*/ 5 w 43"/>
                  <a:gd name="T3" fmla="*/ 67 h 69"/>
                  <a:gd name="T4" fmla="*/ 0 w 43"/>
                  <a:gd name="T5" fmla="*/ 69 h 69"/>
                  <a:gd name="T6" fmla="*/ 0 w 43"/>
                  <a:gd name="T7" fmla="*/ 69 h 69"/>
                  <a:gd name="T8" fmla="*/ 36 w 43"/>
                  <a:gd name="T9" fmla="*/ 3 h 69"/>
                  <a:gd name="T10" fmla="*/ 43 w 43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69">
                    <a:moveTo>
                      <a:pt x="43" y="0"/>
                    </a:moveTo>
                    <a:lnTo>
                      <a:pt x="5" y="67"/>
                    </a:lnTo>
                    <a:lnTo>
                      <a:pt x="0" y="69"/>
                    </a:lnTo>
                    <a:lnTo>
                      <a:pt x="36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5D6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" name="Freeform 4477"/>
              <p:cNvSpPr>
                <a:spLocks/>
              </p:cNvSpPr>
              <p:nvPr/>
            </p:nvSpPr>
            <p:spPr bwMode="auto">
              <a:xfrm>
                <a:off x="5076" y="1368"/>
                <a:ext cx="43" cy="70"/>
              </a:xfrm>
              <a:custGeom>
                <a:avLst/>
                <a:gdLst>
                  <a:gd name="T0" fmla="*/ 43 w 43"/>
                  <a:gd name="T1" fmla="*/ 0 h 70"/>
                  <a:gd name="T2" fmla="*/ 6 w 43"/>
                  <a:gd name="T3" fmla="*/ 66 h 70"/>
                  <a:gd name="T4" fmla="*/ 3 w 43"/>
                  <a:gd name="T5" fmla="*/ 68 h 70"/>
                  <a:gd name="T6" fmla="*/ 0 w 43"/>
                  <a:gd name="T7" fmla="*/ 70 h 70"/>
                  <a:gd name="T8" fmla="*/ 36 w 43"/>
                  <a:gd name="T9" fmla="*/ 6 h 70"/>
                  <a:gd name="T10" fmla="*/ 43 w 43"/>
                  <a:gd name="T11" fmla="*/ 0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70">
                    <a:moveTo>
                      <a:pt x="43" y="0"/>
                    </a:moveTo>
                    <a:lnTo>
                      <a:pt x="6" y="66"/>
                    </a:lnTo>
                    <a:lnTo>
                      <a:pt x="3" y="68"/>
                    </a:lnTo>
                    <a:lnTo>
                      <a:pt x="0" y="70"/>
                    </a:lnTo>
                    <a:lnTo>
                      <a:pt x="36" y="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5D6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" name="Freeform 4478"/>
              <p:cNvSpPr>
                <a:spLocks/>
              </p:cNvSpPr>
              <p:nvPr/>
            </p:nvSpPr>
            <p:spPr bwMode="auto">
              <a:xfrm>
                <a:off x="5072" y="1370"/>
                <a:ext cx="43" cy="70"/>
              </a:xfrm>
              <a:custGeom>
                <a:avLst/>
                <a:gdLst>
                  <a:gd name="T0" fmla="*/ 43 w 43"/>
                  <a:gd name="T1" fmla="*/ 0 h 70"/>
                  <a:gd name="T2" fmla="*/ 7 w 43"/>
                  <a:gd name="T3" fmla="*/ 66 h 70"/>
                  <a:gd name="T4" fmla="*/ 0 w 43"/>
                  <a:gd name="T5" fmla="*/ 70 h 70"/>
                  <a:gd name="T6" fmla="*/ 36 w 43"/>
                  <a:gd name="T7" fmla="*/ 6 h 70"/>
                  <a:gd name="T8" fmla="*/ 43 w 43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70">
                    <a:moveTo>
                      <a:pt x="43" y="0"/>
                    </a:moveTo>
                    <a:lnTo>
                      <a:pt x="7" y="66"/>
                    </a:lnTo>
                    <a:lnTo>
                      <a:pt x="0" y="70"/>
                    </a:lnTo>
                    <a:lnTo>
                      <a:pt x="36" y="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5D6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" name="Freeform 4479"/>
              <p:cNvSpPr>
                <a:spLocks/>
              </p:cNvSpPr>
              <p:nvPr/>
            </p:nvSpPr>
            <p:spPr bwMode="auto">
              <a:xfrm>
                <a:off x="5070" y="1374"/>
                <a:ext cx="42" cy="68"/>
              </a:xfrm>
              <a:custGeom>
                <a:avLst/>
                <a:gdLst>
                  <a:gd name="T0" fmla="*/ 42 w 42"/>
                  <a:gd name="T1" fmla="*/ 0 h 68"/>
                  <a:gd name="T2" fmla="*/ 6 w 42"/>
                  <a:gd name="T3" fmla="*/ 64 h 68"/>
                  <a:gd name="T4" fmla="*/ 0 w 42"/>
                  <a:gd name="T5" fmla="*/ 68 h 68"/>
                  <a:gd name="T6" fmla="*/ 35 w 42"/>
                  <a:gd name="T7" fmla="*/ 4 h 68"/>
                  <a:gd name="T8" fmla="*/ 42 w 4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68">
                    <a:moveTo>
                      <a:pt x="42" y="0"/>
                    </a:moveTo>
                    <a:lnTo>
                      <a:pt x="6" y="64"/>
                    </a:lnTo>
                    <a:lnTo>
                      <a:pt x="0" y="68"/>
                    </a:lnTo>
                    <a:lnTo>
                      <a:pt x="35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8D9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8" name="Freeform 4480"/>
              <p:cNvSpPr>
                <a:spLocks/>
              </p:cNvSpPr>
              <p:nvPr/>
            </p:nvSpPr>
            <p:spPr bwMode="auto">
              <a:xfrm>
                <a:off x="5067" y="1376"/>
                <a:ext cx="41" cy="68"/>
              </a:xfrm>
              <a:custGeom>
                <a:avLst/>
                <a:gdLst>
                  <a:gd name="T0" fmla="*/ 41 w 41"/>
                  <a:gd name="T1" fmla="*/ 0 h 68"/>
                  <a:gd name="T2" fmla="*/ 5 w 41"/>
                  <a:gd name="T3" fmla="*/ 64 h 68"/>
                  <a:gd name="T4" fmla="*/ 0 w 41"/>
                  <a:gd name="T5" fmla="*/ 68 h 68"/>
                  <a:gd name="T6" fmla="*/ 34 w 41"/>
                  <a:gd name="T7" fmla="*/ 4 h 68"/>
                  <a:gd name="T8" fmla="*/ 36 w 41"/>
                  <a:gd name="T9" fmla="*/ 4 h 68"/>
                  <a:gd name="T10" fmla="*/ 41 w 41"/>
                  <a:gd name="T11" fmla="*/ 0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68">
                    <a:moveTo>
                      <a:pt x="41" y="0"/>
                    </a:moveTo>
                    <a:lnTo>
                      <a:pt x="5" y="64"/>
                    </a:lnTo>
                    <a:lnTo>
                      <a:pt x="0" y="68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E8D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9" name="Freeform 4481"/>
              <p:cNvSpPr>
                <a:spLocks/>
              </p:cNvSpPr>
              <p:nvPr/>
            </p:nvSpPr>
            <p:spPr bwMode="auto">
              <a:xfrm>
                <a:off x="5063" y="1378"/>
                <a:ext cx="42" cy="67"/>
              </a:xfrm>
              <a:custGeom>
                <a:avLst/>
                <a:gdLst>
                  <a:gd name="T0" fmla="*/ 42 w 42"/>
                  <a:gd name="T1" fmla="*/ 0 h 67"/>
                  <a:gd name="T2" fmla="*/ 7 w 42"/>
                  <a:gd name="T3" fmla="*/ 64 h 67"/>
                  <a:gd name="T4" fmla="*/ 0 w 42"/>
                  <a:gd name="T5" fmla="*/ 67 h 67"/>
                  <a:gd name="T6" fmla="*/ 37 w 42"/>
                  <a:gd name="T7" fmla="*/ 4 h 67"/>
                  <a:gd name="T8" fmla="*/ 40 w 42"/>
                  <a:gd name="T9" fmla="*/ 2 h 67"/>
                  <a:gd name="T10" fmla="*/ 42 w 42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67">
                    <a:moveTo>
                      <a:pt x="42" y="0"/>
                    </a:moveTo>
                    <a:lnTo>
                      <a:pt x="7" y="64"/>
                    </a:lnTo>
                    <a:lnTo>
                      <a:pt x="0" y="67"/>
                    </a:lnTo>
                    <a:lnTo>
                      <a:pt x="37" y="4"/>
                    </a:lnTo>
                    <a:lnTo>
                      <a:pt x="40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8D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0" name="Freeform 4482"/>
              <p:cNvSpPr>
                <a:spLocks/>
              </p:cNvSpPr>
              <p:nvPr/>
            </p:nvSpPr>
            <p:spPr bwMode="auto">
              <a:xfrm>
                <a:off x="5060" y="1380"/>
                <a:ext cx="41" cy="67"/>
              </a:xfrm>
              <a:custGeom>
                <a:avLst/>
                <a:gdLst>
                  <a:gd name="T0" fmla="*/ 41 w 41"/>
                  <a:gd name="T1" fmla="*/ 0 h 67"/>
                  <a:gd name="T2" fmla="*/ 7 w 41"/>
                  <a:gd name="T3" fmla="*/ 64 h 67"/>
                  <a:gd name="T4" fmla="*/ 0 w 41"/>
                  <a:gd name="T5" fmla="*/ 67 h 67"/>
                  <a:gd name="T6" fmla="*/ 36 w 41"/>
                  <a:gd name="T7" fmla="*/ 2 h 67"/>
                  <a:gd name="T8" fmla="*/ 41 w 41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67">
                    <a:moveTo>
                      <a:pt x="41" y="0"/>
                    </a:moveTo>
                    <a:lnTo>
                      <a:pt x="7" y="64"/>
                    </a:lnTo>
                    <a:lnTo>
                      <a:pt x="0" y="67"/>
                    </a:lnTo>
                    <a:lnTo>
                      <a:pt x="36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E8D9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1" name="Freeform 4483"/>
              <p:cNvSpPr>
                <a:spLocks/>
              </p:cNvSpPr>
              <p:nvPr/>
            </p:nvSpPr>
            <p:spPr bwMode="auto">
              <a:xfrm>
                <a:off x="5057" y="1382"/>
                <a:ext cx="43" cy="67"/>
              </a:xfrm>
              <a:custGeom>
                <a:avLst/>
                <a:gdLst>
                  <a:gd name="T0" fmla="*/ 43 w 43"/>
                  <a:gd name="T1" fmla="*/ 0 h 67"/>
                  <a:gd name="T2" fmla="*/ 6 w 43"/>
                  <a:gd name="T3" fmla="*/ 63 h 67"/>
                  <a:gd name="T4" fmla="*/ 0 w 43"/>
                  <a:gd name="T5" fmla="*/ 67 h 67"/>
                  <a:gd name="T6" fmla="*/ 37 w 43"/>
                  <a:gd name="T7" fmla="*/ 1 h 67"/>
                  <a:gd name="T8" fmla="*/ 43 w 43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67">
                    <a:moveTo>
                      <a:pt x="43" y="0"/>
                    </a:moveTo>
                    <a:lnTo>
                      <a:pt x="6" y="63"/>
                    </a:lnTo>
                    <a:lnTo>
                      <a:pt x="0" y="67"/>
                    </a:lnTo>
                    <a:lnTo>
                      <a:pt x="37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8D9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2" name="Freeform 4484"/>
              <p:cNvSpPr>
                <a:spLocks/>
              </p:cNvSpPr>
              <p:nvPr/>
            </p:nvSpPr>
            <p:spPr bwMode="auto">
              <a:xfrm>
                <a:off x="5055" y="1382"/>
                <a:ext cx="41" cy="69"/>
              </a:xfrm>
              <a:custGeom>
                <a:avLst/>
                <a:gdLst>
                  <a:gd name="T0" fmla="*/ 41 w 41"/>
                  <a:gd name="T1" fmla="*/ 0 h 69"/>
                  <a:gd name="T2" fmla="*/ 5 w 41"/>
                  <a:gd name="T3" fmla="*/ 65 h 69"/>
                  <a:gd name="T4" fmla="*/ 0 w 41"/>
                  <a:gd name="T5" fmla="*/ 69 h 69"/>
                  <a:gd name="T6" fmla="*/ 36 w 41"/>
                  <a:gd name="T7" fmla="*/ 1 h 69"/>
                  <a:gd name="T8" fmla="*/ 41 w 41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69">
                    <a:moveTo>
                      <a:pt x="41" y="0"/>
                    </a:moveTo>
                    <a:lnTo>
                      <a:pt x="5" y="65"/>
                    </a:lnTo>
                    <a:lnTo>
                      <a:pt x="0" y="69"/>
                    </a:lnTo>
                    <a:lnTo>
                      <a:pt x="36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E8DC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3" name="Freeform 4485"/>
              <p:cNvSpPr>
                <a:spLocks/>
              </p:cNvSpPr>
              <p:nvPr/>
            </p:nvSpPr>
            <p:spPr bwMode="auto">
              <a:xfrm>
                <a:off x="5053" y="1383"/>
                <a:ext cx="41" cy="70"/>
              </a:xfrm>
              <a:custGeom>
                <a:avLst/>
                <a:gdLst>
                  <a:gd name="T0" fmla="*/ 41 w 41"/>
                  <a:gd name="T1" fmla="*/ 0 h 70"/>
                  <a:gd name="T2" fmla="*/ 4 w 41"/>
                  <a:gd name="T3" fmla="*/ 66 h 70"/>
                  <a:gd name="T4" fmla="*/ 0 w 41"/>
                  <a:gd name="T5" fmla="*/ 70 h 70"/>
                  <a:gd name="T6" fmla="*/ 0 w 41"/>
                  <a:gd name="T7" fmla="*/ 68 h 70"/>
                  <a:gd name="T8" fmla="*/ 36 w 41"/>
                  <a:gd name="T9" fmla="*/ 2 h 70"/>
                  <a:gd name="T10" fmla="*/ 41 w 41"/>
                  <a:gd name="T11" fmla="*/ 0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70">
                    <a:moveTo>
                      <a:pt x="41" y="0"/>
                    </a:moveTo>
                    <a:lnTo>
                      <a:pt x="4" y="66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36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E8DC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" name="Freeform 4486"/>
              <p:cNvSpPr>
                <a:spLocks/>
              </p:cNvSpPr>
              <p:nvPr/>
            </p:nvSpPr>
            <p:spPr bwMode="auto">
              <a:xfrm>
                <a:off x="5051" y="1383"/>
                <a:ext cx="40" cy="70"/>
              </a:xfrm>
              <a:custGeom>
                <a:avLst/>
                <a:gdLst>
                  <a:gd name="T0" fmla="*/ 40 w 40"/>
                  <a:gd name="T1" fmla="*/ 0 h 70"/>
                  <a:gd name="T2" fmla="*/ 4 w 40"/>
                  <a:gd name="T3" fmla="*/ 68 h 70"/>
                  <a:gd name="T4" fmla="*/ 2 w 40"/>
                  <a:gd name="T5" fmla="*/ 70 h 70"/>
                  <a:gd name="T6" fmla="*/ 0 w 40"/>
                  <a:gd name="T7" fmla="*/ 66 h 70"/>
                  <a:gd name="T8" fmla="*/ 35 w 40"/>
                  <a:gd name="T9" fmla="*/ 2 h 70"/>
                  <a:gd name="T10" fmla="*/ 37 w 40"/>
                  <a:gd name="T11" fmla="*/ 2 h 70"/>
                  <a:gd name="T12" fmla="*/ 40 w 40"/>
                  <a:gd name="T13" fmla="*/ 0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70">
                    <a:moveTo>
                      <a:pt x="40" y="0"/>
                    </a:moveTo>
                    <a:lnTo>
                      <a:pt x="4" y="68"/>
                    </a:lnTo>
                    <a:lnTo>
                      <a:pt x="2" y="70"/>
                    </a:lnTo>
                    <a:lnTo>
                      <a:pt x="0" y="66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E8DC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" name="Freeform 4487"/>
              <p:cNvSpPr>
                <a:spLocks/>
              </p:cNvSpPr>
              <p:nvPr/>
            </p:nvSpPr>
            <p:spPr bwMode="auto">
              <a:xfrm>
                <a:off x="5050" y="1385"/>
                <a:ext cx="39" cy="66"/>
              </a:xfrm>
              <a:custGeom>
                <a:avLst/>
                <a:gdLst>
                  <a:gd name="T0" fmla="*/ 39 w 39"/>
                  <a:gd name="T1" fmla="*/ 0 h 66"/>
                  <a:gd name="T2" fmla="*/ 3 w 39"/>
                  <a:gd name="T3" fmla="*/ 66 h 66"/>
                  <a:gd name="T4" fmla="*/ 0 w 39"/>
                  <a:gd name="T5" fmla="*/ 62 h 66"/>
                  <a:gd name="T6" fmla="*/ 34 w 39"/>
                  <a:gd name="T7" fmla="*/ 2 h 66"/>
                  <a:gd name="T8" fmla="*/ 38 w 39"/>
                  <a:gd name="T9" fmla="*/ 0 h 66"/>
                  <a:gd name="T10" fmla="*/ 39 w 39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66">
                    <a:moveTo>
                      <a:pt x="39" y="0"/>
                    </a:moveTo>
                    <a:lnTo>
                      <a:pt x="3" y="66"/>
                    </a:lnTo>
                    <a:lnTo>
                      <a:pt x="0" y="62"/>
                    </a:lnTo>
                    <a:lnTo>
                      <a:pt x="34" y="2"/>
                    </a:lnTo>
                    <a:lnTo>
                      <a:pt x="3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8DC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" name="Freeform 4488"/>
              <p:cNvSpPr>
                <a:spLocks/>
              </p:cNvSpPr>
              <p:nvPr/>
            </p:nvSpPr>
            <p:spPr bwMode="auto">
              <a:xfrm>
                <a:off x="5050" y="1385"/>
                <a:ext cx="36" cy="64"/>
              </a:xfrm>
              <a:custGeom>
                <a:avLst/>
                <a:gdLst>
                  <a:gd name="T0" fmla="*/ 36 w 36"/>
                  <a:gd name="T1" fmla="*/ 0 h 64"/>
                  <a:gd name="T2" fmla="*/ 1 w 36"/>
                  <a:gd name="T3" fmla="*/ 64 h 64"/>
                  <a:gd name="T4" fmla="*/ 0 w 36"/>
                  <a:gd name="T5" fmla="*/ 60 h 64"/>
                  <a:gd name="T6" fmla="*/ 31 w 36"/>
                  <a:gd name="T7" fmla="*/ 2 h 64"/>
                  <a:gd name="T8" fmla="*/ 36 w 36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64">
                    <a:moveTo>
                      <a:pt x="36" y="0"/>
                    </a:moveTo>
                    <a:lnTo>
                      <a:pt x="1" y="64"/>
                    </a:lnTo>
                    <a:lnTo>
                      <a:pt x="0" y="60"/>
                    </a:lnTo>
                    <a:lnTo>
                      <a:pt x="31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9DC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" name="Freeform 4489"/>
              <p:cNvSpPr>
                <a:spLocks/>
              </p:cNvSpPr>
              <p:nvPr/>
            </p:nvSpPr>
            <p:spPr bwMode="auto">
              <a:xfrm>
                <a:off x="5048" y="1387"/>
                <a:ext cx="36" cy="60"/>
              </a:xfrm>
              <a:custGeom>
                <a:avLst/>
                <a:gdLst>
                  <a:gd name="T0" fmla="*/ 36 w 36"/>
                  <a:gd name="T1" fmla="*/ 0 h 60"/>
                  <a:gd name="T2" fmla="*/ 2 w 36"/>
                  <a:gd name="T3" fmla="*/ 60 h 60"/>
                  <a:gd name="T4" fmla="*/ 0 w 36"/>
                  <a:gd name="T5" fmla="*/ 57 h 60"/>
                  <a:gd name="T6" fmla="*/ 31 w 36"/>
                  <a:gd name="T7" fmla="*/ 2 h 60"/>
                  <a:gd name="T8" fmla="*/ 36 w 36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60">
                    <a:moveTo>
                      <a:pt x="36" y="0"/>
                    </a:moveTo>
                    <a:lnTo>
                      <a:pt x="2" y="60"/>
                    </a:lnTo>
                    <a:lnTo>
                      <a:pt x="0" y="57"/>
                    </a:lnTo>
                    <a:lnTo>
                      <a:pt x="31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D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" name="Freeform 4490"/>
              <p:cNvSpPr>
                <a:spLocks/>
              </p:cNvSpPr>
              <p:nvPr/>
            </p:nvSpPr>
            <p:spPr bwMode="auto">
              <a:xfrm>
                <a:off x="5048" y="1387"/>
                <a:ext cx="33" cy="58"/>
              </a:xfrm>
              <a:custGeom>
                <a:avLst/>
                <a:gdLst>
                  <a:gd name="T0" fmla="*/ 33 w 33"/>
                  <a:gd name="T1" fmla="*/ 0 h 58"/>
                  <a:gd name="T2" fmla="*/ 2 w 33"/>
                  <a:gd name="T3" fmla="*/ 58 h 58"/>
                  <a:gd name="T4" fmla="*/ 0 w 33"/>
                  <a:gd name="T5" fmla="*/ 55 h 58"/>
                  <a:gd name="T6" fmla="*/ 29 w 33"/>
                  <a:gd name="T7" fmla="*/ 2 h 58"/>
                  <a:gd name="T8" fmla="*/ 33 w 33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33" y="0"/>
                    </a:moveTo>
                    <a:lnTo>
                      <a:pt x="2" y="58"/>
                    </a:lnTo>
                    <a:lnTo>
                      <a:pt x="0" y="55"/>
                    </a:lnTo>
                    <a:lnTo>
                      <a:pt x="2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DE1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" name="Freeform 4491"/>
              <p:cNvSpPr>
                <a:spLocks/>
              </p:cNvSpPr>
              <p:nvPr/>
            </p:nvSpPr>
            <p:spPr bwMode="auto">
              <a:xfrm>
                <a:off x="5046" y="1389"/>
                <a:ext cx="33" cy="55"/>
              </a:xfrm>
              <a:custGeom>
                <a:avLst/>
                <a:gdLst>
                  <a:gd name="T0" fmla="*/ 33 w 33"/>
                  <a:gd name="T1" fmla="*/ 0 h 55"/>
                  <a:gd name="T2" fmla="*/ 2 w 33"/>
                  <a:gd name="T3" fmla="*/ 55 h 55"/>
                  <a:gd name="T4" fmla="*/ 0 w 33"/>
                  <a:gd name="T5" fmla="*/ 53 h 55"/>
                  <a:gd name="T6" fmla="*/ 0 w 33"/>
                  <a:gd name="T7" fmla="*/ 53 h 55"/>
                  <a:gd name="T8" fmla="*/ 0 w 33"/>
                  <a:gd name="T9" fmla="*/ 53 h 55"/>
                  <a:gd name="T10" fmla="*/ 0 w 33"/>
                  <a:gd name="T11" fmla="*/ 53 h 55"/>
                  <a:gd name="T12" fmla="*/ 0 w 33"/>
                  <a:gd name="T13" fmla="*/ 53 h 55"/>
                  <a:gd name="T14" fmla="*/ 0 w 33"/>
                  <a:gd name="T15" fmla="*/ 53 h 55"/>
                  <a:gd name="T16" fmla="*/ 0 w 33"/>
                  <a:gd name="T17" fmla="*/ 51 h 55"/>
                  <a:gd name="T18" fmla="*/ 0 w 33"/>
                  <a:gd name="T19" fmla="*/ 51 h 55"/>
                  <a:gd name="T20" fmla="*/ 0 w 33"/>
                  <a:gd name="T21" fmla="*/ 51 h 55"/>
                  <a:gd name="T22" fmla="*/ 28 w 33"/>
                  <a:gd name="T23" fmla="*/ 0 h 55"/>
                  <a:gd name="T24" fmla="*/ 30 w 33"/>
                  <a:gd name="T25" fmla="*/ 0 h 55"/>
                  <a:gd name="T26" fmla="*/ 33 w 33"/>
                  <a:gd name="T27" fmla="*/ 0 h 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55">
                    <a:moveTo>
                      <a:pt x="33" y="0"/>
                    </a:moveTo>
                    <a:lnTo>
                      <a:pt x="2" y="55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DE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" name="Freeform 4492"/>
              <p:cNvSpPr>
                <a:spLocks/>
              </p:cNvSpPr>
              <p:nvPr/>
            </p:nvSpPr>
            <p:spPr bwMode="auto">
              <a:xfrm>
                <a:off x="5046" y="1389"/>
                <a:ext cx="31" cy="53"/>
              </a:xfrm>
              <a:custGeom>
                <a:avLst/>
                <a:gdLst>
                  <a:gd name="T0" fmla="*/ 31 w 31"/>
                  <a:gd name="T1" fmla="*/ 0 h 53"/>
                  <a:gd name="T2" fmla="*/ 2 w 31"/>
                  <a:gd name="T3" fmla="*/ 53 h 53"/>
                  <a:gd name="T4" fmla="*/ 0 w 31"/>
                  <a:gd name="T5" fmla="*/ 53 h 53"/>
                  <a:gd name="T6" fmla="*/ 0 w 31"/>
                  <a:gd name="T7" fmla="*/ 53 h 53"/>
                  <a:gd name="T8" fmla="*/ 0 w 31"/>
                  <a:gd name="T9" fmla="*/ 53 h 53"/>
                  <a:gd name="T10" fmla="*/ 0 w 31"/>
                  <a:gd name="T11" fmla="*/ 51 h 53"/>
                  <a:gd name="T12" fmla="*/ 0 w 31"/>
                  <a:gd name="T13" fmla="*/ 51 h 53"/>
                  <a:gd name="T14" fmla="*/ 0 w 31"/>
                  <a:gd name="T15" fmla="*/ 51 h 53"/>
                  <a:gd name="T16" fmla="*/ 0 w 31"/>
                  <a:gd name="T17" fmla="*/ 49 h 53"/>
                  <a:gd name="T18" fmla="*/ 0 w 31"/>
                  <a:gd name="T19" fmla="*/ 49 h 53"/>
                  <a:gd name="T20" fmla="*/ 0 w 31"/>
                  <a:gd name="T21" fmla="*/ 49 h 53"/>
                  <a:gd name="T22" fmla="*/ 26 w 31"/>
                  <a:gd name="T23" fmla="*/ 0 h 53"/>
                  <a:gd name="T24" fmla="*/ 30 w 31"/>
                  <a:gd name="T25" fmla="*/ 0 h 53"/>
                  <a:gd name="T26" fmla="*/ 31 w 31"/>
                  <a:gd name="T27" fmla="*/ 0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" h="53">
                    <a:moveTo>
                      <a:pt x="31" y="0"/>
                    </a:moveTo>
                    <a:lnTo>
                      <a:pt x="2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DE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" name="Freeform 4493"/>
              <p:cNvSpPr>
                <a:spLocks/>
              </p:cNvSpPr>
              <p:nvPr/>
            </p:nvSpPr>
            <p:spPr bwMode="auto">
              <a:xfrm>
                <a:off x="5045" y="1389"/>
                <a:ext cx="29" cy="51"/>
              </a:xfrm>
              <a:custGeom>
                <a:avLst/>
                <a:gdLst>
                  <a:gd name="T0" fmla="*/ 29 w 29"/>
                  <a:gd name="T1" fmla="*/ 0 h 51"/>
                  <a:gd name="T2" fmla="*/ 1 w 29"/>
                  <a:gd name="T3" fmla="*/ 51 h 51"/>
                  <a:gd name="T4" fmla="*/ 1 w 29"/>
                  <a:gd name="T5" fmla="*/ 51 h 51"/>
                  <a:gd name="T6" fmla="*/ 1 w 29"/>
                  <a:gd name="T7" fmla="*/ 49 h 51"/>
                  <a:gd name="T8" fmla="*/ 1 w 29"/>
                  <a:gd name="T9" fmla="*/ 49 h 51"/>
                  <a:gd name="T10" fmla="*/ 1 w 29"/>
                  <a:gd name="T11" fmla="*/ 49 h 51"/>
                  <a:gd name="T12" fmla="*/ 1 w 29"/>
                  <a:gd name="T13" fmla="*/ 47 h 51"/>
                  <a:gd name="T14" fmla="*/ 1 w 29"/>
                  <a:gd name="T15" fmla="*/ 47 h 51"/>
                  <a:gd name="T16" fmla="*/ 0 w 29"/>
                  <a:gd name="T17" fmla="*/ 47 h 51"/>
                  <a:gd name="T18" fmla="*/ 0 w 29"/>
                  <a:gd name="T19" fmla="*/ 45 h 51"/>
                  <a:gd name="T20" fmla="*/ 25 w 29"/>
                  <a:gd name="T21" fmla="*/ 0 h 51"/>
                  <a:gd name="T22" fmla="*/ 29 w 29"/>
                  <a:gd name="T23" fmla="*/ 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51">
                    <a:moveTo>
                      <a:pt x="29" y="0"/>
                    </a:moveTo>
                    <a:lnTo>
                      <a:pt x="1" y="51"/>
                    </a:lnTo>
                    <a:lnTo>
                      <a:pt x="1" y="49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5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EDE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" name="Freeform 4494"/>
              <p:cNvSpPr>
                <a:spLocks/>
              </p:cNvSpPr>
              <p:nvPr/>
            </p:nvSpPr>
            <p:spPr bwMode="auto">
              <a:xfrm>
                <a:off x="5045" y="1389"/>
                <a:ext cx="27" cy="49"/>
              </a:xfrm>
              <a:custGeom>
                <a:avLst/>
                <a:gdLst>
                  <a:gd name="T0" fmla="*/ 27 w 27"/>
                  <a:gd name="T1" fmla="*/ 0 h 49"/>
                  <a:gd name="T2" fmla="*/ 1 w 27"/>
                  <a:gd name="T3" fmla="*/ 49 h 49"/>
                  <a:gd name="T4" fmla="*/ 1 w 27"/>
                  <a:gd name="T5" fmla="*/ 47 h 49"/>
                  <a:gd name="T6" fmla="*/ 1 w 27"/>
                  <a:gd name="T7" fmla="*/ 47 h 49"/>
                  <a:gd name="T8" fmla="*/ 0 w 27"/>
                  <a:gd name="T9" fmla="*/ 47 h 49"/>
                  <a:gd name="T10" fmla="*/ 0 w 27"/>
                  <a:gd name="T11" fmla="*/ 45 h 49"/>
                  <a:gd name="T12" fmla="*/ 0 w 27"/>
                  <a:gd name="T13" fmla="*/ 45 h 49"/>
                  <a:gd name="T14" fmla="*/ 0 w 27"/>
                  <a:gd name="T15" fmla="*/ 45 h 49"/>
                  <a:gd name="T16" fmla="*/ 0 w 27"/>
                  <a:gd name="T17" fmla="*/ 43 h 49"/>
                  <a:gd name="T18" fmla="*/ 0 w 27"/>
                  <a:gd name="T19" fmla="*/ 43 h 49"/>
                  <a:gd name="T20" fmla="*/ 24 w 27"/>
                  <a:gd name="T21" fmla="*/ 0 h 49"/>
                  <a:gd name="T22" fmla="*/ 27 w 27"/>
                  <a:gd name="T23" fmla="*/ 0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49">
                    <a:moveTo>
                      <a:pt x="27" y="0"/>
                    </a:moveTo>
                    <a:lnTo>
                      <a:pt x="1" y="49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2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DE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" name="Freeform 4495"/>
              <p:cNvSpPr>
                <a:spLocks/>
              </p:cNvSpPr>
              <p:nvPr/>
            </p:nvSpPr>
            <p:spPr bwMode="auto">
              <a:xfrm>
                <a:off x="5045" y="1389"/>
                <a:ext cx="25" cy="45"/>
              </a:xfrm>
              <a:custGeom>
                <a:avLst/>
                <a:gdLst>
                  <a:gd name="T0" fmla="*/ 25 w 25"/>
                  <a:gd name="T1" fmla="*/ 0 h 45"/>
                  <a:gd name="T2" fmla="*/ 0 w 25"/>
                  <a:gd name="T3" fmla="*/ 45 h 45"/>
                  <a:gd name="T4" fmla="*/ 0 w 25"/>
                  <a:gd name="T5" fmla="*/ 45 h 45"/>
                  <a:gd name="T6" fmla="*/ 0 w 25"/>
                  <a:gd name="T7" fmla="*/ 45 h 45"/>
                  <a:gd name="T8" fmla="*/ 0 w 25"/>
                  <a:gd name="T9" fmla="*/ 43 h 45"/>
                  <a:gd name="T10" fmla="*/ 0 w 25"/>
                  <a:gd name="T11" fmla="*/ 43 h 45"/>
                  <a:gd name="T12" fmla="*/ 0 w 25"/>
                  <a:gd name="T13" fmla="*/ 41 h 45"/>
                  <a:gd name="T14" fmla="*/ 0 w 25"/>
                  <a:gd name="T15" fmla="*/ 41 h 45"/>
                  <a:gd name="T16" fmla="*/ 0 w 25"/>
                  <a:gd name="T17" fmla="*/ 41 h 45"/>
                  <a:gd name="T18" fmla="*/ 0 w 25"/>
                  <a:gd name="T19" fmla="*/ 40 h 45"/>
                  <a:gd name="T20" fmla="*/ 22 w 25"/>
                  <a:gd name="T21" fmla="*/ 0 h 45"/>
                  <a:gd name="T22" fmla="*/ 25 w 25"/>
                  <a:gd name="T23" fmla="*/ 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45">
                    <a:moveTo>
                      <a:pt x="25" y="0"/>
                    </a:move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DE4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" name="Freeform 4496"/>
              <p:cNvSpPr>
                <a:spLocks/>
              </p:cNvSpPr>
              <p:nvPr/>
            </p:nvSpPr>
            <p:spPr bwMode="auto">
              <a:xfrm>
                <a:off x="5045" y="1389"/>
                <a:ext cx="24" cy="43"/>
              </a:xfrm>
              <a:custGeom>
                <a:avLst/>
                <a:gdLst>
                  <a:gd name="T0" fmla="*/ 24 w 24"/>
                  <a:gd name="T1" fmla="*/ 0 h 43"/>
                  <a:gd name="T2" fmla="*/ 0 w 24"/>
                  <a:gd name="T3" fmla="*/ 43 h 43"/>
                  <a:gd name="T4" fmla="*/ 0 w 24"/>
                  <a:gd name="T5" fmla="*/ 41 h 43"/>
                  <a:gd name="T6" fmla="*/ 0 w 24"/>
                  <a:gd name="T7" fmla="*/ 41 h 43"/>
                  <a:gd name="T8" fmla="*/ 0 w 24"/>
                  <a:gd name="T9" fmla="*/ 41 h 43"/>
                  <a:gd name="T10" fmla="*/ 0 w 24"/>
                  <a:gd name="T11" fmla="*/ 40 h 43"/>
                  <a:gd name="T12" fmla="*/ 0 w 24"/>
                  <a:gd name="T13" fmla="*/ 40 h 43"/>
                  <a:gd name="T14" fmla="*/ 0 w 24"/>
                  <a:gd name="T15" fmla="*/ 38 h 43"/>
                  <a:gd name="T16" fmla="*/ 0 w 24"/>
                  <a:gd name="T17" fmla="*/ 38 h 43"/>
                  <a:gd name="T18" fmla="*/ 0 w 24"/>
                  <a:gd name="T19" fmla="*/ 36 h 43"/>
                  <a:gd name="T20" fmla="*/ 18 w 24"/>
                  <a:gd name="T21" fmla="*/ 0 h 43"/>
                  <a:gd name="T22" fmla="*/ 24 w 24"/>
                  <a:gd name="T23" fmla="*/ 0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43">
                    <a:moveTo>
                      <a:pt x="24" y="0"/>
                    </a:move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DE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" name="Freeform 4497"/>
              <p:cNvSpPr>
                <a:spLocks/>
              </p:cNvSpPr>
              <p:nvPr/>
            </p:nvSpPr>
            <p:spPr bwMode="auto">
              <a:xfrm>
                <a:off x="5045" y="1389"/>
                <a:ext cx="22" cy="40"/>
              </a:xfrm>
              <a:custGeom>
                <a:avLst/>
                <a:gdLst>
                  <a:gd name="T0" fmla="*/ 22 w 22"/>
                  <a:gd name="T1" fmla="*/ 0 h 40"/>
                  <a:gd name="T2" fmla="*/ 0 w 22"/>
                  <a:gd name="T3" fmla="*/ 40 h 40"/>
                  <a:gd name="T4" fmla="*/ 0 w 22"/>
                  <a:gd name="T5" fmla="*/ 40 h 40"/>
                  <a:gd name="T6" fmla="*/ 0 w 22"/>
                  <a:gd name="T7" fmla="*/ 38 h 40"/>
                  <a:gd name="T8" fmla="*/ 0 w 22"/>
                  <a:gd name="T9" fmla="*/ 38 h 40"/>
                  <a:gd name="T10" fmla="*/ 0 w 22"/>
                  <a:gd name="T11" fmla="*/ 36 h 40"/>
                  <a:gd name="T12" fmla="*/ 0 w 22"/>
                  <a:gd name="T13" fmla="*/ 36 h 40"/>
                  <a:gd name="T14" fmla="*/ 0 w 22"/>
                  <a:gd name="T15" fmla="*/ 34 h 40"/>
                  <a:gd name="T16" fmla="*/ 0 w 22"/>
                  <a:gd name="T17" fmla="*/ 34 h 40"/>
                  <a:gd name="T18" fmla="*/ 0 w 22"/>
                  <a:gd name="T19" fmla="*/ 32 h 40"/>
                  <a:gd name="T20" fmla="*/ 17 w 22"/>
                  <a:gd name="T21" fmla="*/ 0 h 40"/>
                  <a:gd name="T22" fmla="*/ 18 w 22"/>
                  <a:gd name="T23" fmla="*/ 0 h 40"/>
                  <a:gd name="T24" fmla="*/ 22 w 22"/>
                  <a:gd name="T25" fmla="*/ 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40">
                    <a:moveTo>
                      <a:pt x="22" y="0"/>
                    </a:moveTo>
                    <a:lnTo>
                      <a:pt x="0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DE4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6" name="Freeform 4498"/>
              <p:cNvSpPr>
                <a:spLocks/>
              </p:cNvSpPr>
              <p:nvPr/>
            </p:nvSpPr>
            <p:spPr bwMode="auto">
              <a:xfrm>
                <a:off x="5045" y="1389"/>
                <a:ext cx="18" cy="36"/>
              </a:xfrm>
              <a:custGeom>
                <a:avLst/>
                <a:gdLst>
                  <a:gd name="T0" fmla="*/ 18 w 18"/>
                  <a:gd name="T1" fmla="*/ 0 h 36"/>
                  <a:gd name="T2" fmla="*/ 0 w 18"/>
                  <a:gd name="T3" fmla="*/ 36 h 36"/>
                  <a:gd name="T4" fmla="*/ 0 w 18"/>
                  <a:gd name="T5" fmla="*/ 36 h 36"/>
                  <a:gd name="T6" fmla="*/ 0 w 18"/>
                  <a:gd name="T7" fmla="*/ 34 h 36"/>
                  <a:gd name="T8" fmla="*/ 0 w 18"/>
                  <a:gd name="T9" fmla="*/ 34 h 36"/>
                  <a:gd name="T10" fmla="*/ 0 w 18"/>
                  <a:gd name="T11" fmla="*/ 32 h 36"/>
                  <a:gd name="T12" fmla="*/ 0 w 18"/>
                  <a:gd name="T13" fmla="*/ 30 h 36"/>
                  <a:gd name="T14" fmla="*/ 0 w 18"/>
                  <a:gd name="T15" fmla="*/ 30 h 36"/>
                  <a:gd name="T16" fmla="*/ 0 w 18"/>
                  <a:gd name="T17" fmla="*/ 28 h 36"/>
                  <a:gd name="T18" fmla="*/ 0 w 18"/>
                  <a:gd name="T19" fmla="*/ 28 h 36"/>
                  <a:gd name="T20" fmla="*/ 13 w 18"/>
                  <a:gd name="T21" fmla="*/ 2 h 36"/>
                  <a:gd name="T22" fmla="*/ 18 w 18"/>
                  <a:gd name="T23" fmla="*/ 0 h 36"/>
                  <a:gd name="T24" fmla="*/ 18 w 18"/>
                  <a:gd name="T25" fmla="*/ 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36">
                    <a:moveTo>
                      <a:pt x="18" y="0"/>
                    </a:move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3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0E8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" name="Freeform 4499"/>
              <p:cNvSpPr>
                <a:spLocks/>
              </p:cNvSpPr>
              <p:nvPr/>
            </p:nvSpPr>
            <p:spPr bwMode="auto">
              <a:xfrm>
                <a:off x="5045" y="1389"/>
                <a:ext cx="17" cy="32"/>
              </a:xfrm>
              <a:custGeom>
                <a:avLst/>
                <a:gdLst>
                  <a:gd name="T0" fmla="*/ 17 w 17"/>
                  <a:gd name="T1" fmla="*/ 0 h 32"/>
                  <a:gd name="T2" fmla="*/ 0 w 17"/>
                  <a:gd name="T3" fmla="*/ 32 h 32"/>
                  <a:gd name="T4" fmla="*/ 0 w 17"/>
                  <a:gd name="T5" fmla="*/ 30 h 32"/>
                  <a:gd name="T6" fmla="*/ 0 w 17"/>
                  <a:gd name="T7" fmla="*/ 30 h 32"/>
                  <a:gd name="T8" fmla="*/ 0 w 17"/>
                  <a:gd name="T9" fmla="*/ 28 h 32"/>
                  <a:gd name="T10" fmla="*/ 0 w 17"/>
                  <a:gd name="T11" fmla="*/ 26 h 32"/>
                  <a:gd name="T12" fmla="*/ 1 w 17"/>
                  <a:gd name="T13" fmla="*/ 25 h 32"/>
                  <a:gd name="T14" fmla="*/ 1 w 17"/>
                  <a:gd name="T15" fmla="*/ 25 h 32"/>
                  <a:gd name="T16" fmla="*/ 1 w 17"/>
                  <a:gd name="T17" fmla="*/ 23 h 32"/>
                  <a:gd name="T18" fmla="*/ 1 w 17"/>
                  <a:gd name="T19" fmla="*/ 21 h 32"/>
                  <a:gd name="T20" fmla="*/ 12 w 17"/>
                  <a:gd name="T21" fmla="*/ 4 h 32"/>
                  <a:gd name="T22" fmla="*/ 17 w 17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32">
                    <a:moveTo>
                      <a:pt x="17" y="0"/>
                    </a:move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2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0E8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" name="Freeform 4500"/>
              <p:cNvSpPr>
                <a:spLocks/>
              </p:cNvSpPr>
              <p:nvPr/>
            </p:nvSpPr>
            <p:spPr bwMode="auto">
              <a:xfrm>
                <a:off x="5045" y="1391"/>
                <a:ext cx="13" cy="26"/>
              </a:xfrm>
              <a:custGeom>
                <a:avLst/>
                <a:gdLst>
                  <a:gd name="T0" fmla="*/ 13 w 13"/>
                  <a:gd name="T1" fmla="*/ 0 h 26"/>
                  <a:gd name="T2" fmla="*/ 0 w 13"/>
                  <a:gd name="T3" fmla="*/ 26 h 26"/>
                  <a:gd name="T4" fmla="*/ 1 w 13"/>
                  <a:gd name="T5" fmla="*/ 23 h 26"/>
                  <a:gd name="T6" fmla="*/ 1 w 13"/>
                  <a:gd name="T7" fmla="*/ 21 h 26"/>
                  <a:gd name="T8" fmla="*/ 3 w 13"/>
                  <a:gd name="T9" fmla="*/ 17 h 26"/>
                  <a:gd name="T10" fmla="*/ 3 w 13"/>
                  <a:gd name="T11" fmla="*/ 15 h 26"/>
                  <a:gd name="T12" fmla="*/ 5 w 13"/>
                  <a:gd name="T13" fmla="*/ 11 h 26"/>
                  <a:gd name="T14" fmla="*/ 6 w 13"/>
                  <a:gd name="T15" fmla="*/ 9 h 26"/>
                  <a:gd name="T16" fmla="*/ 8 w 13"/>
                  <a:gd name="T17" fmla="*/ 6 h 26"/>
                  <a:gd name="T18" fmla="*/ 10 w 13"/>
                  <a:gd name="T19" fmla="*/ 4 h 26"/>
                  <a:gd name="T20" fmla="*/ 13 w 13"/>
                  <a:gd name="T21" fmla="*/ 0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26">
                    <a:moveTo>
                      <a:pt x="13" y="0"/>
                    </a:moveTo>
                    <a:lnTo>
                      <a:pt x="0" y="26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5" y="11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1E8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" name="Freeform 4501"/>
              <p:cNvSpPr>
                <a:spLocks/>
              </p:cNvSpPr>
              <p:nvPr/>
            </p:nvSpPr>
            <p:spPr bwMode="auto">
              <a:xfrm>
                <a:off x="5046" y="1393"/>
                <a:ext cx="11" cy="17"/>
              </a:xfrm>
              <a:custGeom>
                <a:avLst/>
                <a:gdLst>
                  <a:gd name="T0" fmla="*/ 11 w 11"/>
                  <a:gd name="T1" fmla="*/ 0 h 17"/>
                  <a:gd name="T2" fmla="*/ 0 w 11"/>
                  <a:gd name="T3" fmla="*/ 17 h 17"/>
                  <a:gd name="T4" fmla="*/ 2 w 11"/>
                  <a:gd name="T5" fmla="*/ 15 h 17"/>
                  <a:gd name="T6" fmla="*/ 2 w 11"/>
                  <a:gd name="T7" fmla="*/ 13 h 17"/>
                  <a:gd name="T8" fmla="*/ 2 w 11"/>
                  <a:gd name="T9" fmla="*/ 11 h 17"/>
                  <a:gd name="T10" fmla="*/ 4 w 11"/>
                  <a:gd name="T11" fmla="*/ 9 h 17"/>
                  <a:gd name="T12" fmla="*/ 5 w 11"/>
                  <a:gd name="T13" fmla="*/ 7 h 17"/>
                  <a:gd name="T14" fmla="*/ 5 w 11"/>
                  <a:gd name="T15" fmla="*/ 6 h 17"/>
                  <a:gd name="T16" fmla="*/ 7 w 11"/>
                  <a:gd name="T17" fmla="*/ 4 h 17"/>
                  <a:gd name="T18" fmla="*/ 9 w 11"/>
                  <a:gd name="T19" fmla="*/ 2 h 17"/>
                  <a:gd name="T20" fmla="*/ 11 w 11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" h="17">
                    <a:moveTo>
                      <a:pt x="11" y="0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E8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" name="Freeform 4502"/>
              <p:cNvSpPr>
                <a:spLocks/>
              </p:cNvSpPr>
              <p:nvPr/>
            </p:nvSpPr>
            <p:spPr bwMode="auto">
              <a:xfrm>
                <a:off x="5036" y="1415"/>
                <a:ext cx="5" cy="8"/>
              </a:xfrm>
              <a:custGeom>
                <a:avLst/>
                <a:gdLst>
                  <a:gd name="T0" fmla="*/ 0 w 5"/>
                  <a:gd name="T1" fmla="*/ 4 h 8"/>
                  <a:gd name="T2" fmla="*/ 2 w 5"/>
                  <a:gd name="T3" fmla="*/ 0 h 8"/>
                  <a:gd name="T4" fmla="*/ 5 w 5"/>
                  <a:gd name="T5" fmla="*/ 0 h 8"/>
                  <a:gd name="T6" fmla="*/ 3 w 5"/>
                  <a:gd name="T7" fmla="*/ 8 h 8"/>
                  <a:gd name="T8" fmla="*/ 0 w 5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4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3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BC4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" name="Freeform 4503"/>
              <p:cNvSpPr>
                <a:spLocks/>
              </p:cNvSpPr>
              <p:nvPr/>
            </p:nvSpPr>
            <p:spPr bwMode="auto">
              <a:xfrm>
                <a:off x="5036" y="1415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2 w 3"/>
                  <a:gd name="T3" fmla="*/ 6 h 6"/>
                  <a:gd name="T4" fmla="*/ 0 w 3"/>
                  <a:gd name="T5" fmla="*/ 2 h 6"/>
                  <a:gd name="T6" fmla="*/ 0 w 3"/>
                  <a:gd name="T7" fmla="*/ 0 h 6"/>
                  <a:gd name="T8" fmla="*/ 3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1CB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2" name="Freeform 4504"/>
              <p:cNvSpPr>
                <a:spLocks/>
              </p:cNvSpPr>
              <p:nvPr/>
            </p:nvSpPr>
            <p:spPr bwMode="auto">
              <a:xfrm>
                <a:off x="5034" y="141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4 h 4"/>
                  <a:gd name="T4" fmla="*/ 0 w 4"/>
                  <a:gd name="T5" fmla="*/ 2 h 4"/>
                  <a:gd name="T6" fmla="*/ 0 w 4"/>
                  <a:gd name="T7" fmla="*/ 0 h 4"/>
                  <a:gd name="T8" fmla="*/ 4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8D9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3" name="Freeform 4505"/>
              <p:cNvSpPr>
                <a:spLocks/>
              </p:cNvSpPr>
              <p:nvPr/>
            </p:nvSpPr>
            <p:spPr bwMode="auto">
              <a:xfrm>
                <a:off x="5032" y="1414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4 w 4"/>
                  <a:gd name="T3" fmla="*/ 3 h 3"/>
                  <a:gd name="T4" fmla="*/ 0 w 4"/>
                  <a:gd name="T5" fmla="*/ 1 h 3"/>
                  <a:gd name="T6" fmla="*/ 0 w 4"/>
                  <a:gd name="T7" fmla="*/ 0 h 3"/>
                  <a:gd name="T8" fmla="*/ 4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DE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" name="Freeform 4506"/>
              <p:cNvSpPr>
                <a:spLocks/>
              </p:cNvSpPr>
              <p:nvPr/>
            </p:nvSpPr>
            <p:spPr bwMode="auto">
              <a:xfrm>
                <a:off x="5039" y="1389"/>
                <a:ext cx="11" cy="21"/>
              </a:xfrm>
              <a:custGeom>
                <a:avLst/>
                <a:gdLst>
                  <a:gd name="T0" fmla="*/ 0 w 11"/>
                  <a:gd name="T1" fmla="*/ 19 h 21"/>
                  <a:gd name="T2" fmla="*/ 11 w 11"/>
                  <a:gd name="T3" fmla="*/ 0 h 21"/>
                  <a:gd name="T4" fmla="*/ 11 w 11"/>
                  <a:gd name="T5" fmla="*/ 4 h 21"/>
                  <a:gd name="T6" fmla="*/ 2 w 11"/>
                  <a:gd name="T7" fmla="*/ 21 h 21"/>
                  <a:gd name="T8" fmla="*/ 0 w 11"/>
                  <a:gd name="T9" fmla="*/ 1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21">
                    <a:moveTo>
                      <a:pt x="0" y="19"/>
                    </a:moveTo>
                    <a:lnTo>
                      <a:pt x="11" y="0"/>
                    </a:lnTo>
                    <a:lnTo>
                      <a:pt x="11" y="4"/>
                    </a:lnTo>
                    <a:lnTo>
                      <a:pt x="2" y="2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7BF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" name="Freeform 4507"/>
              <p:cNvSpPr>
                <a:spLocks/>
              </p:cNvSpPr>
              <p:nvPr/>
            </p:nvSpPr>
            <p:spPr bwMode="auto">
              <a:xfrm>
                <a:off x="5038" y="1385"/>
                <a:ext cx="12" cy="25"/>
              </a:xfrm>
              <a:custGeom>
                <a:avLst/>
                <a:gdLst>
                  <a:gd name="T0" fmla="*/ 7 w 12"/>
                  <a:gd name="T1" fmla="*/ 15 h 25"/>
                  <a:gd name="T2" fmla="*/ 3 w 12"/>
                  <a:gd name="T3" fmla="*/ 25 h 25"/>
                  <a:gd name="T4" fmla="*/ 1 w 12"/>
                  <a:gd name="T5" fmla="*/ 23 h 25"/>
                  <a:gd name="T6" fmla="*/ 0 w 12"/>
                  <a:gd name="T7" fmla="*/ 23 h 25"/>
                  <a:gd name="T8" fmla="*/ 12 w 12"/>
                  <a:gd name="T9" fmla="*/ 0 h 25"/>
                  <a:gd name="T10" fmla="*/ 12 w 12"/>
                  <a:gd name="T11" fmla="*/ 8 h 25"/>
                  <a:gd name="T12" fmla="*/ 7 w 12"/>
                  <a:gd name="T13" fmla="*/ 1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25">
                    <a:moveTo>
                      <a:pt x="7" y="15"/>
                    </a:moveTo>
                    <a:lnTo>
                      <a:pt x="3" y="25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12" y="0"/>
                    </a:lnTo>
                    <a:lnTo>
                      <a:pt x="12" y="8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D7BF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" name="Freeform 4508"/>
              <p:cNvSpPr>
                <a:spLocks/>
              </p:cNvSpPr>
              <p:nvPr/>
            </p:nvSpPr>
            <p:spPr bwMode="auto">
              <a:xfrm>
                <a:off x="5036" y="1382"/>
                <a:ext cx="14" cy="26"/>
              </a:xfrm>
              <a:custGeom>
                <a:avLst/>
                <a:gdLst>
                  <a:gd name="T0" fmla="*/ 14 w 14"/>
                  <a:gd name="T1" fmla="*/ 7 h 26"/>
                  <a:gd name="T2" fmla="*/ 3 w 14"/>
                  <a:gd name="T3" fmla="*/ 26 h 26"/>
                  <a:gd name="T4" fmla="*/ 3 w 14"/>
                  <a:gd name="T5" fmla="*/ 26 h 26"/>
                  <a:gd name="T6" fmla="*/ 0 w 14"/>
                  <a:gd name="T7" fmla="*/ 26 h 26"/>
                  <a:gd name="T8" fmla="*/ 14 w 14"/>
                  <a:gd name="T9" fmla="*/ 0 h 26"/>
                  <a:gd name="T10" fmla="*/ 14 w 14"/>
                  <a:gd name="T11" fmla="*/ 1 h 26"/>
                  <a:gd name="T12" fmla="*/ 14 w 14"/>
                  <a:gd name="T13" fmla="*/ 7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6">
                    <a:moveTo>
                      <a:pt x="14" y="7"/>
                    </a:moveTo>
                    <a:lnTo>
                      <a:pt x="3" y="26"/>
                    </a:lnTo>
                    <a:lnTo>
                      <a:pt x="0" y="26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DBC2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7" name="Freeform 4509"/>
              <p:cNvSpPr>
                <a:spLocks/>
              </p:cNvSpPr>
              <p:nvPr/>
            </p:nvSpPr>
            <p:spPr bwMode="auto">
              <a:xfrm>
                <a:off x="5034" y="1380"/>
                <a:ext cx="16" cy="28"/>
              </a:xfrm>
              <a:custGeom>
                <a:avLst/>
                <a:gdLst>
                  <a:gd name="T0" fmla="*/ 16 w 16"/>
                  <a:gd name="T1" fmla="*/ 5 h 28"/>
                  <a:gd name="T2" fmla="*/ 4 w 16"/>
                  <a:gd name="T3" fmla="*/ 28 h 28"/>
                  <a:gd name="T4" fmla="*/ 0 w 16"/>
                  <a:gd name="T5" fmla="*/ 26 h 28"/>
                  <a:gd name="T6" fmla="*/ 14 w 16"/>
                  <a:gd name="T7" fmla="*/ 0 h 28"/>
                  <a:gd name="T8" fmla="*/ 16 w 16"/>
                  <a:gd name="T9" fmla="*/ 2 h 28"/>
                  <a:gd name="T10" fmla="*/ 16 w 16"/>
                  <a:gd name="T11" fmla="*/ 3 h 28"/>
                  <a:gd name="T12" fmla="*/ 16 w 16"/>
                  <a:gd name="T13" fmla="*/ 5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28">
                    <a:moveTo>
                      <a:pt x="16" y="5"/>
                    </a:moveTo>
                    <a:lnTo>
                      <a:pt x="4" y="28"/>
                    </a:lnTo>
                    <a:lnTo>
                      <a:pt x="0" y="26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DBC2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" name="Freeform 4510"/>
              <p:cNvSpPr>
                <a:spLocks/>
              </p:cNvSpPr>
              <p:nvPr/>
            </p:nvSpPr>
            <p:spPr bwMode="auto">
              <a:xfrm>
                <a:off x="5032" y="1378"/>
                <a:ext cx="18" cy="30"/>
              </a:xfrm>
              <a:custGeom>
                <a:avLst/>
                <a:gdLst>
                  <a:gd name="T0" fmla="*/ 18 w 18"/>
                  <a:gd name="T1" fmla="*/ 4 h 30"/>
                  <a:gd name="T2" fmla="*/ 4 w 18"/>
                  <a:gd name="T3" fmla="*/ 30 h 30"/>
                  <a:gd name="T4" fmla="*/ 0 w 18"/>
                  <a:gd name="T5" fmla="*/ 28 h 30"/>
                  <a:gd name="T6" fmla="*/ 14 w 18"/>
                  <a:gd name="T7" fmla="*/ 0 h 30"/>
                  <a:gd name="T8" fmla="*/ 16 w 18"/>
                  <a:gd name="T9" fmla="*/ 2 h 30"/>
                  <a:gd name="T10" fmla="*/ 18 w 18"/>
                  <a:gd name="T11" fmla="*/ 4 h 30"/>
                  <a:gd name="T12" fmla="*/ 18 w 18"/>
                  <a:gd name="T13" fmla="*/ 4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18" y="4"/>
                    </a:moveTo>
                    <a:lnTo>
                      <a:pt x="4" y="30"/>
                    </a:lnTo>
                    <a:lnTo>
                      <a:pt x="0" y="28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DBC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" name="Freeform 4511"/>
              <p:cNvSpPr>
                <a:spLocks/>
              </p:cNvSpPr>
              <p:nvPr/>
            </p:nvSpPr>
            <p:spPr bwMode="auto">
              <a:xfrm>
                <a:off x="5031" y="1378"/>
                <a:ext cx="17" cy="28"/>
              </a:xfrm>
              <a:custGeom>
                <a:avLst/>
                <a:gdLst>
                  <a:gd name="T0" fmla="*/ 17 w 17"/>
                  <a:gd name="T1" fmla="*/ 2 h 28"/>
                  <a:gd name="T2" fmla="*/ 3 w 17"/>
                  <a:gd name="T3" fmla="*/ 28 h 28"/>
                  <a:gd name="T4" fmla="*/ 0 w 17"/>
                  <a:gd name="T5" fmla="*/ 28 h 28"/>
                  <a:gd name="T6" fmla="*/ 15 w 17"/>
                  <a:gd name="T7" fmla="*/ 0 h 28"/>
                  <a:gd name="T8" fmla="*/ 17 w 17"/>
                  <a:gd name="T9" fmla="*/ 2 h 28"/>
                  <a:gd name="T10" fmla="*/ 17 w 17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28">
                    <a:moveTo>
                      <a:pt x="17" y="2"/>
                    </a:moveTo>
                    <a:lnTo>
                      <a:pt x="3" y="28"/>
                    </a:lnTo>
                    <a:lnTo>
                      <a:pt x="0" y="28"/>
                    </a:lnTo>
                    <a:lnTo>
                      <a:pt x="15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DBC4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" name="Freeform 4512"/>
              <p:cNvSpPr>
                <a:spLocks/>
              </p:cNvSpPr>
              <p:nvPr/>
            </p:nvSpPr>
            <p:spPr bwMode="auto">
              <a:xfrm>
                <a:off x="5029" y="1376"/>
                <a:ext cx="17" cy="30"/>
              </a:xfrm>
              <a:custGeom>
                <a:avLst/>
                <a:gdLst>
                  <a:gd name="T0" fmla="*/ 17 w 17"/>
                  <a:gd name="T1" fmla="*/ 2 h 30"/>
                  <a:gd name="T2" fmla="*/ 3 w 17"/>
                  <a:gd name="T3" fmla="*/ 30 h 30"/>
                  <a:gd name="T4" fmla="*/ 0 w 17"/>
                  <a:gd name="T5" fmla="*/ 28 h 30"/>
                  <a:gd name="T6" fmla="*/ 16 w 17"/>
                  <a:gd name="T7" fmla="*/ 0 h 30"/>
                  <a:gd name="T8" fmla="*/ 17 w 17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17" y="2"/>
                    </a:moveTo>
                    <a:lnTo>
                      <a:pt x="3" y="30"/>
                    </a:lnTo>
                    <a:lnTo>
                      <a:pt x="0" y="28"/>
                    </a:lnTo>
                    <a:lnTo>
                      <a:pt x="16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DBC4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1" name="Freeform 4513"/>
              <p:cNvSpPr>
                <a:spLocks/>
              </p:cNvSpPr>
              <p:nvPr/>
            </p:nvSpPr>
            <p:spPr bwMode="auto">
              <a:xfrm>
                <a:off x="5027" y="1376"/>
                <a:ext cx="19" cy="30"/>
              </a:xfrm>
              <a:custGeom>
                <a:avLst/>
                <a:gdLst>
                  <a:gd name="T0" fmla="*/ 19 w 19"/>
                  <a:gd name="T1" fmla="*/ 2 h 30"/>
                  <a:gd name="T2" fmla="*/ 4 w 19"/>
                  <a:gd name="T3" fmla="*/ 30 h 30"/>
                  <a:gd name="T4" fmla="*/ 0 w 19"/>
                  <a:gd name="T5" fmla="*/ 28 h 30"/>
                  <a:gd name="T6" fmla="*/ 16 w 19"/>
                  <a:gd name="T7" fmla="*/ 0 h 30"/>
                  <a:gd name="T8" fmla="*/ 19 w 19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9" y="2"/>
                    </a:moveTo>
                    <a:lnTo>
                      <a:pt x="4" y="30"/>
                    </a:lnTo>
                    <a:lnTo>
                      <a:pt x="0" y="28"/>
                    </a:lnTo>
                    <a:lnTo>
                      <a:pt x="16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BC4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" name="Freeform 4514"/>
              <p:cNvSpPr>
                <a:spLocks/>
              </p:cNvSpPr>
              <p:nvPr/>
            </p:nvSpPr>
            <p:spPr bwMode="auto">
              <a:xfrm>
                <a:off x="5026" y="1374"/>
                <a:ext cx="19" cy="30"/>
              </a:xfrm>
              <a:custGeom>
                <a:avLst/>
                <a:gdLst>
                  <a:gd name="T0" fmla="*/ 19 w 19"/>
                  <a:gd name="T1" fmla="*/ 2 h 30"/>
                  <a:gd name="T2" fmla="*/ 3 w 19"/>
                  <a:gd name="T3" fmla="*/ 30 h 30"/>
                  <a:gd name="T4" fmla="*/ 0 w 19"/>
                  <a:gd name="T5" fmla="*/ 30 h 30"/>
                  <a:gd name="T6" fmla="*/ 15 w 19"/>
                  <a:gd name="T7" fmla="*/ 0 h 30"/>
                  <a:gd name="T8" fmla="*/ 19 w 19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9" y="2"/>
                    </a:moveTo>
                    <a:lnTo>
                      <a:pt x="3" y="30"/>
                    </a:lnTo>
                    <a:lnTo>
                      <a:pt x="0" y="30"/>
                    </a:lnTo>
                    <a:lnTo>
                      <a:pt x="15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C7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" name="Freeform 4515"/>
              <p:cNvSpPr>
                <a:spLocks/>
              </p:cNvSpPr>
              <p:nvPr/>
            </p:nvSpPr>
            <p:spPr bwMode="auto">
              <a:xfrm>
                <a:off x="5024" y="1374"/>
                <a:ext cx="19" cy="30"/>
              </a:xfrm>
              <a:custGeom>
                <a:avLst/>
                <a:gdLst>
                  <a:gd name="T0" fmla="*/ 19 w 19"/>
                  <a:gd name="T1" fmla="*/ 2 h 30"/>
                  <a:gd name="T2" fmla="*/ 3 w 19"/>
                  <a:gd name="T3" fmla="*/ 30 h 30"/>
                  <a:gd name="T4" fmla="*/ 0 w 19"/>
                  <a:gd name="T5" fmla="*/ 28 h 30"/>
                  <a:gd name="T6" fmla="*/ 15 w 19"/>
                  <a:gd name="T7" fmla="*/ 0 h 30"/>
                  <a:gd name="T8" fmla="*/ 19 w 19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9" y="2"/>
                    </a:moveTo>
                    <a:lnTo>
                      <a:pt x="3" y="30"/>
                    </a:lnTo>
                    <a:lnTo>
                      <a:pt x="0" y="28"/>
                    </a:lnTo>
                    <a:lnTo>
                      <a:pt x="15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EC7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" name="Freeform 4516"/>
              <p:cNvSpPr>
                <a:spLocks/>
              </p:cNvSpPr>
              <p:nvPr/>
            </p:nvSpPr>
            <p:spPr bwMode="auto">
              <a:xfrm>
                <a:off x="5022" y="1372"/>
                <a:ext cx="19" cy="32"/>
              </a:xfrm>
              <a:custGeom>
                <a:avLst/>
                <a:gdLst>
                  <a:gd name="T0" fmla="*/ 19 w 19"/>
                  <a:gd name="T1" fmla="*/ 2 h 32"/>
                  <a:gd name="T2" fmla="*/ 4 w 19"/>
                  <a:gd name="T3" fmla="*/ 32 h 32"/>
                  <a:gd name="T4" fmla="*/ 0 w 19"/>
                  <a:gd name="T5" fmla="*/ 30 h 32"/>
                  <a:gd name="T6" fmla="*/ 16 w 19"/>
                  <a:gd name="T7" fmla="*/ 0 h 32"/>
                  <a:gd name="T8" fmla="*/ 19 w 19"/>
                  <a:gd name="T9" fmla="*/ 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19" y="2"/>
                    </a:moveTo>
                    <a:lnTo>
                      <a:pt x="4" y="32"/>
                    </a:lnTo>
                    <a:lnTo>
                      <a:pt x="0" y="30"/>
                    </a:lnTo>
                    <a:lnTo>
                      <a:pt x="16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EC7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" name="Freeform 4517"/>
              <p:cNvSpPr>
                <a:spLocks/>
              </p:cNvSpPr>
              <p:nvPr/>
            </p:nvSpPr>
            <p:spPr bwMode="auto">
              <a:xfrm>
                <a:off x="5020" y="1372"/>
                <a:ext cx="19" cy="30"/>
              </a:xfrm>
              <a:custGeom>
                <a:avLst/>
                <a:gdLst>
                  <a:gd name="T0" fmla="*/ 19 w 19"/>
                  <a:gd name="T1" fmla="*/ 2 h 30"/>
                  <a:gd name="T2" fmla="*/ 4 w 19"/>
                  <a:gd name="T3" fmla="*/ 30 h 30"/>
                  <a:gd name="T4" fmla="*/ 0 w 19"/>
                  <a:gd name="T5" fmla="*/ 30 h 30"/>
                  <a:gd name="T6" fmla="*/ 18 w 19"/>
                  <a:gd name="T7" fmla="*/ 0 h 30"/>
                  <a:gd name="T8" fmla="*/ 19 w 19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9" y="2"/>
                    </a:moveTo>
                    <a:lnTo>
                      <a:pt x="4" y="30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EC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6" name="Freeform 4518"/>
              <p:cNvSpPr>
                <a:spLocks/>
              </p:cNvSpPr>
              <p:nvPr/>
            </p:nvSpPr>
            <p:spPr bwMode="auto">
              <a:xfrm>
                <a:off x="5019" y="1370"/>
                <a:ext cx="19" cy="32"/>
              </a:xfrm>
              <a:custGeom>
                <a:avLst/>
                <a:gdLst>
                  <a:gd name="T0" fmla="*/ 19 w 19"/>
                  <a:gd name="T1" fmla="*/ 2 h 32"/>
                  <a:gd name="T2" fmla="*/ 3 w 19"/>
                  <a:gd name="T3" fmla="*/ 32 h 32"/>
                  <a:gd name="T4" fmla="*/ 1 w 19"/>
                  <a:gd name="T5" fmla="*/ 32 h 32"/>
                  <a:gd name="T6" fmla="*/ 0 w 19"/>
                  <a:gd name="T7" fmla="*/ 30 h 32"/>
                  <a:gd name="T8" fmla="*/ 17 w 19"/>
                  <a:gd name="T9" fmla="*/ 0 h 32"/>
                  <a:gd name="T10" fmla="*/ 19 w 19"/>
                  <a:gd name="T11" fmla="*/ 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32">
                    <a:moveTo>
                      <a:pt x="19" y="2"/>
                    </a:moveTo>
                    <a:lnTo>
                      <a:pt x="3" y="32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17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EC9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" name="Freeform 4519"/>
              <p:cNvSpPr>
                <a:spLocks/>
              </p:cNvSpPr>
              <p:nvPr/>
            </p:nvSpPr>
            <p:spPr bwMode="auto">
              <a:xfrm>
                <a:off x="5017" y="1368"/>
                <a:ext cx="21" cy="34"/>
              </a:xfrm>
              <a:custGeom>
                <a:avLst/>
                <a:gdLst>
                  <a:gd name="T0" fmla="*/ 21 w 21"/>
                  <a:gd name="T1" fmla="*/ 4 h 34"/>
                  <a:gd name="T2" fmla="*/ 3 w 21"/>
                  <a:gd name="T3" fmla="*/ 34 h 34"/>
                  <a:gd name="T4" fmla="*/ 3 w 21"/>
                  <a:gd name="T5" fmla="*/ 34 h 34"/>
                  <a:gd name="T6" fmla="*/ 0 w 21"/>
                  <a:gd name="T7" fmla="*/ 31 h 34"/>
                  <a:gd name="T8" fmla="*/ 17 w 21"/>
                  <a:gd name="T9" fmla="*/ 0 h 34"/>
                  <a:gd name="T10" fmla="*/ 21 w 21"/>
                  <a:gd name="T11" fmla="*/ 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34">
                    <a:moveTo>
                      <a:pt x="21" y="4"/>
                    </a:moveTo>
                    <a:lnTo>
                      <a:pt x="3" y="34"/>
                    </a:lnTo>
                    <a:lnTo>
                      <a:pt x="0" y="31"/>
                    </a:lnTo>
                    <a:lnTo>
                      <a:pt x="17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DEC9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" name="Freeform 4520"/>
              <p:cNvSpPr>
                <a:spLocks/>
              </p:cNvSpPr>
              <p:nvPr/>
            </p:nvSpPr>
            <p:spPr bwMode="auto">
              <a:xfrm>
                <a:off x="5015" y="1368"/>
                <a:ext cx="21" cy="32"/>
              </a:xfrm>
              <a:custGeom>
                <a:avLst/>
                <a:gdLst>
                  <a:gd name="T0" fmla="*/ 21 w 21"/>
                  <a:gd name="T1" fmla="*/ 2 h 32"/>
                  <a:gd name="T2" fmla="*/ 4 w 21"/>
                  <a:gd name="T3" fmla="*/ 32 h 32"/>
                  <a:gd name="T4" fmla="*/ 0 w 21"/>
                  <a:gd name="T5" fmla="*/ 31 h 32"/>
                  <a:gd name="T6" fmla="*/ 17 w 21"/>
                  <a:gd name="T7" fmla="*/ 0 h 32"/>
                  <a:gd name="T8" fmla="*/ 21 w 21"/>
                  <a:gd name="T9" fmla="*/ 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21" y="2"/>
                    </a:moveTo>
                    <a:lnTo>
                      <a:pt x="4" y="32"/>
                    </a:lnTo>
                    <a:lnTo>
                      <a:pt x="0" y="31"/>
                    </a:lnTo>
                    <a:lnTo>
                      <a:pt x="17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E1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" name="Freeform 4521"/>
              <p:cNvSpPr>
                <a:spLocks/>
              </p:cNvSpPr>
              <p:nvPr/>
            </p:nvSpPr>
            <p:spPr bwMode="auto">
              <a:xfrm>
                <a:off x="5015" y="1367"/>
                <a:ext cx="19" cy="32"/>
              </a:xfrm>
              <a:custGeom>
                <a:avLst/>
                <a:gdLst>
                  <a:gd name="T0" fmla="*/ 19 w 19"/>
                  <a:gd name="T1" fmla="*/ 1 h 32"/>
                  <a:gd name="T2" fmla="*/ 2 w 19"/>
                  <a:gd name="T3" fmla="*/ 32 h 32"/>
                  <a:gd name="T4" fmla="*/ 0 w 19"/>
                  <a:gd name="T5" fmla="*/ 30 h 32"/>
                  <a:gd name="T6" fmla="*/ 16 w 19"/>
                  <a:gd name="T7" fmla="*/ 0 h 32"/>
                  <a:gd name="T8" fmla="*/ 19 w 19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19" y="1"/>
                    </a:moveTo>
                    <a:lnTo>
                      <a:pt x="2" y="32"/>
                    </a:lnTo>
                    <a:lnTo>
                      <a:pt x="0" y="30"/>
                    </a:lnTo>
                    <a:lnTo>
                      <a:pt x="16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E1CB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0" name="Freeform 4522"/>
              <p:cNvSpPr>
                <a:spLocks/>
              </p:cNvSpPr>
              <p:nvPr/>
            </p:nvSpPr>
            <p:spPr bwMode="auto">
              <a:xfrm>
                <a:off x="5014" y="1367"/>
                <a:ext cx="18" cy="32"/>
              </a:xfrm>
              <a:custGeom>
                <a:avLst/>
                <a:gdLst>
                  <a:gd name="T0" fmla="*/ 18 w 18"/>
                  <a:gd name="T1" fmla="*/ 1 h 32"/>
                  <a:gd name="T2" fmla="*/ 1 w 18"/>
                  <a:gd name="T3" fmla="*/ 32 h 32"/>
                  <a:gd name="T4" fmla="*/ 0 w 18"/>
                  <a:gd name="T5" fmla="*/ 30 h 32"/>
                  <a:gd name="T6" fmla="*/ 15 w 18"/>
                  <a:gd name="T7" fmla="*/ 0 h 32"/>
                  <a:gd name="T8" fmla="*/ 18 w 18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8" y="1"/>
                    </a:moveTo>
                    <a:lnTo>
                      <a:pt x="1" y="32"/>
                    </a:lnTo>
                    <a:lnTo>
                      <a:pt x="0" y="30"/>
                    </a:lnTo>
                    <a:lnTo>
                      <a:pt x="15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E1CB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" name="Freeform 4523"/>
              <p:cNvSpPr>
                <a:spLocks/>
              </p:cNvSpPr>
              <p:nvPr/>
            </p:nvSpPr>
            <p:spPr bwMode="auto">
              <a:xfrm>
                <a:off x="5012" y="1365"/>
                <a:ext cx="19" cy="32"/>
              </a:xfrm>
              <a:custGeom>
                <a:avLst/>
                <a:gdLst>
                  <a:gd name="T0" fmla="*/ 19 w 19"/>
                  <a:gd name="T1" fmla="*/ 2 h 32"/>
                  <a:gd name="T2" fmla="*/ 3 w 19"/>
                  <a:gd name="T3" fmla="*/ 32 h 32"/>
                  <a:gd name="T4" fmla="*/ 0 w 19"/>
                  <a:gd name="T5" fmla="*/ 30 h 32"/>
                  <a:gd name="T6" fmla="*/ 15 w 19"/>
                  <a:gd name="T7" fmla="*/ 0 h 32"/>
                  <a:gd name="T8" fmla="*/ 19 w 19"/>
                  <a:gd name="T9" fmla="*/ 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19" y="2"/>
                    </a:moveTo>
                    <a:lnTo>
                      <a:pt x="3" y="32"/>
                    </a:lnTo>
                    <a:lnTo>
                      <a:pt x="0" y="30"/>
                    </a:lnTo>
                    <a:lnTo>
                      <a:pt x="15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E1C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" name="Freeform 4524"/>
              <p:cNvSpPr>
                <a:spLocks/>
              </p:cNvSpPr>
              <p:nvPr/>
            </p:nvSpPr>
            <p:spPr bwMode="auto">
              <a:xfrm>
                <a:off x="5010" y="1365"/>
                <a:ext cx="19" cy="32"/>
              </a:xfrm>
              <a:custGeom>
                <a:avLst/>
                <a:gdLst>
                  <a:gd name="T0" fmla="*/ 19 w 19"/>
                  <a:gd name="T1" fmla="*/ 2 h 32"/>
                  <a:gd name="T2" fmla="*/ 4 w 19"/>
                  <a:gd name="T3" fmla="*/ 32 h 32"/>
                  <a:gd name="T4" fmla="*/ 0 w 19"/>
                  <a:gd name="T5" fmla="*/ 28 h 32"/>
                  <a:gd name="T6" fmla="*/ 17 w 19"/>
                  <a:gd name="T7" fmla="*/ 0 h 32"/>
                  <a:gd name="T8" fmla="*/ 19 w 19"/>
                  <a:gd name="T9" fmla="*/ 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19" y="2"/>
                    </a:moveTo>
                    <a:lnTo>
                      <a:pt x="4" y="32"/>
                    </a:lnTo>
                    <a:lnTo>
                      <a:pt x="0" y="28"/>
                    </a:lnTo>
                    <a:lnTo>
                      <a:pt x="17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E1CF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3" name="Freeform 4525"/>
              <p:cNvSpPr>
                <a:spLocks/>
              </p:cNvSpPr>
              <p:nvPr/>
            </p:nvSpPr>
            <p:spPr bwMode="auto">
              <a:xfrm>
                <a:off x="5008" y="1363"/>
                <a:ext cx="19" cy="32"/>
              </a:xfrm>
              <a:custGeom>
                <a:avLst/>
                <a:gdLst>
                  <a:gd name="T0" fmla="*/ 19 w 19"/>
                  <a:gd name="T1" fmla="*/ 2 h 32"/>
                  <a:gd name="T2" fmla="*/ 4 w 19"/>
                  <a:gd name="T3" fmla="*/ 32 h 32"/>
                  <a:gd name="T4" fmla="*/ 0 w 19"/>
                  <a:gd name="T5" fmla="*/ 30 h 32"/>
                  <a:gd name="T6" fmla="*/ 18 w 19"/>
                  <a:gd name="T7" fmla="*/ 0 h 32"/>
                  <a:gd name="T8" fmla="*/ 19 w 19"/>
                  <a:gd name="T9" fmla="*/ 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19" y="2"/>
                    </a:moveTo>
                    <a:lnTo>
                      <a:pt x="4" y="32"/>
                    </a:lnTo>
                    <a:lnTo>
                      <a:pt x="0" y="30"/>
                    </a:lnTo>
                    <a:lnTo>
                      <a:pt x="18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E1C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4" name="Freeform 4526"/>
              <p:cNvSpPr>
                <a:spLocks/>
              </p:cNvSpPr>
              <p:nvPr/>
            </p:nvSpPr>
            <p:spPr bwMode="auto">
              <a:xfrm>
                <a:off x="5008" y="1363"/>
                <a:ext cx="19" cy="30"/>
              </a:xfrm>
              <a:custGeom>
                <a:avLst/>
                <a:gdLst>
                  <a:gd name="T0" fmla="*/ 19 w 19"/>
                  <a:gd name="T1" fmla="*/ 2 h 30"/>
                  <a:gd name="T2" fmla="*/ 2 w 19"/>
                  <a:gd name="T3" fmla="*/ 30 h 30"/>
                  <a:gd name="T4" fmla="*/ 0 w 19"/>
                  <a:gd name="T5" fmla="*/ 28 h 30"/>
                  <a:gd name="T6" fmla="*/ 16 w 19"/>
                  <a:gd name="T7" fmla="*/ 0 h 30"/>
                  <a:gd name="T8" fmla="*/ 19 w 19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9" y="2"/>
                    </a:moveTo>
                    <a:lnTo>
                      <a:pt x="2" y="30"/>
                    </a:lnTo>
                    <a:lnTo>
                      <a:pt x="0" y="28"/>
                    </a:lnTo>
                    <a:lnTo>
                      <a:pt x="16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E5D2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5" name="Freeform 4527"/>
              <p:cNvSpPr>
                <a:spLocks/>
              </p:cNvSpPr>
              <p:nvPr/>
            </p:nvSpPr>
            <p:spPr bwMode="auto">
              <a:xfrm>
                <a:off x="5007" y="1361"/>
                <a:ext cx="19" cy="32"/>
              </a:xfrm>
              <a:custGeom>
                <a:avLst/>
                <a:gdLst>
                  <a:gd name="T0" fmla="*/ 19 w 19"/>
                  <a:gd name="T1" fmla="*/ 2 h 32"/>
                  <a:gd name="T2" fmla="*/ 1 w 19"/>
                  <a:gd name="T3" fmla="*/ 32 h 32"/>
                  <a:gd name="T4" fmla="*/ 0 w 19"/>
                  <a:gd name="T5" fmla="*/ 28 h 32"/>
                  <a:gd name="T6" fmla="*/ 15 w 19"/>
                  <a:gd name="T7" fmla="*/ 0 h 32"/>
                  <a:gd name="T8" fmla="*/ 19 w 19"/>
                  <a:gd name="T9" fmla="*/ 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19" y="2"/>
                    </a:moveTo>
                    <a:lnTo>
                      <a:pt x="1" y="32"/>
                    </a:lnTo>
                    <a:lnTo>
                      <a:pt x="0" y="28"/>
                    </a:lnTo>
                    <a:lnTo>
                      <a:pt x="15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E5D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6" name="Freeform 4528"/>
              <p:cNvSpPr>
                <a:spLocks/>
              </p:cNvSpPr>
              <p:nvPr/>
            </p:nvSpPr>
            <p:spPr bwMode="auto">
              <a:xfrm>
                <a:off x="5005" y="1361"/>
                <a:ext cx="19" cy="30"/>
              </a:xfrm>
              <a:custGeom>
                <a:avLst/>
                <a:gdLst>
                  <a:gd name="T0" fmla="*/ 19 w 19"/>
                  <a:gd name="T1" fmla="*/ 2 h 30"/>
                  <a:gd name="T2" fmla="*/ 3 w 19"/>
                  <a:gd name="T3" fmla="*/ 30 h 30"/>
                  <a:gd name="T4" fmla="*/ 0 w 19"/>
                  <a:gd name="T5" fmla="*/ 28 h 30"/>
                  <a:gd name="T6" fmla="*/ 15 w 19"/>
                  <a:gd name="T7" fmla="*/ 0 h 30"/>
                  <a:gd name="T8" fmla="*/ 19 w 19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9" y="2"/>
                    </a:moveTo>
                    <a:lnTo>
                      <a:pt x="3" y="30"/>
                    </a:lnTo>
                    <a:lnTo>
                      <a:pt x="0" y="28"/>
                    </a:lnTo>
                    <a:lnTo>
                      <a:pt x="15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E5D2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7" name="Freeform 4529"/>
              <p:cNvSpPr>
                <a:spLocks/>
              </p:cNvSpPr>
              <p:nvPr/>
            </p:nvSpPr>
            <p:spPr bwMode="auto">
              <a:xfrm>
                <a:off x="5003" y="1359"/>
                <a:ext cx="19" cy="30"/>
              </a:xfrm>
              <a:custGeom>
                <a:avLst/>
                <a:gdLst>
                  <a:gd name="T0" fmla="*/ 19 w 19"/>
                  <a:gd name="T1" fmla="*/ 2 h 30"/>
                  <a:gd name="T2" fmla="*/ 4 w 19"/>
                  <a:gd name="T3" fmla="*/ 30 h 30"/>
                  <a:gd name="T4" fmla="*/ 0 w 19"/>
                  <a:gd name="T5" fmla="*/ 28 h 30"/>
                  <a:gd name="T6" fmla="*/ 16 w 19"/>
                  <a:gd name="T7" fmla="*/ 0 h 30"/>
                  <a:gd name="T8" fmla="*/ 19 w 19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9" y="2"/>
                    </a:moveTo>
                    <a:lnTo>
                      <a:pt x="4" y="30"/>
                    </a:lnTo>
                    <a:lnTo>
                      <a:pt x="0" y="28"/>
                    </a:lnTo>
                    <a:lnTo>
                      <a:pt x="16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E5D6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8" name="Freeform 4530"/>
              <p:cNvSpPr>
                <a:spLocks/>
              </p:cNvSpPr>
              <p:nvPr/>
            </p:nvSpPr>
            <p:spPr bwMode="auto">
              <a:xfrm>
                <a:off x="5003" y="1357"/>
                <a:ext cx="17" cy="32"/>
              </a:xfrm>
              <a:custGeom>
                <a:avLst/>
                <a:gdLst>
                  <a:gd name="T0" fmla="*/ 17 w 17"/>
                  <a:gd name="T1" fmla="*/ 4 h 32"/>
                  <a:gd name="T2" fmla="*/ 2 w 17"/>
                  <a:gd name="T3" fmla="*/ 32 h 32"/>
                  <a:gd name="T4" fmla="*/ 0 w 17"/>
                  <a:gd name="T5" fmla="*/ 30 h 32"/>
                  <a:gd name="T6" fmla="*/ 0 w 17"/>
                  <a:gd name="T7" fmla="*/ 28 h 32"/>
                  <a:gd name="T8" fmla="*/ 14 w 17"/>
                  <a:gd name="T9" fmla="*/ 0 h 32"/>
                  <a:gd name="T10" fmla="*/ 17 w 17"/>
                  <a:gd name="T11" fmla="*/ 4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32">
                    <a:moveTo>
                      <a:pt x="17" y="4"/>
                    </a:moveTo>
                    <a:lnTo>
                      <a:pt x="2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4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5D6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9" name="Freeform 4531"/>
              <p:cNvSpPr>
                <a:spLocks/>
              </p:cNvSpPr>
              <p:nvPr/>
            </p:nvSpPr>
            <p:spPr bwMode="auto">
              <a:xfrm>
                <a:off x="5001" y="1357"/>
                <a:ext cx="18" cy="30"/>
              </a:xfrm>
              <a:custGeom>
                <a:avLst/>
                <a:gdLst>
                  <a:gd name="T0" fmla="*/ 18 w 18"/>
                  <a:gd name="T1" fmla="*/ 2 h 30"/>
                  <a:gd name="T2" fmla="*/ 2 w 18"/>
                  <a:gd name="T3" fmla="*/ 30 h 30"/>
                  <a:gd name="T4" fmla="*/ 2 w 18"/>
                  <a:gd name="T5" fmla="*/ 30 h 30"/>
                  <a:gd name="T6" fmla="*/ 0 w 18"/>
                  <a:gd name="T7" fmla="*/ 28 h 30"/>
                  <a:gd name="T8" fmla="*/ 16 w 18"/>
                  <a:gd name="T9" fmla="*/ 0 h 30"/>
                  <a:gd name="T10" fmla="*/ 18 w 18"/>
                  <a:gd name="T11" fmla="*/ 2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18" y="2"/>
                    </a:moveTo>
                    <a:lnTo>
                      <a:pt x="2" y="30"/>
                    </a:lnTo>
                    <a:lnTo>
                      <a:pt x="0" y="28"/>
                    </a:lnTo>
                    <a:lnTo>
                      <a:pt x="16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E5D6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0" name="Freeform 4532"/>
              <p:cNvSpPr>
                <a:spLocks/>
              </p:cNvSpPr>
              <p:nvPr/>
            </p:nvSpPr>
            <p:spPr bwMode="auto">
              <a:xfrm>
                <a:off x="5000" y="1355"/>
                <a:ext cx="17" cy="30"/>
              </a:xfrm>
              <a:custGeom>
                <a:avLst/>
                <a:gdLst>
                  <a:gd name="T0" fmla="*/ 17 w 17"/>
                  <a:gd name="T1" fmla="*/ 2 h 30"/>
                  <a:gd name="T2" fmla="*/ 3 w 17"/>
                  <a:gd name="T3" fmla="*/ 30 h 30"/>
                  <a:gd name="T4" fmla="*/ 0 w 17"/>
                  <a:gd name="T5" fmla="*/ 28 h 30"/>
                  <a:gd name="T6" fmla="*/ 15 w 17"/>
                  <a:gd name="T7" fmla="*/ 0 h 30"/>
                  <a:gd name="T8" fmla="*/ 17 w 17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17" y="2"/>
                    </a:moveTo>
                    <a:lnTo>
                      <a:pt x="3" y="30"/>
                    </a:lnTo>
                    <a:lnTo>
                      <a:pt x="0" y="28"/>
                    </a:lnTo>
                    <a:lnTo>
                      <a:pt x="15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E8D9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1" name="Freeform 4533"/>
              <p:cNvSpPr>
                <a:spLocks/>
              </p:cNvSpPr>
              <p:nvPr/>
            </p:nvSpPr>
            <p:spPr bwMode="auto">
              <a:xfrm>
                <a:off x="4998" y="1355"/>
                <a:ext cx="19" cy="30"/>
              </a:xfrm>
              <a:custGeom>
                <a:avLst/>
                <a:gdLst>
                  <a:gd name="T0" fmla="*/ 19 w 19"/>
                  <a:gd name="T1" fmla="*/ 2 h 30"/>
                  <a:gd name="T2" fmla="*/ 3 w 19"/>
                  <a:gd name="T3" fmla="*/ 30 h 30"/>
                  <a:gd name="T4" fmla="*/ 0 w 19"/>
                  <a:gd name="T5" fmla="*/ 27 h 30"/>
                  <a:gd name="T6" fmla="*/ 16 w 19"/>
                  <a:gd name="T7" fmla="*/ 0 h 30"/>
                  <a:gd name="T8" fmla="*/ 19 w 19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0">
                    <a:moveTo>
                      <a:pt x="19" y="2"/>
                    </a:moveTo>
                    <a:lnTo>
                      <a:pt x="3" y="30"/>
                    </a:lnTo>
                    <a:lnTo>
                      <a:pt x="0" y="27"/>
                    </a:lnTo>
                    <a:lnTo>
                      <a:pt x="16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E8D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2" name="Freeform 4534"/>
              <p:cNvSpPr>
                <a:spLocks/>
              </p:cNvSpPr>
              <p:nvPr/>
            </p:nvSpPr>
            <p:spPr bwMode="auto">
              <a:xfrm>
                <a:off x="4998" y="1353"/>
                <a:ext cx="17" cy="30"/>
              </a:xfrm>
              <a:custGeom>
                <a:avLst/>
                <a:gdLst>
                  <a:gd name="T0" fmla="*/ 17 w 17"/>
                  <a:gd name="T1" fmla="*/ 2 h 30"/>
                  <a:gd name="T2" fmla="*/ 2 w 17"/>
                  <a:gd name="T3" fmla="*/ 30 h 30"/>
                  <a:gd name="T4" fmla="*/ 0 w 17"/>
                  <a:gd name="T5" fmla="*/ 27 h 30"/>
                  <a:gd name="T6" fmla="*/ 14 w 17"/>
                  <a:gd name="T7" fmla="*/ 0 h 30"/>
                  <a:gd name="T8" fmla="*/ 17 w 17"/>
                  <a:gd name="T9" fmla="*/ 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17" y="2"/>
                    </a:moveTo>
                    <a:lnTo>
                      <a:pt x="2" y="30"/>
                    </a:lnTo>
                    <a:lnTo>
                      <a:pt x="0" y="27"/>
                    </a:lnTo>
                    <a:lnTo>
                      <a:pt x="14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E8D9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3" name="Freeform 4535"/>
              <p:cNvSpPr>
                <a:spLocks/>
              </p:cNvSpPr>
              <p:nvPr/>
            </p:nvSpPr>
            <p:spPr bwMode="auto">
              <a:xfrm>
                <a:off x="4996" y="1353"/>
                <a:ext cx="18" cy="29"/>
              </a:xfrm>
              <a:custGeom>
                <a:avLst/>
                <a:gdLst>
                  <a:gd name="T0" fmla="*/ 18 w 18"/>
                  <a:gd name="T1" fmla="*/ 2 h 29"/>
                  <a:gd name="T2" fmla="*/ 2 w 18"/>
                  <a:gd name="T3" fmla="*/ 29 h 29"/>
                  <a:gd name="T4" fmla="*/ 0 w 18"/>
                  <a:gd name="T5" fmla="*/ 27 h 29"/>
                  <a:gd name="T6" fmla="*/ 14 w 18"/>
                  <a:gd name="T7" fmla="*/ 0 h 29"/>
                  <a:gd name="T8" fmla="*/ 18 w 18"/>
                  <a:gd name="T9" fmla="*/ 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9">
                    <a:moveTo>
                      <a:pt x="18" y="2"/>
                    </a:moveTo>
                    <a:lnTo>
                      <a:pt x="2" y="29"/>
                    </a:lnTo>
                    <a:lnTo>
                      <a:pt x="0" y="27"/>
                    </a:lnTo>
                    <a:lnTo>
                      <a:pt x="14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E8DC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4" name="Freeform 4536"/>
              <p:cNvSpPr>
                <a:spLocks/>
              </p:cNvSpPr>
              <p:nvPr/>
            </p:nvSpPr>
            <p:spPr bwMode="auto">
              <a:xfrm>
                <a:off x="4995" y="1352"/>
                <a:ext cx="17" cy="28"/>
              </a:xfrm>
              <a:custGeom>
                <a:avLst/>
                <a:gdLst>
                  <a:gd name="T0" fmla="*/ 17 w 17"/>
                  <a:gd name="T1" fmla="*/ 1 h 28"/>
                  <a:gd name="T2" fmla="*/ 3 w 17"/>
                  <a:gd name="T3" fmla="*/ 28 h 28"/>
                  <a:gd name="T4" fmla="*/ 0 w 17"/>
                  <a:gd name="T5" fmla="*/ 26 h 28"/>
                  <a:gd name="T6" fmla="*/ 13 w 17"/>
                  <a:gd name="T7" fmla="*/ 0 h 28"/>
                  <a:gd name="T8" fmla="*/ 17 w 17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8">
                    <a:moveTo>
                      <a:pt x="17" y="1"/>
                    </a:moveTo>
                    <a:lnTo>
                      <a:pt x="3" y="28"/>
                    </a:lnTo>
                    <a:lnTo>
                      <a:pt x="0" y="26"/>
                    </a:lnTo>
                    <a:lnTo>
                      <a:pt x="13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E8DC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5" name="Freeform 4537"/>
              <p:cNvSpPr>
                <a:spLocks/>
              </p:cNvSpPr>
              <p:nvPr/>
            </p:nvSpPr>
            <p:spPr bwMode="auto">
              <a:xfrm>
                <a:off x="4993" y="1352"/>
                <a:ext cx="17" cy="28"/>
              </a:xfrm>
              <a:custGeom>
                <a:avLst/>
                <a:gdLst>
                  <a:gd name="T0" fmla="*/ 17 w 17"/>
                  <a:gd name="T1" fmla="*/ 1 h 28"/>
                  <a:gd name="T2" fmla="*/ 3 w 17"/>
                  <a:gd name="T3" fmla="*/ 28 h 28"/>
                  <a:gd name="T4" fmla="*/ 0 w 17"/>
                  <a:gd name="T5" fmla="*/ 24 h 28"/>
                  <a:gd name="T6" fmla="*/ 15 w 17"/>
                  <a:gd name="T7" fmla="*/ 0 h 28"/>
                  <a:gd name="T8" fmla="*/ 17 w 17"/>
                  <a:gd name="T9" fmla="*/ 1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8">
                    <a:moveTo>
                      <a:pt x="17" y="1"/>
                    </a:moveTo>
                    <a:lnTo>
                      <a:pt x="3" y="28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E8DC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6" name="Freeform 4538"/>
              <p:cNvSpPr>
                <a:spLocks/>
              </p:cNvSpPr>
              <p:nvPr/>
            </p:nvSpPr>
            <p:spPr bwMode="auto">
              <a:xfrm>
                <a:off x="4993" y="1350"/>
                <a:ext cx="15" cy="28"/>
              </a:xfrm>
              <a:custGeom>
                <a:avLst/>
                <a:gdLst>
                  <a:gd name="T0" fmla="*/ 15 w 15"/>
                  <a:gd name="T1" fmla="*/ 2 h 28"/>
                  <a:gd name="T2" fmla="*/ 2 w 15"/>
                  <a:gd name="T3" fmla="*/ 28 h 28"/>
                  <a:gd name="T4" fmla="*/ 0 w 15"/>
                  <a:gd name="T5" fmla="*/ 24 h 28"/>
                  <a:gd name="T6" fmla="*/ 14 w 15"/>
                  <a:gd name="T7" fmla="*/ 0 h 28"/>
                  <a:gd name="T8" fmla="*/ 15 w 15"/>
                  <a:gd name="T9" fmla="*/ 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8">
                    <a:moveTo>
                      <a:pt x="15" y="2"/>
                    </a:moveTo>
                    <a:lnTo>
                      <a:pt x="2" y="28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ED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7" name="Freeform 4539"/>
              <p:cNvSpPr>
                <a:spLocks/>
              </p:cNvSpPr>
              <p:nvPr/>
            </p:nvSpPr>
            <p:spPr bwMode="auto">
              <a:xfrm>
                <a:off x="4991" y="1348"/>
                <a:ext cx="17" cy="28"/>
              </a:xfrm>
              <a:custGeom>
                <a:avLst/>
                <a:gdLst>
                  <a:gd name="T0" fmla="*/ 17 w 17"/>
                  <a:gd name="T1" fmla="*/ 4 h 28"/>
                  <a:gd name="T2" fmla="*/ 2 w 17"/>
                  <a:gd name="T3" fmla="*/ 28 h 28"/>
                  <a:gd name="T4" fmla="*/ 0 w 17"/>
                  <a:gd name="T5" fmla="*/ 26 h 28"/>
                  <a:gd name="T6" fmla="*/ 14 w 17"/>
                  <a:gd name="T7" fmla="*/ 0 h 28"/>
                  <a:gd name="T8" fmla="*/ 17 w 17"/>
                  <a:gd name="T9" fmla="*/ 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8">
                    <a:moveTo>
                      <a:pt x="17" y="4"/>
                    </a:moveTo>
                    <a:lnTo>
                      <a:pt x="2" y="28"/>
                    </a:lnTo>
                    <a:lnTo>
                      <a:pt x="0" y="26"/>
                    </a:lnTo>
                    <a:lnTo>
                      <a:pt x="14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DE1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8" name="Freeform 4540"/>
              <p:cNvSpPr>
                <a:spLocks/>
              </p:cNvSpPr>
              <p:nvPr/>
            </p:nvSpPr>
            <p:spPr bwMode="auto">
              <a:xfrm>
                <a:off x="4989" y="1348"/>
                <a:ext cx="18" cy="26"/>
              </a:xfrm>
              <a:custGeom>
                <a:avLst/>
                <a:gdLst>
                  <a:gd name="T0" fmla="*/ 18 w 18"/>
                  <a:gd name="T1" fmla="*/ 2 h 26"/>
                  <a:gd name="T2" fmla="*/ 4 w 18"/>
                  <a:gd name="T3" fmla="*/ 26 h 26"/>
                  <a:gd name="T4" fmla="*/ 0 w 18"/>
                  <a:gd name="T5" fmla="*/ 24 h 26"/>
                  <a:gd name="T6" fmla="*/ 0 w 18"/>
                  <a:gd name="T7" fmla="*/ 24 h 26"/>
                  <a:gd name="T8" fmla="*/ 14 w 18"/>
                  <a:gd name="T9" fmla="*/ 0 h 26"/>
                  <a:gd name="T10" fmla="*/ 18 w 18"/>
                  <a:gd name="T11" fmla="*/ 2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26">
                    <a:moveTo>
                      <a:pt x="18" y="2"/>
                    </a:moveTo>
                    <a:lnTo>
                      <a:pt x="4" y="26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EDE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9" name="Freeform 4541"/>
              <p:cNvSpPr>
                <a:spLocks/>
              </p:cNvSpPr>
              <p:nvPr/>
            </p:nvSpPr>
            <p:spPr bwMode="auto">
              <a:xfrm>
                <a:off x="4989" y="1346"/>
                <a:ext cx="16" cy="28"/>
              </a:xfrm>
              <a:custGeom>
                <a:avLst/>
                <a:gdLst>
                  <a:gd name="T0" fmla="*/ 16 w 16"/>
                  <a:gd name="T1" fmla="*/ 2 h 28"/>
                  <a:gd name="T2" fmla="*/ 2 w 16"/>
                  <a:gd name="T3" fmla="*/ 28 h 28"/>
                  <a:gd name="T4" fmla="*/ 0 w 16"/>
                  <a:gd name="T5" fmla="*/ 26 h 28"/>
                  <a:gd name="T6" fmla="*/ 0 w 16"/>
                  <a:gd name="T7" fmla="*/ 22 h 28"/>
                  <a:gd name="T8" fmla="*/ 12 w 16"/>
                  <a:gd name="T9" fmla="*/ 0 h 28"/>
                  <a:gd name="T10" fmla="*/ 16 w 16"/>
                  <a:gd name="T11" fmla="*/ 2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28">
                    <a:moveTo>
                      <a:pt x="16" y="2"/>
                    </a:moveTo>
                    <a:lnTo>
                      <a:pt x="2" y="28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EDE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0" name="Freeform 4542"/>
              <p:cNvSpPr>
                <a:spLocks/>
              </p:cNvSpPr>
              <p:nvPr/>
            </p:nvSpPr>
            <p:spPr bwMode="auto">
              <a:xfrm>
                <a:off x="4989" y="1346"/>
                <a:ext cx="14" cy="26"/>
              </a:xfrm>
              <a:custGeom>
                <a:avLst/>
                <a:gdLst>
                  <a:gd name="T0" fmla="*/ 14 w 14"/>
                  <a:gd name="T1" fmla="*/ 2 h 26"/>
                  <a:gd name="T2" fmla="*/ 0 w 14"/>
                  <a:gd name="T3" fmla="*/ 26 h 26"/>
                  <a:gd name="T4" fmla="*/ 0 w 14"/>
                  <a:gd name="T5" fmla="*/ 21 h 26"/>
                  <a:gd name="T6" fmla="*/ 11 w 14"/>
                  <a:gd name="T7" fmla="*/ 0 h 26"/>
                  <a:gd name="T8" fmla="*/ 14 w 14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6">
                    <a:moveTo>
                      <a:pt x="14" y="2"/>
                    </a:moveTo>
                    <a:lnTo>
                      <a:pt x="0" y="26"/>
                    </a:lnTo>
                    <a:lnTo>
                      <a:pt x="0" y="21"/>
                    </a:lnTo>
                    <a:lnTo>
                      <a:pt x="11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DE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1" name="Freeform 4543"/>
              <p:cNvSpPr>
                <a:spLocks/>
              </p:cNvSpPr>
              <p:nvPr/>
            </p:nvSpPr>
            <p:spPr bwMode="auto">
              <a:xfrm>
                <a:off x="4988" y="1344"/>
                <a:ext cx="13" cy="24"/>
              </a:xfrm>
              <a:custGeom>
                <a:avLst/>
                <a:gdLst>
                  <a:gd name="T0" fmla="*/ 13 w 13"/>
                  <a:gd name="T1" fmla="*/ 2 h 24"/>
                  <a:gd name="T2" fmla="*/ 1 w 13"/>
                  <a:gd name="T3" fmla="*/ 24 h 24"/>
                  <a:gd name="T4" fmla="*/ 1 w 13"/>
                  <a:gd name="T5" fmla="*/ 23 h 24"/>
                  <a:gd name="T6" fmla="*/ 0 w 13"/>
                  <a:gd name="T7" fmla="*/ 21 h 24"/>
                  <a:gd name="T8" fmla="*/ 10 w 13"/>
                  <a:gd name="T9" fmla="*/ 0 h 24"/>
                  <a:gd name="T10" fmla="*/ 13 w 13"/>
                  <a:gd name="T11" fmla="*/ 2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24">
                    <a:moveTo>
                      <a:pt x="13" y="2"/>
                    </a:moveTo>
                    <a:lnTo>
                      <a:pt x="1" y="24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10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EDE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2" name="Freeform 4544"/>
              <p:cNvSpPr>
                <a:spLocks/>
              </p:cNvSpPr>
              <p:nvPr/>
            </p:nvSpPr>
            <p:spPr bwMode="auto">
              <a:xfrm>
                <a:off x="4986" y="1344"/>
                <a:ext cx="14" cy="23"/>
              </a:xfrm>
              <a:custGeom>
                <a:avLst/>
                <a:gdLst>
                  <a:gd name="T0" fmla="*/ 14 w 14"/>
                  <a:gd name="T1" fmla="*/ 2 h 23"/>
                  <a:gd name="T2" fmla="*/ 3 w 14"/>
                  <a:gd name="T3" fmla="*/ 23 h 23"/>
                  <a:gd name="T4" fmla="*/ 3 w 14"/>
                  <a:gd name="T5" fmla="*/ 23 h 23"/>
                  <a:gd name="T6" fmla="*/ 0 w 14"/>
                  <a:gd name="T7" fmla="*/ 21 h 23"/>
                  <a:gd name="T8" fmla="*/ 12 w 14"/>
                  <a:gd name="T9" fmla="*/ 0 h 23"/>
                  <a:gd name="T10" fmla="*/ 14 w 14"/>
                  <a:gd name="T11" fmla="*/ 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23">
                    <a:moveTo>
                      <a:pt x="14" y="2"/>
                    </a:moveTo>
                    <a:lnTo>
                      <a:pt x="3" y="23"/>
                    </a:lnTo>
                    <a:lnTo>
                      <a:pt x="0" y="21"/>
                    </a:lnTo>
                    <a:lnTo>
                      <a:pt x="1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0E8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3" name="Freeform 4545"/>
              <p:cNvSpPr>
                <a:spLocks/>
              </p:cNvSpPr>
              <p:nvPr/>
            </p:nvSpPr>
            <p:spPr bwMode="auto">
              <a:xfrm>
                <a:off x="4984" y="1342"/>
                <a:ext cx="14" cy="23"/>
              </a:xfrm>
              <a:custGeom>
                <a:avLst/>
                <a:gdLst>
                  <a:gd name="T0" fmla="*/ 14 w 14"/>
                  <a:gd name="T1" fmla="*/ 2 h 23"/>
                  <a:gd name="T2" fmla="*/ 4 w 14"/>
                  <a:gd name="T3" fmla="*/ 23 h 23"/>
                  <a:gd name="T4" fmla="*/ 0 w 14"/>
                  <a:gd name="T5" fmla="*/ 21 h 23"/>
                  <a:gd name="T6" fmla="*/ 12 w 14"/>
                  <a:gd name="T7" fmla="*/ 0 h 23"/>
                  <a:gd name="T8" fmla="*/ 14 w 14"/>
                  <a:gd name="T9" fmla="*/ 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3">
                    <a:moveTo>
                      <a:pt x="14" y="2"/>
                    </a:moveTo>
                    <a:lnTo>
                      <a:pt x="4" y="23"/>
                    </a:lnTo>
                    <a:lnTo>
                      <a:pt x="0" y="21"/>
                    </a:lnTo>
                    <a:lnTo>
                      <a:pt x="1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0E8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4" name="Freeform 4546"/>
              <p:cNvSpPr>
                <a:spLocks/>
              </p:cNvSpPr>
              <p:nvPr/>
            </p:nvSpPr>
            <p:spPr bwMode="auto">
              <a:xfrm>
                <a:off x="4984" y="1342"/>
                <a:ext cx="14" cy="23"/>
              </a:xfrm>
              <a:custGeom>
                <a:avLst/>
                <a:gdLst>
                  <a:gd name="T0" fmla="*/ 14 w 14"/>
                  <a:gd name="T1" fmla="*/ 2 h 23"/>
                  <a:gd name="T2" fmla="*/ 2 w 14"/>
                  <a:gd name="T3" fmla="*/ 23 h 23"/>
                  <a:gd name="T4" fmla="*/ 0 w 14"/>
                  <a:gd name="T5" fmla="*/ 19 h 23"/>
                  <a:gd name="T6" fmla="*/ 11 w 14"/>
                  <a:gd name="T7" fmla="*/ 0 h 23"/>
                  <a:gd name="T8" fmla="*/ 14 w 14"/>
                  <a:gd name="T9" fmla="*/ 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3">
                    <a:moveTo>
                      <a:pt x="14" y="2"/>
                    </a:moveTo>
                    <a:lnTo>
                      <a:pt x="2" y="23"/>
                    </a:lnTo>
                    <a:lnTo>
                      <a:pt x="0" y="19"/>
                    </a:lnTo>
                    <a:lnTo>
                      <a:pt x="11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1E8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5" name="Freeform 4547"/>
              <p:cNvSpPr>
                <a:spLocks/>
              </p:cNvSpPr>
              <p:nvPr/>
            </p:nvSpPr>
            <p:spPr bwMode="auto">
              <a:xfrm>
                <a:off x="4983" y="1340"/>
                <a:ext cx="13" cy="23"/>
              </a:xfrm>
              <a:custGeom>
                <a:avLst/>
                <a:gdLst>
                  <a:gd name="T0" fmla="*/ 13 w 13"/>
                  <a:gd name="T1" fmla="*/ 2 h 23"/>
                  <a:gd name="T2" fmla="*/ 1 w 13"/>
                  <a:gd name="T3" fmla="*/ 23 h 23"/>
                  <a:gd name="T4" fmla="*/ 0 w 13"/>
                  <a:gd name="T5" fmla="*/ 19 h 23"/>
                  <a:gd name="T6" fmla="*/ 0 w 13"/>
                  <a:gd name="T7" fmla="*/ 19 h 23"/>
                  <a:gd name="T8" fmla="*/ 10 w 13"/>
                  <a:gd name="T9" fmla="*/ 0 h 23"/>
                  <a:gd name="T10" fmla="*/ 13 w 13"/>
                  <a:gd name="T11" fmla="*/ 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23">
                    <a:moveTo>
                      <a:pt x="13" y="2"/>
                    </a:moveTo>
                    <a:lnTo>
                      <a:pt x="1" y="23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1EB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6" name="Freeform 4548"/>
              <p:cNvSpPr>
                <a:spLocks/>
              </p:cNvSpPr>
              <p:nvPr/>
            </p:nvSpPr>
            <p:spPr bwMode="auto">
              <a:xfrm>
                <a:off x="4981" y="1340"/>
                <a:ext cx="14" cy="21"/>
              </a:xfrm>
              <a:custGeom>
                <a:avLst/>
                <a:gdLst>
                  <a:gd name="T0" fmla="*/ 14 w 14"/>
                  <a:gd name="T1" fmla="*/ 2 h 21"/>
                  <a:gd name="T2" fmla="*/ 3 w 14"/>
                  <a:gd name="T3" fmla="*/ 21 h 21"/>
                  <a:gd name="T4" fmla="*/ 2 w 14"/>
                  <a:gd name="T5" fmla="*/ 19 h 21"/>
                  <a:gd name="T6" fmla="*/ 0 w 14"/>
                  <a:gd name="T7" fmla="*/ 17 h 21"/>
                  <a:gd name="T8" fmla="*/ 10 w 14"/>
                  <a:gd name="T9" fmla="*/ 0 h 21"/>
                  <a:gd name="T10" fmla="*/ 14 w 14"/>
                  <a:gd name="T11" fmla="*/ 2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21">
                    <a:moveTo>
                      <a:pt x="14" y="2"/>
                    </a:move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1E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7" name="Freeform 4549"/>
              <p:cNvSpPr>
                <a:spLocks/>
              </p:cNvSpPr>
              <p:nvPr/>
            </p:nvSpPr>
            <p:spPr bwMode="auto">
              <a:xfrm>
                <a:off x="4981" y="1338"/>
                <a:ext cx="12" cy="21"/>
              </a:xfrm>
              <a:custGeom>
                <a:avLst/>
                <a:gdLst>
                  <a:gd name="T0" fmla="*/ 12 w 12"/>
                  <a:gd name="T1" fmla="*/ 2 h 21"/>
                  <a:gd name="T2" fmla="*/ 2 w 12"/>
                  <a:gd name="T3" fmla="*/ 21 h 21"/>
                  <a:gd name="T4" fmla="*/ 0 w 12"/>
                  <a:gd name="T5" fmla="*/ 17 h 21"/>
                  <a:gd name="T6" fmla="*/ 8 w 12"/>
                  <a:gd name="T7" fmla="*/ 0 h 21"/>
                  <a:gd name="T8" fmla="*/ 12 w 12"/>
                  <a:gd name="T9" fmla="*/ 2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2"/>
                    </a:moveTo>
                    <a:lnTo>
                      <a:pt x="2" y="21"/>
                    </a:lnTo>
                    <a:lnTo>
                      <a:pt x="0" y="17"/>
                    </a:lnTo>
                    <a:lnTo>
                      <a:pt x="8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1EB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8" name="Freeform 4550"/>
              <p:cNvSpPr>
                <a:spLocks/>
              </p:cNvSpPr>
              <p:nvPr/>
            </p:nvSpPr>
            <p:spPr bwMode="auto">
              <a:xfrm>
                <a:off x="4979" y="1336"/>
                <a:ext cx="12" cy="21"/>
              </a:xfrm>
              <a:custGeom>
                <a:avLst/>
                <a:gdLst>
                  <a:gd name="T0" fmla="*/ 12 w 12"/>
                  <a:gd name="T1" fmla="*/ 4 h 21"/>
                  <a:gd name="T2" fmla="*/ 2 w 12"/>
                  <a:gd name="T3" fmla="*/ 21 h 21"/>
                  <a:gd name="T4" fmla="*/ 2 w 12"/>
                  <a:gd name="T5" fmla="*/ 17 h 21"/>
                  <a:gd name="T6" fmla="*/ 2 w 12"/>
                  <a:gd name="T7" fmla="*/ 17 h 21"/>
                  <a:gd name="T8" fmla="*/ 2 w 12"/>
                  <a:gd name="T9" fmla="*/ 17 h 21"/>
                  <a:gd name="T10" fmla="*/ 2 w 12"/>
                  <a:gd name="T11" fmla="*/ 17 h 21"/>
                  <a:gd name="T12" fmla="*/ 2 w 12"/>
                  <a:gd name="T13" fmla="*/ 17 h 21"/>
                  <a:gd name="T14" fmla="*/ 2 w 12"/>
                  <a:gd name="T15" fmla="*/ 17 h 21"/>
                  <a:gd name="T16" fmla="*/ 2 w 12"/>
                  <a:gd name="T17" fmla="*/ 17 h 21"/>
                  <a:gd name="T18" fmla="*/ 2 w 12"/>
                  <a:gd name="T19" fmla="*/ 17 h 21"/>
                  <a:gd name="T20" fmla="*/ 0 w 12"/>
                  <a:gd name="T21" fmla="*/ 17 h 21"/>
                  <a:gd name="T22" fmla="*/ 10 w 12"/>
                  <a:gd name="T23" fmla="*/ 0 h 21"/>
                  <a:gd name="T24" fmla="*/ 12 w 12"/>
                  <a:gd name="T25" fmla="*/ 4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4"/>
                    </a:moveTo>
                    <a:lnTo>
                      <a:pt x="2" y="21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F6F0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9" name="Freeform 4551"/>
              <p:cNvSpPr>
                <a:spLocks/>
              </p:cNvSpPr>
              <p:nvPr/>
            </p:nvSpPr>
            <p:spPr bwMode="auto">
              <a:xfrm>
                <a:off x="4979" y="1336"/>
                <a:ext cx="10" cy="19"/>
              </a:xfrm>
              <a:custGeom>
                <a:avLst/>
                <a:gdLst>
                  <a:gd name="T0" fmla="*/ 10 w 10"/>
                  <a:gd name="T1" fmla="*/ 2 h 19"/>
                  <a:gd name="T2" fmla="*/ 2 w 10"/>
                  <a:gd name="T3" fmla="*/ 19 h 19"/>
                  <a:gd name="T4" fmla="*/ 2 w 10"/>
                  <a:gd name="T5" fmla="*/ 17 h 19"/>
                  <a:gd name="T6" fmla="*/ 2 w 10"/>
                  <a:gd name="T7" fmla="*/ 17 h 19"/>
                  <a:gd name="T8" fmla="*/ 2 w 10"/>
                  <a:gd name="T9" fmla="*/ 17 h 19"/>
                  <a:gd name="T10" fmla="*/ 0 w 10"/>
                  <a:gd name="T11" fmla="*/ 17 h 19"/>
                  <a:gd name="T12" fmla="*/ 0 w 10"/>
                  <a:gd name="T13" fmla="*/ 17 h 19"/>
                  <a:gd name="T14" fmla="*/ 0 w 10"/>
                  <a:gd name="T15" fmla="*/ 16 h 19"/>
                  <a:gd name="T16" fmla="*/ 0 w 10"/>
                  <a:gd name="T17" fmla="*/ 16 h 19"/>
                  <a:gd name="T18" fmla="*/ 0 w 10"/>
                  <a:gd name="T19" fmla="*/ 16 h 19"/>
                  <a:gd name="T20" fmla="*/ 0 w 10"/>
                  <a:gd name="T21" fmla="*/ 16 h 19"/>
                  <a:gd name="T22" fmla="*/ 9 w 10"/>
                  <a:gd name="T23" fmla="*/ 0 h 19"/>
                  <a:gd name="T24" fmla="*/ 10 w 10"/>
                  <a:gd name="T25" fmla="*/ 2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19">
                    <a:moveTo>
                      <a:pt x="10" y="2"/>
                    </a:moveTo>
                    <a:lnTo>
                      <a:pt x="2" y="19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6F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0" name="Freeform 4552"/>
              <p:cNvSpPr>
                <a:spLocks/>
              </p:cNvSpPr>
              <p:nvPr/>
            </p:nvSpPr>
            <p:spPr bwMode="auto">
              <a:xfrm>
                <a:off x="4977" y="1335"/>
                <a:ext cx="12" cy="18"/>
              </a:xfrm>
              <a:custGeom>
                <a:avLst/>
                <a:gdLst>
                  <a:gd name="T0" fmla="*/ 12 w 12"/>
                  <a:gd name="T1" fmla="*/ 1 h 18"/>
                  <a:gd name="T2" fmla="*/ 2 w 12"/>
                  <a:gd name="T3" fmla="*/ 18 h 18"/>
                  <a:gd name="T4" fmla="*/ 2 w 12"/>
                  <a:gd name="T5" fmla="*/ 18 h 18"/>
                  <a:gd name="T6" fmla="*/ 2 w 12"/>
                  <a:gd name="T7" fmla="*/ 17 h 18"/>
                  <a:gd name="T8" fmla="*/ 2 w 12"/>
                  <a:gd name="T9" fmla="*/ 17 h 18"/>
                  <a:gd name="T10" fmla="*/ 2 w 12"/>
                  <a:gd name="T11" fmla="*/ 17 h 18"/>
                  <a:gd name="T12" fmla="*/ 2 w 12"/>
                  <a:gd name="T13" fmla="*/ 15 h 18"/>
                  <a:gd name="T14" fmla="*/ 2 w 12"/>
                  <a:gd name="T15" fmla="*/ 15 h 18"/>
                  <a:gd name="T16" fmla="*/ 2 w 12"/>
                  <a:gd name="T17" fmla="*/ 15 h 18"/>
                  <a:gd name="T18" fmla="*/ 0 w 12"/>
                  <a:gd name="T19" fmla="*/ 15 h 18"/>
                  <a:gd name="T20" fmla="*/ 9 w 12"/>
                  <a:gd name="T21" fmla="*/ 0 h 18"/>
                  <a:gd name="T22" fmla="*/ 12 w 12"/>
                  <a:gd name="T23" fmla="*/ 1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18">
                    <a:moveTo>
                      <a:pt x="12" y="1"/>
                    </a:moveTo>
                    <a:lnTo>
                      <a:pt x="2" y="18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9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6F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1" name="Freeform 4553"/>
              <p:cNvSpPr>
                <a:spLocks/>
              </p:cNvSpPr>
              <p:nvPr/>
            </p:nvSpPr>
            <p:spPr bwMode="auto">
              <a:xfrm>
                <a:off x="4977" y="1335"/>
                <a:ext cx="11" cy="17"/>
              </a:xfrm>
              <a:custGeom>
                <a:avLst/>
                <a:gdLst>
                  <a:gd name="T0" fmla="*/ 11 w 11"/>
                  <a:gd name="T1" fmla="*/ 1 h 17"/>
                  <a:gd name="T2" fmla="*/ 2 w 11"/>
                  <a:gd name="T3" fmla="*/ 17 h 17"/>
                  <a:gd name="T4" fmla="*/ 2 w 11"/>
                  <a:gd name="T5" fmla="*/ 15 h 17"/>
                  <a:gd name="T6" fmla="*/ 2 w 11"/>
                  <a:gd name="T7" fmla="*/ 15 h 17"/>
                  <a:gd name="T8" fmla="*/ 2 w 11"/>
                  <a:gd name="T9" fmla="*/ 15 h 17"/>
                  <a:gd name="T10" fmla="*/ 0 w 11"/>
                  <a:gd name="T11" fmla="*/ 15 h 17"/>
                  <a:gd name="T12" fmla="*/ 0 w 11"/>
                  <a:gd name="T13" fmla="*/ 13 h 17"/>
                  <a:gd name="T14" fmla="*/ 0 w 11"/>
                  <a:gd name="T15" fmla="*/ 13 h 17"/>
                  <a:gd name="T16" fmla="*/ 0 w 11"/>
                  <a:gd name="T17" fmla="*/ 13 h 17"/>
                  <a:gd name="T18" fmla="*/ 0 w 11"/>
                  <a:gd name="T19" fmla="*/ 11 h 17"/>
                  <a:gd name="T20" fmla="*/ 7 w 11"/>
                  <a:gd name="T21" fmla="*/ 0 h 17"/>
                  <a:gd name="T22" fmla="*/ 11 w 11"/>
                  <a:gd name="T23" fmla="*/ 1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" h="17">
                    <a:moveTo>
                      <a:pt x="11" y="1"/>
                    </a:move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7F2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2" name="Freeform 4554"/>
              <p:cNvSpPr>
                <a:spLocks/>
              </p:cNvSpPr>
              <p:nvPr/>
            </p:nvSpPr>
            <p:spPr bwMode="auto">
              <a:xfrm>
                <a:off x="4977" y="1333"/>
                <a:ext cx="9" cy="17"/>
              </a:xfrm>
              <a:custGeom>
                <a:avLst/>
                <a:gdLst>
                  <a:gd name="T0" fmla="*/ 9 w 9"/>
                  <a:gd name="T1" fmla="*/ 2 h 17"/>
                  <a:gd name="T2" fmla="*/ 0 w 9"/>
                  <a:gd name="T3" fmla="*/ 17 h 17"/>
                  <a:gd name="T4" fmla="*/ 0 w 9"/>
                  <a:gd name="T5" fmla="*/ 15 h 17"/>
                  <a:gd name="T6" fmla="*/ 0 w 9"/>
                  <a:gd name="T7" fmla="*/ 15 h 17"/>
                  <a:gd name="T8" fmla="*/ 0 w 9"/>
                  <a:gd name="T9" fmla="*/ 15 h 17"/>
                  <a:gd name="T10" fmla="*/ 0 w 9"/>
                  <a:gd name="T11" fmla="*/ 13 h 17"/>
                  <a:gd name="T12" fmla="*/ 0 w 9"/>
                  <a:gd name="T13" fmla="*/ 13 h 17"/>
                  <a:gd name="T14" fmla="*/ 0 w 9"/>
                  <a:gd name="T15" fmla="*/ 13 h 17"/>
                  <a:gd name="T16" fmla="*/ 0 w 9"/>
                  <a:gd name="T17" fmla="*/ 13 h 17"/>
                  <a:gd name="T18" fmla="*/ 0 w 9"/>
                  <a:gd name="T19" fmla="*/ 11 h 17"/>
                  <a:gd name="T20" fmla="*/ 6 w 9"/>
                  <a:gd name="T21" fmla="*/ 0 h 17"/>
                  <a:gd name="T22" fmla="*/ 7 w 9"/>
                  <a:gd name="T23" fmla="*/ 2 h 17"/>
                  <a:gd name="T24" fmla="*/ 9 w 9"/>
                  <a:gd name="T25" fmla="*/ 2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" h="17">
                    <a:moveTo>
                      <a:pt x="9" y="2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F7F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3" name="Freeform 4555"/>
              <p:cNvSpPr>
                <a:spLocks/>
              </p:cNvSpPr>
              <p:nvPr/>
            </p:nvSpPr>
            <p:spPr bwMode="auto">
              <a:xfrm>
                <a:off x="4976" y="1331"/>
                <a:ext cx="8" cy="15"/>
              </a:xfrm>
              <a:custGeom>
                <a:avLst/>
                <a:gdLst>
                  <a:gd name="T0" fmla="*/ 8 w 8"/>
                  <a:gd name="T1" fmla="*/ 4 h 15"/>
                  <a:gd name="T2" fmla="*/ 1 w 8"/>
                  <a:gd name="T3" fmla="*/ 15 h 15"/>
                  <a:gd name="T4" fmla="*/ 1 w 8"/>
                  <a:gd name="T5" fmla="*/ 15 h 15"/>
                  <a:gd name="T6" fmla="*/ 1 w 8"/>
                  <a:gd name="T7" fmla="*/ 15 h 15"/>
                  <a:gd name="T8" fmla="*/ 1 w 8"/>
                  <a:gd name="T9" fmla="*/ 15 h 15"/>
                  <a:gd name="T10" fmla="*/ 1 w 8"/>
                  <a:gd name="T11" fmla="*/ 13 h 15"/>
                  <a:gd name="T12" fmla="*/ 0 w 8"/>
                  <a:gd name="T13" fmla="*/ 13 h 15"/>
                  <a:gd name="T14" fmla="*/ 0 w 8"/>
                  <a:gd name="T15" fmla="*/ 13 h 15"/>
                  <a:gd name="T16" fmla="*/ 0 w 8"/>
                  <a:gd name="T17" fmla="*/ 11 h 15"/>
                  <a:gd name="T18" fmla="*/ 0 w 8"/>
                  <a:gd name="T19" fmla="*/ 11 h 15"/>
                  <a:gd name="T20" fmla="*/ 5 w 8"/>
                  <a:gd name="T21" fmla="*/ 0 h 15"/>
                  <a:gd name="T22" fmla="*/ 8 w 8"/>
                  <a:gd name="T23" fmla="*/ 4 h 15"/>
                  <a:gd name="T24" fmla="*/ 8 w 8"/>
                  <a:gd name="T25" fmla="*/ 4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" h="15">
                    <a:moveTo>
                      <a:pt x="8" y="4"/>
                    </a:moveTo>
                    <a:lnTo>
                      <a:pt x="1" y="1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7F2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4" name="Freeform 4556"/>
              <p:cNvSpPr>
                <a:spLocks/>
              </p:cNvSpPr>
              <p:nvPr/>
            </p:nvSpPr>
            <p:spPr bwMode="auto">
              <a:xfrm>
                <a:off x="4976" y="1331"/>
                <a:ext cx="7" cy="13"/>
              </a:xfrm>
              <a:custGeom>
                <a:avLst/>
                <a:gdLst>
                  <a:gd name="T0" fmla="*/ 7 w 7"/>
                  <a:gd name="T1" fmla="*/ 2 h 13"/>
                  <a:gd name="T2" fmla="*/ 1 w 7"/>
                  <a:gd name="T3" fmla="*/ 13 h 13"/>
                  <a:gd name="T4" fmla="*/ 0 w 7"/>
                  <a:gd name="T5" fmla="*/ 13 h 13"/>
                  <a:gd name="T6" fmla="*/ 0 w 7"/>
                  <a:gd name="T7" fmla="*/ 13 h 13"/>
                  <a:gd name="T8" fmla="*/ 0 w 7"/>
                  <a:gd name="T9" fmla="*/ 11 h 13"/>
                  <a:gd name="T10" fmla="*/ 0 w 7"/>
                  <a:gd name="T11" fmla="*/ 11 h 13"/>
                  <a:gd name="T12" fmla="*/ 0 w 7"/>
                  <a:gd name="T13" fmla="*/ 11 h 13"/>
                  <a:gd name="T14" fmla="*/ 0 w 7"/>
                  <a:gd name="T15" fmla="*/ 9 h 13"/>
                  <a:gd name="T16" fmla="*/ 0 w 7"/>
                  <a:gd name="T17" fmla="*/ 9 h 13"/>
                  <a:gd name="T18" fmla="*/ 0 w 7"/>
                  <a:gd name="T19" fmla="*/ 9 h 13"/>
                  <a:gd name="T20" fmla="*/ 5 w 7"/>
                  <a:gd name="T21" fmla="*/ 0 h 13"/>
                  <a:gd name="T22" fmla="*/ 7 w 7"/>
                  <a:gd name="T23" fmla="*/ 2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3">
                    <a:moveTo>
                      <a:pt x="7" y="2"/>
                    </a:moveTo>
                    <a:lnTo>
                      <a:pt x="1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AF7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5" name="Freeform 4557"/>
              <p:cNvSpPr>
                <a:spLocks/>
              </p:cNvSpPr>
              <p:nvPr/>
            </p:nvSpPr>
            <p:spPr bwMode="auto">
              <a:xfrm>
                <a:off x="4976" y="1329"/>
                <a:ext cx="5" cy="13"/>
              </a:xfrm>
              <a:custGeom>
                <a:avLst/>
                <a:gdLst>
                  <a:gd name="T0" fmla="*/ 5 w 5"/>
                  <a:gd name="T1" fmla="*/ 2 h 13"/>
                  <a:gd name="T2" fmla="*/ 0 w 5"/>
                  <a:gd name="T3" fmla="*/ 13 h 13"/>
                  <a:gd name="T4" fmla="*/ 0 w 5"/>
                  <a:gd name="T5" fmla="*/ 13 h 13"/>
                  <a:gd name="T6" fmla="*/ 0 w 5"/>
                  <a:gd name="T7" fmla="*/ 11 h 13"/>
                  <a:gd name="T8" fmla="*/ 0 w 5"/>
                  <a:gd name="T9" fmla="*/ 11 h 13"/>
                  <a:gd name="T10" fmla="*/ 0 w 5"/>
                  <a:gd name="T11" fmla="*/ 11 h 13"/>
                  <a:gd name="T12" fmla="*/ 0 w 5"/>
                  <a:gd name="T13" fmla="*/ 9 h 13"/>
                  <a:gd name="T14" fmla="*/ 0 w 5"/>
                  <a:gd name="T15" fmla="*/ 9 h 13"/>
                  <a:gd name="T16" fmla="*/ 0 w 5"/>
                  <a:gd name="T17" fmla="*/ 7 h 13"/>
                  <a:gd name="T18" fmla="*/ 0 w 5"/>
                  <a:gd name="T19" fmla="*/ 7 h 13"/>
                  <a:gd name="T20" fmla="*/ 3 w 5"/>
                  <a:gd name="T21" fmla="*/ 0 h 13"/>
                  <a:gd name="T22" fmla="*/ 5 w 5"/>
                  <a:gd name="T23" fmla="*/ 2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13">
                    <a:moveTo>
                      <a:pt x="5" y="2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AF7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6" name="Freeform 4558"/>
              <p:cNvSpPr>
                <a:spLocks/>
              </p:cNvSpPr>
              <p:nvPr/>
            </p:nvSpPr>
            <p:spPr bwMode="auto">
              <a:xfrm>
                <a:off x="4974" y="1327"/>
                <a:ext cx="7" cy="13"/>
              </a:xfrm>
              <a:custGeom>
                <a:avLst/>
                <a:gdLst>
                  <a:gd name="T0" fmla="*/ 7 w 7"/>
                  <a:gd name="T1" fmla="*/ 4 h 13"/>
                  <a:gd name="T2" fmla="*/ 2 w 7"/>
                  <a:gd name="T3" fmla="*/ 13 h 13"/>
                  <a:gd name="T4" fmla="*/ 2 w 7"/>
                  <a:gd name="T5" fmla="*/ 11 h 13"/>
                  <a:gd name="T6" fmla="*/ 2 w 7"/>
                  <a:gd name="T7" fmla="*/ 11 h 13"/>
                  <a:gd name="T8" fmla="*/ 2 w 7"/>
                  <a:gd name="T9" fmla="*/ 9 h 13"/>
                  <a:gd name="T10" fmla="*/ 2 w 7"/>
                  <a:gd name="T11" fmla="*/ 9 h 13"/>
                  <a:gd name="T12" fmla="*/ 0 w 7"/>
                  <a:gd name="T13" fmla="*/ 9 h 13"/>
                  <a:gd name="T14" fmla="*/ 0 w 7"/>
                  <a:gd name="T15" fmla="*/ 8 h 13"/>
                  <a:gd name="T16" fmla="*/ 0 w 7"/>
                  <a:gd name="T17" fmla="*/ 8 h 13"/>
                  <a:gd name="T18" fmla="*/ 0 w 7"/>
                  <a:gd name="T19" fmla="*/ 6 h 13"/>
                  <a:gd name="T20" fmla="*/ 3 w 7"/>
                  <a:gd name="T21" fmla="*/ 0 h 13"/>
                  <a:gd name="T22" fmla="*/ 7 w 7"/>
                  <a:gd name="T23" fmla="*/ 4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3">
                    <a:moveTo>
                      <a:pt x="7" y="4"/>
                    </a:move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AF7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7" name="Freeform 4559"/>
              <p:cNvSpPr>
                <a:spLocks/>
              </p:cNvSpPr>
              <p:nvPr/>
            </p:nvSpPr>
            <p:spPr bwMode="auto">
              <a:xfrm>
                <a:off x="4974" y="1325"/>
                <a:ext cx="5" cy="11"/>
              </a:xfrm>
              <a:custGeom>
                <a:avLst/>
                <a:gdLst>
                  <a:gd name="T0" fmla="*/ 5 w 5"/>
                  <a:gd name="T1" fmla="*/ 4 h 11"/>
                  <a:gd name="T2" fmla="*/ 2 w 5"/>
                  <a:gd name="T3" fmla="*/ 11 h 11"/>
                  <a:gd name="T4" fmla="*/ 0 w 5"/>
                  <a:gd name="T5" fmla="*/ 11 h 11"/>
                  <a:gd name="T6" fmla="*/ 0 w 5"/>
                  <a:gd name="T7" fmla="*/ 10 h 11"/>
                  <a:gd name="T8" fmla="*/ 0 w 5"/>
                  <a:gd name="T9" fmla="*/ 10 h 11"/>
                  <a:gd name="T10" fmla="*/ 0 w 5"/>
                  <a:gd name="T11" fmla="*/ 8 h 11"/>
                  <a:gd name="T12" fmla="*/ 0 w 5"/>
                  <a:gd name="T13" fmla="*/ 8 h 11"/>
                  <a:gd name="T14" fmla="*/ 0 w 5"/>
                  <a:gd name="T15" fmla="*/ 6 h 11"/>
                  <a:gd name="T16" fmla="*/ 0 w 5"/>
                  <a:gd name="T17" fmla="*/ 6 h 11"/>
                  <a:gd name="T18" fmla="*/ 0 w 5"/>
                  <a:gd name="T19" fmla="*/ 4 h 11"/>
                  <a:gd name="T20" fmla="*/ 3 w 5"/>
                  <a:gd name="T21" fmla="*/ 0 h 11"/>
                  <a:gd name="T22" fmla="*/ 5 w 5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11">
                    <a:moveTo>
                      <a:pt x="5" y="4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AF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8" name="Freeform 4560"/>
              <p:cNvSpPr>
                <a:spLocks/>
              </p:cNvSpPr>
              <p:nvPr/>
            </p:nvSpPr>
            <p:spPr bwMode="auto">
              <a:xfrm>
                <a:off x="4974" y="1325"/>
                <a:ext cx="3" cy="8"/>
              </a:xfrm>
              <a:custGeom>
                <a:avLst/>
                <a:gdLst>
                  <a:gd name="T0" fmla="*/ 3 w 3"/>
                  <a:gd name="T1" fmla="*/ 2 h 8"/>
                  <a:gd name="T2" fmla="*/ 0 w 3"/>
                  <a:gd name="T3" fmla="*/ 8 h 8"/>
                  <a:gd name="T4" fmla="*/ 0 w 3"/>
                  <a:gd name="T5" fmla="*/ 8 h 8"/>
                  <a:gd name="T6" fmla="*/ 0 w 3"/>
                  <a:gd name="T7" fmla="*/ 6 h 8"/>
                  <a:gd name="T8" fmla="*/ 0 w 3"/>
                  <a:gd name="T9" fmla="*/ 6 h 8"/>
                  <a:gd name="T10" fmla="*/ 0 w 3"/>
                  <a:gd name="T11" fmla="*/ 4 h 8"/>
                  <a:gd name="T12" fmla="*/ 2 w 3"/>
                  <a:gd name="T13" fmla="*/ 4 h 8"/>
                  <a:gd name="T14" fmla="*/ 2 w 3"/>
                  <a:gd name="T15" fmla="*/ 2 h 8"/>
                  <a:gd name="T16" fmla="*/ 2 w 3"/>
                  <a:gd name="T17" fmla="*/ 0 h 8"/>
                  <a:gd name="T18" fmla="*/ 2 w 3"/>
                  <a:gd name="T19" fmla="*/ 0 h 8"/>
                  <a:gd name="T20" fmla="*/ 2 w 3"/>
                  <a:gd name="T21" fmla="*/ 0 h 8"/>
                  <a:gd name="T22" fmla="*/ 3 w 3"/>
                  <a:gd name="T23" fmla="*/ 2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8">
                    <a:moveTo>
                      <a:pt x="3" y="2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AF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9" name="Freeform 4561"/>
              <p:cNvSpPr>
                <a:spLocks/>
              </p:cNvSpPr>
              <p:nvPr/>
            </p:nvSpPr>
            <p:spPr bwMode="auto">
              <a:xfrm>
                <a:off x="4974" y="1325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4 h 4"/>
                  <a:gd name="T4" fmla="*/ 0 w 3"/>
                  <a:gd name="T5" fmla="*/ 4 h 4"/>
                  <a:gd name="T6" fmla="*/ 2 w 3"/>
                  <a:gd name="T7" fmla="*/ 4 h 4"/>
                  <a:gd name="T8" fmla="*/ 2 w 3"/>
                  <a:gd name="T9" fmla="*/ 2 h 4"/>
                  <a:gd name="T10" fmla="*/ 2 w 3"/>
                  <a:gd name="T11" fmla="*/ 2 h 4"/>
                  <a:gd name="T12" fmla="*/ 2 w 3"/>
                  <a:gd name="T13" fmla="*/ 2 h 4"/>
                  <a:gd name="T14" fmla="*/ 2 w 3"/>
                  <a:gd name="T15" fmla="*/ 0 h 4"/>
                  <a:gd name="T16" fmla="*/ 2 w 3"/>
                  <a:gd name="T17" fmla="*/ 0 h 4"/>
                  <a:gd name="T18" fmla="*/ 2 w 3"/>
                  <a:gd name="T19" fmla="*/ 0 h 4"/>
                  <a:gd name="T20" fmla="*/ 2 w 3"/>
                  <a:gd name="T21" fmla="*/ 0 h 4"/>
                  <a:gd name="T22" fmla="*/ 3 w 3"/>
                  <a:gd name="T23" fmla="*/ 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FA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0" name="Freeform 4562"/>
              <p:cNvSpPr>
                <a:spLocks/>
              </p:cNvSpPr>
              <p:nvPr/>
            </p:nvSpPr>
            <p:spPr bwMode="auto">
              <a:xfrm>
                <a:off x="5003" y="139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1" name="Freeform 4563"/>
              <p:cNvSpPr>
                <a:spLocks/>
              </p:cNvSpPr>
              <p:nvPr/>
            </p:nvSpPr>
            <p:spPr bwMode="auto">
              <a:xfrm>
                <a:off x="5001" y="1391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4 h 4"/>
                  <a:gd name="T6" fmla="*/ 0 w 4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2" name="Freeform 4564"/>
              <p:cNvSpPr>
                <a:spLocks/>
              </p:cNvSpPr>
              <p:nvPr/>
            </p:nvSpPr>
            <p:spPr bwMode="auto">
              <a:xfrm>
                <a:off x="5000" y="1389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6 h 6"/>
                  <a:gd name="T4" fmla="*/ 0 w 3"/>
                  <a:gd name="T5" fmla="*/ 4 h 6"/>
                  <a:gd name="T6" fmla="*/ 1 w 3"/>
                  <a:gd name="T7" fmla="*/ 0 h 6"/>
                  <a:gd name="T8" fmla="*/ 1 w 3"/>
                  <a:gd name="T9" fmla="*/ 0 h 6"/>
                  <a:gd name="T10" fmla="*/ 3 w 3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6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7B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3" name="Freeform 4565"/>
              <p:cNvSpPr>
                <a:spLocks/>
              </p:cNvSpPr>
              <p:nvPr/>
            </p:nvSpPr>
            <p:spPr bwMode="auto">
              <a:xfrm>
                <a:off x="4998" y="1387"/>
                <a:ext cx="5" cy="6"/>
              </a:xfrm>
              <a:custGeom>
                <a:avLst/>
                <a:gdLst>
                  <a:gd name="T0" fmla="*/ 5 w 5"/>
                  <a:gd name="T1" fmla="*/ 4 h 6"/>
                  <a:gd name="T2" fmla="*/ 3 w 5"/>
                  <a:gd name="T3" fmla="*/ 6 h 6"/>
                  <a:gd name="T4" fmla="*/ 0 w 5"/>
                  <a:gd name="T5" fmla="*/ 6 h 6"/>
                  <a:gd name="T6" fmla="*/ 3 w 5"/>
                  <a:gd name="T7" fmla="*/ 0 h 6"/>
                  <a:gd name="T8" fmla="*/ 3 w 5"/>
                  <a:gd name="T9" fmla="*/ 2 h 6"/>
                  <a:gd name="T10" fmla="*/ 5 w 5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D7B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4" name="Freeform 4566"/>
              <p:cNvSpPr>
                <a:spLocks/>
              </p:cNvSpPr>
              <p:nvPr/>
            </p:nvSpPr>
            <p:spPr bwMode="auto">
              <a:xfrm>
                <a:off x="4996" y="1385"/>
                <a:ext cx="5" cy="8"/>
              </a:xfrm>
              <a:custGeom>
                <a:avLst/>
                <a:gdLst>
                  <a:gd name="T0" fmla="*/ 5 w 5"/>
                  <a:gd name="T1" fmla="*/ 4 h 8"/>
                  <a:gd name="T2" fmla="*/ 4 w 5"/>
                  <a:gd name="T3" fmla="*/ 8 h 8"/>
                  <a:gd name="T4" fmla="*/ 0 w 5"/>
                  <a:gd name="T5" fmla="*/ 8 h 8"/>
                  <a:gd name="T6" fmla="*/ 0 w 5"/>
                  <a:gd name="T7" fmla="*/ 6 h 8"/>
                  <a:gd name="T8" fmla="*/ 4 w 5"/>
                  <a:gd name="T9" fmla="*/ 0 h 8"/>
                  <a:gd name="T10" fmla="*/ 5 w 5"/>
                  <a:gd name="T11" fmla="*/ 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5" y="4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D7BD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5" name="Freeform 4567"/>
              <p:cNvSpPr>
                <a:spLocks/>
              </p:cNvSpPr>
              <p:nvPr/>
            </p:nvSpPr>
            <p:spPr bwMode="auto">
              <a:xfrm>
                <a:off x="4995" y="1383"/>
                <a:ext cx="6" cy="10"/>
              </a:xfrm>
              <a:custGeom>
                <a:avLst/>
                <a:gdLst>
                  <a:gd name="T0" fmla="*/ 6 w 6"/>
                  <a:gd name="T1" fmla="*/ 4 h 10"/>
                  <a:gd name="T2" fmla="*/ 3 w 6"/>
                  <a:gd name="T3" fmla="*/ 10 h 10"/>
                  <a:gd name="T4" fmla="*/ 1 w 6"/>
                  <a:gd name="T5" fmla="*/ 10 h 10"/>
                  <a:gd name="T6" fmla="*/ 0 w 6"/>
                  <a:gd name="T7" fmla="*/ 6 h 10"/>
                  <a:gd name="T8" fmla="*/ 3 w 6"/>
                  <a:gd name="T9" fmla="*/ 0 h 10"/>
                  <a:gd name="T10" fmla="*/ 5 w 6"/>
                  <a:gd name="T11" fmla="*/ 0 h 10"/>
                  <a:gd name="T12" fmla="*/ 6 w 6"/>
                  <a:gd name="T13" fmla="*/ 4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3" y="10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D7B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6" name="Freeform 4568"/>
              <p:cNvSpPr>
                <a:spLocks/>
              </p:cNvSpPr>
              <p:nvPr/>
            </p:nvSpPr>
            <p:spPr bwMode="auto">
              <a:xfrm>
                <a:off x="4995" y="1382"/>
                <a:ext cx="5" cy="9"/>
              </a:xfrm>
              <a:custGeom>
                <a:avLst/>
                <a:gdLst>
                  <a:gd name="T0" fmla="*/ 5 w 5"/>
                  <a:gd name="T1" fmla="*/ 3 h 9"/>
                  <a:gd name="T2" fmla="*/ 1 w 5"/>
                  <a:gd name="T3" fmla="*/ 9 h 9"/>
                  <a:gd name="T4" fmla="*/ 0 w 5"/>
                  <a:gd name="T5" fmla="*/ 5 h 9"/>
                  <a:gd name="T6" fmla="*/ 0 w 5"/>
                  <a:gd name="T7" fmla="*/ 5 h 9"/>
                  <a:gd name="T8" fmla="*/ 3 w 5"/>
                  <a:gd name="T9" fmla="*/ 0 h 9"/>
                  <a:gd name="T10" fmla="*/ 5 w 5"/>
                  <a:gd name="T11" fmla="*/ 1 h 9"/>
                  <a:gd name="T12" fmla="*/ 5 w 5"/>
                  <a:gd name="T13" fmla="*/ 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5" y="3"/>
                    </a:moveTo>
                    <a:lnTo>
                      <a:pt x="1" y="9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D7BF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7" name="Freeform 4569"/>
              <p:cNvSpPr>
                <a:spLocks/>
              </p:cNvSpPr>
              <p:nvPr/>
            </p:nvSpPr>
            <p:spPr bwMode="auto">
              <a:xfrm>
                <a:off x="4991" y="1380"/>
                <a:ext cx="7" cy="9"/>
              </a:xfrm>
              <a:custGeom>
                <a:avLst/>
                <a:gdLst>
                  <a:gd name="T0" fmla="*/ 7 w 7"/>
                  <a:gd name="T1" fmla="*/ 3 h 9"/>
                  <a:gd name="T2" fmla="*/ 4 w 7"/>
                  <a:gd name="T3" fmla="*/ 9 h 9"/>
                  <a:gd name="T4" fmla="*/ 4 w 7"/>
                  <a:gd name="T5" fmla="*/ 7 h 9"/>
                  <a:gd name="T6" fmla="*/ 0 w 7"/>
                  <a:gd name="T7" fmla="*/ 7 h 9"/>
                  <a:gd name="T8" fmla="*/ 5 w 7"/>
                  <a:gd name="T9" fmla="*/ 0 h 9"/>
                  <a:gd name="T10" fmla="*/ 7 w 7"/>
                  <a:gd name="T11" fmla="*/ 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7" y="3"/>
                    </a:move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D7BF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8" name="Freeform 4570"/>
              <p:cNvSpPr>
                <a:spLocks/>
              </p:cNvSpPr>
              <p:nvPr/>
            </p:nvSpPr>
            <p:spPr bwMode="auto">
              <a:xfrm>
                <a:off x="4989" y="1380"/>
                <a:ext cx="9" cy="7"/>
              </a:xfrm>
              <a:custGeom>
                <a:avLst/>
                <a:gdLst>
                  <a:gd name="T0" fmla="*/ 9 w 9"/>
                  <a:gd name="T1" fmla="*/ 2 h 7"/>
                  <a:gd name="T2" fmla="*/ 6 w 9"/>
                  <a:gd name="T3" fmla="*/ 7 h 7"/>
                  <a:gd name="T4" fmla="*/ 0 w 9"/>
                  <a:gd name="T5" fmla="*/ 7 h 7"/>
                  <a:gd name="T6" fmla="*/ 0 w 9"/>
                  <a:gd name="T7" fmla="*/ 7 h 7"/>
                  <a:gd name="T8" fmla="*/ 6 w 9"/>
                  <a:gd name="T9" fmla="*/ 0 h 7"/>
                  <a:gd name="T10" fmla="*/ 9 w 9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9" y="2"/>
                    </a:moveTo>
                    <a:lnTo>
                      <a:pt x="6" y="7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D7B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" name="Freeform 4571"/>
              <p:cNvSpPr>
                <a:spLocks/>
              </p:cNvSpPr>
              <p:nvPr/>
            </p:nvSpPr>
            <p:spPr bwMode="auto">
              <a:xfrm>
                <a:off x="4988" y="1378"/>
                <a:ext cx="8" cy="9"/>
              </a:xfrm>
              <a:custGeom>
                <a:avLst/>
                <a:gdLst>
                  <a:gd name="T0" fmla="*/ 8 w 8"/>
                  <a:gd name="T1" fmla="*/ 2 h 9"/>
                  <a:gd name="T2" fmla="*/ 3 w 8"/>
                  <a:gd name="T3" fmla="*/ 9 h 9"/>
                  <a:gd name="T4" fmla="*/ 1 w 8"/>
                  <a:gd name="T5" fmla="*/ 9 h 9"/>
                  <a:gd name="T6" fmla="*/ 0 w 8"/>
                  <a:gd name="T7" fmla="*/ 9 h 9"/>
                  <a:gd name="T8" fmla="*/ 5 w 8"/>
                  <a:gd name="T9" fmla="*/ 0 h 9"/>
                  <a:gd name="T10" fmla="*/ 8 w 8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8" y="2"/>
                    </a:moveTo>
                    <a:lnTo>
                      <a:pt x="3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D7BF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" name="Freeform 4572"/>
              <p:cNvSpPr>
                <a:spLocks/>
              </p:cNvSpPr>
              <p:nvPr/>
            </p:nvSpPr>
            <p:spPr bwMode="auto">
              <a:xfrm>
                <a:off x="4988" y="1376"/>
                <a:ext cx="7" cy="11"/>
              </a:xfrm>
              <a:custGeom>
                <a:avLst/>
                <a:gdLst>
                  <a:gd name="T0" fmla="*/ 7 w 7"/>
                  <a:gd name="T1" fmla="*/ 4 h 11"/>
                  <a:gd name="T2" fmla="*/ 1 w 7"/>
                  <a:gd name="T3" fmla="*/ 11 h 11"/>
                  <a:gd name="T4" fmla="*/ 0 w 7"/>
                  <a:gd name="T5" fmla="*/ 9 h 11"/>
                  <a:gd name="T6" fmla="*/ 5 w 7"/>
                  <a:gd name="T7" fmla="*/ 0 h 11"/>
                  <a:gd name="T8" fmla="*/ 7 w 7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7" y="4"/>
                    </a:moveTo>
                    <a:lnTo>
                      <a:pt x="1" y="11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D7BF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" name="Freeform 4573"/>
              <p:cNvSpPr>
                <a:spLocks/>
              </p:cNvSpPr>
              <p:nvPr/>
            </p:nvSpPr>
            <p:spPr bwMode="auto">
              <a:xfrm>
                <a:off x="4986" y="1376"/>
                <a:ext cx="7" cy="11"/>
              </a:xfrm>
              <a:custGeom>
                <a:avLst/>
                <a:gdLst>
                  <a:gd name="T0" fmla="*/ 7 w 7"/>
                  <a:gd name="T1" fmla="*/ 2 h 11"/>
                  <a:gd name="T2" fmla="*/ 2 w 7"/>
                  <a:gd name="T3" fmla="*/ 11 h 11"/>
                  <a:gd name="T4" fmla="*/ 0 w 7"/>
                  <a:gd name="T5" fmla="*/ 9 h 11"/>
                  <a:gd name="T6" fmla="*/ 5 w 7"/>
                  <a:gd name="T7" fmla="*/ 0 h 11"/>
                  <a:gd name="T8" fmla="*/ 7 w 7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7" y="2"/>
                    </a:moveTo>
                    <a:lnTo>
                      <a:pt x="2" y="11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7BF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" name="Freeform 4574"/>
              <p:cNvSpPr>
                <a:spLocks/>
              </p:cNvSpPr>
              <p:nvPr/>
            </p:nvSpPr>
            <p:spPr bwMode="auto">
              <a:xfrm>
                <a:off x="4984" y="1374"/>
                <a:ext cx="9" cy="11"/>
              </a:xfrm>
              <a:custGeom>
                <a:avLst/>
                <a:gdLst>
                  <a:gd name="T0" fmla="*/ 9 w 9"/>
                  <a:gd name="T1" fmla="*/ 2 h 11"/>
                  <a:gd name="T2" fmla="*/ 4 w 9"/>
                  <a:gd name="T3" fmla="*/ 11 h 11"/>
                  <a:gd name="T4" fmla="*/ 0 w 9"/>
                  <a:gd name="T5" fmla="*/ 9 h 11"/>
                  <a:gd name="T6" fmla="*/ 5 w 9"/>
                  <a:gd name="T7" fmla="*/ 0 h 11"/>
                  <a:gd name="T8" fmla="*/ 9 w 9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9" y="2"/>
                    </a:moveTo>
                    <a:lnTo>
                      <a:pt x="4" y="11"/>
                    </a:lnTo>
                    <a:lnTo>
                      <a:pt x="0" y="9"/>
                    </a:lnTo>
                    <a:lnTo>
                      <a:pt x="5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DBC2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" name="Freeform 4575"/>
              <p:cNvSpPr>
                <a:spLocks/>
              </p:cNvSpPr>
              <p:nvPr/>
            </p:nvSpPr>
            <p:spPr bwMode="auto">
              <a:xfrm>
                <a:off x="4983" y="1372"/>
                <a:ext cx="8" cy="13"/>
              </a:xfrm>
              <a:custGeom>
                <a:avLst/>
                <a:gdLst>
                  <a:gd name="T0" fmla="*/ 8 w 8"/>
                  <a:gd name="T1" fmla="*/ 4 h 13"/>
                  <a:gd name="T2" fmla="*/ 3 w 8"/>
                  <a:gd name="T3" fmla="*/ 13 h 13"/>
                  <a:gd name="T4" fmla="*/ 0 w 8"/>
                  <a:gd name="T5" fmla="*/ 11 h 13"/>
                  <a:gd name="T6" fmla="*/ 0 w 8"/>
                  <a:gd name="T7" fmla="*/ 11 h 13"/>
                  <a:gd name="T8" fmla="*/ 5 w 8"/>
                  <a:gd name="T9" fmla="*/ 0 h 13"/>
                  <a:gd name="T10" fmla="*/ 8 w 8"/>
                  <a:gd name="T11" fmla="*/ 4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3">
                    <a:moveTo>
                      <a:pt x="8" y="4"/>
                    </a:moveTo>
                    <a:lnTo>
                      <a:pt x="3" y="1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DBC2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" name="Freeform 4576"/>
              <p:cNvSpPr>
                <a:spLocks/>
              </p:cNvSpPr>
              <p:nvPr/>
            </p:nvSpPr>
            <p:spPr bwMode="auto">
              <a:xfrm>
                <a:off x="4981" y="1370"/>
                <a:ext cx="8" cy="13"/>
              </a:xfrm>
              <a:custGeom>
                <a:avLst/>
                <a:gdLst>
                  <a:gd name="T0" fmla="*/ 8 w 8"/>
                  <a:gd name="T1" fmla="*/ 4 h 13"/>
                  <a:gd name="T2" fmla="*/ 3 w 8"/>
                  <a:gd name="T3" fmla="*/ 13 h 13"/>
                  <a:gd name="T4" fmla="*/ 2 w 8"/>
                  <a:gd name="T5" fmla="*/ 13 h 13"/>
                  <a:gd name="T6" fmla="*/ 0 w 8"/>
                  <a:gd name="T7" fmla="*/ 13 h 13"/>
                  <a:gd name="T8" fmla="*/ 7 w 8"/>
                  <a:gd name="T9" fmla="*/ 0 h 13"/>
                  <a:gd name="T10" fmla="*/ 7 w 8"/>
                  <a:gd name="T11" fmla="*/ 2 h 13"/>
                  <a:gd name="T12" fmla="*/ 8 w 8"/>
                  <a:gd name="T13" fmla="*/ 4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8" y="4"/>
                    </a:moveTo>
                    <a:lnTo>
                      <a:pt x="3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DBC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" name="Freeform 4577"/>
              <p:cNvSpPr>
                <a:spLocks/>
              </p:cNvSpPr>
              <p:nvPr/>
            </p:nvSpPr>
            <p:spPr bwMode="auto">
              <a:xfrm>
                <a:off x="4979" y="1370"/>
                <a:ext cx="9" cy="13"/>
              </a:xfrm>
              <a:custGeom>
                <a:avLst/>
                <a:gdLst>
                  <a:gd name="T0" fmla="*/ 9 w 9"/>
                  <a:gd name="T1" fmla="*/ 2 h 13"/>
                  <a:gd name="T2" fmla="*/ 4 w 9"/>
                  <a:gd name="T3" fmla="*/ 13 h 13"/>
                  <a:gd name="T4" fmla="*/ 0 w 9"/>
                  <a:gd name="T5" fmla="*/ 13 h 13"/>
                  <a:gd name="T6" fmla="*/ 7 w 9"/>
                  <a:gd name="T7" fmla="*/ 0 h 13"/>
                  <a:gd name="T8" fmla="*/ 9 w 9"/>
                  <a:gd name="T9" fmla="*/ 2 h 13"/>
                  <a:gd name="T10" fmla="*/ 9 w 9"/>
                  <a:gd name="T11" fmla="*/ 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9" y="2"/>
                    </a:moveTo>
                    <a:lnTo>
                      <a:pt x="4" y="13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DBC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" name="Freeform 4578"/>
              <p:cNvSpPr>
                <a:spLocks/>
              </p:cNvSpPr>
              <p:nvPr/>
            </p:nvSpPr>
            <p:spPr bwMode="auto">
              <a:xfrm>
                <a:off x="4977" y="1368"/>
                <a:ext cx="11" cy="15"/>
              </a:xfrm>
              <a:custGeom>
                <a:avLst/>
                <a:gdLst>
                  <a:gd name="T0" fmla="*/ 11 w 11"/>
                  <a:gd name="T1" fmla="*/ 2 h 15"/>
                  <a:gd name="T2" fmla="*/ 4 w 11"/>
                  <a:gd name="T3" fmla="*/ 15 h 15"/>
                  <a:gd name="T4" fmla="*/ 0 w 11"/>
                  <a:gd name="T5" fmla="*/ 15 h 15"/>
                  <a:gd name="T6" fmla="*/ 7 w 11"/>
                  <a:gd name="T7" fmla="*/ 0 h 15"/>
                  <a:gd name="T8" fmla="*/ 11 w 11"/>
                  <a:gd name="T9" fmla="*/ 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11" y="2"/>
                    </a:moveTo>
                    <a:lnTo>
                      <a:pt x="4" y="15"/>
                    </a:lnTo>
                    <a:lnTo>
                      <a:pt x="0" y="15"/>
                    </a:lnTo>
                    <a:lnTo>
                      <a:pt x="7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DBC2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7" name="Freeform 4579"/>
              <p:cNvSpPr>
                <a:spLocks/>
              </p:cNvSpPr>
              <p:nvPr/>
            </p:nvSpPr>
            <p:spPr bwMode="auto">
              <a:xfrm>
                <a:off x="4976" y="1367"/>
                <a:ext cx="10" cy="16"/>
              </a:xfrm>
              <a:custGeom>
                <a:avLst/>
                <a:gdLst>
                  <a:gd name="T0" fmla="*/ 10 w 10"/>
                  <a:gd name="T1" fmla="*/ 3 h 16"/>
                  <a:gd name="T2" fmla="*/ 3 w 10"/>
                  <a:gd name="T3" fmla="*/ 16 h 16"/>
                  <a:gd name="T4" fmla="*/ 0 w 10"/>
                  <a:gd name="T5" fmla="*/ 15 h 16"/>
                  <a:gd name="T6" fmla="*/ 8 w 10"/>
                  <a:gd name="T7" fmla="*/ 0 h 16"/>
                  <a:gd name="T8" fmla="*/ 10 w 10"/>
                  <a:gd name="T9" fmla="*/ 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10" y="3"/>
                    </a:moveTo>
                    <a:lnTo>
                      <a:pt x="3" y="16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DBC4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" name="Freeform 4580"/>
              <p:cNvSpPr>
                <a:spLocks/>
              </p:cNvSpPr>
              <p:nvPr/>
            </p:nvSpPr>
            <p:spPr bwMode="auto">
              <a:xfrm>
                <a:off x="4974" y="1365"/>
                <a:ext cx="10" cy="18"/>
              </a:xfrm>
              <a:custGeom>
                <a:avLst/>
                <a:gdLst>
                  <a:gd name="T0" fmla="*/ 10 w 10"/>
                  <a:gd name="T1" fmla="*/ 3 h 18"/>
                  <a:gd name="T2" fmla="*/ 3 w 10"/>
                  <a:gd name="T3" fmla="*/ 18 h 18"/>
                  <a:gd name="T4" fmla="*/ 0 w 10"/>
                  <a:gd name="T5" fmla="*/ 17 h 18"/>
                  <a:gd name="T6" fmla="*/ 0 w 10"/>
                  <a:gd name="T7" fmla="*/ 15 h 18"/>
                  <a:gd name="T8" fmla="*/ 9 w 10"/>
                  <a:gd name="T9" fmla="*/ 0 h 18"/>
                  <a:gd name="T10" fmla="*/ 9 w 10"/>
                  <a:gd name="T11" fmla="*/ 0 h 18"/>
                  <a:gd name="T12" fmla="*/ 9 w 10"/>
                  <a:gd name="T13" fmla="*/ 0 h 18"/>
                  <a:gd name="T14" fmla="*/ 9 w 10"/>
                  <a:gd name="T15" fmla="*/ 0 h 18"/>
                  <a:gd name="T16" fmla="*/ 9 w 10"/>
                  <a:gd name="T17" fmla="*/ 0 h 18"/>
                  <a:gd name="T18" fmla="*/ 9 w 10"/>
                  <a:gd name="T19" fmla="*/ 2 h 18"/>
                  <a:gd name="T20" fmla="*/ 9 w 10"/>
                  <a:gd name="T21" fmla="*/ 2 h 18"/>
                  <a:gd name="T22" fmla="*/ 9 w 10"/>
                  <a:gd name="T23" fmla="*/ 2 h 18"/>
                  <a:gd name="T24" fmla="*/ 10 w 10"/>
                  <a:gd name="T25" fmla="*/ 2 h 18"/>
                  <a:gd name="T26" fmla="*/ 10 w 10"/>
                  <a:gd name="T27" fmla="*/ 3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18">
                    <a:moveTo>
                      <a:pt x="10" y="3"/>
                    </a:moveTo>
                    <a:lnTo>
                      <a:pt x="3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DBC4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9" name="Freeform 4581"/>
              <p:cNvSpPr>
                <a:spLocks/>
              </p:cNvSpPr>
              <p:nvPr/>
            </p:nvSpPr>
            <p:spPr bwMode="auto">
              <a:xfrm>
                <a:off x="4974" y="1363"/>
                <a:ext cx="10" cy="19"/>
              </a:xfrm>
              <a:custGeom>
                <a:avLst/>
                <a:gdLst>
                  <a:gd name="T0" fmla="*/ 10 w 10"/>
                  <a:gd name="T1" fmla="*/ 4 h 19"/>
                  <a:gd name="T2" fmla="*/ 2 w 10"/>
                  <a:gd name="T3" fmla="*/ 19 h 19"/>
                  <a:gd name="T4" fmla="*/ 0 w 10"/>
                  <a:gd name="T5" fmla="*/ 19 h 19"/>
                  <a:gd name="T6" fmla="*/ 0 w 10"/>
                  <a:gd name="T7" fmla="*/ 13 h 19"/>
                  <a:gd name="T8" fmla="*/ 0 w 10"/>
                  <a:gd name="T9" fmla="*/ 13 h 19"/>
                  <a:gd name="T10" fmla="*/ 0 w 10"/>
                  <a:gd name="T11" fmla="*/ 13 h 19"/>
                  <a:gd name="T12" fmla="*/ 0 w 10"/>
                  <a:gd name="T13" fmla="*/ 13 h 19"/>
                  <a:gd name="T14" fmla="*/ 0 w 10"/>
                  <a:gd name="T15" fmla="*/ 13 h 19"/>
                  <a:gd name="T16" fmla="*/ 0 w 10"/>
                  <a:gd name="T17" fmla="*/ 13 h 19"/>
                  <a:gd name="T18" fmla="*/ 0 w 10"/>
                  <a:gd name="T19" fmla="*/ 13 h 19"/>
                  <a:gd name="T20" fmla="*/ 0 w 10"/>
                  <a:gd name="T21" fmla="*/ 13 h 19"/>
                  <a:gd name="T22" fmla="*/ 0 w 10"/>
                  <a:gd name="T23" fmla="*/ 13 h 19"/>
                  <a:gd name="T24" fmla="*/ 7 w 10"/>
                  <a:gd name="T25" fmla="*/ 0 h 19"/>
                  <a:gd name="T26" fmla="*/ 9 w 10"/>
                  <a:gd name="T27" fmla="*/ 0 h 19"/>
                  <a:gd name="T28" fmla="*/ 9 w 10"/>
                  <a:gd name="T29" fmla="*/ 0 h 19"/>
                  <a:gd name="T30" fmla="*/ 9 w 10"/>
                  <a:gd name="T31" fmla="*/ 2 h 19"/>
                  <a:gd name="T32" fmla="*/ 9 w 10"/>
                  <a:gd name="T33" fmla="*/ 2 h 19"/>
                  <a:gd name="T34" fmla="*/ 9 w 10"/>
                  <a:gd name="T35" fmla="*/ 2 h 19"/>
                  <a:gd name="T36" fmla="*/ 9 w 10"/>
                  <a:gd name="T37" fmla="*/ 2 h 19"/>
                  <a:gd name="T38" fmla="*/ 9 w 10"/>
                  <a:gd name="T39" fmla="*/ 4 h 19"/>
                  <a:gd name="T40" fmla="*/ 10 w 10"/>
                  <a:gd name="T41" fmla="*/ 4 h 19"/>
                  <a:gd name="T42" fmla="*/ 10 w 10"/>
                  <a:gd name="T43" fmla="*/ 4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10" y="4"/>
                    </a:moveTo>
                    <a:lnTo>
                      <a:pt x="2" y="19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DBC4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0" name="Freeform 4582"/>
              <p:cNvSpPr>
                <a:spLocks/>
              </p:cNvSpPr>
              <p:nvPr/>
            </p:nvSpPr>
            <p:spPr bwMode="auto">
              <a:xfrm>
                <a:off x="4974" y="1361"/>
                <a:ext cx="9" cy="19"/>
              </a:xfrm>
              <a:custGeom>
                <a:avLst/>
                <a:gdLst>
                  <a:gd name="T0" fmla="*/ 9 w 9"/>
                  <a:gd name="T1" fmla="*/ 4 h 19"/>
                  <a:gd name="T2" fmla="*/ 0 w 9"/>
                  <a:gd name="T3" fmla="*/ 19 h 19"/>
                  <a:gd name="T4" fmla="*/ 0 w 9"/>
                  <a:gd name="T5" fmla="*/ 15 h 19"/>
                  <a:gd name="T6" fmla="*/ 0 w 9"/>
                  <a:gd name="T7" fmla="*/ 15 h 19"/>
                  <a:gd name="T8" fmla="*/ 0 w 9"/>
                  <a:gd name="T9" fmla="*/ 15 h 19"/>
                  <a:gd name="T10" fmla="*/ 0 w 9"/>
                  <a:gd name="T11" fmla="*/ 15 h 19"/>
                  <a:gd name="T12" fmla="*/ 0 w 9"/>
                  <a:gd name="T13" fmla="*/ 13 h 19"/>
                  <a:gd name="T14" fmla="*/ 0 w 9"/>
                  <a:gd name="T15" fmla="*/ 13 h 19"/>
                  <a:gd name="T16" fmla="*/ 0 w 9"/>
                  <a:gd name="T17" fmla="*/ 13 h 19"/>
                  <a:gd name="T18" fmla="*/ 0 w 9"/>
                  <a:gd name="T19" fmla="*/ 13 h 19"/>
                  <a:gd name="T20" fmla="*/ 0 w 9"/>
                  <a:gd name="T21" fmla="*/ 11 h 19"/>
                  <a:gd name="T22" fmla="*/ 7 w 9"/>
                  <a:gd name="T23" fmla="*/ 0 h 19"/>
                  <a:gd name="T24" fmla="*/ 7 w 9"/>
                  <a:gd name="T25" fmla="*/ 0 h 19"/>
                  <a:gd name="T26" fmla="*/ 7 w 9"/>
                  <a:gd name="T27" fmla="*/ 0 h 19"/>
                  <a:gd name="T28" fmla="*/ 7 w 9"/>
                  <a:gd name="T29" fmla="*/ 2 h 19"/>
                  <a:gd name="T30" fmla="*/ 7 w 9"/>
                  <a:gd name="T31" fmla="*/ 2 h 19"/>
                  <a:gd name="T32" fmla="*/ 9 w 9"/>
                  <a:gd name="T33" fmla="*/ 2 h 19"/>
                  <a:gd name="T34" fmla="*/ 9 w 9"/>
                  <a:gd name="T35" fmla="*/ 2 h 19"/>
                  <a:gd name="T36" fmla="*/ 9 w 9"/>
                  <a:gd name="T37" fmla="*/ 4 h 19"/>
                  <a:gd name="T38" fmla="*/ 9 w 9"/>
                  <a:gd name="T39" fmla="*/ 4 h 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19">
                    <a:moveTo>
                      <a:pt x="9" y="4"/>
                    </a:move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DBC4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1" name="Freeform 4583"/>
              <p:cNvSpPr>
                <a:spLocks/>
              </p:cNvSpPr>
              <p:nvPr/>
            </p:nvSpPr>
            <p:spPr bwMode="auto">
              <a:xfrm>
                <a:off x="4974" y="1359"/>
                <a:ext cx="7" cy="17"/>
              </a:xfrm>
              <a:custGeom>
                <a:avLst/>
                <a:gdLst>
                  <a:gd name="T0" fmla="*/ 7 w 7"/>
                  <a:gd name="T1" fmla="*/ 4 h 17"/>
                  <a:gd name="T2" fmla="*/ 0 w 7"/>
                  <a:gd name="T3" fmla="*/ 17 h 17"/>
                  <a:gd name="T4" fmla="*/ 0 w 7"/>
                  <a:gd name="T5" fmla="*/ 17 h 17"/>
                  <a:gd name="T6" fmla="*/ 0 w 7"/>
                  <a:gd name="T7" fmla="*/ 15 h 17"/>
                  <a:gd name="T8" fmla="*/ 0 w 7"/>
                  <a:gd name="T9" fmla="*/ 15 h 17"/>
                  <a:gd name="T10" fmla="*/ 0 w 7"/>
                  <a:gd name="T11" fmla="*/ 13 h 17"/>
                  <a:gd name="T12" fmla="*/ 0 w 7"/>
                  <a:gd name="T13" fmla="*/ 13 h 17"/>
                  <a:gd name="T14" fmla="*/ 0 w 7"/>
                  <a:gd name="T15" fmla="*/ 13 h 17"/>
                  <a:gd name="T16" fmla="*/ 0 w 7"/>
                  <a:gd name="T17" fmla="*/ 11 h 17"/>
                  <a:gd name="T18" fmla="*/ 0 w 7"/>
                  <a:gd name="T19" fmla="*/ 11 h 17"/>
                  <a:gd name="T20" fmla="*/ 5 w 7"/>
                  <a:gd name="T21" fmla="*/ 0 h 17"/>
                  <a:gd name="T22" fmla="*/ 5 w 7"/>
                  <a:gd name="T23" fmla="*/ 0 h 17"/>
                  <a:gd name="T24" fmla="*/ 7 w 7"/>
                  <a:gd name="T25" fmla="*/ 0 h 17"/>
                  <a:gd name="T26" fmla="*/ 7 w 7"/>
                  <a:gd name="T27" fmla="*/ 2 h 17"/>
                  <a:gd name="T28" fmla="*/ 7 w 7"/>
                  <a:gd name="T29" fmla="*/ 2 h 17"/>
                  <a:gd name="T30" fmla="*/ 7 w 7"/>
                  <a:gd name="T31" fmla="*/ 2 h 17"/>
                  <a:gd name="T32" fmla="*/ 7 w 7"/>
                  <a:gd name="T33" fmla="*/ 2 h 17"/>
                  <a:gd name="T34" fmla="*/ 7 w 7"/>
                  <a:gd name="T35" fmla="*/ 4 h 17"/>
                  <a:gd name="T36" fmla="*/ 7 w 7"/>
                  <a:gd name="T37" fmla="*/ 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7">
                    <a:moveTo>
                      <a:pt x="7" y="4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DBC4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2" name="Freeform 4584"/>
              <p:cNvSpPr>
                <a:spLocks/>
              </p:cNvSpPr>
              <p:nvPr/>
            </p:nvSpPr>
            <p:spPr bwMode="auto">
              <a:xfrm>
                <a:off x="4972" y="1357"/>
                <a:ext cx="9" cy="15"/>
              </a:xfrm>
              <a:custGeom>
                <a:avLst/>
                <a:gdLst>
                  <a:gd name="T0" fmla="*/ 9 w 9"/>
                  <a:gd name="T1" fmla="*/ 4 h 15"/>
                  <a:gd name="T2" fmla="*/ 2 w 9"/>
                  <a:gd name="T3" fmla="*/ 15 h 15"/>
                  <a:gd name="T4" fmla="*/ 2 w 9"/>
                  <a:gd name="T5" fmla="*/ 15 h 15"/>
                  <a:gd name="T6" fmla="*/ 2 w 9"/>
                  <a:gd name="T7" fmla="*/ 15 h 15"/>
                  <a:gd name="T8" fmla="*/ 2 w 9"/>
                  <a:gd name="T9" fmla="*/ 13 h 15"/>
                  <a:gd name="T10" fmla="*/ 2 w 9"/>
                  <a:gd name="T11" fmla="*/ 13 h 15"/>
                  <a:gd name="T12" fmla="*/ 2 w 9"/>
                  <a:gd name="T13" fmla="*/ 13 h 15"/>
                  <a:gd name="T14" fmla="*/ 2 w 9"/>
                  <a:gd name="T15" fmla="*/ 11 h 15"/>
                  <a:gd name="T16" fmla="*/ 0 w 9"/>
                  <a:gd name="T17" fmla="*/ 11 h 15"/>
                  <a:gd name="T18" fmla="*/ 0 w 9"/>
                  <a:gd name="T19" fmla="*/ 11 h 15"/>
                  <a:gd name="T20" fmla="*/ 7 w 9"/>
                  <a:gd name="T21" fmla="*/ 0 h 15"/>
                  <a:gd name="T22" fmla="*/ 7 w 9"/>
                  <a:gd name="T23" fmla="*/ 0 h 15"/>
                  <a:gd name="T24" fmla="*/ 7 w 9"/>
                  <a:gd name="T25" fmla="*/ 0 h 15"/>
                  <a:gd name="T26" fmla="*/ 7 w 9"/>
                  <a:gd name="T27" fmla="*/ 2 h 15"/>
                  <a:gd name="T28" fmla="*/ 7 w 9"/>
                  <a:gd name="T29" fmla="*/ 2 h 15"/>
                  <a:gd name="T30" fmla="*/ 7 w 9"/>
                  <a:gd name="T31" fmla="*/ 2 h 15"/>
                  <a:gd name="T32" fmla="*/ 9 w 9"/>
                  <a:gd name="T33" fmla="*/ 2 h 15"/>
                  <a:gd name="T34" fmla="*/ 9 w 9"/>
                  <a:gd name="T35" fmla="*/ 4 h 15"/>
                  <a:gd name="T36" fmla="*/ 9 w 9"/>
                  <a:gd name="T37" fmla="*/ 4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15">
                    <a:moveTo>
                      <a:pt x="9" y="4"/>
                    </a:moveTo>
                    <a:lnTo>
                      <a:pt x="2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DBC4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3" name="Freeform 4585"/>
              <p:cNvSpPr>
                <a:spLocks/>
              </p:cNvSpPr>
              <p:nvPr/>
            </p:nvSpPr>
            <p:spPr bwMode="auto">
              <a:xfrm>
                <a:off x="4972" y="1355"/>
                <a:ext cx="7" cy="15"/>
              </a:xfrm>
              <a:custGeom>
                <a:avLst/>
                <a:gdLst>
                  <a:gd name="T0" fmla="*/ 7 w 7"/>
                  <a:gd name="T1" fmla="*/ 4 h 15"/>
                  <a:gd name="T2" fmla="*/ 2 w 7"/>
                  <a:gd name="T3" fmla="*/ 15 h 15"/>
                  <a:gd name="T4" fmla="*/ 2 w 7"/>
                  <a:gd name="T5" fmla="*/ 15 h 15"/>
                  <a:gd name="T6" fmla="*/ 2 w 7"/>
                  <a:gd name="T7" fmla="*/ 13 h 15"/>
                  <a:gd name="T8" fmla="*/ 0 w 7"/>
                  <a:gd name="T9" fmla="*/ 13 h 15"/>
                  <a:gd name="T10" fmla="*/ 0 w 7"/>
                  <a:gd name="T11" fmla="*/ 13 h 15"/>
                  <a:gd name="T12" fmla="*/ 0 w 7"/>
                  <a:gd name="T13" fmla="*/ 12 h 15"/>
                  <a:gd name="T14" fmla="*/ 0 w 7"/>
                  <a:gd name="T15" fmla="*/ 12 h 15"/>
                  <a:gd name="T16" fmla="*/ 0 w 7"/>
                  <a:gd name="T17" fmla="*/ 10 h 15"/>
                  <a:gd name="T18" fmla="*/ 0 w 7"/>
                  <a:gd name="T19" fmla="*/ 10 h 15"/>
                  <a:gd name="T20" fmla="*/ 5 w 7"/>
                  <a:gd name="T21" fmla="*/ 0 h 15"/>
                  <a:gd name="T22" fmla="*/ 5 w 7"/>
                  <a:gd name="T23" fmla="*/ 0 h 15"/>
                  <a:gd name="T24" fmla="*/ 7 w 7"/>
                  <a:gd name="T25" fmla="*/ 0 h 15"/>
                  <a:gd name="T26" fmla="*/ 7 w 7"/>
                  <a:gd name="T27" fmla="*/ 0 h 15"/>
                  <a:gd name="T28" fmla="*/ 7 w 7"/>
                  <a:gd name="T29" fmla="*/ 2 h 15"/>
                  <a:gd name="T30" fmla="*/ 7 w 7"/>
                  <a:gd name="T31" fmla="*/ 2 h 15"/>
                  <a:gd name="T32" fmla="*/ 7 w 7"/>
                  <a:gd name="T33" fmla="*/ 2 h 15"/>
                  <a:gd name="T34" fmla="*/ 7 w 7"/>
                  <a:gd name="T35" fmla="*/ 4 h 15"/>
                  <a:gd name="T36" fmla="*/ 7 w 7"/>
                  <a:gd name="T37" fmla="*/ 4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5">
                    <a:moveTo>
                      <a:pt x="7" y="4"/>
                    </a:moveTo>
                    <a:lnTo>
                      <a:pt x="2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DFC7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4" name="Freeform 4586"/>
              <p:cNvSpPr>
                <a:spLocks/>
              </p:cNvSpPr>
              <p:nvPr/>
            </p:nvSpPr>
            <p:spPr bwMode="auto">
              <a:xfrm>
                <a:off x="4972" y="1353"/>
                <a:ext cx="7" cy="15"/>
              </a:xfrm>
              <a:custGeom>
                <a:avLst/>
                <a:gdLst>
                  <a:gd name="T0" fmla="*/ 7 w 7"/>
                  <a:gd name="T1" fmla="*/ 4 h 15"/>
                  <a:gd name="T2" fmla="*/ 0 w 7"/>
                  <a:gd name="T3" fmla="*/ 15 h 15"/>
                  <a:gd name="T4" fmla="*/ 0 w 7"/>
                  <a:gd name="T5" fmla="*/ 14 h 15"/>
                  <a:gd name="T6" fmla="*/ 0 w 7"/>
                  <a:gd name="T7" fmla="*/ 14 h 15"/>
                  <a:gd name="T8" fmla="*/ 0 w 7"/>
                  <a:gd name="T9" fmla="*/ 12 h 15"/>
                  <a:gd name="T10" fmla="*/ 0 w 7"/>
                  <a:gd name="T11" fmla="*/ 12 h 15"/>
                  <a:gd name="T12" fmla="*/ 0 w 7"/>
                  <a:gd name="T13" fmla="*/ 12 h 15"/>
                  <a:gd name="T14" fmla="*/ 0 w 7"/>
                  <a:gd name="T15" fmla="*/ 10 h 15"/>
                  <a:gd name="T16" fmla="*/ 0 w 7"/>
                  <a:gd name="T17" fmla="*/ 10 h 15"/>
                  <a:gd name="T18" fmla="*/ 0 w 7"/>
                  <a:gd name="T19" fmla="*/ 10 h 15"/>
                  <a:gd name="T20" fmla="*/ 5 w 7"/>
                  <a:gd name="T21" fmla="*/ 0 h 15"/>
                  <a:gd name="T22" fmla="*/ 5 w 7"/>
                  <a:gd name="T23" fmla="*/ 0 h 15"/>
                  <a:gd name="T24" fmla="*/ 5 w 7"/>
                  <a:gd name="T25" fmla="*/ 0 h 15"/>
                  <a:gd name="T26" fmla="*/ 5 w 7"/>
                  <a:gd name="T27" fmla="*/ 0 h 15"/>
                  <a:gd name="T28" fmla="*/ 5 w 7"/>
                  <a:gd name="T29" fmla="*/ 2 h 15"/>
                  <a:gd name="T30" fmla="*/ 5 w 7"/>
                  <a:gd name="T31" fmla="*/ 2 h 15"/>
                  <a:gd name="T32" fmla="*/ 7 w 7"/>
                  <a:gd name="T33" fmla="*/ 2 h 15"/>
                  <a:gd name="T34" fmla="*/ 7 w 7"/>
                  <a:gd name="T35" fmla="*/ 2 h 15"/>
                  <a:gd name="T36" fmla="*/ 7 w 7"/>
                  <a:gd name="T37" fmla="*/ 4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5">
                    <a:moveTo>
                      <a:pt x="7" y="4"/>
                    </a:move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DEC7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5" name="Freeform 4587"/>
              <p:cNvSpPr>
                <a:spLocks/>
              </p:cNvSpPr>
              <p:nvPr/>
            </p:nvSpPr>
            <p:spPr bwMode="auto">
              <a:xfrm>
                <a:off x="4972" y="1350"/>
                <a:ext cx="5" cy="15"/>
              </a:xfrm>
              <a:custGeom>
                <a:avLst/>
                <a:gdLst>
                  <a:gd name="T0" fmla="*/ 5 w 5"/>
                  <a:gd name="T1" fmla="*/ 5 h 15"/>
                  <a:gd name="T2" fmla="*/ 0 w 5"/>
                  <a:gd name="T3" fmla="*/ 15 h 15"/>
                  <a:gd name="T4" fmla="*/ 0 w 5"/>
                  <a:gd name="T5" fmla="*/ 15 h 15"/>
                  <a:gd name="T6" fmla="*/ 0 w 5"/>
                  <a:gd name="T7" fmla="*/ 13 h 15"/>
                  <a:gd name="T8" fmla="*/ 0 w 5"/>
                  <a:gd name="T9" fmla="*/ 13 h 15"/>
                  <a:gd name="T10" fmla="*/ 0 w 5"/>
                  <a:gd name="T11" fmla="*/ 13 h 15"/>
                  <a:gd name="T12" fmla="*/ 0 w 5"/>
                  <a:gd name="T13" fmla="*/ 11 h 15"/>
                  <a:gd name="T14" fmla="*/ 0 w 5"/>
                  <a:gd name="T15" fmla="*/ 11 h 15"/>
                  <a:gd name="T16" fmla="*/ 0 w 5"/>
                  <a:gd name="T17" fmla="*/ 9 h 15"/>
                  <a:gd name="T18" fmla="*/ 0 w 5"/>
                  <a:gd name="T19" fmla="*/ 9 h 15"/>
                  <a:gd name="T20" fmla="*/ 4 w 5"/>
                  <a:gd name="T21" fmla="*/ 0 h 15"/>
                  <a:gd name="T22" fmla="*/ 4 w 5"/>
                  <a:gd name="T23" fmla="*/ 2 h 15"/>
                  <a:gd name="T24" fmla="*/ 5 w 5"/>
                  <a:gd name="T25" fmla="*/ 2 h 15"/>
                  <a:gd name="T26" fmla="*/ 5 w 5"/>
                  <a:gd name="T27" fmla="*/ 2 h 15"/>
                  <a:gd name="T28" fmla="*/ 5 w 5"/>
                  <a:gd name="T29" fmla="*/ 3 h 15"/>
                  <a:gd name="T30" fmla="*/ 5 w 5"/>
                  <a:gd name="T31" fmla="*/ 3 h 15"/>
                  <a:gd name="T32" fmla="*/ 5 w 5"/>
                  <a:gd name="T33" fmla="*/ 3 h 15"/>
                  <a:gd name="T34" fmla="*/ 5 w 5"/>
                  <a:gd name="T35" fmla="*/ 3 h 15"/>
                  <a:gd name="T36" fmla="*/ 5 w 5"/>
                  <a:gd name="T37" fmla="*/ 5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15">
                    <a:moveTo>
                      <a:pt x="5" y="5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DEC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6" name="Freeform 4588"/>
              <p:cNvSpPr>
                <a:spLocks/>
              </p:cNvSpPr>
              <p:nvPr/>
            </p:nvSpPr>
            <p:spPr bwMode="auto">
              <a:xfrm>
                <a:off x="4970" y="1348"/>
                <a:ext cx="7" cy="15"/>
              </a:xfrm>
              <a:custGeom>
                <a:avLst/>
                <a:gdLst>
                  <a:gd name="T0" fmla="*/ 7 w 7"/>
                  <a:gd name="T1" fmla="*/ 5 h 15"/>
                  <a:gd name="T2" fmla="*/ 2 w 7"/>
                  <a:gd name="T3" fmla="*/ 15 h 15"/>
                  <a:gd name="T4" fmla="*/ 2 w 7"/>
                  <a:gd name="T5" fmla="*/ 13 h 15"/>
                  <a:gd name="T6" fmla="*/ 2 w 7"/>
                  <a:gd name="T7" fmla="*/ 13 h 15"/>
                  <a:gd name="T8" fmla="*/ 2 w 7"/>
                  <a:gd name="T9" fmla="*/ 11 h 15"/>
                  <a:gd name="T10" fmla="*/ 2 w 7"/>
                  <a:gd name="T11" fmla="*/ 11 h 15"/>
                  <a:gd name="T12" fmla="*/ 2 w 7"/>
                  <a:gd name="T13" fmla="*/ 11 h 15"/>
                  <a:gd name="T14" fmla="*/ 0 w 7"/>
                  <a:gd name="T15" fmla="*/ 9 h 15"/>
                  <a:gd name="T16" fmla="*/ 0 w 7"/>
                  <a:gd name="T17" fmla="*/ 9 h 15"/>
                  <a:gd name="T18" fmla="*/ 0 w 7"/>
                  <a:gd name="T19" fmla="*/ 7 h 15"/>
                  <a:gd name="T20" fmla="*/ 6 w 7"/>
                  <a:gd name="T21" fmla="*/ 0 h 15"/>
                  <a:gd name="T22" fmla="*/ 6 w 7"/>
                  <a:gd name="T23" fmla="*/ 0 h 15"/>
                  <a:gd name="T24" fmla="*/ 6 w 7"/>
                  <a:gd name="T25" fmla="*/ 2 h 15"/>
                  <a:gd name="T26" fmla="*/ 6 w 7"/>
                  <a:gd name="T27" fmla="*/ 2 h 15"/>
                  <a:gd name="T28" fmla="*/ 6 w 7"/>
                  <a:gd name="T29" fmla="*/ 2 h 15"/>
                  <a:gd name="T30" fmla="*/ 6 w 7"/>
                  <a:gd name="T31" fmla="*/ 4 h 15"/>
                  <a:gd name="T32" fmla="*/ 7 w 7"/>
                  <a:gd name="T33" fmla="*/ 4 h 15"/>
                  <a:gd name="T34" fmla="*/ 7 w 7"/>
                  <a:gd name="T35" fmla="*/ 4 h 15"/>
                  <a:gd name="T36" fmla="*/ 7 w 7"/>
                  <a:gd name="T37" fmla="*/ 5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5">
                    <a:moveTo>
                      <a:pt x="7" y="5"/>
                    </a:moveTo>
                    <a:lnTo>
                      <a:pt x="2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DEC7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7" name="Freeform 4589"/>
              <p:cNvSpPr>
                <a:spLocks/>
              </p:cNvSpPr>
              <p:nvPr/>
            </p:nvSpPr>
            <p:spPr bwMode="auto">
              <a:xfrm>
                <a:off x="4970" y="1346"/>
                <a:ext cx="6" cy="13"/>
              </a:xfrm>
              <a:custGeom>
                <a:avLst/>
                <a:gdLst>
                  <a:gd name="T0" fmla="*/ 6 w 6"/>
                  <a:gd name="T1" fmla="*/ 4 h 13"/>
                  <a:gd name="T2" fmla="*/ 2 w 6"/>
                  <a:gd name="T3" fmla="*/ 13 h 13"/>
                  <a:gd name="T4" fmla="*/ 2 w 6"/>
                  <a:gd name="T5" fmla="*/ 13 h 13"/>
                  <a:gd name="T6" fmla="*/ 0 w 6"/>
                  <a:gd name="T7" fmla="*/ 11 h 13"/>
                  <a:gd name="T8" fmla="*/ 0 w 6"/>
                  <a:gd name="T9" fmla="*/ 11 h 13"/>
                  <a:gd name="T10" fmla="*/ 0 w 6"/>
                  <a:gd name="T11" fmla="*/ 9 h 13"/>
                  <a:gd name="T12" fmla="*/ 0 w 6"/>
                  <a:gd name="T13" fmla="*/ 9 h 13"/>
                  <a:gd name="T14" fmla="*/ 0 w 6"/>
                  <a:gd name="T15" fmla="*/ 9 h 13"/>
                  <a:gd name="T16" fmla="*/ 0 w 6"/>
                  <a:gd name="T17" fmla="*/ 7 h 13"/>
                  <a:gd name="T18" fmla="*/ 0 w 6"/>
                  <a:gd name="T19" fmla="*/ 7 h 13"/>
                  <a:gd name="T20" fmla="*/ 4 w 6"/>
                  <a:gd name="T21" fmla="*/ 0 h 13"/>
                  <a:gd name="T22" fmla="*/ 6 w 6"/>
                  <a:gd name="T23" fmla="*/ 0 h 13"/>
                  <a:gd name="T24" fmla="*/ 6 w 6"/>
                  <a:gd name="T25" fmla="*/ 2 h 13"/>
                  <a:gd name="T26" fmla="*/ 6 w 6"/>
                  <a:gd name="T27" fmla="*/ 2 h 13"/>
                  <a:gd name="T28" fmla="*/ 6 w 6"/>
                  <a:gd name="T29" fmla="*/ 2 h 13"/>
                  <a:gd name="T30" fmla="*/ 6 w 6"/>
                  <a:gd name="T31" fmla="*/ 2 h 13"/>
                  <a:gd name="T32" fmla="*/ 6 w 6"/>
                  <a:gd name="T33" fmla="*/ 4 h 13"/>
                  <a:gd name="T34" fmla="*/ 6 w 6"/>
                  <a:gd name="T35" fmla="*/ 4 h 13"/>
                  <a:gd name="T36" fmla="*/ 6 w 6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3">
                    <a:moveTo>
                      <a:pt x="6" y="4"/>
                    </a:move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DEC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8" name="Freeform 4590"/>
              <p:cNvSpPr>
                <a:spLocks/>
              </p:cNvSpPr>
              <p:nvPr/>
            </p:nvSpPr>
            <p:spPr bwMode="auto">
              <a:xfrm>
                <a:off x="4970" y="1344"/>
                <a:ext cx="6" cy="11"/>
              </a:xfrm>
              <a:custGeom>
                <a:avLst/>
                <a:gdLst>
                  <a:gd name="T0" fmla="*/ 6 w 6"/>
                  <a:gd name="T1" fmla="*/ 4 h 11"/>
                  <a:gd name="T2" fmla="*/ 0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9 h 11"/>
                  <a:gd name="T10" fmla="*/ 0 w 6"/>
                  <a:gd name="T11" fmla="*/ 9 h 11"/>
                  <a:gd name="T12" fmla="*/ 0 w 6"/>
                  <a:gd name="T13" fmla="*/ 9 h 11"/>
                  <a:gd name="T14" fmla="*/ 0 w 6"/>
                  <a:gd name="T15" fmla="*/ 8 h 11"/>
                  <a:gd name="T16" fmla="*/ 0 w 6"/>
                  <a:gd name="T17" fmla="*/ 8 h 11"/>
                  <a:gd name="T18" fmla="*/ 0 w 6"/>
                  <a:gd name="T19" fmla="*/ 6 h 11"/>
                  <a:gd name="T20" fmla="*/ 4 w 6"/>
                  <a:gd name="T21" fmla="*/ 0 h 11"/>
                  <a:gd name="T22" fmla="*/ 4 w 6"/>
                  <a:gd name="T23" fmla="*/ 0 h 11"/>
                  <a:gd name="T24" fmla="*/ 4 w 6"/>
                  <a:gd name="T25" fmla="*/ 0 h 11"/>
                  <a:gd name="T26" fmla="*/ 4 w 6"/>
                  <a:gd name="T27" fmla="*/ 2 h 11"/>
                  <a:gd name="T28" fmla="*/ 4 w 6"/>
                  <a:gd name="T29" fmla="*/ 2 h 11"/>
                  <a:gd name="T30" fmla="*/ 6 w 6"/>
                  <a:gd name="T31" fmla="*/ 2 h 11"/>
                  <a:gd name="T32" fmla="*/ 6 w 6"/>
                  <a:gd name="T33" fmla="*/ 4 h 11"/>
                  <a:gd name="T34" fmla="*/ 6 w 6"/>
                  <a:gd name="T35" fmla="*/ 4 h 11"/>
                  <a:gd name="T36" fmla="*/ 6 w 6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" h="11">
                    <a:moveTo>
                      <a:pt x="6" y="4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DEC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9" name="Freeform 4591"/>
              <p:cNvSpPr>
                <a:spLocks/>
              </p:cNvSpPr>
              <p:nvPr/>
            </p:nvSpPr>
            <p:spPr bwMode="auto">
              <a:xfrm>
                <a:off x="4970" y="1340"/>
                <a:ext cx="4" cy="13"/>
              </a:xfrm>
              <a:custGeom>
                <a:avLst/>
                <a:gdLst>
                  <a:gd name="T0" fmla="*/ 4 w 4"/>
                  <a:gd name="T1" fmla="*/ 6 h 13"/>
                  <a:gd name="T2" fmla="*/ 0 w 4"/>
                  <a:gd name="T3" fmla="*/ 13 h 13"/>
                  <a:gd name="T4" fmla="*/ 0 w 4"/>
                  <a:gd name="T5" fmla="*/ 13 h 13"/>
                  <a:gd name="T6" fmla="*/ 0 w 4"/>
                  <a:gd name="T7" fmla="*/ 12 h 13"/>
                  <a:gd name="T8" fmla="*/ 0 w 4"/>
                  <a:gd name="T9" fmla="*/ 12 h 13"/>
                  <a:gd name="T10" fmla="*/ 0 w 4"/>
                  <a:gd name="T11" fmla="*/ 10 h 13"/>
                  <a:gd name="T12" fmla="*/ 0 w 4"/>
                  <a:gd name="T13" fmla="*/ 10 h 13"/>
                  <a:gd name="T14" fmla="*/ 0 w 4"/>
                  <a:gd name="T15" fmla="*/ 10 h 13"/>
                  <a:gd name="T16" fmla="*/ 0 w 4"/>
                  <a:gd name="T17" fmla="*/ 8 h 13"/>
                  <a:gd name="T18" fmla="*/ 0 w 4"/>
                  <a:gd name="T19" fmla="*/ 8 h 13"/>
                  <a:gd name="T20" fmla="*/ 4 w 4"/>
                  <a:gd name="T21" fmla="*/ 0 h 13"/>
                  <a:gd name="T22" fmla="*/ 4 w 4"/>
                  <a:gd name="T23" fmla="*/ 2 h 13"/>
                  <a:gd name="T24" fmla="*/ 4 w 4"/>
                  <a:gd name="T25" fmla="*/ 2 h 13"/>
                  <a:gd name="T26" fmla="*/ 4 w 4"/>
                  <a:gd name="T27" fmla="*/ 2 h 13"/>
                  <a:gd name="T28" fmla="*/ 4 w 4"/>
                  <a:gd name="T29" fmla="*/ 4 h 13"/>
                  <a:gd name="T30" fmla="*/ 4 w 4"/>
                  <a:gd name="T31" fmla="*/ 4 h 13"/>
                  <a:gd name="T32" fmla="*/ 4 w 4"/>
                  <a:gd name="T33" fmla="*/ 4 h 13"/>
                  <a:gd name="T34" fmla="*/ 4 w 4"/>
                  <a:gd name="T35" fmla="*/ 6 h 13"/>
                  <a:gd name="T36" fmla="*/ 4 w 4"/>
                  <a:gd name="T37" fmla="*/ 6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" h="13">
                    <a:moveTo>
                      <a:pt x="4" y="6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DEC9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0" name="Freeform 4592"/>
              <p:cNvSpPr>
                <a:spLocks/>
              </p:cNvSpPr>
              <p:nvPr/>
            </p:nvSpPr>
            <p:spPr bwMode="auto">
              <a:xfrm>
                <a:off x="4969" y="1338"/>
                <a:ext cx="5" cy="12"/>
              </a:xfrm>
              <a:custGeom>
                <a:avLst/>
                <a:gdLst>
                  <a:gd name="T0" fmla="*/ 5 w 5"/>
                  <a:gd name="T1" fmla="*/ 6 h 12"/>
                  <a:gd name="T2" fmla="*/ 1 w 5"/>
                  <a:gd name="T3" fmla="*/ 12 h 12"/>
                  <a:gd name="T4" fmla="*/ 1 w 5"/>
                  <a:gd name="T5" fmla="*/ 12 h 12"/>
                  <a:gd name="T6" fmla="*/ 1 w 5"/>
                  <a:gd name="T7" fmla="*/ 12 h 12"/>
                  <a:gd name="T8" fmla="*/ 1 w 5"/>
                  <a:gd name="T9" fmla="*/ 10 h 12"/>
                  <a:gd name="T10" fmla="*/ 1 w 5"/>
                  <a:gd name="T11" fmla="*/ 10 h 12"/>
                  <a:gd name="T12" fmla="*/ 0 w 5"/>
                  <a:gd name="T13" fmla="*/ 10 h 12"/>
                  <a:gd name="T14" fmla="*/ 0 w 5"/>
                  <a:gd name="T15" fmla="*/ 8 h 12"/>
                  <a:gd name="T16" fmla="*/ 0 w 5"/>
                  <a:gd name="T17" fmla="*/ 8 h 12"/>
                  <a:gd name="T18" fmla="*/ 0 w 5"/>
                  <a:gd name="T19" fmla="*/ 6 h 12"/>
                  <a:gd name="T20" fmla="*/ 3 w 5"/>
                  <a:gd name="T21" fmla="*/ 0 h 12"/>
                  <a:gd name="T22" fmla="*/ 3 w 5"/>
                  <a:gd name="T23" fmla="*/ 0 h 12"/>
                  <a:gd name="T24" fmla="*/ 5 w 5"/>
                  <a:gd name="T25" fmla="*/ 2 h 12"/>
                  <a:gd name="T26" fmla="*/ 5 w 5"/>
                  <a:gd name="T27" fmla="*/ 2 h 12"/>
                  <a:gd name="T28" fmla="*/ 5 w 5"/>
                  <a:gd name="T29" fmla="*/ 2 h 12"/>
                  <a:gd name="T30" fmla="*/ 5 w 5"/>
                  <a:gd name="T31" fmla="*/ 4 h 12"/>
                  <a:gd name="T32" fmla="*/ 5 w 5"/>
                  <a:gd name="T33" fmla="*/ 4 h 12"/>
                  <a:gd name="T34" fmla="*/ 5 w 5"/>
                  <a:gd name="T35" fmla="*/ 4 h 12"/>
                  <a:gd name="T36" fmla="*/ 5 w 5"/>
                  <a:gd name="T37" fmla="*/ 6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12">
                    <a:moveTo>
                      <a:pt x="5" y="6"/>
                    </a:moveTo>
                    <a:lnTo>
                      <a:pt x="1" y="12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DEC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1" name="Freeform 4593"/>
              <p:cNvSpPr>
                <a:spLocks/>
              </p:cNvSpPr>
              <p:nvPr/>
            </p:nvSpPr>
            <p:spPr bwMode="auto">
              <a:xfrm>
                <a:off x="4969" y="1335"/>
                <a:ext cx="5" cy="13"/>
              </a:xfrm>
              <a:custGeom>
                <a:avLst/>
                <a:gdLst>
                  <a:gd name="T0" fmla="*/ 5 w 5"/>
                  <a:gd name="T1" fmla="*/ 5 h 13"/>
                  <a:gd name="T2" fmla="*/ 1 w 5"/>
                  <a:gd name="T3" fmla="*/ 13 h 13"/>
                  <a:gd name="T4" fmla="*/ 0 w 5"/>
                  <a:gd name="T5" fmla="*/ 13 h 13"/>
                  <a:gd name="T6" fmla="*/ 0 w 5"/>
                  <a:gd name="T7" fmla="*/ 11 h 13"/>
                  <a:gd name="T8" fmla="*/ 0 w 5"/>
                  <a:gd name="T9" fmla="*/ 11 h 13"/>
                  <a:gd name="T10" fmla="*/ 0 w 5"/>
                  <a:gd name="T11" fmla="*/ 9 h 13"/>
                  <a:gd name="T12" fmla="*/ 0 w 5"/>
                  <a:gd name="T13" fmla="*/ 9 h 13"/>
                  <a:gd name="T14" fmla="*/ 0 w 5"/>
                  <a:gd name="T15" fmla="*/ 9 h 13"/>
                  <a:gd name="T16" fmla="*/ 0 w 5"/>
                  <a:gd name="T17" fmla="*/ 7 h 13"/>
                  <a:gd name="T18" fmla="*/ 0 w 5"/>
                  <a:gd name="T19" fmla="*/ 7 h 13"/>
                  <a:gd name="T20" fmla="*/ 3 w 5"/>
                  <a:gd name="T21" fmla="*/ 0 h 13"/>
                  <a:gd name="T22" fmla="*/ 3 w 5"/>
                  <a:gd name="T23" fmla="*/ 1 h 13"/>
                  <a:gd name="T24" fmla="*/ 3 w 5"/>
                  <a:gd name="T25" fmla="*/ 1 h 13"/>
                  <a:gd name="T26" fmla="*/ 3 w 5"/>
                  <a:gd name="T27" fmla="*/ 3 h 13"/>
                  <a:gd name="T28" fmla="*/ 3 w 5"/>
                  <a:gd name="T29" fmla="*/ 3 h 13"/>
                  <a:gd name="T30" fmla="*/ 3 w 5"/>
                  <a:gd name="T31" fmla="*/ 3 h 13"/>
                  <a:gd name="T32" fmla="*/ 5 w 5"/>
                  <a:gd name="T33" fmla="*/ 5 h 13"/>
                  <a:gd name="T34" fmla="*/ 5 w 5"/>
                  <a:gd name="T35" fmla="*/ 5 h 13"/>
                  <a:gd name="T36" fmla="*/ 5 w 5"/>
                  <a:gd name="T37" fmla="*/ 5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13">
                    <a:moveTo>
                      <a:pt x="5" y="5"/>
                    </a:moveTo>
                    <a:lnTo>
                      <a:pt x="1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DEC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2" name="Freeform 4594"/>
              <p:cNvSpPr>
                <a:spLocks noEditPoints="1"/>
              </p:cNvSpPr>
              <p:nvPr/>
            </p:nvSpPr>
            <p:spPr bwMode="auto">
              <a:xfrm>
                <a:off x="4969" y="1306"/>
                <a:ext cx="17" cy="38"/>
              </a:xfrm>
              <a:custGeom>
                <a:avLst/>
                <a:gdLst>
                  <a:gd name="T0" fmla="*/ 3 w 17"/>
                  <a:gd name="T1" fmla="*/ 32 h 38"/>
                  <a:gd name="T2" fmla="*/ 0 w 17"/>
                  <a:gd name="T3" fmla="*/ 38 h 38"/>
                  <a:gd name="T4" fmla="*/ 0 w 17"/>
                  <a:gd name="T5" fmla="*/ 38 h 38"/>
                  <a:gd name="T6" fmla="*/ 0 w 17"/>
                  <a:gd name="T7" fmla="*/ 38 h 38"/>
                  <a:gd name="T8" fmla="*/ 0 w 17"/>
                  <a:gd name="T9" fmla="*/ 36 h 38"/>
                  <a:gd name="T10" fmla="*/ 0 w 17"/>
                  <a:gd name="T11" fmla="*/ 36 h 38"/>
                  <a:gd name="T12" fmla="*/ 0 w 17"/>
                  <a:gd name="T13" fmla="*/ 34 h 38"/>
                  <a:gd name="T14" fmla="*/ 0 w 17"/>
                  <a:gd name="T15" fmla="*/ 34 h 38"/>
                  <a:gd name="T16" fmla="*/ 0 w 17"/>
                  <a:gd name="T17" fmla="*/ 34 h 38"/>
                  <a:gd name="T18" fmla="*/ 0 w 17"/>
                  <a:gd name="T19" fmla="*/ 32 h 38"/>
                  <a:gd name="T20" fmla="*/ 3 w 17"/>
                  <a:gd name="T21" fmla="*/ 27 h 38"/>
                  <a:gd name="T22" fmla="*/ 3 w 17"/>
                  <a:gd name="T23" fmla="*/ 27 h 38"/>
                  <a:gd name="T24" fmla="*/ 3 w 17"/>
                  <a:gd name="T25" fmla="*/ 29 h 38"/>
                  <a:gd name="T26" fmla="*/ 3 w 17"/>
                  <a:gd name="T27" fmla="*/ 29 h 38"/>
                  <a:gd name="T28" fmla="*/ 3 w 17"/>
                  <a:gd name="T29" fmla="*/ 29 h 38"/>
                  <a:gd name="T30" fmla="*/ 3 w 17"/>
                  <a:gd name="T31" fmla="*/ 30 h 38"/>
                  <a:gd name="T32" fmla="*/ 3 w 17"/>
                  <a:gd name="T33" fmla="*/ 30 h 38"/>
                  <a:gd name="T34" fmla="*/ 3 w 17"/>
                  <a:gd name="T35" fmla="*/ 32 h 38"/>
                  <a:gd name="T36" fmla="*/ 3 w 17"/>
                  <a:gd name="T37" fmla="*/ 32 h 38"/>
                  <a:gd name="T38" fmla="*/ 17 w 17"/>
                  <a:gd name="T39" fmla="*/ 2 h 38"/>
                  <a:gd name="T40" fmla="*/ 17 w 17"/>
                  <a:gd name="T41" fmla="*/ 0 h 38"/>
                  <a:gd name="T42" fmla="*/ 17 w 17"/>
                  <a:gd name="T43" fmla="*/ 0 h 38"/>
                  <a:gd name="T44" fmla="*/ 17 w 17"/>
                  <a:gd name="T45" fmla="*/ 0 h 38"/>
                  <a:gd name="T46" fmla="*/ 17 w 17"/>
                  <a:gd name="T47" fmla="*/ 0 h 38"/>
                  <a:gd name="T48" fmla="*/ 17 w 17"/>
                  <a:gd name="T49" fmla="*/ 0 h 38"/>
                  <a:gd name="T50" fmla="*/ 17 w 17"/>
                  <a:gd name="T51" fmla="*/ 0 h 38"/>
                  <a:gd name="T52" fmla="*/ 17 w 17"/>
                  <a:gd name="T53" fmla="*/ 2 h 38"/>
                  <a:gd name="T54" fmla="*/ 17 w 17"/>
                  <a:gd name="T55" fmla="*/ 2 h 38"/>
                  <a:gd name="T56" fmla="*/ 17 w 17"/>
                  <a:gd name="T57" fmla="*/ 2 h 38"/>
                  <a:gd name="T58" fmla="*/ 17 w 17"/>
                  <a:gd name="T59" fmla="*/ 2 h 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" h="38">
                    <a:moveTo>
                      <a:pt x="3" y="32"/>
                    </a:move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3" y="32"/>
                    </a:lnTo>
                    <a:close/>
                    <a:moveTo>
                      <a:pt x="17" y="2"/>
                    </a:moveTo>
                    <a:lnTo>
                      <a:pt x="17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DEC9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3" name="Freeform 4595"/>
              <p:cNvSpPr>
                <a:spLocks noEditPoints="1"/>
              </p:cNvSpPr>
              <p:nvPr/>
            </p:nvSpPr>
            <p:spPr bwMode="auto">
              <a:xfrm>
                <a:off x="4969" y="1303"/>
                <a:ext cx="17" cy="39"/>
              </a:xfrm>
              <a:custGeom>
                <a:avLst/>
                <a:gdLst>
                  <a:gd name="T0" fmla="*/ 3 w 17"/>
                  <a:gd name="T1" fmla="*/ 32 h 39"/>
                  <a:gd name="T2" fmla="*/ 0 w 17"/>
                  <a:gd name="T3" fmla="*/ 39 h 39"/>
                  <a:gd name="T4" fmla="*/ 0 w 17"/>
                  <a:gd name="T5" fmla="*/ 37 h 39"/>
                  <a:gd name="T6" fmla="*/ 0 w 17"/>
                  <a:gd name="T7" fmla="*/ 37 h 39"/>
                  <a:gd name="T8" fmla="*/ 0 w 17"/>
                  <a:gd name="T9" fmla="*/ 37 h 39"/>
                  <a:gd name="T10" fmla="*/ 0 w 17"/>
                  <a:gd name="T11" fmla="*/ 35 h 39"/>
                  <a:gd name="T12" fmla="*/ 0 w 17"/>
                  <a:gd name="T13" fmla="*/ 35 h 39"/>
                  <a:gd name="T14" fmla="*/ 0 w 17"/>
                  <a:gd name="T15" fmla="*/ 35 h 39"/>
                  <a:gd name="T16" fmla="*/ 0 w 17"/>
                  <a:gd name="T17" fmla="*/ 33 h 39"/>
                  <a:gd name="T18" fmla="*/ 0 w 17"/>
                  <a:gd name="T19" fmla="*/ 33 h 39"/>
                  <a:gd name="T20" fmla="*/ 3 w 17"/>
                  <a:gd name="T21" fmla="*/ 26 h 39"/>
                  <a:gd name="T22" fmla="*/ 3 w 17"/>
                  <a:gd name="T23" fmla="*/ 26 h 39"/>
                  <a:gd name="T24" fmla="*/ 3 w 17"/>
                  <a:gd name="T25" fmla="*/ 28 h 39"/>
                  <a:gd name="T26" fmla="*/ 3 w 17"/>
                  <a:gd name="T27" fmla="*/ 28 h 39"/>
                  <a:gd name="T28" fmla="*/ 3 w 17"/>
                  <a:gd name="T29" fmla="*/ 30 h 39"/>
                  <a:gd name="T30" fmla="*/ 3 w 17"/>
                  <a:gd name="T31" fmla="*/ 30 h 39"/>
                  <a:gd name="T32" fmla="*/ 3 w 17"/>
                  <a:gd name="T33" fmla="*/ 32 h 39"/>
                  <a:gd name="T34" fmla="*/ 3 w 17"/>
                  <a:gd name="T35" fmla="*/ 32 h 39"/>
                  <a:gd name="T36" fmla="*/ 3 w 17"/>
                  <a:gd name="T37" fmla="*/ 32 h 39"/>
                  <a:gd name="T38" fmla="*/ 14 w 17"/>
                  <a:gd name="T39" fmla="*/ 5 h 39"/>
                  <a:gd name="T40" fmla="*/ 17 w 17"/>
                  <a:gd name="T41" fmla="*/ 0 h 39"/>
                  <a:gd name="T42" fmla="*/ 17 w 17"/>
                  <a:gd name="T43" fmla="*/ 0 h 39"/>
                  <a:gd name="T44" fmla="*/ 17 w 17"/>
                  <a:gd name="T45" fmla="*/ 0 h 39"/>
                  <a:gd name="T46" fmla="*/ 17 w 17"/>
                  <a:gd name="T47" fmla="*/ 2 h 39"/>
                  <a:gd name="T48" fmla="*/ 17 w 17"/>
                  <a:gd name="T49" fmla="*/ 2 h 39"/>
                  <a:gd name="T50" fmla="*/ 17 w 17"/>
                  <a:gd name="T51" fmla="*/ 3 h 39"/>
                  <a:gd name="T52" fmla="*/ 17 w 17"/>
                  <a:gd name="T53" fmla="*/ 3 h 39"/>
                  <a:gd name="T54" fmla="*/ 17 w 17"/>
                  <a:gd name="T55" fmla="*/ 3 h 39"/>
                  <a:gd name="T56" fmla="*/ 17 w 17"/>
                  <a:gd name="T57" fmla="*/ 5 h 39"/>
                  <a:gd name="T58" fmla="*/ 14 w 17"/>
                  <a:gd name="T59" fmla="*/ 5 h 3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" h="39">
                    <a:moveTo>
                      <a:pt x="3" y="32"/>
                    </a:moveTo>
                    <a:lnTo>
                      <a:pt x="0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3" y="26"/>
                    </a:lnTo>
                    <a:lnTo>
                      <a:pt x="3" y="28"/>
                    </a:lnTo>
                    <a:lnTo>
                      <a:pt x="3" y="30"/>
                    </a:lnTo>
                    <a:lnTo>
                      <a:pt x="3" y="32"/>
                    </a:lnTo>
                    <a:close/>
                    <a:moveTo>
                      <a:pt x="14" y="5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DEC9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4" name="Freeform 4596"/>
              <p:cNvSpPr>
                <a:spLocks noEditPoints="1"/>
              </p:cNvSpPr>
              <p:nvPr/>
            </p:nvSpPr>
            <p:spPr bwMode="auto">
              <a:xfrm>
                <a:off x="4967" y="1299"/>
                <a:ext cx="19" cy="39"/>
              </a:xfrm>
              <a:custGeom>
                <a:avLst/>
                <a:gdLst>
                  <a:gd name="T0" fmla="*/ 19 w 19"/>
                  <a:gd name="T1" fmla="*/ 7 h 39"/>
                  <a:gd name="T2" fmla="*/ 19 w 19"/>
                  <a:gd name="T3" fmla="*/ 9 h 39"/>
                  <a:gd name="T4" fmla="*/ 14 w 19"/>
                  <a:gd name="T5" fmla="*/ 9 h 39"/>
                  <a:gd name="T6" fmla="*/ 19 w 19"/>
                  <a:gd name="T7" fmla="*/ 0 h 39"/>
                  <a:gd name="T8" fmla="*/ 19 w 19"/>
                  <a:gd name="T9" fmla="*/ 0 h 39"/>
                  <a:gd name="T10" fmla="*/ 19 w 19"/>
                  <a:gd name="T11" fmla="*/ 2 h 39"/>
                  <a:gd name="T12" fmla="*/ 19 w 19"/>
                  <a:gd name="T13" fmla="*/ 2 h 39"/>
                  <a:gd name="T14" fmla="*/ 19 w 19"/>
                  <a:gd name="T15" fmla="*/ 4 h 39"/>
                  <a:gd name="T16" fmla="*/ 19 w 19"/>
                  <a:gd name="T17" fmla="*/ 4 h 39"/>
                  <a:gd name="T18" fmla="*/ 19 w 19"/>
                  <a:gd name="T19" fmla="*/ 6 h 39"/>
                  <a:gd name="T20" fmla="*/ 19 w 19"/>
                  <a:gd name="T21" fmla="*/ 6 h 39"/>
                  <a:gd name="T22" fmla="*/ 19 w 19"/>
                  <a:gd name="T23" fmla="*/ 7 h 39"/>
                  <a:gd name="T24" fmla="*/ 5 w 19"/>
                  <a:gd name="T25" fmla="*/ 34 h 39"/>
                  <a:gd name="T26" fmla="*/ 2 w 19"/>
                  <a:gd name="T27" fmla="*/ 39 h 39"/>
                  <a:gd name="T28" fmla="*/ 2 w 19"/>
                  <a:gd name="T29" fmla="*/ 39 h 39"/>
                  <a:gd name="T30" fmla="*/ 2 w 19"/>
                  <a:gd name="T31" fmla="*/ 39 h 39"/>
                  <a:gd name="T32" fmla="*/ 2 w 19"/>
                  <a:gd name="T33" fmla="*/ 37 h 39"/>
                  <a:gd name="T34" fmla="*/ 2 w 19"/>
                  <a:gd name="T35" fmla="*/ 37 h 39"/>
                  <a:gd name="T36" fmla="*/ 0 w 19"/>
                  <a:gd name="T37" fmla="*/ 36 h 39"/>
                  <a:gd name="T38" fmla="*/ 0 w 19"/>
                  <a:gd name="T39" fmla="*/ 36 h 39"/>
                  <a:gd name="T40" fmla="*/ 0 w 19"/>
                  <a:gd name="T41" fmla="*/ 36 h 39"/>
                  <a:gd name="T42" fmla="*/ 0 w 19"/>
                  <a:gd name="T43" fmla="*/ 34 h 39"/>
                  <a:gd name="T44" fmla="*/ 5 w 19"/>
                  <a:gd name="T45" fmla="*/ 26 h 39"/>
                  <a:gd name="T46" fmla="*/ 5 w 19"/>
                  <a:gd name="T47" fmla="*/ 28 h 39"/>
                  <a:gd name="T48" fmla="*/ 5 w 19"/>
                  <a:gd name="T49" fmla="*/ 28 h 39"/>
                  <a:gd name="T50" fmla="*/ 5 w 19"/>
                  <a:gd name="T51" fmla="*/ 28 h 39"/>
                  <a:gd name="T52" fmla="*/ 5 w 19"/>
                  <a:gd name="T53" fmla="*/ 30 h 39"/>
                  <a:gd name="T54" fmla="*/ 5 w 19"/>
                  <a:gd name="T55" fmla="*/ 30 h 39"/>
                  <a:gd name="T56" fmla="*/ 5 w 19"/>
                  <a:gd name="T57" fmla="*/ 32 h 39"/>
                  <a:gd name="T58" fmla="*/ 5 w 19"/>
                  <a:gd name="T59" fmla="*/ 32 h 39"/>
                  <a:gd name="T60" fmla="*/ 5 w 19"/>
                  <a:gd name="T61" fmla="*/ 34 h 3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9" h="39">
                    <a:moveTo>
                      <a:pt x="19" y="7"/>
                    </a:moveTo>
                    <a:lnTo>
                      <a:pt x="19" y="9"/>
                    </a:lnTo>
                    <a:lnTo>
                      <a:pt x="14" y="9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9" y="7"/>
                    </a:lnTo>
                    <a:close/>
                    <a:moveTo>
                      <a:pt x="5" y="34"/>
                    </a:moveTo>
                    <a:lnTo>
                      <a:pt x="2" y="39"/>
                    </a:lnTo>
                    <a:lnTo>
                      <a:pt x="2" y="37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5" y="30"/>
                    </a:lnTo>
                    <a:lnTo>
                      <a:pt x="5" y="32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E1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5" name="Freeform 4597"/>
              <p:cNvSpPr>
                <a:spLocks noEditPoints="1"/>
              </p:cNvSpPr>
              <p:nvPr/>
            </p:nvSpPr>
            <p:spPr bwMode="auto">
              <a:xfrm>
                <a:off x="4967" y="1295"/>
                <a:ext cx="19" cy="41"/>
              </a:xfrm>
              <a:custGeom>
                <a:avLst/>
                <a:gdLst>
                  <a:gd name="T0" fmla="*/ 19 w 19"/>
                  <a:gd name="T1" fmla="*/ 8 h 41"/>
                  <a:gd name="T2" fmla="*/ 16 w 19"/>
                  <a:gd name="T3" fmla="*/ 13 h 41"/>
                  <a:gd name="T4" fmla="*/ 12 w 19"/>
                  <a:gd name="T5" fmla="*/ 13 h 41"/>
                  <a:gd name="T6" fmla="*/ 19 w 19"/>
                  <a:gd name="T7" fmla="*/ 0 h 41"/>
                  <a:gd name="T8" fmla="*/ 19 w 19"/>
                  <a:gd name="T9" fmla="*/ 0 h 41"/>
                  <a:gd name="T10" fmla="*/ 19 w 19"/>
                  <a:gd name="T11" fmla="*/ 2 h 41"/>
                  <a:gd name="T12" fmla="*/ 19 w 19"/>
                  <a:gd name="T13" fmla="*/ 2 h 41"/>
                  <a:gd name="T14" fmla="*/ 19 w 19"/>
                  <a:gd name="T15" fmla="*/ 4 h 41"/>
                  <a:gd name="T16" fmla="*/ 19 w 19"/>
                  <a:gd name="T17" fmla="*/ 4 h 41"/>
                  <a:gd name="T18" fmla="*/ 19 w 19"/>
                  <a:gd name="T19" fmla="*/ 6 h 41"/>
                  <a:gd name="T20" fmla="*/ 19 w 19"/>
                  <a:gd name="T21" fmla="*/ 6 h 41"/>
                  <a:gd name="T22" fmla="*/ 19 w 19"/>
                  <a:gd name="T23" fmla="*/ 8 h 41"/>
                  <a:gd name="T24" fmla="*/ 5 w 19"/>
                  <a:gd name="T25" fmla="*/ 34 h 41"/>
                  <a:gd name="T26" fmla="*/ 2 w 19"/>
                  <a:gd name="T27" fmla="*/ 41 h 41"/>
                  <a:gd name="T28" fmla="*/ 0 w 19"/>
                  <a:gd name="T29" fmla="*/ 40 h 41"/>
                  <a:gd name="T30" fmla="*/ 0 w 19"/>
                  <a:gd name="T31" fmla="*/ 40 h 41"/>
                  <a:gd name="T32" fmla="*/ 0 w 19"/>
                  <a:gd name="T33" fmla="*/ 40 h 41"/>
                  <a:gd name="T34" fmla="*/ 0 w 19"/>
                  <a:gd name="T35" fmla="*/ 38 h 41"/>
                  <a:gd name="T36" fmla="*/ 0 w 19"/>
                  <a:gd name="T37" fmla="*/ 38 h 41"/>
                  <a:gd name="T38" fmla="*/ 0 w 19"/>
                  <a:gd name="T39" fmla="*/ 36 h 41"/>
                  <a:gd name="T40" fmla="*/ 0 w 19"/>
                  <a:gd name="T41" fmla="*/ 36 h 41"/>
                  <a:gd name="T42" fmla="*/ 0 w 19"/>
                  <a:gd name="T43" fmla="*/ 36 h 41"/>
                  <a:gd name="T44" fmla="*/ 5 w 19"/>
                  <a:gd name="T45" fmla="*/ 26 h 41"/>
                  <a:gd name="T46" fmla="*/ 5 w 19"/>
                  <a:gd name="T47" fmla="*/ 26 h 41"/>
                  <a:gd name="T48" fmla="*/ 5 w 19"/>
                  <a:gd name="T49" fmla="*/ 28 h 41"/>
                  <a:gd name="T50" fmla="*/ 5 w 19"/>
                  <a:gd name="T51" fmla="*/ 28 h 41"/>
                  <a:gd name="T52" fmla="*/ 5 w 19"/>
                  <a:gd name="T53" fmla="*/ 30 h 41"/>
                  <a:gd name="T54" fmla="*/ 5 w 19"/>
                  <a:gd name="T55" fmla="*/ 30 h 41"/>
                  <a:gd name="T56" fmla="*/ 5 w 19"/>
                  <a:gd name="T57" fmla="*/ 32 h 41"/>
                  <a:gd name="T58" fmla="*/ 5 w 19"/>
                  <a:gd name="T59" fmla="*/ 34 h 41"/>
                  <a:gd name="T60" fmla="*/ 5 w 19"/>
                  <a:gd name="T61" fmla="*/ 34 h 4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9" h="41">
                    <a:moveTo>
                      <a:pt x="19" y="8"/>
                    </a:moveTo>
                    <a:lnTo>
                      <a:pt x="16" y="13"/>
                    </a:lnTo>
                    <a:lnTo>
                      <a:pt x="12" y="13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9" y="8"/>
                    </a:lnTo>
                    <a:close/>
                    <a:moveTo>
                      <a:pt x="5" y="34"/>
                    </a:moveTo>
                    <a:lnTo>
                      <a:pt x="2" y="41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5" y="30"/>
                    </a:lnTo>
                    <a:lnTo>
                      <a:pt x="5" y="32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E1CB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6" name="Freeform 4598"/>
              <p:cNvSpPr>
                <a:spLocks noEditPoints="1"/>
              </p:cNvSpPr>
              <p:nvPr/>
            </p:nvSpPr>
            <p:spPr bwMode="auto">
              <a:xfrm>
                <a:off x="4967" y="1291"/>
                <a:ext cx="19" cy="42"/>
              </a:xfrm>
              <a:custGeom>
                <a:avLst/>
                <a:gdLst>
                  <a:gd name="T0" fmla="*/ 19 w 19"/>
                  <a:gd name="T1" fmla="*/ 8 h 42"/>
                  <a:gd name="T2" fmla="*/ 14 w 19"/>
                  <a:gd name="T3" fmla="*/ 17 h 42"/>
                  <a:gd name="T4" fmla="*/ 10 w 19"/>
                  <a:gd name="T5" fmla="*/ 17 h 42"/>
                  <a:gd name="T6" fmla="*/ 19 w 19"/>
                  <a:gd name="T7" fmla="*/ 0 h 42"/>
                  <a:gd name="T8" fmla="*/ 19 w 19"/>
                  <a:gd name="T9" fmla="*/ 2 h 42"/>
                  <a:gd name="T10" fmla="*/ 19 w 19"/>
                  <a:gd name="T11" fmla="*/ 2 h 42"/>
                  <a:gd name="T12" fmla="*/ 19 w 19"/>
                  <a:gd name="T13" fmla="*/ 2 h 42"/>
                  <a:gd name="T14" fmla="*/ 19 w 19"/>
                  <a:gd name="T15" fmla="*/ 4 h 42"/>
                  <a:gd name="T16" fmla="*/ 19 w 19"/>
                  <a:gd name="T17" fmla="*/ 4 h 42"/>
                  <a:gd name="T18" fmla="*/ 19 w 19"/>
                  <a:gd name="T19" fmla="*/ 6 h 42"/>
                  <a:gd name="T20" fmla="*/ 19 w 19"/>
                  <a:gd name="T21" fmla="*/ 6 h 42"/>
                  <a:gd name="T22" fmla="*/ 19 w 19"/>
                  <a:gd name="T23" fmla="*/ 8 h 42"/>
                  <a:gd name="T24" fmla="*/ 5 w 19"/>
                  <a:gd name="T25" fmla="*/ 34 h 42"/>
                  <a:gd name="T26" fmla="*/ 0 w 19"/>
                  <a:gd name="T27" fmla="*/ 42 h 42"/>
                  <a:gd name="T28" fmla="*/ 0 w 19"/>
                  <a:gd name="T29" fmla="*/ 42 h 42"/>
                  <a:gd name="T30" fmla="*/ 0 w 19"/>
                  <a:gd name="T31" fmla="*/ 40 h 42"/>
                  <a:gd name="T32" fmla="*/ 0 w 19"/>
                  <a:gd name="T33" fmla="*/ 40 h 42"/>
                  <a:gd name="T34" fmla="*/ 0 w 19"/>
                  <a:gd name="T35" fmla="*/ 40 h 42"/>
                  <a:gd name="T36" fmla="*/ 0 w 19"/>
                  <a:gd name="T37" fmla="*/ 38 h 42"/>
                  <a:gd name="T38" fmla="*/ 0 w 19"/>
                  <a:gd name="T39" fmla="*/ 38 h 42"/>
                  <a:gd name="T40" fmla="*/ 0 w 19"/>
                  <a:gd name="T41" fmla="*/ 36 h 42"/>
                  <a:gd name="T42" fmla="*/ 0 w 19"/>
                  <a:gd name="T43" fmla="*/ 36 h 42"/>
                  <a:gd name="T44" fmla="*/ 7 w 19"/>
                  <a:gd name="T45" fmla="*/ 23 h 42"/>
                  <a:gd name="T46" fmla="*/ 7 w 19"/>
                  <a:gd name="T47" fmla="*/ 25 h 42"/>
                  <a:gd name="T48" fmla="*/ 7 w 19"/>
                  <a:gd name="T49" fmla="*/ 25 h 42"/>
                  <a:gd name="T50" fmla="*/ 5 w 19"/>
                  <a:gd name="T51" fmla="*/ 27 h 42"/>
                  <a:gd name="T52" fmla="*/ 5 w 19"/>
                  <a:gd name="T53" fmla="*/ 29 h 42"/>
                  <a:gd name="T54" fmla="*/ 5 w 19"/>
                  <a:gd name="T55" fmla="*/ 30 h 42"/>
                  <a:gd name="T56" fmla="*/ 5 w 19"/>
                  <a:gd name="T57" fmla="*/ 32 h 42"/>
                  <a:gd name="T58" fmla="*/ 5 w 19"/>
                  <a:gd name="T59" fmla="*/ 32 h 42"/>
                  <a:gd name="T60" fmla="*/ 5 w 19"/>
                  <a:gd name="T61" fmla="*/ 34 h 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9" h="42">
                    <a:moveTo>
                      <a:pt x="19" y="8"/>
                    </a:moveTo>
                    <a:lnTo>
                      <a:pt x="14" y="17"/>
                    </a:lnTo>
                    <a:lnTo>
                      <a:pt x="10" y="17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9" y="8"/>
                    </a:lnTo>
                    <a:close/>
                    <a:moveTo>
                      <a:pt x="5" y="34"/>
                    </a:move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5" y="32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E1C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7" name="Freeform 4599"/>
              <p:cNvSpPr>
                <a:spLocks/>
              </p:cNvSpPr>
              <p:nvPr/>
            </p:nvSpPr>
            <p:spPr bwMode="auto">
              <a:xfrm>
                <a:off x="4967" y="1288"/>
                <a:ext cx="19" cy="43"/>
              </a:xfrm>
              <a:custGeom>
                <a:avLst/>
                <a:gdLst>
                  <a:gd name="T0" fmla="*/ 19 w 19"/>
                  <a:gd name="T1" fmla="*/ 7 h 43"/>
                  <a:gd name="T2" fmla="*/ 12 w 19"/>
                  <a:gd name="T3" fmla="*/ 20 h 43"/>
                  <a:gd name="T4" fmla="*/ 9 w 19"/>
                  <a:gd name="T5" fmla="*/ 20 h 43"/>
                  <a:gd name="T6" fmla="*/ 9 w 19"/>
                  <a:gd name="T7" fmla="*/ 22 h 43"/>
                  <a:gd name="T8" fmla="*/ 9 w 19"/>
                  <a:gd name="T9" fmla="*/ 24 h 43"/>
                  <a:gd name="T10" fmla="*/ 7 w 19"/>
                  <a:gd name="T11" fmla="*/ 26 h 43"/>
                  <a:gd name="T12" fmla="*/ 7 w 19"/>
                  <a:gd name="T13" fmla="*/ 26 h 43"/>
                  <a:gd name="T14" fmla="*/ 7 w 19"/>
                  <a:gd name="T15" fmla="*/ 28 h 43"/>
                  <a:gd name="T16" fmla="*/ 5 w 19"/>
                  <a:gd name="T17" fmla="*/ 30 h 43"/>
                  <a:gd name="T18" fmla="*/ 5 w 19"/>
                  <a:gd name="T19" fmla="*/ 32 h 43"/>
                  <a:gd name="T20" fmla="*/ 5 w 19"/>
                  <a:gd name="T21" fmla="*/ 33 h 43"/>
                  <a:gd name="T22" fmla="*/ 0 w 19"/>
                  <a:gd name="T23" fmla="*/ 43 h 43"/>
                  <a:gd name="T24" fmla="*/ 0 w 19"/>
                  <a:gd name="T25" fmla="*/ 41 h 43"/>
                  <a:gd name="T26" fmla="*/ 0 w 19"/>
                  <a:gd name="T27" fmla="*/ 41 h 43"/>
                  <a:gd name="T28" fmla="*/ 0 w 19"/>
                  <a:gd name="T29" fmla="*/ 39 h 43"/>
                  <a:gd name="T30" fmla="*/ 0 w 19"/>
                  <a:gd name="T31" fmla="*/ 39 h 43"/>
                  <a:gd name="T32" fmla="*/ 0 w 19"/>
                  <a:gd name="T33" fmla="*/ 39 h 43"/>
                  <a:gd name="T34" fmla="*/ 0 w 19"/>
                  <a:gd name="T35" fmla="*/ 37 h 43"/>
                  <a:gd name="T36" fmla="*/ 0 w 19"/>
                  <a:gd name="T37" fmla="*/ 37 h 43"/>
                  <a:gd name="T38" fmla="*/ 0 w 19"/>
                  <a:gd name="T39" fmla="*/ 37 h 43"/>
                  <a:gd name="T40" fmla="*/ 19 w 19"/>
                  <a:gd name="T41" fmla="*/ 0 h 43"/>
                  <a:gd name="T42" fmla="*/ 19 w 19"/>
                  <a:gd name="T43" fmla="*/ 1 h 43"/>
                  <a:gd name="T44" fmla="*/ 19 w 19"/>
                  <a:gd name="T45" fmla="*/ 1 h 43"/>
                  <a:gd name="T46" fmla="*/ 19 w 19"/>
                  <a:gd name="T47" fmla="*/ 3 h 43"/>
                  <a:gd name="T48" fmla="*/ 19 w 19"/>
                  <a:gd name="T49" fmla="*/ 3 h 43"/>
                  <a:gd name="T50" fmla="*/ 19 w 19"/>
                  <a:gd name="T51" fmla="*/ 5 h 43"/>
                  <a:gd name="T52" fmla="*/ 19 w 19"/>
                  <a:gd name="T53" fmla="*/ 5 h 43"/>
                  <a:gd name="T54" fmla="*/ 19 w 19"/>
                  <a:gd name="T55" fmla="*/ 5 h 43"/>
                  <a:gd name="T56" fmla="*/ 19 w 19"/>
                  <a:gd name="T57" fmla="*/ 7 h 4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" h="43">
                    <a:moveTo>
                      <a:pt x="19" y="7"/>
                    </a:moveTo>
                    <a:lnTo>
                      <a:pt x="12" y="20"/>
                    </a:lnTo>
                    <a:lnTo>
                      <a:pt x="9" y="20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5" y="30"/>
                    </a:lnTo>
                    <a:lnTo>
                      <a:pt x="5" y="32"/>
                    </a:lnTo>
                    <a:lnTo>
                      <a:pt x="5" y="33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E1CB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8" name="Freeform 4600"/>
              <p:cNvSpPr>
                <a:spLocks/>
              </p:cNvSpPr>
              <p:nvPr/>
            </p:nvSpPr>
            <p:spPr bwMode="auto">
              <a:xfrm>
                <a:off x="4965" y="1284"/>
                <a:ext cx="21" cy="43"/>
              </a:xfrm>
              <a:custGeom>
                <a:avLst/>
                <a:gdLst>
                  <a:gd name="T0" fmla="*/ 21 w 21"/>
                  <a:gd name="T1" fmla="*/ 7 h 43"/>
                  <a:gd name="T2" fmla="*/ 12 w 21"/>
                  <a:gd name="T3" fmla="*/ 24 h 43"/>
                  <a:gd name="T4" fmla="*/ 11 w 21"/>
                  <a:gd name="T5" fmla="*/ 24 h 43"/>
                  <a:gd name="T6" fmla="*/ 11 w 21"/>
                  <a:gd name="T7" fmla="*/ 26 h 43"/>
                  <a:gd name="T8" fmla="*/ 11 w 21"/>
                  <a:gd name="T9" fmla="*/ 26 h 43"/>
                  <a:gd name="T10" fmla="*/ 11 w 21"/>
                  <a:gd name="T11" fmla="*/ 26 h 43"/>
                  <a:gd name="T12" fmla="*/ 11 w 21"/>
                  <a:gd name="T13" fmla="*/ 28 h 43"/>
                  <a:gd name="T14" fmla="*/ 11 w 21"/>
                  <a:gd name="T15" fmla="*/ 28 h 43"/>
                  <a:gd name="T16" fmla="*/ 9 w 21"/>
                  <a:gd name="T17" fmla="*/ 28 h 43"/>
                  <a:gd name="T18" fmla="*/ 9 w 21"/>
                  <a:gd name="T19" fmla="*/ 30 h 43"/>
                  <a:gd name="T20" fmla="*/ 9 w 21"/>
                  <a:gd name="T21" fmla="*/ 30 h 43"/>
                  <a:gd name="T22" fmla="*/ 2 w 21"/>
                  <a:gd name="T23" fmla="*/ 43 h 43"/>
                  <a:gd name="T24" fmla="*/ 2 w 21"/>
                  <a:gd name="T25" fmla="*/ 43 h 43"/>
                  <a:gd name="T26" fmla="*/ 2 w 21"/>
                  <a:gd name="T27" fmla="*/ 41 h 43"/>
                  <a:gd name="T28" fmla="*/ 2 w 21"/>
                  <a:gd name="T29" fmla="*/ 41 h 43"/>
                  <a:gd name="T30" fmla="*/ 2 w 21"/>
                  <a:gd name="T31" fmla="*/ 41 h 43"/>
                  <a:gd name="T32" fmla="*/ 2 w 21"/>
                  <a:gd name="T33" fmla="*/ 39 h 43"/>
                  <a:gd name="T34" fmla="*/ 0 w 21"/>
                  <a:gd name="T35" fmla="*/ 39 h 43"/>
                  <a:gd name="T36" fmla="*/ 0 w 21"/>
                  <a:gd name="T37" fmla="*/ 37 h 43"/>
                  <a:gd name="T38" fmla="*/ 0 w 21"/>
                  <a:gd name="T39" fmla="*/ 37 h 43"/>
                  <a:gd name="T40" fmla="*/ 21 w 21"/>
                  <a:gd name="T41" fmla="*/ 0 h 43"/>
                  <a:gd name="T42" fmla="*/ 21 w 21"/>
                  <a:gd name="T43" fmla="*/ 2 h 43"/>
                  <a:gd name="T44" fmla="*/ 21 w 21"/>
                  <a:gd name="T45" fmla="*/ 2 h 43"/>
                  <a:gd name="T46" fmla="*/ 21 w 21"/>
                  <a:gd name="T47" fmla="*/ 4 h 43"/>
                  <a:gd name="T48" fmla="*/ 21 w 21"/>
                  <a:gd name="T49" fmla="*/ 4 h 43"/>
                  <a:gd name="T50" fmla="*/ 21 w 21"/>
                  <a:gd name="T51" fmla="*/ 5 h 43"/>
                  <a:gd name="T52" fmla="*/ 21 w 21"/>
                  <a:gd name="T53" fmla="*/ 5 h 43"/>
                  <a:gd name="T54" fmla="*/ 21 w 21"/>
                  <a:gd name="T55" fmla="*/ 7 h 43"/>
                  <a:gd name="T56" fmla="*/ 21 w 21"/>
                  <a:gd name="T57" fmla="*/ 7 h 4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" h="43">
                    <a:moveTo>
                      <a:pt x="21" y="7"/>
                    </a:moveTo>
                    <a:lnTo>
                      <a:pt x="12" y="24"/>
                    </a:lnTo>
                    <a:lnTo>
                      <a:pt x="11" y="24"/>
                    </a:lnTo>
                    <a:lnTo>
                      <a:pt x="11" y="26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9" y="30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E1CB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9" name="Freeform 4601"/>
              <p:cNvSpPr>
                <a:spLocks/>
              </p:cNvSpPr>
              <p:nvPr/>
            </p:nvSpPr>
            <p:spPr bwMode="auto">
              <a:xfrm>
                <a:off x="4965" y="1282"/>
                <a:ext cx="21" cy="43"/>
              </a:xfrm>
              <a:custGeom>
                <a:avLst/>
                <a:gdLst>
                  <a:gd name="T0" fmla="*/ 21 w 21"/>
                  <a:gd name="T1" fmla="*/ 6 h 43"/>
                  <a:gd name="T2" fmla="*/ 2 w 21"/>
                  <a:gd name="T3" fmla="*/ 43 h 43"/>
                  <a:gd name="T4" fmla="*/ 2 w 21"/>
                  <a:gd name="T5" fmla="*/ 41 h 43"/>
                  <a:gd name="T6" fmla="*/ 0 w 21"/>
                  <a:gd name="T7" fmla="*/ 41 h 43"/>
                  <a:gd name="T8" fmla="*/ 0 w 21"/>
                  <a:gd name="T9" fmla="*/ 39 h 43"/>
                  <a:gd name="T10" fmla="*/ 0 w 21"/>
                  <a:gd name="T11" fmla="*/ 39 h 43"/>
                  <a:gd name="T12" fmla="*/ 0 w 21"/>
                  <a:gd name="T13" fmla="*/ 39 h 43"/>
                  <a:gd name="T14" fmla="*/ 0 w 21"/>
                  <a:gd name="T15" fmla="*/ 38 h 43"/>
                  <a:gd name="T16" fmla="*/ 0 w 21"/>
                  <a:gd name="T17" fmla="*/ 38 h 43"/>
                  <a:gd name="T18" fmla="*/ 0 w 21"/>
                  <a:gd name="T19" fmla="*/ 36 h 43"/>
                  <a:gd name="T20" fmla="*/ 21 w 21"/>
                  <a:gd name="T21" fmla="*/ 0 h 43"/>
                  <a:gd name="T22" fmla="*/ 21 w 21"/>
                  <a:gd name="T23" fmla="*/ 0 h 43"/>
                  <a:gd name="T24" fmla="*/ 21 w 21"/>
                  <a:gd name="T25" fmla="*/ 2 h 43"/>
                  <a:gd name="T26" fmla="*/ 21 w 21"/>
                  <a:gd name="T27" fmla="*/ 2 h 43"/>
                  <a:gd name="T28" fmla="*/ 21 w 21"/>
                  <a:gd name="T29" fmla="*/ 2 h 43"/>
                  <a:gd name="T30" fmla="*/ 21 w 21"/>
                  <a:gd name="T31" fmla="*/ 4 h 43"/>
                  <a:gd name="T32" fmla="*/ 21 w 21"/>
                  <a:gd name="T33" fmla="*/ 4 h 43"/>
                  <a:gd name="T34" fmla="*/ 21 w 21"/>
                  <a:gd name="T35" fmla="*/ 6 h 43"/>
                  <a:gd name="T36" fmla="*/ 21 w 21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43">
                    <a:moveTo>
                      <a:pt x="21" y="6"/>
                    </a:moveTo>
                    <a:lnTo>
                      <a:pt x="2" y="43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1C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0" name="Freeform 4602"/>
              <p:cNvSpPr>
                <a:spLocks/>
              </p:cNvSpPr>
              <p:nvPr/>
            </p:nvSpPr>
            <p:spPr bwMode="auto">
              <a:xfrm>
                <a:off x="4965" y="1278"/>
                <a:ext cx="21" cy="43"/>
              </a:xfrm>
              <a:custGeom>
                <a:avLst/>
                <a:gdLst>
                  <a:gd name="T0" fmla="*/ 21 w 21"/>
                  <a:gd name="T1" fmla="*/ 6 h 43"/>
                  <a:gd name="T2" fmla="*/ 0 w 21"/>
                  <a:gd name="T3" fmla="*/ 43 h 43"/>
                  <a:gd name="T4" fmla="*/ 0 w 21"/>
                  <a:gd name="T5" fmla="*/ 43 h 43"/>
                  <a:gd name="T6" fmla="*/ 0 w 21"/>
                  <a:gd name="T7" fmla="*/ 42 h 43"/>
                  <a:gd name="T8" fmla="*/ 0 w 21"/>
                  <a:gd name="T9" fmla="*/ 42 h 43"/>
                  <a:gd name="T10" fmla="*/ 0 w 21"/>
                  <a:gd name="T11" fmla="*/ 40 h 43"/>
                  <a:gd name="T12" fmla="*/ 0 w 21"/>
                  <a:gd name="T13" fmla="*/ 40 h 43"/>
                  <a:gd name="T14" fmla="*/ 0 w 21"/>
                  <a:gd name="T15" fmla="*/ 40 h 43"/>
                  <a:gd name="T16" fmla="*/ 0 w 21"/>
                  <a:gd name="T17" fmla="*/ 38 h 43"/>
                  <a:gd name="T18" fmla="*/ 0 w 21"/>
                  <a:gd name="T19" fmla="*/ 38 h 43"/>
                  <a:gd name="T20" fmla="*/ 21 w 21"/>
                  <a:gd name="T21" fmla="*/ 0 h 43"/>
                  <a:gd name="T22" fmla="*/ 21 w 21"/>
                  <a:gd name="T23" fmla="*/ 0 h 43"/>
                  <a:gd name="T24" fmla="*/ 21 w 21"/>
                  <a:gd name="T25" fmla="*/ 2 h 43"/>
                  <a:gd name="T26" fmla="*/ 21 w 21"/>
                  <a:gd name="T27" fmla="*/ 2 h 43"/>
                  <a:gd name="T28" fmla="*/ 21 w 21"/>
                  <a:gd name="T29" fmla="*/ 4 h 43"/>
                  <a:gd name="T30" fmla="*/ 21 w 21"/>
                  <a:gd name="T31" fmla="*/ 4 h 43"/>
                  <a:gd name="T32" fmla="*/ 21 w 21"/>
                  <a:gd name="T33" fmla="*/ 6 h 43"/>
                  <a:gd name="T34" fmla="*/ 21 w 21"/>
                  <a:gd name="T35" fmla="*/ 6 h 43"/>
                  <a:gd name="T36" fmla="*/ 21 w 21"/>
                  <a:gd name="T37" fmla="*/ 6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43">
                    <a:moveTo>
                      <a:pt x="21" y="6"/>
                    </a:move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1CF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1" name="Freeform 4603"/>
              <p:cNvSpPr>
                <a:spLocks/>
              </p:cNvSpPr>
              <p:nvPr/>
            </p:nvSpPr>
            <p:spPr bwMode="auto">
              <a:xfrm>
                <a:off x="4965" y="1274"/>
                <a:ext cx="21" cy="44"/>
              </a:xfrm>
              <a:custGeom>
                <a:avLst/>
                <a:gdLst>
                  <a:gd name="T0" fmla="*/ 21 w 21"/>
                  <a:gd name="T1" fmla="*/ 8 h 44"/>
                  <a:gd name="T2" fmla="*/ 0 w 21"/>
                  <a:gd name="T3" fmla="*/ 44 h 44"/>
                  <a:gd name="T4" fmla="*/ 0 w 21"/>
                  <a:gd name="T5" fmla="*/ 44 h 44"/>
                  <a:gd name="T6" fmla="*/ 0 w 21"/>
                  <a:gd name="T7" fmla="*/ 44 h 44"/>
                  <a:gd name="T8" fmla="*/ 0 w 21"/>
                  <a:gd name="T9" fmla="*/ 42 h 44"/>
                  <a:gd name="T10" fmla="*/ 0 w 21"/>
                  <a:gd name="T11" fmla="*/ 42 h 44"/>
                  <a:gd name="T12" fmla="*/ 0 w 21"/>
                  <a:gd name="T13" fmla="*/ 40 h 44"/>
                  <a:gd name="T14" fmla="*/ 0 w 21"/>
                  <a:gd name="T15" fmla="*/ 40 h 44"/>
                  <a:gd name="T16" fmla="*/ 0 w 21"/>
                  <a:gd name="T17" fmla="*/ 40 h 44"/>
                  <a:gd name="T18" fmla="*/ 0 w 21"/>
                  <a:gd name="T19" fmla="*/ 38 h 44"/>
                  <a:gd name="T20" fmla="*/ 21 w 21"/>
                  <a:gd name="T21" fmla="*/ 0 h 44"/>
                  <a:gd name="T22" fmla="*/ 21 w 21"/>
                  <a:gd name="T23" fmla="*/ 2 h 44"/>
                  <a:gd name="T24" fmla="*/ 21 w 21"/>
                  <a:gd name="T25" fmla="*/ 2 h 44"/>
                  <a:gd name="T26" fmla="*/ 21 w 21"/>
                  <a:gd name="T27" fmla="*/ 2 h 44"/>
                  <a:gd name="T28" fmla="*/ 21 w 21"/>
                  <a:gd name="T29" fmla="*/ 4 h 44"/>
                  <a:gd name="T30" fmla="*/ 21 w 21"/>
                  <a:gd name="T31" fmla="*/ 4 h 44"/>
                  <a:gd name="T32" fmla="*/ 21 w 21"/>
                  <a:gd name="T33" fmla="*/ 6 h 44"/>
                  <a:gd name="T34" fmla="*/ 21 w 21"/>
                  <a:gd name="T35" fmla="*/ 6 h 44"/>
                  <a:gd name="T36" fmla="*/ 21 w 21"/>
                  <a:gd name="T37" fmla="*/ 8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44">
                    <a:moveTo>
                      <a:pt x="21" y="8"/>
                    </a:moveTo>
                    <a:lnTo>
                      <a:pt x="0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E1CF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2" name="Freeform 4604"/>
              <p:cNvSpPr>
                <a:spLocks/>
              </p:cNvSpPr>
              <p:nvPr/>
            </p:nvSpPr>
            <p:spPr bwMode="auto">
              <a:xfrm>
                <a:off x="4964" y="1271"/>
                <a:ext cx="22" cy="45"/>
              </a:xfrm>
              <a:custGeom>
                <a:avLst/>
                <a:gdLst>
                  <a:gd name="T0" fmla="*/ 22 w 22"/>
                  <a:gd name="T1" fmla="*/ 7 h 45"/>
                  <a:gd name="T2" fmla="*/ 1 w 22"/>
                  <a:gd name="T3" fmla="*/ 45 h 45"/>
                  <a:gd name="T4" fmla="*/ 1 w 22"/>
                  <a:gd name="T5" fmla="*/ 43 h 45"/>
                  <a:gd name="T6" fmla="*/ 1 w 22"/>
                  <a:gd name="T7" fmla="*/ 43 h 45"/>
                  <a:gd name="T8" fmla="*/ 1 w 22"/>
                  <a:gd name="T9" fmla="*/ 43 h 45"/>
                  <a:gd name="T10" fmla="*/ 1 w 22"/>
                  <a:gd name="T11" fmla="*/ 41 h 45"/>
                  <a:gd name="T12" fmla="*/ 1 w 22"/>
                  <a:gd name="T13" fmla="*/ 41 h 45"/>
                  <a:gd name="T14" fmla="*/ 1 w 22"/>
                  <a:gd name="T15" fmla="*/ 39 h 45"/>
                  <a:gd name="T16" fmla="*/ 1 w 22"/>
                  <a:gd name="T17" fmla="*/ 39 h 45"/>
                  <a:gd name="T18" fmla="*/ 0 w 22"/>
                  <a:gd name="T19" fmla="*/ 39 h 45"/>
                  <a:gd name="T20" fmla="*/ 22 w 22"/>
                  <a:gd name="T21" fmla="*/ 0 h 45"/>
                  <a:gd name="T22" fmla="*/ 22 w 22"/>
                  <a:gd name="T23" fmla="*/ 2 h 45"/>
                  <a:gd name="T24" fmla="*/ 22 w 22"/>
                  <a:gd name="T25" fmla="*/ 2 h 45"/>
                  <a:gd name="T26" fmla="*/ 22 w 22"/>
                  <a:gd name="T27" fmla="*/ 3 h 45"/>
                  <a:gd name="T28" fmla="*/ 22 w 22"/>
                  <a:gd name="T29" fmla="*/ 3 h 45"/>
                  <a:gd name="T30" fmla="*/ 22 w 22"/>
                  <a:gd name="T31" fmla="*/ 5 h 45"/>
                  <a:gd name="T32" fmla="*/ 22 w 22"/>
                  <a:gd name="T33" fmla="*/ 5 h 45"/>
                  <a:gd name="T34" fmla="*/ 22 w 22"/>
                  <a:gd name="T35" fmla="*/ 5 h 45"/>
                  <a:gd name="T36" fmla="*/ 22 w 22"/>
                  <a:gd name="T37" fmla="*/ 7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5">
                    <a:moveTo>
                      <a:pt x="22" y="7"/>
                    </a:moveTo>
                    <a:lnTo>
                      <a:pt x="1" y="45"/>
                    </a:lnTo>
                    <a:lnTo>
                      <a:pt x="1" y="43"/>
                    </a:lnTo>
                    <a:lnTo>
                      <a:pt x="1" y="41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E1C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3" name="Freeform 4605"/>
              <p:cNvSpPr>
                <a:spLocks/>
              </p:cNvSpPr>
              <p:nvPr/>
            </p:nvSpPr>
            <p:spPr bwMode="auto">
              <a:xfrm>
                <a:off x="4964" y="1269"/>
                <a:ext cx="22" cy="43"/>
              </a:xfrm>
              <a:custGeom>
                <a:avLst/>
                <a:gdLst>
                  <a:gd name="T0" fmla="*/ 22 w 22"/>
                  <a:gd name="T1" fmla="*/ 5 h 43"/>
                  <a:gd name="T2" fmla="*/ 1 w 22"/>
                  <a:gd name="T3" fmla="*/ 43 h 43"/>
                  <a:gd name="T4" fmla="*/ 1 w 22"/>
                  <a:gd name="T5" fmla="*/ 43 h 43"/>
                  <a:gd name="T6" fmla="*/ 1 w 22"/>
                  <a:gd name="T7" fmla="*/ 41 h 43"/>
                  <a:gd name="T8" fmla="*/ 1 w 22"/>
                  <a:gd name="T9" fmla="*/ 41 h 43"/>
                  <a:gd name="T10" fmla="*/ 0 w 22"/>
                  <a:gd name="T11" fmla="*/ 41 h 43"/>
                  <a:gd name="T12" fmla="*/ 0 w 22"/>
                  <a:gd name="T13" fmla="*/ 39 h 43"/>
                  <a:gd name="T14" fmla="*/ 0 w 22"/>
                  <a:gd name="T15" fmla="*/ 39 h 43"/>
                  <a:gd name="T16" fmla="*/ 0 w 22"/>
                  <a:gd name="T17" fmla="*/ 37 h 43"/>
                  <a:gd name="T18" fmla="*/ 0 w 22"/>
                  <a:gd name="T19" fmla="*/ 37 h 43"/>
                  <a:gd name="T20" fmla="*/ 22 w 22"/>
                  <a:gd name="T21" fmla="*/ 0 h 43"/>
                  <a:gd name="T22" fmla="*/ 22 w 22"/>
                  <a:gd name="T23" fmla="*/ 0 h 43"/>
                  <a:gd name="T24" fmla="*/ 22 w 22"/>
                  <a:gd name="T25" fmla="*/ 0 h 43"/>
                  <a:gd name="T26" fmla="*/ 22 w 22"/>
                  <a:gd name="T27" fmla="*/ 2 h 43"/>
                  <a:gd name="T28" fmla="*/ 22 w 22"/>
                  <a:gd name="T29" fmla="*/ 2 h 43"/>
                  <a:gd name="T30" fmla="*/ 22 w 22"/>
                  <a:gd name="T31" fmla="*/ 4 h 43"/>
                  <a:gd name="T32" fmla="*/ 22 w 22"/>
                  <a:gd name="T33" fmla="*/ 4 h 43"/>
                  <a:gd name="T34" fmla="*/ 22 w 22"/>
                  <a:gd name="T35" fmla="*/ 5 h 43"/>
                  <a:gd name="T36" fmla="*/ 22 w 22"/>
                  <a:gd name="T37" fmla="*/ 5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3">
                    <a:moveTo>
                      <a:pt x="22" y="5"/>
                    </a:moveTo>
                    <a:lnTo>
                      <a:pt x="1" y="43"/>
                    </a:lnTo>
                    <a:lnTo>
                      <a:pt x="1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E1C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4" name="Freeform 4606"/>
              <p:cNvSpPr>
                <a:spLocks/>
              </p:cNvSpPr>
              <p:nvPr/>
            </p:nvSpPr>
            <p:spPr bwMode="auto">
              <a:xfrm>
                <a:off x="4964" y="1265"/>
                <a:ext cx="22" cy="45"/>
              </a:xfrm>
              <a:custGeom>
                <a:avLst/>
                <a:gdLst>
                  <a:gd name="T0" fmla="*/ 22 w 22"/>
                  <a:gd name="T1" fmla="*/ 6 h 45"/>
                  <a:gd name="T2" fmla="*/ 0 w 22"/>
                  <a:gd name="T3" fmla="*/ 45 h 45"/>
                  <a:gd name="T4" fmla="*/ 0 w 22"/>
                  <a:gd name="T5" fmla="*/ 43 h 45"/>
                  <a:gd name="T6" fmla="*/ 0 w 22"/>
                  <a:gd name="T7" fmla="*/ 43 h 45"/>
                  <a:gd name="T8" fmla="*/ 0 w 22"/>
                  <a:gd name="T9" fmla="*/ 41 h 45"/>
                  <a:gd name="T10" fmla="*/ 0 w 22"/>
                  <a:gd name="T11" fmla="*/ 41 h 45"/>
                  <a:gd name="T12" fmla="*/ 0 w 22"/>
                  <a:gd name="T13" fmla="*/ 41 h 45"/>
                  <a:gd name="T14" fmla="*/ 0 w 22"/>
                  <a:gd name="T15" fmla="*/ 40 h 45"/>
                  <a:gd name="T16" fmla="*/ 0 w 22"/>
                  <a:gd name="T17" fmla="*/ 40 h 45"/>
                  <a:gd name="T18" fmla="*/ 0 w 22"/>
                  <a:gd name="T19" fmla="*/ 38 h 45"/>
                  <a:gd name="T20" fmla="*/ 20 w 22"/>
                  <a:gd name="T21" fmla="*/ 0 h 45"/>
                  <a:gd name="T22" fmla="*/ 20 w 22"/>
                  <a:gd name="T23" fmla="*/ 0 h 45"/>
                  <a:gd name="T24" fmla="*/ 20 w 22"/>
                  <a:gd name="T25" fmla="*/ 2 h 45"/>
                  <a:gd name="T26" fmla="*/ 22 w 22"/>
                  <a:gd name="T27" fmla="*/ 2 h 45"/>
                  <a:gd name="T28" fmla="*/ 22 w 22"/>
                  <a:gd name="T29" fmla="*/ 4 h 45"/>
                  <a:gd name="T30" fmla="*/ 22 w 22"/>
                  <a:gd name="T31" fmla="*/ 4 h 45"/>
                  <a:gd name="T32" fmla="*/ 22 w 22"/>
                  <a:gd name="T33" fmla="*/ 4 h 45"/>
                  <a:gd name="T34" fmla="*/ 22 w 22"/>
                  <a:gd name="T35" fmla="*/ 6 h 45"/>
                  <a:gd name="T36" fmla="*/ 22 w 22"/>
                  <a:gd name="T37" fmla="*/ 6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5">
                    <a:moveTo>
                      <a:pt x="22" y="6"/>
                    </a:move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E1CF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5" name="Freeform 4607"/>
              <p:cNvSpPr>
                <a:spLocks/>
              </p:cNvSpPr>
              <p:nvPr/>
            </p:nvSpPr>
            <p:spPr bwMode="auto">
              <a:xfrm>
                <a:off x="4964" y="1261"/>
                <a:ext cx="22" cy="45"/>
              </a:xfrm>
              <a:custGeom>
                <a:avLst/>
                <a:gdLst>
                  <a:gd name="T0" fmla="*/ 22 w 22"/>
                  <a:gd name="T1" fmla="*/ 8 h 45"/>
                  <a:gd name="T2" fmla="*/ 0 w 22"/>
                  <a:gd name="T3" fmla="*/ 45 h 45"/>
                  <a:gd name="T4" fmla="*/ 0 w 22"/>
                  <a:gd name="T5" fmla="*/ 45 h 45"/>
                  <a:gd name="T6" fmla="*/ 0 w 22"/>
                  <a:gd name="T7" fmla="*/ 44 h 45"/>
                  <a:gd name="T8" fmla="*/ 0 w 22"/>
                  <a:gd name="T9" fmla="*/ 44 h 45"/>
                  <a:gd name="T10" fmla="*/ 0 w 22"/>
                  <a:gd name="T11" fmla="*/ 42 h 45"/>
                  <a:gd name="T12" fmla="*/ 0 w 22"/>
                  <a:gd name="T13" fmla="*/ 42 h 45"/>
                  <a:gd name="T14" fmla="*/ 0 w 22"/>
                  <a:gd name="T15" fmla="*/ 42 h 45"/>
                  <a:gd name="T16" fmla="*/ 0 w 22"/>
                  <a:gd name="T17" fmla="*/ 40 h 45"/>
                  <a:gd name="T18" fmla="*/ 0 w 22"/>
                  <a:gd name="T19" fmla="*/ 40 h 45"/>
                  <a:gd name="T20" fmla="*/ 20 w 22"/>
                  <a:gd name="T21" fmla="*/ 0 h 45"/>
                  <a:gd name="T22" fmla="*/ 20 w 22"/>
                  <a:gd name="T23" fmla="*/ 2 h 45"/>
                  <a:gd name="T24" fmla="*/ 20 w 22"/>
                  <a:gd name="T25" fmla="*/ 2 h 45"/>
                  <a:gd name="T26" fmla="*/ 20 w 22"/>
                  <a:gd name="T27" fmla="*/ 2 h 45"/>
                  <a:gd name="T28" fmla="*/ 20 w 22"/>
                  <a:gd name="T29" fmla="*/ 4 h 45"/>
                  <a:gd name="T30" fmla="*/ 20 w 22"/>
                  <a:gd name="T31" fmla="*/ 4 h 45"/>
                  <a:gd name="T32" fmla="*/ 20 w 22"/>
                  <a:gd name="T33" fmla="*/ 6 h 45"/>
                  <a:gd name="T34" fmla="*/ 22 w 22"/>
                  <a:gd name="T35" fmla="*/ 6 h 45"/>
                  <a:gd name="T36" fmla="*/ 22 w 22"/>
                  <a:gd name="T37" fmla="*/ 8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5">
                    <a:moveTo>
                      <a:pt x="22" y="8"/>
                    </a:move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E5D2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6" name="Freeform 4608"/>
              <p:cNvSpPr>
                <a:spLocks/>
              </p:cNvSpPr>
              <p:nvPr/>
            </p:nvSpPr>
            <p:spPr bwMode="auto">
              <a:xfrm>
                <a:off x="4964" y="1258"/>
                <a:ext cx="20" cy="45"/>
              </a:xfrm>
              <a:custGeom>
                <a:avLst/>
                <a:gdLst>
                  <a:gd name="T0" fmla="*/ 20 w 20"/>
                  <a:gd name="T1" fmla="*/ 7 h 45"/>
                  <a:gd name="T2" fmla="*/ 0 w 20"/>
                  <a:gd name="T3" fmla="*/ 45 h 45"/>
                  <a:gd name="T4" fmla="*/ 0 w 20"/>
                  <a:gd name="T5" fmla="*/ 45 h 45"/>
                  <a:gd name="T6" fmla="*/ 0 w 20"/>
                  <a:gd name="T7" fmla="*/ 45 h 45"/>
                  <a:gd name="T8" fmla="*/ 0 w 20"/>
                  <a:gd name="T9" fmla="*/ 43 h 45"/>
                  <a:gd name="T10" fmla="*/ 0 w 20"/>
                  <a:gd name="T11" fmla="*/ 43 h 45"/>
                  <a:gd name="T12" fmla="*/ 0 w 20"/>
                  <a:gd name="T13" fmla="*/ 41 h 45"/>
                  <a:gd name="T14" fmla="*/ 0 w 20"/>
                  <a:gd name="T15" fmla="*/ 41 h 45"/>
                  <a:gd name="T16" fmla="*/ 0 w 20"/>
                  <a:gd name="T17" fmla="*/ 41 h 45"/>
                  <a:gd name="T18" fmla="*/ 0 w 20"/>
                  <a:gd name="T19" fmla="*/ 39 h 45"/>
                  <a:gd name="T20" fmla="*/ 20 w 20"/>
                  <a:gd name="T21" fmla="*/ 0 h 45"/>
                  <a:gd name="T22" fmla="*/ 20 w 20"/>
                  <a:gd name="T23" fmla="*/ 1 h 45"/>
                  <a:gd name="T24" fmla="*/ 20 w 20"/>
                  <a:gd name="T25" fmla="*/ 1 h 45"/>
                  <a:gd name="T26" fmla="*/ 20 w 20"/>
                  <a:gd name="T27" fmla="*/ 3 h 45"/>
                  <a:gd name="T28" fmla="*/ 20 w 20"/>
                  <a:gd name="T29" fmla="*/ 3 h 45"/>
                  <a:gd name="T30" fmla="*/ 20 w 20"/>
                  <a:gd name="T31" fmla="*/ 5 h 45"/>
                  <a:gd name="T32" fmla="*/ 20 w 20"/>
                  <a:gd name="T33" fmla="*/ 5 h 45"/>
                  <a:gd name="T34" fmla="*/ 20 w 20"/>
                  <a:gd name="T35" fmla="*/ 5 h 45"/>
                  <a:gd name="T36" fmla="*/ 20 w 20"/>
                  <a:gd name="T37" fmla="*/ 7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45">
                    <a:moveTo>
                      <a:pt x="20" y="7"/>
                    </a:move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E5D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7" name="Freeform 4609"/>
              <p:cNvSpPr>
                <a:spLocks/>
              </p:cNvSpPr>
              <p:nvPr/>
            </p:nvSpPr>
            <p:spPr bwMode="auto">
              <a:xfrm>
                <a:off x="4962" y="1256"/>
                <a:ext cx="22" cy="45"/>
              </a:xfrm>
              <a:custGeom>
                <a:avLst/>
                <a:gdLst>
                  <a:gd name="T0" fmla="*/ 22 w 22"/>
                  <a:gd name="T1" fmla="*/ 5 h 45"/>
                  <a:gd name="T2" fmla="*/ 2 w 22"/>
                  <a:gd name="T3" fmla="*/ 45 h 45"/>
                  <a:gd name="T4" fmla="*/ 2 w 22"/>
                  <a:gd name="T5" fmla="*/ 43 h 45"/>
                  <a:gd name="T6" fmla="*/ 2 w 22"/>
                  <a:gd name="T7" fmla="*/ 43 h 45"/>
                  <a:gd name="T8" fmla="*/ 2 w 22"/>
                  <a:gd name="T9" fmla="*/ 43 h 45"/>
                  <a:gd name="T10" fmla="*/ 2 w 22"/>
                  <a:gd name="T11" fmla="*/ 41 h 45"/>
                  <a:gd name="T12" fmla="*/ 2 w 22"/>
                  <a:gd name="T13" fmla="*/ 41 h 45"/>
                  <a:gd name="T14" fmla="*/ 2 w 22"/>
                  <a:gd name="T15" fmla="*/ 39 h 45"/>
                  <a:gd name="T16" fmla="*/ 0 w 22"/>
                  <a:gd name="T17" fmla="*/ 39 h 45"/>
                  <a:gd name="T18" fmla="*/ 0 w 22"/>
                  <a:gd name="T19" fmla="*/ 39 h 45"/>
                  <a:gd name="T20" fmla="*/ 22 w 22"/>
                  <a:gd name="T21" fmla="*/ 0 h 45"/>
                  <a:gd name="T22" fmla="*/ 22 w 22"/>
                  <a:gd name="T23" fmla="*/ 0 h 45"/>
                  <a:gd name="T24" fmla="*/ 22 w 22"/>
                  <a:gd name="T25" fmla="*/ 2 h 45"/>
                  <a:gd name="T26" fmla="*/ 22 w 22"/>
                  <a:gd name="T27" fmla="*/ 2 h 45"/>
                  <a:gd name="T28" fmla="*/ 22 w 22"/>
                  <a:gd name="T29" fmla="*/ 2 h 45"/>
                  <a:gd name="T30" fmla="*/ 22 w 22"/>
                  <a:gd name="T31" fmla="*/ 3 h 45"/>
                  <a:gd name="T32" fmla="*/ 22 w 22"/>
                  <a:gd name="T33" fmla="*/ 3 h 45"/>
                  <a:gd name="T34" fmla="*/ 22 w 22"/>
                  <a:gd name="T35" fmla="*/ 5 h 45"/>
                  <a:gd name="T36" fmla="*/ 22 w 22"/>
                  <a:gd name="T37" fmla="*/ 5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5">
                    <a:moveTo>
                      <a:pt x="22" y="5"/>
                    </a:moveTo>
                    <a:lnTo>
                      <a:pt x="2" y="45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0" y="39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E5D2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8" name="Freeform 4610"/>
              <p:cNvSpPr>
                <a:spLocks/>
              </p:cNvSpPr>
              <p:nvPr/>
            </p:nvSpPr>
            <p:spPr bwMode="auto">
              <a:xfrm>
                <a:off x="4962" y="1252"/>
                <a:ext cx="22" cy="45"/>
              </a:xfrm>
              <a:custGeom>
                <a:avLst/>
                <a:gdLst>
                  <a:gd name="T0" fmla="*/ 22 w 22"/>
                  <a:gd name="T1" fmla="*/ 6 h 45"/>
                  <a:gd name="T2" fmla="*/ 2 w 22"/>
                  <a:gd name="T3" fmla="*/ 45 h 45"/>
                  <a:gd name="T4" fmla="*/ 2 w 22"/>
                  <a:gd name="T5" fmla="*/ 45 h 45"/>
                  <a:gd name="T6" fmla="*/ 2 w 22"/>
                  <a:gd name="T7" fmla="*/ 43 h 45"/>
                  <a:gd name="T8" fmla="*/ 0 w 22"/>
                  <a:gd name="T9" fmla="*/ 43 h 45"/>
                  <a:gd name="T10" fmla="*/ 0 w 22"/>
                  <a:gd name="T11" fmla="*/ 43 h 45"/>
                  <a:gd name="T12" fmla="*/ 0 w 22"/>
                  <a:gd name="T13" fmla="*/ 41 h 45"/>
                  <a:gd name="T14" fmla="*/ 0 w 22"/>
                  <a:gd name="T15" fmla="*/ 41 h 45"/>
                  <a:gd name="T16" fmla="*/ 0 w 22"/>
                  <a:gd name="T17" fmla="*/ 39 h 45"/>
                  <a:gd name="T18" fmla="*/ 0 w 22"/>
                  <a:gd name="T19" fmla="*/ 39 h 45"/>
                  <a:gd name="T20" fmla="*/ 22 w 22"/>
                  <a:gd name="T21" fmla="*/ 0 h 45"/>
                  <a:gd name="T22" fmla="*/ 22 w 22"/>
                  <a:gd name="T23" fmla="*/ 0 h 45"/>
                  <a:gd name="T24" fmla="*/ 22 w 22"/>
                  <a:gd name="T25" fmla="*/ 2 h 45"/>
                  <a:gd name="T26" fmla="*/ 22 w 22"/>
                  <a:gd name="T27" fmla="*/ 2 h 45"/>
                  <a:gd name="T28" fmla="*/ 22 w 22"/>
                  <a:gd name="T29" fmla="*/ 4 h 45"/>
                  <a:gd name="T30" fmla="*/ 22 w 22"/>
                  <a:gd name="T31" fmla="*/ 4 h 45"/>
                  <a:gd name="T32" fmla="*/ 22 w 22"/>
                  <a:gd name="T33" fmla="*/ 6 h 45"/>
                  <a:gd name="T34" fmla="*/ 22 w 22"/>
                  <a:gd name="T35" fmla="*/ 6 h 45"/>
                  <a:gd name="T36" fmla="*/ 22 w 22"/>
                  <a:gd name="T37" fmla="*/ 6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5">
                    <a:moveTo>
                      <a:pt x="22" y="6"/>
                    </a:moveTo>
                    <a:lnTo>
                      <a:pt x="2" y="45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E5D2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9" name="Freeform 4611"/>
              <p:cNvSpPr>
                <a:spLocks/>
              </p:cNvSpPr>
              <p:nvPr/>
            </p:nvSpPr>
            <p:spPr bwMode="auto">
              <a:xfrm>
                <a:off x="4962" y="1248"/>
                <a:ext cx="22" cy="47"/>
              </a:xfrm>
              <a:custGeom>
                <a:avLst/>
                <a:gdLst>
                  <a:gd name="T0" fmla="*/ 22 w 22"/>
                  <a:gd name="T1" fmla="*/ 8 h 47"/>
                  <a:gd name="T2" fmla="*/ 0 w 22"/>
                  <a:gd name="T3" fmla="*/ 47 h 47"/>
                  <a:gd name="T4" fmla="*/ 0 w 22"/>
                  <a:gd name="T5" fmla="*/ 45 h 47"/>
                  <a:gd name="T6" fmla="*/ 0 w 22"/>
                  <a:gd name="T7" fmla="*/ 45 h 47"/>
                  <a:gd name="T8" fmla="*/ 0 w 22"/>
                  <a:gd name="T9" fmla="*/ 43 h 47"/>
                  <a:gd name="T10" fmla="*/ 0 w 22"/>
                  <a:gd name="T11" fmla="*/ 43 h 47"/>
                  <a:gd name="T12" fmla="*/ 0 w 22"/>
                  <a:gd name="T13" fmla="*/ 43 h 47"/>
                  <a:gd name="T14" fmla="*/ 0 w 22"/>
                  <a:gd name="T15" fmla="*/ 41 h 47"/>
                  <a:gd name="T16" fmla="*/ 0 w 22"/>
                  <a:gd name="T17" fmla="*/ 41 h 47"/>
                  <a:gd name="T18" fmla="*/ 0 w 22"/>
                  <a:gd name="T19" fmla="*/ 40 h 47"/>
                  <a:gd name="T20" fmla="*/ 22 w 22"/>
                  <a:gd name="T21" fmla="*/ 0 h 47"/>
                  <a:gd name="T22" fmla="*/ 22 w 22"/>
                  <a:gd name="T23" fmla="*/ 2 h 47"/>
                  <a:gd name="T24" fmla="*/ 22 w 22"/>
                  <a:gd name="T25" fmla="*/ 2 h 47"/>
                  <a:gd name="T26" fmla="*/ 22 w 22"/>
                  <a:gd name="T27" fmla="*/ 4 h 47"/>
                  <a:gd name="T28" fmla="*/ 22 w 22"/>
                  <a:gd name="T29" fmla="*/ 4 h 47"/>
                  <a:gd name="T30" fmla="*/ 22 w 22"/>
                  <a:gd name="T31" fmla="*/ 4 h 47"/>
                  <a:gd name="T32" fmla="*/ 22 w 22"/>
                  <a:gd name="T33" fmla="*/ 6 h 47"/>
                  <a:gd name="T34" fmla="*/ 22 w 22"/>
                  <a:gd name="T35" fmla="*/ 6 h 47"/>
                  <a:gd name="T36" fmla="*/ 22 w 22"/>
                  <a:gd name="T37" fmla="*/ 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7">
                    <a:moveTo>
                      <a:pt x="22" y="8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E5D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0" name="Freeform 4612"/>
              <p:cNvSpPr>
                <a:spLocks/>
              </p:cNvSpPr>
              <p:nvPr/>
            </p:nvSpPr>
            <p:spPr bwMode="auto">
              <a:xfrm>
                <a:off x="4962" y="1246"/>
                <a:ext cx="22" cy="45"/>
              </a:xfrm>
              <a:custGeom>
                <a:avLst/>
                <a:gdLst>
                  <a:gd name="T0" fmla="*/ 22 w 22"/>
                  <a:gd name="T1" fmla="*/ 6 h 45"/>
                  <a:gd name="T2" fmla="*/ 0 w 22"/>
                  <a:gd name="T3" fmla="*/ 45 h 45"/>
                  <a:gd name="T4" fmla="*/ 0 w 22"/>
                  <a:gd name="T5" fmla="*/ 45 h 45"/>
                  <a:gd name="T6" fmla="*/ 0 w 22"/>
                  <a:gd name="T7" fmla="*/ 43 h 45"/>
                  <a:gd name="T8" fmla="*/ 0 w 22"/>
                  <a:gd name="T9" fmla="*/ 43 h 45"/>
                  <a:gd name="T10" fmla="*/ 0 w 22"/>
                  <a:gd name="T11" fmla="*/ 42 h 45"/>
                  <a:gd name="T12" fmla="*/ 0 w 22"/>
                  <a:gd name="T13" fmla="*/ 42 h 45"/>
                  <a:gd name="T14" fmla="*/ 0 w 22"/>
                  <a:gd name="T15" fmla="*/ 42 h 45"/>
                  <a:gd name="T16" fmla="*/ 0 w 22"/>
                  <a:gd name="T17" fmla="*/ 40 h 45"/>
                  <a:gd name="T18" fmla="*/ 0 w 22"/>
                  <a:gd name="T19" fmla="*/ 40 h 45"/>
                  <a:gd name="T20" fmla="*/ 22 w 22"/>
                  <a:gd name="T21" fmla="*/ 0 h 45"/>
                  <a:gd name="T22" fmla="*/ 22 w 22"/>
                  <a:gd name="T23" fmla="*/ 0 h 45"/>
                  <a:gd name="T24" fmla="*/ 22 w 22"/>
                  <a:gd name="T25" fmla="*/ 0 h 45"/>
                  <a:gd name="T26" fmla="*/ 22 w 22"/>
                  <a:gd name="T27" fmla="*/ 2 h 45"/>
                  <a:gd name="T28" fmla="*/ 22 w 22"/>
                  <a:gd name="T29" fmla="*/ 2 h 45"/>
                  <a:gd name="T30" fmla="*/ 22 w 22"/>
                  <a:gd name="T31" fmla="*/ 4 h 45"/>
                  <a:gd name="T32" fmla="*/ 22 w 22"/>
                  <a:gd name="T33" fmla="*/ 4 h 45"/>
                  <a:gd name="T34" fmla="*/ 22 w 22"/>
                  <a:gd name="T35" fmla="*/ 6 h 45"/>
                  <a:gd name="T36" fmla="*/ 22 w 22"/>
                  <a:gd name="T37" fmla="*/ 6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5">
                    <a:moveTo>
                      <a:pt x="22" y="6"/>
                    </a:moveTo>
                    <a:lnTo>
                      <a:pt x="0" y="45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E5D6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1" name="Freeform 4613"/>
              <p:cNvSpPr>
                <a:spLocks/>
              </p:cNvSpPr>
              <p:nvPr/>
            </p:nvSpPr>
            <p:spPr bwMode="auto">
              <a:xfrm>
                <a:off x="4962" y="1243"/>
                <a:ext cx="22" cy="45"/>
              </a:xfrm>
              <a:custGeom>
                <a:avLst/>
                <a:gdLst>
                  <a:gd name="T0" fmla="*/ 22 w 22"/>
                  <a:gd name="T1" fmla="*/ 5 h 45"/>
                  <a:gd name="T2" fmla="*/ 0 w 22"/>
                  <a:gd name="T3" fmla="*/ 45 h 45"/>
                  <a:gd name="T4" fmla="*/ 0 w 22"/>
                  <a:gd name="T5" fmla="*/ 45 h 45"/>
                  <a:gd name="T6" fmla="*/ 0 w 22"/>
                  <a:gd name="T7" fmla="*/ 45 h 45"/>
                  <a:gd name="T8" fmla="*/ 0 w 22"/>
                  <a:gd name="T9" fmla="*/ 43 h 45"/>
                  <a:gd name="T10" fmla="*/ 0 w 22"/>
                  <a:gd name="T11" fmla="*/ 43 h 45"/>
                  <a:gd name="T12" fmla="*/ 0 w 22"/>
                  <a:gd name="T13" fmla="*/ 41 h 45"/>
                  <a:gd name="T14" fmla="*/ 0 w 22"/>
                  <a:gd name="T15" fmla="*/ 41 h 45"/>
                  <a:gd name="T16" fmla="*/ 0 w 22"/>
                  <a:gd name="T17" fmla="*/ 41 h 45"/>
                  <a:gd name="T18" fmla="*/ 0 w 22"/>
                  <a:gd name="T19" fmla="*/ 39 h 45"/>
                  <a:gd name="T20" fmla="*/ 21 w 22"/>
                  <a:gd name="T21" fmla="*/ 0 h 45"/>
                  <a:gd name="T22" fmla="*/ 21 w 22"/>
                  <a:gd name="T23" fmla="*/ 0 h 45"/>
                  <a:gd name="T24" fmla="*/ 21 w 22"/>
                  <a:gd name="T25" fmla="*/ 1 h 45"/>
                  <a:gd name="T26" fmla="*/ 21 w 22"/>
                  <a:gd name="T27" fmla="*/ 1 h 45"/>
                  <a:gd name="T28" fmla="*/ 22 w 22"/>
                  <a:gd name="T29" fmla="*/ 3 h 45"/>
                  <a:gd name="T30" fmla="*/ 22 w 22"/>
                  <a:gd name="T31" fmla="*/ 3 h 45"/>
                  <a:gd name="T32" fmla="*/ 22 w 22"/>
                  <a:gd name="T33" fmla="*/ 3 h 45"/>
                  <a:gd name="T34" fmla="*/ 22 w 22"/>
                  <a:gd name="T35" fmla="*/ 5 h 45"/>
                  <a:gd name="T36" fmla="*/ 22 w 22"/>
                  <a:gd name="T37" fmla="*/ 5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5">
                    <a:moveTo>
                      <a:pt x="22" y="5"/>
                    </a:move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E5D6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2" name="Freeform 4614"/>
              <p:cNvSpPr>
                <a:spLocks/>
              </p:cNvSpPr>
              <p:nvPr/>
            </p:nvSpPr>
            <p:spPr bwMode="auto">
              <a:xfrm>
                <a:off x="4960" y="1239"/>
                <a:ext cx="24" cy="47"/>
              </a:xfrm>
              <a:custGeom>
                <a:avLst/>
                <a:gdLst>
                  <a:gd name="T0" fmla="*/ 24 w 24"/>
                  <a:gd name="T1" fmla="*/ 7 h 47"/>
                  <a:gd name="T2" fmla="*/ 2 w 24"/>
                  <a:gd name="T3" fmla="*/ 47 h 47"/>
                  <a:gd name="T4" fmla="*/ 2 w 24"/>
                  <a:gd name="T5" fmla="*/ 45 h 47"/>
                  <a:gd name="T6" fmla="*/ 2 w 24"/>
                  <a:gd name="T7" fmla="*/ 45 h 47"/>
                  <a:gd name="T8" fmla="*/ 2 w 24"/>
                  <a:gd name="T9" fmla="*/ 45 h 47"/>
                  <a:gd name="T10" fmla="*/ 2 w 24"/>
                  <a:gd name="T11" fmla="*/ 43 h 47"/>
                  <a:gd name="T12" fmla="*/ 2 w 24"/>
                  <a:gd name="T13" fmla="*/ 43 h 47"/>
                  <a:gd name="T14" fmla="*/ 2 w 24"/>
                  <a:gd name="T15" fmla="*/ 41 h 47"/>
                  <a:gd name="T16" fmla="*/ 2 w 24"/>
                  <a:gd name="T17" fmla="*/ 41 h 47"/>
                  <a:gd name="T18" fmla="*/ 0 w 24"/>
                  <a:gd name="T19" fmla="*/ 39 h 47"/>
                  <a:gd name="T20" fmla="*/ 23 w 24"/>
                  <a:gd name="T21" fmla="*/ 0 h 47"/>
                  <a:gd name="T22" fmla="*/ 23 w 24"/>
                  <a:gd name="T23" fmla="*/ 2 h 47"/>
                  <a:gd name="T24" fmla="*/ 23 w 24"/>
                  <a:gd name="T25" fmla="*/ 2 h 47"/>
                  <a:gd name="T26" fmla="*/ 23 w 24"/>
                  <a:gd name="T27" fmla="*/ 2 h 47"/>
                  <a:gd name="T28" fmla="*/ 23 w 24"/>
                  <a:gd name="T29" fmla="*/ 4 h 47"/>
                  <a:gd name="T30" fmla="*/ 23 w 24"/>
                  <a:gd name="T31" fmla="*/ 4 h 47"/>
                  <a:gd name="T32" fmla="*/ 23 w 24"/>
                  <a:gd name="T33" fmla="*/ 5 h 47"/>
                  <a:gd name="T34" fmla="*/ 23 w 24"/>
                  <a:gd name="T35" fmla="*/ 5 h 47"/>
                  <a:gd name="T36" fmla="*/ 24 w 24"/>
                  <a:gd name="T37" fmla="*/ 7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47">
                    <a:moveTo>
                      <a:pt x="24" y="7"/>
                    </a:moveTo>
                    <a:lnTo>
                      <a:pt x="2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0" y="39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E5D6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3" name="Freeform 4615"/>
              <p:cNvSpPr>
                <a:spLocks/>
              </p:cNvSpPr>
              <p:nvPr/>
            </p:nvSpPr>
            <p:spPr bwMode="auto">
              <a:xfrm>
                <a:off x="4960" y="1235"/>
                <a:ext cx="23" cy="47"/>
              </a:xfrm>
              <a:custGeom>
                <a:avLst/>
                <a:gdLst>
                  <a:gd name="T0" fmla="*/ 23 w 23"/>
                  <a:gd name="T1" fmla="*/ 8 h 47"/>
                  <a:gd name="T2" fmla="*/ 2 w 23"/>
                  <a:gd name="T3" fmla="*/ 47 h 47"/>
                  <a:gd name="T4" fmla="*/ 2 w 23"/>
                  <a:gd name="T5" fmla="*/ 47 h 47"/>
                  <a:gd name="T6" fmla="*/ 2 w 23"/>
                  <a:gd name="T7" fmla="*/ 45 h 47"/>
                  <a:gd name="T8" fmla="*/ 2 w 23"/>
                  <a:gd name="T9" fmla="*/ 45 h 47"/>
                  <a:gd name="T10" fmla="*/ 0 w 23"/>
                  <a:gd name="T11" fmla="*/ 43 h 47"/>
                  <a:gd name="T12" fmla="*/ 0 w 23"/>
                  <a:gd name="T13" fmla="*/ 43 h 47"/>
                  <a:gd name="T14" fmla="*/ 0 w 23"/>
                  <a:gd name="T15" fmla="*/ 43 h 47"/>
                  <a:gd name="T16" fmla="*/ 0 w 23"/>
                  <a:gd name="T17" fmla="*/ 41 h 47"/>
                  <a:gd name="T18" fmla="*/ 0 w 23"/>
                  <a:gd name="T19" fmla="*/ 41 h 47"/>
                  <a:gd name="T20" fmla="*/ 23 w 23"/>
                  <a:gd name="T21" fmla="*/ 0 h 47"/>
                  <a:gd name="T22" fmla="*/ 23 w 23"/>
                  <a:gd name="T23" fmla="*/ 2 h 47"/>
                  <a:gd name="T24" fmla="*/ 23 w 23"/>
                  <a:gd name="T25" fmla="*/ 2 h 47"/>
                  <a:gd name="T26" fmla="*/ 23 w 23"/>
                  <a:gd name="T27" fmla="*/ 4 h 47"/>
                  <a:gd name="T28" fmla="*/ 23 w 23"/>
                  <a:gd name="T29" fmla="*/ 4 h 47"/>
                  <a:gd name="T30" fmla="*/ 23 w 23"/>
                  <a:gd name="T31" fmla="*/ 6 h 47"/>
                  <a:gd name="T32" fmla="*/ 23 w 23"/>
                  <a:gd name="T33" fmla="*/ 6 h 47"/>
                  <a:gd name="T34" fmla="*/ 23 w 23"/>
                  <a:gd name="T35" fmla="*/ 6 h 47"/>
                  <a:gd name="T36" fmla="*/ 23 w 23"/>
                  <a:gd name="T37" fmla="*/ 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47">
                    <a:moveTo>
                      <a:pt x="23" y="8"/>
                    </a:moveTo>
                    <a:lnTo>
                      <a:pt x="2" y="47"/>
                    </a:lnTo>
                    <a:lnTo>
                      <a:pt x="2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E5D6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4" name="Freeform 4616"/>
              <p:cNvSpPr>
                <a:spLocks/>
              </p:cNvSpPr>
              <p:nvPr/>
            </p:nvSpPr>
            <p:spPr bwMode="auto">
              <a:xfrm>
                <a:off x="4960" y="1233"/>
                <a:ext cx="23" cy="45"/>
              </a:xfrm>
              <a:custGeom>
                <a:avLst/>
                <a:gdLst>
                  <a:gd name="T0" fmla="*/ 23 w 23"/>
                  <a:gd name="T1" fmla="*/ 6 h 45"/>
                  <a:gd name="T2" fmla="*/ 0 w 23"/>
                  <a:gd name="T3" fmla="*/ 45 h 45"/>
                  <a:gd name="T4" fmla="*/ 0 w 23"/>
                  <a:gd name="T5" fmla="*/ 45 h 45"/>
                  <a:gd name="T6" fmla="*/ 0 w 23"/>
                  <a:gd name="T7" fmla="*/ 45 h 45"/>
                  <a:gd name="T8" fmla="*/ 0 w 23"/>
                  <a:gd name="T9" fmla="*/ 43 h 45"/>
                  <a:gd name="T10" fmla="*/ 0 w 23"/>
                  <a:gd name="T11" fmla="*/ 43 h 45"/>
                  <a:gd name="T12" fmla="*/ 0 w 23"/>
                  <a:gd name="T13" fmla="*/ 41 h 45"/>
                  <a:gd name="T14" fmla="*/ 0 w 23"/>
                  <a:gd name="T15" fmla="*/ 41 h 45"/>
                  <a:gd name="T16" fmla="*/ 0 w 23"/>
                  <a:gd name="T17" fmla="*/ 41 h 45"/>
                  <a:gd name="T18" fmla="*/ 0 w 23"/>
                  <a:gd name="T19" fmla="*/ 40 h 45"/>
                  <a:gd name="T20" fmla="*/ 23 w 23"/>
                  <a:gd name="T21" fmla="*/ 0 h 45"/>
                  <a:gd name="T22" fmla="*/ 23 w 23"/>
                  <a:gd name="T23" fmla="*/ 0 h 45"/>
                  <a:gd name="T24" fmla="*/ 23 w 23"/>
                  <a:gd name="T25" fmla="*/ 2 h 45"/>
                  <a:gd name="T26" fmla="*/ 23 w 23"/>
                  <a:gd name="T27" fmla="*/ 2 h 45"/>
                  <a:gd name="T28" fmla="*/ 23 w 23"/>
                  <a:gd name="T29" fmla="*/ 2 h 45"/>
                  <a:gd name="T30" fmla="*/ 23 w 23"/>
                  <a:gd name="T31" fmla="*/ 4 h 45"/>
                  <a:gd name="T32" fmla="*/ 23 w 23"/>
                  <a:gd name="T33" fmla="*/ 4 h 45"/>
                  <a:gd name="T34" fmla="*/ 23 w 23"/>
                  <a:gd name="T35" fmla="*/ 6 h 45"/>
                  <a:gd name="T36" fmla="*/ 23 w 23"/>
                  <a:gd name="T37" fmla="*/ 6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45">
                    <a:moveTo>
                      <a:pt x="23" y="6"/>
                    </a:move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E5D6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5" name="Freeform 4617"/>
              <p:cNvSpPr>
                <a:spLocks/>
              </p:cNvSpPr>
              <p:nvPr/>
            </p:nvSpPr>
            <p:spPr bwMode="auto">
              <a:xfrm>
                <a:off x="4960" y="1229"/>
                <a:ext cx="23" cy="47"/>
              </a:xfrm>
              <a:custGeom>
                <a:avLst/>
                <a:gdLst>
                  <a:gd name="T0" fmla="*/ 23 w 23"/>
                  <a:gd name="T1" fmla="*/ 6 h 47"/>
                  <a:gd name="T2" fmla="*/ 0 w 23"/>
                  <a:gd name="T3" fmla="*/ 47 h 47"/>
                  <a:gd name="T4" fmla="*/ 0 w 23"/>
                  <a:gd name="T5" fmla="*/ 45 h 47"/>
                  <a:gd name="T6" fmla="*/ 0 w 23"/>
                  <a:gd name="T7" fmla="*/ 45 h 47"/>
                  <a:gd name="T8" fmla="*/ 0 w 23"/>
                  <a:gd name="T9" fmla="*/ 45 h 47"/>
                  <a:gd name="T10" fmla="*/ 0 w 23"/>
                  <a:gd name="T11" fmla="*/ 44 h 47"/>
                  <a:gd name="T12" fmla="*/ 0 w 23"/>
                  <a:gd name="T13" fmla="*/ 44 h 47"/>
                  <a:gd name="T14" fmla="*/ 0 w 23"/>
                  <a:gd name="T15" fmla="*/ 42 h 47"/>
                  <a:gd name="T16" fmla="*/ 0 w 23"/>
                  <a:gd name="T17" fmla="*/ 42 h 47"/>
                  <a:gd name="T18" fmla="*/ 0 w 23"/>
                  <a:gd name="T19" fmla="*/ 40 h 47"/>
                  <a:gd name="T20" fmla="*/ 23 w 23"/>
                  <a:gd name="T21" fmla="*/ 0 h 47"/>
                  <a:gd name="T22" fmla="*/ 23 w 23"/>
                  <a:gd name="T23" fmla="*/ 2 h 47"/>
                  <a:gd name="T24" fmla="*/ 23 w 23"/>
                  <a:gd name="T25" fmla="*/ 2 h 47"/>
                  <a:gd name="T26" fmla="*/ 23 w 23"/>
                  <a:gd name="T27" fmla="*/ 2 h 47"/>
                  <a:gd name="T28" fmla="*/ 23 w 23"/>
                  <a:gd name="T29" fmla="*/ 4 h 47"/>
                  <a:gd name="T30" fmla="*/ 23 w 23"/>
                  <a:gd name="T31" fmla="*/ 4 h 47"/>
                  <a:gd name="T32" fmla="*/ 23 w 23"/>
                  <a:gd name="T33" fmla="*/ 6 h 47"/>
                  <a:gd name="T34" fmla="*/ 23 w 23"/>
                  <a:gd name="T35" fmla="*/ 6 h 47"/>
                  <a:gd name="T36" fmla="*/ 23 w 23"/>
                  <a:gd name="T37" fmla="*/ 6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47">
                    <a:moveTo>
                      <a:pt x="23" y="6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E5D6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6" name="Freeform 4618"/>
              <p:cNvSpPr>
                <a:spLocks/>
              </p:cNvSpPr>
              <p:nvPr/>
            </p:nvSpPr>
            <p:spPr bwMode="auto">
              <a:xfrm>
                <a:off x="4960" y="1226"/>
                <a:ext cx="23" cy="47"/>
              </a:xfrm>
              <a:custGeom>
                <a:avLst/>
                <a:gdLst>
                  <a:gd name="T0" fmla="*/ 23 w 23"/>
                  <a:gd name="T1" fmla="*/ 7 h 47"/>
                  <a:gd name="T2" fmla="*/ 0 w 23"/>
                  <a:gd name="T3" fmla="*/ 47 h 47"/>
                  <a:gd name="T4" fmla="*/ 0 w 23"/>
                  <a:gd name="T5" fmla="*/ 47 h 47"/>
                  <a:gd name="T6" fmla="*/ 0 w 23"/>
                  <a:gd name="T7" fmla="*/ 45 h 47"/>
                  <a:gd name="T8" fmla="*/ 0 w 23"/>
                  <a:gd name="T9" fmla="*/ 45 h 47"/>
                  <a:gd name="T10" fmla="*/ 0 w 23"/>
                  <a:gd name="T11" fmla="*/ 43 h 47"/>
                  <a:gd name="T12" fmla="*/ 0 w 23"/>
                  <a:gd name="T13" fmla="*/ 43 h 47"/>
                  <a:gd name="T14" fmla="*/ 0 w 23"/>
                  <a:gd name="T15" fmla="*/ 43 h 47"/>
                  <a:gd name="T16" fmla="*/ 0 w 23"/>
                  <a:gd name="T17" fmla="*/ 41 h 47"/>
                  <a:gd name="T18" fmla="*/ 0 w 23"/>
                  <a:gd name="T19" fmla="*/ 41 h 47"/>
                  <a:gd name="T20" fmla="*/ 23 w 23"/>
                  <a:gd name="T21" fmla="*/ 0 h 47"/>
                  <a:gd name="T22" fmla="*/ 23 w 23"/>
                  <a:gd name="T23" fmla="*/ 1 h 47"/>
                  <a:gd name="T24" fmla="*/ 23 w 23"/>
                  <a:gd name="T25" fmla="*/ 1 h 47"/>
                  <a:gd name="T26" fmla="*/ 23 w 23"/>
                  <a:gd name="T27" fmla="*/ 3 h 47"/>
                  <a:gd name="T28" fmla="*/ 23 w 23"/>
                  <a:gd name="T29" fmla="*/ 3 h 47"/>
                  <a:gd name="T30" fmla="*/ 23 w 23"/>
                  <a:gd name="T31" fmla="*/ 5 h 47"/>
                  <a:gd name="T32" fmla="*/ 23 w 23"/>
                  <a:gd name="T33" fmla="*/ 5 h 47"/>
                  <a:gd name="T34" fmla="*/ 23 w 23"/>
                  <a:gd name="T35" fmla="*/ 5 h 47"/>
                  <a:gd name="T36" fmla="*/ 23 w 23"/>
                  <a:gd name="T37" fmla="*/ 7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47">
                    <a:moveTo>
                      <a:pt x="23" y="7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8D9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7" name="Freeform 4619"/>
              <p:cNvSpPr>
                <a:spLocks/>
              </p:cNvSpPr>
              <p:nvPr/>
            </p:nvSpPr>
            <p:spPr bwMode="auto">
              <a:xfrm>
                <a:off x="4960" y="1224"/>
                <a:ext cx="23" cy="45"/>
              </a:xfrm>
              <a:custGeom>
                <a:avLst/>
                <a:gdLst>
                  <a:gd name="T0" fmla="*/ 23 w 23"/>
                  <a:gd name="T1" fmla="*/ 5 h 45"/>
                  <a:gd name="T2" fmla="*/ 0 w 23"/>
                  <a:gd name="T3" fmla="*/ 45 h 45"/>
                  <a:gd name="T4" fmla="*/ 0 w 23"/>
                  <a:gd name="T5" fmla="*/ 45 h 45"/>
                  <a:gd name="T6" fmla="*/ 0 w 23"/>
                  <a:gd name="T7" fmla="*/ 45 h 45"/>
                  <a:gd name="T8" fmla="*/ 0 w 23"/>
                  <a:gd name="T9" fmla="*/ 43 h 45"/>
                  <a:gd name="T10" fmla="*/ 0 w 23"/>
                  <a:gd name="T11" fmla="*/ 43 h 45"/>
                  <a:gd name="T12" fmla="*/ 0 w 23"/>
                  <a:gd name="T13" fmla="*/ 41 h 45"/>
                  <a:gd name="T14" fmla="*/ 0 w 23"/>
                  <a:gd name="T15" fmla="*/ 41 h 45"/>
                  <a:gd name="T16" fmla="*/ 0 w 23"/>
                  <a:gd name="T17" fmla="*/ 41 h 45"/>
                  <a:gd name="T18" fmla="*/ 0 w 23"/>
                  <a:gd name="T19" fmla="*/ 39 h 45"/>
                  <a:gd name="T20" fmla="*/ 21 w 23"/>
                  <a:gd name="T21" fmla="*/ 0 h 45"/>
                  <a:gd name="T22" fmla="*/ 21 w 23"/>
                  <a:gd name="T23" fmla="*/ 0 h 45"/>
                  <a:gd name="T24" fmla="*/ 21 w 23"/>
                  <a:gd name="T25" fmla="*/ 2 h 45"/>
                  <a:gd name="T26" fmla="*/ 23 w 23"/>
                  <a:gd name="T27" fmla="*/ 2 h 45"/>
                  <a:gd name="T28" fmla="*/ 23 w 23"/>
                  <a:gd name="T29" fmla="*/ 2 h 45"/>
                  <a:gd name="T30" fmla="*/ 23 w 23"/>
                  <a:gd name="T31" fmla="*/ 3 h 45"/>
                  <a:gd name="T32" fmla="*/ 23 w 23"/>
                  <a:gd name="T33" fmla="*/ 3 h 45"/>
                  <a:gd name="T34" fmla="*/ 23 w 23"/>
                  <a:gd name="T35" fmla="*/ 5 h 45"/>
                  <a:gd name="T36" fmla="*/ 23 w 23"/>
                  <a:gd name="T37" fmla="*/ 5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45">
                    <a:moveTo>
                      <a:pt x="23" y="5"/>
                    </a:move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8D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8" name="Freeform 4620"/>
              <p:cNvSpPr>
                <a:spLocks/>
              </p:cNvSpPr>
              <p:nvPr/>
            </p:nvSpPr>
            <p:spPr bwMode="auto">
              <a:xfrm>
                <a:off x="4958" y="1220"/>
                <a:ext cx="25" cy="47"/>
              </a:xfrm>
              <a:custGeom>
                <a:avLst/>
                <a:gdLst>
                  <a:gd name="T0" fmla="*/ 25 w 25"/>
                  <a:gd name="T1" fmla="*/ 6 h 47"/>
                  <a:gd name="T2" fmla="*/ 2 w 25"/>
                  <a:gd name="T3" fmla="*/ 47 h 47"/>
                  <a:gd name="T4" fmla="*/ 2 w 25"/>
                  <a:gd name="T5" fmla="*/ 45 h 47"/>
                  <a:gd name="T6" fmla="*/ 2 w 25"/>
                  <a:gd name="T7" fmla="*/ 45 h 47"/>
                  <a:gd name="T8" fmla="*/ 2 w 25"/>
                  <a:gd name="T9" fmla="*/ 45 h 47"/>
                  <a:gd name="T10" fmla="*/ 2 w 25"/>
                  <a:gd name="T11" fmla="*/ 43 h 47"/>
                  <a:gd name="T12" fmla="*/ 2 w 25"/>
                  <a:gd name="T13" fmla="*/ 43 h 47"/>
                  <a:gd name="T14" fmla="*/ 2 w 25"/>
                  <a:gd name="T15" fmla="*/ 41 h 47"/>
                  <a:gd name="T16" fmla="*/ 0 w 25"/>
                  <a:gd name="T17" fmla="*/ 41 h 47"/>
                  <a:gd name="T18" fmla="*/ 0 w 25"/>
                  <a:gd name="T19" fmla="*/ 39 h 47"/>
                  <a:gd name="T20" fmla="*/ 23 w 25"/>
                  <a:gd name="T21" fmla="*/ 0 h 47"/>
                  <a:gd name="T22" fmla="*/ 23 w 25"/>
                  <a:gd name="T23" fmla="*/ 2 h 47"/>
                  <a:gd name="T24" fmla="*/ 23 w 25"/>
                  <a:gd name="T25" fmla="*/ 2 h 47"/>
                  <a:gd name="T26" fmla="*/ 23 w 25"/>
                  <a:gd name="T27" fmla="*/ 2 h 47"/>
                  <a:gd name="T28" fmla="*/ 23 w 25"/>
                  <a:gd name="T29" fmla="*/ 4 h 47"/>
                  <a:gd name="T30" fmla="*/ 23 w 25"/>
                  <a:gd name="T31" fmla="*/ 4 h 47"/>
                  <a:gd name="T32" fmla="*/ 23 w 25"/>
                  <a:gd name="T33" fmla="*/ 6 h 47"/>
                  <a:gd name="T34" fmla="*/ 25 w 25"/>
                  <a:gd name="T35" fmla="*/ 6 h 47"/>
                  <a:gd name="T36" fmla="*/ 25 w 25"/>
                  <a:gd name="T37" fmla="*/ 6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" h="47">
                    <a:moveTo>
                      <a:pt x="25" y="6"/>
                    </a:moveTo>
                    <a:lnTo>
                      <a:pt x="2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E8D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9" name="Freeform 4621"/>
              <p:cNvSpPr>
                <a:spLocks/>
              </p:cNvSpPr>
              <p:nvPr/>
            </p:nvSpPr>
            <p:spPr bwMode="auto">
              <a:xfrm>
                <a:off x="4958" y="1216"/>
                <a:ext cx="23" cy="47"/>
              </a:xfrm>
              <a:custGeom>
                <a:avLst/>
                <a:gdLst>
                  <a:gd name="T0" fmla="*/ 23 w 23"/>
                  <a:gd name="T1" fmla="*/ 8 h 47"/>
                  <a:gd name="T2" fmla="*/ 2 w 23"/>
                  <a:gd name="T3" fmla="*/ 47 h 47"/>
                  <a:gd name="T4" fmla="*/ 2 w 23"/>
                  <a:gd name="T5" fmla="*/ 47 h 47"/>
                  <a:gd name="T6" fmla="*/ 2 w 23"/>
                  <a:gd name="T7" fmla="*/ 45 h 47"/>
                  <a:gd name="T8" fmla="*/ 0 w 23"/>
                  <a:gd name="T9" fmla="*/ 45 h 47"/>
                  <a:gd name="T10" fmla="*/ 0 w 23"/>
                  <a:gd name="T11" fmla="*/ 43 h 47"/>
                  <a:gd name="T12" fmla="*/ 0 w 23"/>
                  <a:gd name="T13" fmla="*/ 43 h 47"/>
                  <a:gd name="T14" fmla="*/ 0 w 23"/>
                  <a:gd name="T15" fmla="*/ 43 h 47"/>
                  <a:gd name="T16" fmla="*/ 0 w 23"/>
                  <a:gd name="T17" fmla="*/ 42 h 47"/>
                  <a:gd name="T18" fmla="*/ 0 w 23"/>
                  <a:gd name="T19" fmla="*/ 42 h 47"/>
                  <a:gd name="T20" fmla="*/ 23 w 23"/>
                  <a:gd name="T21" fmla="*/ 0 h 47"/>
                  <a:gd name="T22" fmla="*/ 23 w 23"/>
                  <a:gd name="T23" fmla="*/ 2 h 47"/>
                  <a:gd name="T24" fmla="*/ 23 w 23"/>
                  <a:gd name="T25" fmla="*/ 2 h 47"/>
                  <a:gd name="T26" fmla="*/ 23 w 23"/>
                  <a:gd name="T27" fmla="*/ 4 h 47"/>
                  <a:gd name="T28" fmla="*/ 23 w 23"/>
                  <a:gd name="T29" fmla="*/ 4 h 47"/>
                  <a:gd name="T30" fmla="*/ 23 w 23"/>
                  <a:gd name="T31" fmla="*/ 6 h 47"/>
                  <a:gd name="T32" fmla="*/ 23 w 23"/>
                  <a:gd name="T33" fmla="*/ 6 h 47"/>
                  <a:gd name="T34" fmla="*/ 23 w 23"/>
                  <a:gd name="T35" fmla="*/ 6 h 47"/>
                  <a:gd name="T36" fmla="*/ 23 w 23"/>
                  <a:gd name="T37" fmla="*/ 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47">
                    <a:moveTo>
                      <a:pt x="23" y="8"/>
                    </a:moveTo>
                    <a:lnTo>
                      <a:pt x="2" y="47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E8D9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0" name="Freeform 4622"/>
              <p:cNvSpPr>
                <a:spLocks/>
              </p:cNvSpPr>
              <p:nvPr/>
            </p:nvSpPr>
            <p:spPr bwMode="auto">
              <a:xfrm>
                <a:off x="4958" y="1214"/>
                <a:ext cx="23" cy="45"/>
              </a:xfrm>
              <a:custGeom>
                <a:avLst/>
                <a:gdLst>
                  <a:gd name="T0" fmla="*/ 23 w 23"/>
                  <a:gd name="T1" fmla="*/ 6 h 45"/>
                  <a:gd name="T2" fmla="*/ 0 w 23"/>
                  <a:gd name="T3" fmla="*/ 45 h 45"/>
                  <a:gd name="T4" fmla="*/ 0 w 23"/>
                  <a:gd name="T5" fmla="*/ 45 h 45"/>
                  <a:gd name="T6" fmla="*/ 0 w 23"/>
                  <a:gd name="T7" fmla="*/ 45 h 45"/>
                  <a:gd name="T8" fmla="*/ 0 w 23"/>
                  <a:gd name="T9" fmla="*/ 44 h 45"/>
                  <a:gd name="T10" fmla="*/ 0 w 23"/>
                  <a:gd name="T11" fmla="*/ 44 h 45"/>
                  <a:gd name="T12" fmla="*/ 0 w 23"/>
                  <a:gd name="T13" fmla="*/ 42 h 45"/>
                  <a:gd name="T14" fmla="*/ 0 w 23"/>
                  <a:gd name="T15" fmla="*/ 42 h 45"/>
                  <a:gd name="T16" fmla="*/ 0 w 23"/>
                  <a:gd name="T17" fmla="*/ 42 h 45"/>
                  <a:gd name="T18" fmla="*/ 0 w 23"/>
                  <a:gd name="T19" fmla="*/ 40 h 45"/>
                  <a:gd name="T20" fmla="*/ 23 w 23"/>
                  <a:gd name="T21" fmla="*/ 0 h 45"/>
                  <a:gd name="T22" fmla="*/ 23 w 23"/>
                  <a:gd name="T23" fmla="*/ 0 h 45"/>
                  <a:gd name="T24" fmla="*/ 23 w 23"/>
                  <a:gd name="T25" fmla="*/ 2 h 45"/>
                  <a:gd name="T26" fmla="*/ 23 w 23"/>
                  <a:gd name="T27" fmla="*/ 2 h 45"/>
                  <a:gd name="T28" fmla="*/ 23 w 23"/>
                  <a:gd name="T29" fmla="*/ 2 h 45"/>
                  <a:gd name="T30" fmla="*/ 23 w 23"/>
                  <a:gd name="T31" fmla="*/ 4 h 45"/>
                  <a:gd name="T32" fmla="*/ 23 w 23"/>
                  <a:gd name="T33" fmla="*/ 4 h 45"/>
                  <a:gd name="T34" fmla="*/ 23 w 23"/>
                  <a:gd name="T35" fmla="*/ 6 h 45"/>
                  <a:gd name="T36" fmla="*/ 23 w 23"/>
                  <a:gd name="T37" fmla="*/ 6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45">
                    <a:moveTo>
                      <a:pt x="23" y="6"/>
                    </a:move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E8D9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1" name="Freeform 4623"/>
              <p:cNvSpPr>
                <a:spLocks/>
              </p:cNvSpPr>
              <p:nvPr/>
            </p:nvSpPr>
            <p:spPr bwMode="auto">
              <a:xfrm>
                <a:off x="4958" y="1211"/>
                <a:ext cx="23" cy="47"/>
              </a:xfrm>
              <a:custGeom>
                <a:avLst/>
                <a:gdLst>
                  <a:gd name="T0" fmla="*/ 23 w 23"/>
                  <a:gd name="T1" fmla="*/ 5 h 47"/>
                  <a:gd name="T2" fmla="*/ 0 w 23"/>
                  <a:gd name="T3" fmla="*/ 47 h 47"/>
                  <a:gd name="T4" fmla="*/ 0 w 23"/>
                  <a:gd name="T5" fmla="*/ 45 h 47"/>
                  <a:gd name="T6" fmla="*/ 0 w 23"/>
                  <a:gd name="T7" fmla="*/ 45 h 47"/>
                  <a:gd name="T8" fmla="*/ 0 w 23"/>
                  <a:gd name="T9" fmla="*/ 45 h 47"/>
                  <a:gd name="T10" fmla="*/ 0 w 23"/>
                  <a:gd name="T11" fmla="*/ 43 h 47"/>
                  <a:gd name="T12" fmla="*/ 0 w 23"/>
                  <a:gd name="T13" fmla="*/ 43 h 47"/>
                  <a:gd name="T14" fmla="*/ 0 w 23"/>
                  <a:gd name="T15" fmla="*/ 41 h 47"/>
                  <a:gd name="T16" fmla="*/ 0 w 23"/>
                  <a:gd name="T17" fmla="*/ 41 h 47"/>
                  <a:gd name="T18" fmla="*/ 0 w 23"/>
                  <a:gd name="T19" fmla="*/ 39 h 47"/>
                  <a:gd name="T20" fmla="*/ 23 w 23"/>
                  <a:gd name="T21" fmla="*/ 0 h 47"/>
                  <a:gd name="T22" fmla="*/ 23 w 23"/>
                  <a:gd name="T23" fmla="*/ 0 h 47"/>
                  <a:gd name="T24" fmla="*/ 23 w 23"/>
                  <a:gd name="T25" fmla="*/ 1 h 47"/>
                  <a:gd name="T26" fmla="*/ 23 w 23"/>
                  <a:gd name="T27" fmla="*/ 1 h 47"/>
                  <a:gd name="T28" fmla="*/ 23 w 23"/>
                  <a:gd name="T29" fmla="*/ 3 h 47"/>
                  <a:gd name="T30" fmla="*/ 23 w 23"/>
                  <a:gd name="T31" fmla="*/ 3 h 47"/>
                  <a:gd name="T32" fmla="*/ 23 w 23"/>
                  <a:gd name="T33" fmla="*/ 5 h 47"/>
                  <a:gd name="T34" fmla="*/ 23 w 23"/>
                  <a:gd name="T35" fmla="*/ 5 h 47"/>
                  <a:gd name="T36" fmla="*/ 23 w 23"/>
                  <a:gd name="T37" fmla="*/ 5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47">
                    <a:moveTo>
                      <a:pt x="23" y="5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8D9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2" name="Freeform 4624"/>
              <p:cNvSpPr>
                <a:spLocks/>
              </p:cNvSpPr>
              <p:nvPr/>
            </p:nvSpPr>
            <p:spPr bwMode="auto">
              <a:xfrm>
                <a:off x="4958" y="1207"/>
                <a:ext cx="23" cy="47"/>
              </a:xfrm>
              <a:custGeom>
                <a:avLst/>
                <a:gdLst>
                  <a:gd name="T0" fmla="*/ 23 w 23"/>
                  <a:gd name="T1" fmla="*/ 7 h 47"/>
                  <a:gd name="T2" fmla="*/ 0 w 23"/>
                  <a:gd name="T3" fmla="*/ 47 h 47"/>
                  <a:gd name="T4" fmla="*/ 0 w 23"/>
                  <a:gd name="T5" fmla="*/ 47 h 47"/>
                  <a:gd name="T6" fmla="*/ 0 w 23"/>
                  <a:gd name="T7" fmla="*/ 45 h 47"/>
                  <a:gd name="T8" fmla="*/ 0 w 23"/>
                  <a:gd name="T9" fmla="*/ 45 h 47"/>
                  <a:gd name="T10" fmla="*/ 0 w 23"/>
                  <a:gd name="T11" fmla="*/ 43 h 47"/>
                  <a:gd name="T12" fmla="*/ 0 w 23"/>
                  <a:gd name="T13" fmla="*/ 43 h 47"/>
                  <a:gd name="T14" fmla="*/ 0 w 23"/>
                  <a:gd name="T15" fmla="*/ 43 h 47"/>
                  <a:gd name="T16" fmla="*/ 0 w 23"/>
                  <a:gd name="T17" fmla="*/ 41 h 47"/>
                  <a:gd name="T18" fmla="*/ 0 w 23"/>
                  <a:gd name="T19" fmla="*/ 41 h 47"/>
                  <a:gd name="T20" fmla="*/ 23 w 23"/>
                  <a:gd name="T21" fmla="*/ 0 h 47"/>
                  <a:gd name="T22" fmla="*/ 23 w 23"/>
                  <a:gd name="T23" fmla="*/ 2 h 47"/>
                  <a:gd name="T24" fmla="*/ 23 w 23"/>
                  <a:gd name="T25" fmla="*/ 2 h 47"/>
                  <a:gd name="T26" fmla="*/ 23 w 23"/>
                  <a:gd name="T27" fmla="*/ 4 h 47"/>
                  <a:gd name="T28" fmla="*/ 23 w 23"/>
                  <a:gd name="T29" fmla="*/ 4 h 47"/>
                  <a:gd name="T30" fmla="*/ 23 w 23"/>
                  <a:gd name="T31" fmla="*/ 4 h 47"/>
                  <a:gd name="T32" fmla="*/ 23 w 23"/>
                  <a:gd name="T33" fmla="*/ 5 h 47"/>
                  <a:gd name="T34" fmla="*/ 23 w 23"/>
                  <a:gd name="T35" fmla="*/ 5 h 47"/>
                  <a:gd name="T36" fmla="*/ 23 w 23"/>
                  <a:gd name="T37" fmla="*/ 7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47">
                    <a:moveTo>
                      <a:pt x="23" y="7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8DC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3" name="Freeform 4625"/>
              <p:cNvSpPr>
                <a:spLocks/>
              </p:cNvSpPr>
              <p:nvPr/>
            </p:nvSpPr>
            <p:spPr bwMode="auto">
              <a:xfrm>
                <a:off x="4958" y="1205"/>
                <a:ext cx="23" cy="45"/>
              </a:xfrm>
              <a:custGeom>
                <a:avLst/>
                <a:gdLst>
                  <a:gd name="T0" fmla="*/ 23 w 23"/>
                  <a:gd name="T1" fmla="*/ 6 h 45"/>
                  <a:gd name="T2" fmla="*/ 0 w 23"/>
                  <a:gd name="T3" fmla="*/ 45 h 45"/>
                  <a:gd name="T4" fmla="*/ 0 w 23"/>
                  <a:gd name="T5" fmla="*/ 45 h 45"/>
                  <a:gd name="T6" fmla="*/ 0 w 23"/>
                  <a:gd name="T7" fmla="*/ 45 h 45"/>
                  <a:gd name="T8" fmla="*/ 0 w 23"/>
                  <a:gd name="T9" fmla="*/ 43 h 45"/>
                  <a:gd name="T10" fmla="*/ 0 w 23"/>
                  <a:gd name="T11" fmla="*/ 43 h 45"/>
                  <a:gd name="T12" fmla="*/ 0 w 23"/>
                  <a:gd name="T13" fmla="*/ 41 h 45"/>
                  <a:gd name="T14" fmla="*/ 0 w 23"/>
                  <a:gd name="T15" fmla="*/ 41 h 45"/>
                  <a:gd name="T16" fmla="*/ 0 w 23"/>
                  <a:gd name="T17" fmla="*/ 39 h 45"/>
                  <a:gd name="T18" fmla="*/ 0 w 23"/>
                  <a:gd name="T19" fmla="*/ 39 h 45"/>
                  <a:gd name="T20" fmla="*/ 21 w 23"/>
                  <a:gd name="T21" fmla="*/ 0 h 45"/>
                  <a:gd name="T22" fmla="*/ 21 w 23"/>
                  <a:gd name="T23" fmla="*/ 0 h 45"/>
                  <a:gd name="T24" fmla="*/ 21 w 23"/>
                  <a:gd name="T25" fmla="*/ 2 h 45"/>
                  <a:gd name="T26" fmla="*/ 23 w 23"/>
                  <a:gd name="T27" fmla="*/ 2 h 45"/>
                  <a:gd name="T28" fmla="*/ 23 w 23"/>
                  <a:gd name="T29" fmla="*/ 2 h 45"/>
                  <a:gd name="T30" fmla="*/ 23 w 23"/>
                  <a:gd name="T31" fmla="*/ 4 h 45"/>
                  <a:gd name="T32" fmla="*/ 23 w 23"/>
                  <a:gd name="T33" fmla="*/ 4 h 45"/>
                  <a:gd name="T34" fmla="*/ 23 w 23"/>
                  <a:gd name="T35" fmla="*/ 6 h 45"/>
                  <a:gd name="T36" fmla="*/ 23 w 23"/>
                  <a:gd name="T37" fmla="*/ 6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45">
                    <a:moveTo>
                      <a:pt x="23" y="6"/>
                    </a:move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E8DC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4" name="Freeform 4626"/>
              <p:cNvSpPr>
                <a:spLocks/>
              </p:cNvSpPr>
              <p:nvPr/>
            </p:nvSpPr>
            <p:spPr bwMode="auto">
              <a:xfrm>
                <a:off x="4958" y="1201"/>
                <a:ext cx="23" cy="47"/>
              </a:xfrm>
              <a:custGeom>
                <a:avLst/>
                <a:gdLst>
                  <a:gd name="T0" fmla="*/ 23 w 23"/>
                  <a:gd name="T1" fmla="*/ 6 h 47"/>
                  <a:gd name="T2" fmla="*/ 0 w 23"/>
                  <a:gd name="T3" fmla="*/ 47 h 47"/>
                  <a:gd name="T4" fmla="*/ 0 w 23"/>
                  <a:gd name="T5" fmla="*/ 45 h 47"/>
                  <a:gd name="T6" fmla="*/ 0 w 23"/>
                  <a:gd name="T7" fmla="*/ 45 h 47"/>
                  <a:gd name="T8" fmla="*/ 0 w 23"/>
                  <a:gd name="T9" fmla="*/ 43 h 47"/>
                  <a:gd name="T10" fmla="*/ 0 w 23"/>
                  <a:gd name="T11" fmla="*/ 43 h 47"/>
                  <a:gd name="T12" fmla="*/ 0 w 23"/>
                  <a:gd name="T13" fmla="*/ 43 h 47"/>
                  <a:gd name="T14" fmla="*/ 0 w 23"/>
                  <a:gd name="T15" fmla="*/ 42 h 47"/>
                  <a:gd name="T16" fmla="*/ 0 w 23"/>
                  <a:gd name="T17" fmla="*/ 42 h 47"/>
                  <a:gd name="T18" fmla="*/ 0 w 23"/>
                  <a:gd name="T19" fmla="*/ 40 h 47"/>
                  <a:gd name="T20" fmla="*/ 21 w 23"/>
                  <a:gd name="T21" fmla="*/ 0 h 47"/>
                  <a:gd name="T22" fmla="*/ 21 w 23"/>
                  <a:gd name="T23" fmla="*/ 0 h 47"/>
                  <a:gd name="T24" fmla="*/ 21 w 23"/>
                  <a:gd name="T25" fmla="*/ 2 h 47"/>
                  <a:gd name="T26" fmla="*/ 21 w 23"/>
                  <a:gd name="T27" fmla="*/ 2 h 47"/>
                  <a:gd name="T28" fmla="*/ 21 w 23"/>
                  <a:gd name="T29" fmla="*/ 4 h 47"/>
                  <a:gd name="T30" fmla="*/ 21 w 23"/>
                  <a:gd name="T31" fmla="*/ 4 h 47"/>
                  <a:gd name="T32" fmla="*/ 21 w 23"/>
                  <a:gd name="T33" fmla="*/ 6 h 47"/>
                  <a:gd name="T34" fmla="*/ 23 w 23"/>
                  <a:gd name="T35" fmla="*/ 6 h 47"/>
                  <a:gd name="T36" fmla="*/ 23 w 23"/>
                  <a:gd name="T37" fmla="*/ 6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47">
                    <a:moveTo>
                      <a:pt x="23" y="6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E8DC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5" name="Freeform 4627"/>
              <p:cNvSpPr>
                <a:spLocks/>
              </p:cNvSpPr>
              <p:nvPr/>
            </p:nvSpPr>
            <p:spPr bwMode="auto">
              <a:xfrm>
                <a:off x="4957" y="1197"/>
                <a:ext cx="22" cy="47"/>
              </a:xfrm>
              <a:custGeom>
                <a:avLst/>
                <a:gdLst>
                  <a:gd name="T0" fmla="*/ 22 w 22"/>
                  <a:gd name="T1" fmla="*/ 8 h 47"/>
                  <a:gd name="T2" fmla="*/ 1 w 22"/>
                  <a:gd name="T3" fmla="*/ 47 h 47"/>
                  <a:gd name="T4" fmla="*/ 1 w 22"/>
                  <a:gd name="T5" fmla="*/ 47 h 47"/>
                  <a:gd name="T6" fmla="*/ 1 w 22"/>
                  <a:gd name="T7" fmla="*/ 46 h 47"/>
                  <a:gd name="T8" fmla="*/ 1 w 22"/>
                  <a:gd name="T9" fmla="*/ 46 h 47"/>
                  <a:gd name="T10" fmla="*/ 1 w 22"/>
                  <a:gd name="T11" fmla="*/ 44 h 47"/>
                  <a:gd name="T12" fmla="*/ 0 w 22"/>
                  <a:gd name="T13" fmla="*/ 44 h 47"/>
                  <a:gd name="T14" fmla="*/ 0 w 22"/>
                  <a:gd name="T15" fmla="*/ 42 h 47"/>
                  <a:gd name="T16" fmla="*/ 0 w 22"/>
                  <a:gd name="T17" fmla="*/ 42 h 47"/>
                  <a:gd name="T18" fmla="*/ 0 w 22"/>
                  <a:gd name="T19" fmla="*/ 42 h 47"/>
                  <a:gd name="T20" fmla="*/ 22 w 22"/>
                  <a:gd name="T21" fmla="*/ 0 h 47"/>
                  <a:gd name="T22" fmla="*/ 22 w 22"/>
                  <a:gd name="T23" fmla="*/ 2 h 47"/>
                  <a:gd name="T24" fmla="*/ 22 w 22"/>
                  <a:gd name="T25" fmla="*/ 2 h 47"/>
                  <a:gd name="T26" fmla="*/ 22 w 22"/>
                  <a:gd name="T27" fmla="*/ 4 h 47"/>
                  <a:gd name="T28" fmla="*/ 22 w 22"/>
                  <a:gd name="T29" fmla="*/ 4 h 47"/>
                  <a:gd name="T30" fmla="*/ 22 w 22"/>
                  <a:gd name="T31" fmla="*/ 4 h 47"/>
                  <a:gd name="T32" fmla="*/ 22 w 22"/>
                  <a:gd name="T33" fmla="*/ 6 h 47"/>
                  <a:gd name="T34" fmla="*/ 22 w 22"/>
                  <a:gd name="T35" fmla="*/ 6 h 47"/>
                  <a:gd name="T36" fmla="*/ 22 w 22"/>
                  <a:gd name="T37" fmla="*/ 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7">
                    <a:moveTo>
                      <a:pt x="22" y="8"/>
                    </a:moveTo>
                    <a:lnTo>
                      <a:pt x="1" y="47"/>
                    </a:lnTo>
                    <a:lnTo>
                      <a:pt x="1" y="46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E8DC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6" name="Freeform 4628"/>
              <p:cNvSpPr>
                <a:spLocks/>
              </p:cNvSpPr>
              <p:nvPr/>
            </p:nvSpPr>
            <p:spPr bwMode="auto">
              <a:xfrm>
                <a:off x="4957" y="1196"/>
                <a:ext cx="22" cy="45"/>
              </a:xfrm>
              <a:custGeom>
                <a:avLst/>
                <a:gdLst>
                  <a:gd name="T0" fmla="*/ 22 w 22"/>
                  <a:gd name="T1" fmla="*/ 5 h 45"/>
                  <a:gd name="T2" fmla="*/ 1 w 22"/>
                  <a:gd name="T3" fmla="*/ 45 h 45"/>
                  <a:gd name="T4" fmla="*/ 1 w 22"/>
                  <a:gd name="T5" fmla="*/ 45 h 45"/>
                  <a:gd name="T6" fmla="*/ 0 w 22"/>
                  <a:gd name="T7" fmla="*/ 43 h 45"/>
                  <a:gd name="T8" fmla="*/ 0 w 22"/>
                  <a:gd name="T9" fmla="*/ 43 h 45"/>
                  <a:gd name="T10" fmla="*/ 0 w 22"/>
                  <a:gd name="T11" fmla="*/ 43 h 45"/>
                  <a:gd name="T12" fmla="*/ 0 w 22"/>
                  <a:gd name="T13" fmla="*/ 41 h 45"/>
                  <a:gd name="T14" fmla="*/ 0 w 22"/>
                  <a:gd name="T15" fmla="*/ 41 h 45"/>
                  <a:gd name="T16" fmla="*/ 0 w 22"/>
                  <a:gd name="T17" fmla="*/ 39 h 45"/>
                  <a:gd name="T18" fmla="*/ 0 w 22"/>
                  <a:gd name="T19" fmla="*/ 39 h 45"/>
                  <a:gd name="T20" fmla="*/ 22 w 22"/>
                  <a:gd name="T21" fmla="*/ 0 h 45"/>
                  <a:gd name="T22" fmla="*/ 22 w 22"/>
                  <a:gd name="T23" fmla="*/ 0 h 45"/>
                  <a:gd name="T24" fmla="*/ 22 w 22"/>
                  <a:gd name="T25" fmla="*/ 0 h 45"/>
                  <a:gd name="T26" fmla="*/ 22 w 22"/>
                  <a:gd name="T27" fmla="*/ 1 h 45"/>
                  <a:gd name="T28" fmla="*/ 22 w 22"/>
                  <a:gd name="T29" fmla="*/ 1 h 45"/>
                  <a:gd name="T30" fmla="*/ 22 w 22"/>
                  <a:gd name="T31" fmla="*/ 3 h 45"/>
                  <a:gd name="T32" fmla="*/ 22 w 22"/>
                  <a:gd name="T33" fmla="*/ 3 h 45"/>
                  <a:gd name="T34" fmla="*/ 22 w 22"/>
                  <a:gd name="T35" fmla="*/ 5 h 45"/>
                  <a:gd name="T36" fmla="*/ 22 w 22"/>
                  <a:gd name="T37" fmla="*/ 5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5">
                    <a:moveTo>
                      <a:pt x="22" y="5"/>
                    </a:moveTo>
                    <a:lnTo>
                      <a:pt x="1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3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E9DC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7" name="Freeform 4629"/>
              <p:cNvSpPr>
                <a:spLocks/>
              </p:cNvSpPr>
              <p:nvPr/>
            </p:nvSpPr>
            <p:spPr bwMode="auto">
              <a:xfrm>
                <a:off x="4957" y="1192"/>
                <a:ext cx="22" cy="47"/>
              </a:xfrm>
              <a:custGeom>
                <a:avLst/>
                <a:gdLst>
                  <a:gd name="T0" fmla="*/ 22 w 22"/>
                  <a:gd name="T1" fmla="*/ 5 h 47"/>
                  <a:gd name="T2" fmla="*/ 0 w 22"/>
                  <a:gd name="T3" fmla="*/ 47 h 47"/>
                  <a:gd name="T4" fmla="*/ 0 w 22"/>
                  <a:gd name="T5" fmla="*/ 45 h 47"/>
                  <a:gd name="T6" fmla="*/ 0 w 22"/>
                  <a:gd name="T7" fmla="*/ 45 h 47"/>
                  <a:gd name="T8" fmla="*/ 0 w 22"/>
                  <a:gd name="T9" fmla="*/ 43 h 47"/>
                  <a:gd name="T10" fmla="*/ 0 w 22"/>
                  <a:gd name="T11" fmla="*/ 43 h 47"/>
                  <a:gd name="T12" fmla="*/ 0 w 22"/>
                  <a:gd name="T13" fmla="*/ 41 h 47"/>
                  <a:gd name="T14" fmla="*/ 0 w 22"/>
                  <a:gd name="T15" fmla="*/ 41 h 47"/>
                  <a:gd name="T16" fmla="*/ 0 w 22"/>
                  <a:gd name="T17" fmla="*/ 39 h 47"/>
                  <a:gd name="T18" fmla="*/ 0 w 22"/>
                  <a:gd name="T19" fmla="*/ 39 h 47"/>
                  <a:gd name="T20" fmla="*/ 22 w 22"/>
                  <a:gd name="T21" fmla="*/ 0 h 47"/>
                  <a:gd name="T22" fmla="*/ 22 w 22"/>
                  <a:gd name="T23" fmla="*/ 0 h 47"/>
                  <a:gd name="T24" fmla="*/ 22 w 22"/>
                  <a:gd name="T25" fmla="*/ 2 h 47"/>
                  <a:gd name="T26" fmla="*/ 22 w 22"/>
                  <a:gd name="T27" fmla="*/ 2 h 47"/>
                  <a:gd name="T28" fmla="*/ 22 w 22"/>
                  <a:gd name="T29" fmla="*/ 4 h 47"/>
                  <a:gd name="T30" fmla="*/ 22 w 22"/>
                  <a:gd name="T31" fmla="*/ 4 h 47"/>
                  <a:gd name="T32" fmla="*/ 22 w 22"/>
                  <a:gd name="T33" fmla="*/ 4 h 47"/>
                  <a:gd name="T34" fmla="*/ 22 w 22"/>
                  <a:gd name="T35" fmla="*/ 5 h 47"/>
                  <a:gd name="T36" fmla="*/ 22 w 22"/>
                  <a:gd name="T37" fmla="*/ 5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7">
                    <a:moveTo>
                      <a:pt x="22" y="5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ED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8" name="Freeform 4630"/>
              <p:cNvSpPr>
                <a:spLocks/>
              </p:cNvSpPr>
              <p:nvPr/>
            </p:nvSpPr>
            <p:spPr bwMode="auto">
              <a:xfrm>
                <a:off x="4957" y="1188"/>
                <a:ext cx="22" cy="47"/>
              </a:xfrm>
              <a:custGeom>
                <a:avLst/>
                <a:gdLst>
                  <a:gd name="T0" fmla="*/ 22 w 22"/>
                  <a:gd name="T1" fmla="*/ 8 h 47"/>
                  <a:gd name="T2" fmla="*/ 0 w 22"/>
                  <a:gd name="T3" fmla="*/ 47 h 47"/>
                  <a:gd name="T4" fmla="*/ 0 w 22"/>
                  <a:gd name="T5" fmla="*/ 45 h 47"/>
                  <a:gd name="T6" fmla="*/ 0 w 22"/>
                  <a:gd name="T7" fmla="*/ 45 h 47"/>
                  <a:gd name="T8" fmla="*/ 0 w 22"/>
                  <a:gd name="T9" fmla="*/ 43 h 47"/>
                  <a:gd name="T10" fmla="*/ 0 w 22"/>
                  <a:gd name="T11" fmla="*/ 43 h 47"/>
                  <a:gd name="T12" fmla="*/ 0 w 22"/>
                  <a:gd name="T13" fmla="*/ 43 h 47"/>
                  <a:gd name="T14" fmla="*/ 0 w 22"/>
                  <a:gd name="T15" fmla="*/ 41 h 47"/>
                  <a:gd name="T16" fmla="*/ 0 w 22"/>
                  <a:gd name="T17" fmla="*/ 41 h 47"/>
                  <a:gd name="T18" fmla="*/ 0 w 22"/>
                  <a:gd name="T19" fmla="*/ 39 h 47"/>
                  <a:gd name="T20" fmla="*/ 22 w 22"/>
                  <a:gd name="T21" fmla="*/ 0 h 47"/>
                  <a:gd name="T22" fmla="*/ 22 w 22"/>
                  <a:gd name="T23" fmla="*/ 2 h 47"/>
                  <a:gd name="T24" fmla="*/ 22 w 22"/>
                  <a:gd name="T25" fmla="*/ 2 h 47"/>
                  <a:gd name="T26" fmla="*/ 22 w 22"/>
                  <a:gd name="T27" fmla="*/ 2 h 47"/>
                  <a:gd name="T28" fmla="*/ 22 w 22"/>
                  <a:gd name="T29" fmla="*/ 4 h 47"/>
                  <a:gd name="T30" fmla="*/ 22 w 22"/>
                  <a:gd name="T31" fmla="*/ 4 h 47"/>
                  <a:gd name="T32" fmla="*/ 22 w 22"/>
                  <a:gd name="T33" fmla="*/ 6 h 47"/>
                  <a:gd name="T34" fmla="*/ 22 w 22"/>
                  <a:gd name="T35" fmla="*/ 6 h 47"/>
                  <a:gd name="T36" fmla="*/ 22 w 22"/>
                  <a:gd name="T37" fmla="*/ 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7">
                    <a:moveTo>
                      <a:pt x="22" y="8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EDE1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9" name="Freeform 4631"/>
              <p:cNvSpPr>
                <a:spLocks/>
              </p:cNvSpPr>
              <p:nvPr/>
            </p:nvSpPr>
            <p:spPr bwMode="auto">
              <a:xfrm>
                <a:off x="4957" y="1184"/>
                <a:ext cx="22" cy="47"/>
              </a:xfrm>
              <a:custGeom>
                <a:avLst/>
                <a:gdLst>
                  <a:gd name="T0" fmla="*/ 22 w 22"/>
                  <a:gd name="T1" fmla="*/ 8 h 47"/>
                  <a:gd name="T2" fmla="*/ 0 w 22"/>
                  <a:gd name="T3" fmla="*/ 47 h 47"/>
                  <a:gd name="T4" fmla="*/ 0 w 22"/>
                  <a:gd name="T5" fmla="*/ 47 h 47"/>
                  <a:gd name="T6" fmla="*/ 0 w 22"/>
                  <a:gd name="T7" fmla="*/ 45 h 47"/>
                  <a:gd name="T8" fmla="*/ 0 w 22"/>
                  <a:gd name="T9" fmla="*/ 45 h 47"/>
                  <a:gd name="T10" fmla="*/ 0 w 22"/>
                  <a:gd name="T11" fmla="*/ 43 h 47"/>
                  <a:gd name="T12" fmla="*/ 0 w 22"/>
                  <a:gd name="T13" fmla="*/ 43 h 47"/>
                  <a:gd name="T14" fmla="*/ 0 w 22"/>
                  <a:gd name="T15" fmla="*/ 42 h 47"/>
                  <a:gd name="T16" fmla="*/ 0 w 22"/>
                  <a:gd name="T17" fmla="*/ 42 h 47"/>
                  <a:gd name="T18" fmla="*/ 0 w 22"/>
                  <a:gd name="T19" fmla="*/ 42 h 47"/>
                  <a:gd name="T20" fmla="*/ 22 w 22"/>
                  <a:gd name="T21" fmla="*/ 0 h 47"/>
                  <a:gd name="T22" fmla="*/ 22 w 22"/>
                  <a:gd name="T23" fmla="*/ 2 h 47"/>
                  <a:gd name="T24" fmla="*/ 22 w 22"/>
                  <a:gd name="T25" fmla="*/ 2 h 47"/>
                  <a:gd name="T26" fmla="*/ 22 w 22"/>
                  <a:gd name="T27" fmla="*/ 4 h 47"/>
                  <a:gd name="T28" fmla="*/ 22 w 22"/>
                  <a:gd name="T29" fmla="*/ 4 h 47"/>
                  <a:gd name="T30" fmla="*/ 22 w 22"/>
                  <a:gd name="T31" fmla="*/ 6 h 47"/>
                  <a:gd name="T32" fmla="*/ 22 w 22"/>
                  <a:gd name="T33" fmla="*/ 6 h 47"/>
                  <a:gd name="T34" fmla="*/ 22 w 22"/>
                  <a:gd name="T35" fmla="*/ 6 h 47"/>
                  <a:gd name="T36" fmla="*/ 22 w 22"/>
                  <a:gd name="T37" fmla="*/ 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7">
                    <a:moveTo>
                      <a:pt x="22" y="8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EDE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0" name="Freeform 4632"/>
              <p:cNvSpPr>
                <a:spLocks/>
              </p:cNvSpPr>
              <p:nvPr/>
            </p:nvSpPr>
            <p:spPr bwMode="auto">
              <a:xfrm>
                <a:off x="4957" y="1182"/>
                <a:ext cx="22" cy="45"/>
              </a:xfrm>
              <a:custGeom>
                <a:avLst/>
                <a:gdLst>
                  <a:gd name="T0" fmla="*/ 22 w 22"/>
                  <a:gd name="T1" fmla="*/ 6 h 45"/>
                  <a:gd name="T2" fmla="*/ 0 w 22"/>
                  <a:gd name="T3" fmla="*/ 45 h 45"/>
                  <a:gd name="T4" fmla="*/ 0 w 22"/>
                  <a:gd name="T5" fmla="*/ 45 h 45"/>
                  <a:gd name="T6" fmla="*/ 0 w 22"/>
                  <a:gd name="T7" fmla="*/ 44 h 45"/>
                  <a:gd name="T8" fmla="*/ 0 w 22"/>
                  <a:gd name="T9" fmla="*/ 44 h 45"/>
                  <a:gd name="T10" fmla="*/ 0 w 22"/>
                  <a:gd name="T11" fmla="*/ 44 h 45"/>
                  <a:gd name="T12" fmla="*/ 0 w 22"/>
                  <a:gd name="T13" fmla="*/ 42 h 45"/>
                  <a:gd name="T14" fmla="*/ 0 w 22"/>
                  <a:gd name="T15" fmla="*/ 42 h 45"/>
                  <a:gd name="T16" fmla="*/ 0 w 22"/>
                  <a:gd name="T17" fmla="*/ 40 h 45"/>
                  <a:gd name="T18" fmla="*/ 0 w 22"/>
                  <a:gd name="T19" fmla="*/ 40 h 45"/>
                  <a:gd name="T20" fmla="*/ 20 w 22"/>
                  <a:gd name="T21" fmla="*/ 0 h 45"/>
                  <a:gd name="T22" fmla="*/ 20 w 22"/>
                  <a:gd name="T23" fmla="*/ 0 h 45"/>
                  <a:gd name="T24" fmla="*/ 20 w 22"/>
                  <a:gd name="T25" fmla="*/ 2 h 45"/>
                  <a:gd name="T26" fmla="*/ 20 w 22"/>
                  <a:gd name="T27" fmla="*/ 2 h 45"/>
                  <a:gd name="T28" fmla="*/ 22 w 22"/>
                  <a:gd name="T29" fmla="*/ 2 h 45"/>
                  <a:gd name="T30" fmla="*/ 22 w 22"/>
                  <a:gd name="T31" fmla="*/ 4 h 45"/>
                  <a:gd name="T32" fmla="*/ 22 w 22"/>
                  <a:gd name="T33" fmla="*/ 4 h 45"/>
                  <a:gd name="T34" fmla="*/ 22 w 22"/>
                  <a:gd name="T35" fmla="*/ 6 h 45"/>
                  <a:gd name="T36" fmla="*/ 22 w 22"/>
                  <a:gd name="T37" fmla="*/ 6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5">
                    <a:moveTo>
                      <a:pt x="22" y="6"/>
                    </a:move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EDE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1" name="Freeform 4633"/>
              <p:cNvSpPr>
                <a:spLocks/>
              </p:cNvSpPr>
              <p:nvPr/>
            </p:nvSpPr>
            <p:spPr bwMode="auto">
              <a:xfrm>
                <a:off x="4957" y="1179"/>
                <a:ext cx="22" cy="47"/>
              </a:xfrm>
              <a:custGeom>
                <a:avLst/>
                <a:gdLst>
                  <a:gd name="T0" fmla="*/ 22 w 22"/>
                  <a:gd name="T1" fmla="*/ 5 h 47"/>
                  <a:gd name="T2" fmla="*/ 0 w 22"/>
                  <a:gd name="T3" fmla="*/ 47 h 47"/>
                  <a:gd name="T4" fmla="*/ 0 w 22"/>
                  <a:gd name="T5" fmla="*/ 45 h 47"/>
                  <a:gd name="T6" fmla="*/ 0 w 22"/>
                  <a:gd name="T7" fmla="*/ 45 h 47"/>
                  <a:gd name="T8" fmla="*/ 0 w 22"/>
                  <a:gd name="T9" fmla="*/ 43 h 47"/>
                  <a:gd name="T10" fmla="*/ 0 w 22"/>
                  <a:gd name="T11" fmla="*/ 43 h 47"/>
                  <a:gd name="T12" fmla="*/ 0 w 22"/>
                  <a:gd name="T13" fmla="*/ 41 h 47"/>
                  <a:gd name="T14" fmla="*/ 0 w 22"/>
                  <a:gd name="T15" fmla="*/ 41 h 47"/>
                  <a:gd name="T16" fmla="*/ 0 w 22"/>
                  <a:gd name="T17" fmla="*/ 39 h 47"/>
                  <a:gd name="T18" fmla="*/ 0 w 22"/>
                  <a:gd name="T19" fmla="*/ 39 h 47"/>
                  <a:gd name="T20" fmla="*/ 20 w 22"/>
                  <a:gd name="T21" fmla="*/ 0 h 47"/>
                  <a:gd name="T22" fmla="*/ 20 w 22"/>
                  <a:gd name="T23" fmla="*/ 0 h 47"/>
                  <a:gd name="T24" fmla="*/ 20 w 22"/>
                  <a:gd name="T25" fmla="*/ 1 h 47"/>
                  <a:gd name="T26" fmla="*/ 20 w 22"/>
                  <a:gd name="T27" fmla="*/ 1 h 47"/>
                  <a:gd name="T28" fmla="*/ 20 w 22"/>
                  <a:gd name="T29" fmla="*/ 3 h 47"/>
                  <a:gd name="T30" fmla="*/ 20 w 22"/>
                  <a:gd name="T31" fmla="*/ 3 h 47"/>
                  <a:gd name="T32" fmla="*/ 20 w 22"/>
                  <a:gd name="T33" fmla="*/ 5 h 47"/>
                  <a:gd name="T34" fmla="*/ 20 w 22"/>
                  <a:gd name="T35" fmla="*/ 5 h 47"/>
                  <a:gd name="T36" fmla="*/ 22 w 22"/>
                  <a:gd name="T37" fmla="*/ 5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7">
                    <a:moveTo>
                      <a:pt x="22" y="5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EDE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2" name="Freeform 4634"/>
              <p:cNvSpPr>
                <a:spLocks/>
              </p:cNvSpPr>
              <p:nvPr/>
            </p:nvSpPr>
            <p:spPr bwMode="auto">
              <a:xfrm>
                <a:off x="4957" y="1175"/>
                <a:ext cx="20" cy="47"/>
              </a:xfrm>
              <a:custGeom>
                <a:avLst/>
                <a:gdLst>
                  <a:gd name="T0" fmla="*/ 20 w 20"/>
                  <a:gd name="T1" fmla="*/ 7 h 47"/>
                  <a:gd name="T2" fmla="*/ 0 w 20"/>
                  <a:gd name="T3" fmla="*/ 47 h 47"/>
                  <a:gd name="T4" fmla="*/ 0 w 20"/>
                  <a:gd name="T5" fmla="*/ 45 h 47"/>
                  <a:gd name="T6" fmla="*/ 0 w 20"/>
                  <a:gd name="T7" fmla="*/ 45 h 47"/>
                  <a:gd name="T8" fmla="*/ 0 w 20"/>
                  <a:gd name="T9" fmla="*/ 43 h 47"/>
                  <a:gd name="T10" fmla="*/ 0 w 20"/>
                  <a:gd name="T11" fmla="*/ 43 h 47"/>
                  <a:gd name="T12" fmla="*/ 0 w 20"/>
                  <a:gd name="T13" fmla="*/ 43 h 47"/>
                  <a:gd name="T14" fmla="*/ 0 w 20"/>
                  <a:gd name="T15" fmla="*/ 41 h 47"/>
                  <a:gd name="T16" fmla="*/ 0 w 20"/>
                  <a:gd name="T17" fmla="*/ 41 h 47"/>
                  <a:gd name="T18" fmla="*/ 0 w 20"/>
                  <a:gd name="T19" fmla="*/ 39 h 47"/>
                  <a:gd name="T20" fmla="*/ 20 w 20"/>
                  <a:gd name="T21" fmla="*/ 0 h 47"/>
                  <a:gd name="T22" fmla="*/ 20 w 20"/>
                  <a:gd name="T23" fmla="*/ 2 h 47"/>
                  <a:gd name="T24" fmla="*/ 20 w 20"/>
                  <a:gd name="T25" fmla="*/ 2 h 47"/>
                  <a:gd name="T26" fmla="*/ 20 w 20"/>
                  <a:gd name="T27" fmla="*/ 4 h 47"/>
                  <a:gd name="T28" fmla="*/ 20 w 20"/>
                  <a:gd name="T29" fmla="*/ 4 h 47"/>
                  <a:gd name="T30" fmla="*/ 20 w 20"/>
                  <a:gd name="T31" fmla="*/ 4 h 47"/>
                  <a:gd name="T32" fmla="*/ 20 w 20"/>
                  <a:gd name="T33" fmla="*/ 5 h 47"/>
                  <a:gd name="T34" fmla="*/ 20 w 20"/>
                  <a:gd name="T35" fmla="*/ 5 h 47"/>
                  <a:gd name="T36" fmla="*/ 20 w 20"/>
                  <a:gd name="T37" fmla="*/ 7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47">
                    <a:moveTo>
                      <a:pt x="20" y="7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EDE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3" name="Freeform 4635"/>
              <p:cNvSpPr>
                <a:spLocks/>
              </p:cNvSpPr>
              <p:nvPr/>
            </p:nvSpPr>
            <p:spPr bwMode="auto">
              <a:xfrm>
                <a:off x="4955" y="1171"/>
                <a:ext cx="22" cy="47"/>
              </a:xfrm>
              <a:custGeom>
                <a:avLst/>
                <a:gdLst>
                  <a:gd name="T0" fmla="*/ 22 w 22"/>
                  <a:gd name="T1" fmla="*/ 8 h 47"/>
                  <a:gd name="T2" fmla="*/ 2 w 22"/>
                  <a:gd name="T3" fmla="*/ 47 h 47"/>
                  <a:gd name="T4" fmla="*/ 2 w 22"/>
                  <a:gd name="T5" fmla="*/ 47 h 47"/>
                  <a:gd name="T6" fmla="*/ 2 w 22"/>
                  <a:gd name="T7" fmla="*/ 45 h 47"/>
                  <a:gd name="T8" fmla="*/ 2 w 22"/>
                  <a:gd name="T9" fmla="*/ 45 h 47"/>
                  <a:gd name="T10" fmla="*/ 2 w 22"/>
                  <a:gd name="T11" fmla="*/ 43 h 47"/>
                  <a:gd name="T12" fmla="*/ 2 w 22"/>
                  <a:gd name="T13" fmla="*/ 43 h 47"/>
                  <a:gd name="T14" fmla="*/ 0 w 22"/>
                  <a:gd name="T15" fmla="*/ 41 h 47"/>
                  <a:gd name="T16" fmla="*/ 0 w 22"/>
                  <a:gd name="T17" fmla="*/ 41 h 47"/>
                  <a:gd name="T18" fmla="*/ 0 w 22"/>
                  <a:gd name="T19" fmla="*/ 40 h 47"/>
                  <a:gd name="T20" fmla="*/ 22 w 22"/>
                  <a:gd name="T21" fmla="*/ 0 h 47"/>
                  <a:gd name="T22" fmla="*/ 22 w 22"/>
                  <a:gd name="T23" fmla="*/ 2 h 47"/>
                  <a:gd name="T24" fmla="*/ 22 w 22"/>
                  <a:gd name="T25" fmla="*/ 2 h 47"/>
                  <a:gd name="T26" fmla="*/ 22 w 22"/>
                  <a:gd name="T27" fmla="*/ 4 h 47"/>
                  <a:gd name="T28" fmla="*/ 22 w 22"/>
                  <a:gd name="T29" fmla="*/ 4 h 47"/>
                  <a:gd name="T30" fmla="*/ 22 w 22"/>
                  <a:gd name="T31" fmla="*/ 6 h 47"/>
                  <a:gd name="T32" fmla="*/ 22 w 22"/>
                  <a:gd name="T33" fmla="*/ 6 h 47"/>
                  <a:gd name="T34" fmla="*/ 22 w 22"/>
                  <a:gd name="T35" fmla="*/ 8 h 47"/>
                  <a:gd name="T36" fmla="*/ 22 w 22"/>
                  <a:gd name="T37" fmla="*/ 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7">
                    <a:moveTo>
                      <a:pt x="22" y="8"/>
                    </a:moveTo>
                    <a:lnTo>
                      <a:pt x="2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EDE4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4" name="Freeform 4636"/>
              <p:cNvSpPr>
                <a:spLocks/>
              </p:cNvSpPr>
              <p:nvPr/>
            </p:nvSpPr>
            <p:spPr bwMode="auto">
              <a:xfrm>
                <a:off x="4955" y="1169"/>
                <a:ext cx="22" cy="45"/>
              </a:xfrm>
              <a:custGeom>
                <a:avLst/>
                <a:gdLst>
                  <a:gd name="T0" fmla="*/ 22 w 22"/>
                  <a:gd name="T1" fmla="*/ 6 h 45"/>
                  <a:gd name="T2" fmla="*/ 2 w 22"/>
                  <a:gd name="T3" fmla="*/ 45 h 45"/>
                  <a:gd name="T4" fmla="*/ 2 w 22"/>
                  <a:gd name="T5" fmla="*/ 45 h 45"/>
                  <a:gd name="T6" fmla="*/ 0 w 22"/>
                  <a:gd name="T7" fmla="*/ 43 h 45"/>
                  <a:gd name="T8" fmla="*/ 0 w 22"/>
                  <a:gd name="T9" fmla="*/ 43 h 45"/>
                  <a:gd name="T10" fmla="*/ 0 w 22"/>
                  <a:gd name="T11" fmla="*/ 42 h 45"/>
                  <a:gd name="T12" fmla="*/ 0 w 22"/>
                  <a:gd name="T13" fmla="*/ 42 h 45"/>
                  <a:gd name="T14" fmla="*/ 0 w 22"/>
                  <a:gd name="T15" fmla="*/ 42 h 45"/>
                  <a:gd name="T16" fmla="*/ 0 w 22"/>
                  <a:gd name="T17" fmla="*/ 40 h 45"/>
                  <a:gd name="T18" fmla="*/ 0 w 22"/>
                  <a:gd name="T19" fmla="*/ 40 h 45"/>
                  <a:gd name="T20" fmla="*/ 22 w 22"/>
                  <a:gd name="T21" fmla="*/ 0 h 45"/>
                  <a:gd name="T22" fmla="*/ 22 w 22"/>
                  <a:gd name="T23" fmla="*/ 0 h 45"/>
                  <a:gd name="T24" fmla="*/ 22 w 22"/>
                  <a:gd name="T25" fmla="*/ 2 h 45"/>
                  <a:gd name="T26" fmla="*/ 22 w 22"/>
                  <a:gd name="T27" fmla="*/ 2 h 45"/>
                  <a:gd name="T28" fmla="*/ 22 w 22"/>
                  <a:gd name="T29" fmla="*/ 2 h 45"/>
                  <a:gd name="T30" fmla="*/ 22 w 22"/>
                  <a:gd name="T31" fmla="*/ 4 h 45"/>
                  <a:gd name="T32" fmla="*/ 22 w 22"/>
                  <a:gd name="T33" fmla="*/ 4 h 45"/>
                  <a:gd name="T34" fmla="*/ 22 w 22"/>
                  <a:gd name="T35" fmla="*/ 6 h 45"/>
                  <a:gd name="T36" fmla="*/ 22 w 22"/>
                  <a:gd name="T37" fmla="*/ 6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5">
                    <a:moveTo>
                      <a:pt x="22" y="6"/>
                    </a:moveTo>
                    <a:lnTo>
                      <a:pt x="2" y="45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EDE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5" name="Freeform 4637"/>
              <p:cNvSpPr>
                <a:spLocks/>
              </p:cNvSpPr>
              <p:nvPr/>
            </p:nvSpPr>
            <p:spPr bwMode="auto">
              <a:xfrm>
                <a:off x="4955" y="1165"/>
                <a:ext cx="22" cy="46"/>
              </a:xfrm>
              <a:custGeom>
                <a:avLst/>
                <a:gdLst>
                  <a:gd name="T0" fmla="*/ 22 w 22"/>
                  <a:gd name="T1" fmla="*/ 6 h 46"/>
                  <a:gd name="T2" fmla="*/ 0 w 22"/>
                  <a:gd name="T3" fmla="*/ 46 h 46"/>
                  <a:gd name="T4" fmla="*/ 0 w 22"/>
                  <a:gd name="T5" fmla="*/ 46 h 46"/>
                  <a:gd name="T6" fmla="*/ 0 w 22"/>
                  <a:gd name="T7" fmla="*/ 46 h 46"/>
                  <a:gd name="T8" fmla="*/ 0 w 22"/>
                  <a:gd name="T9" fmla="*/ 44 h 46"/>
                  <a:gd name="T10" fmla="*/ 0 w 22"/>
                  <a:gd name="T11" fmla="*/ 44 h 46"/>
                  <a:gd name="T12" fmla="*/ 0 w 22"/>
                  <a:gd name="T13" fmla="*/ 42 h 46"/>
                  <a:gd name="T14" fmla="*/ 0 w 22"/>
                  <a:gd name="T15" fmla="*/ 42 h 46"/>
                  <a:gd name="T16" fmla="*/ 0 w 22"/>
                  <a:gd name="T17" fmla="*/ 40 h 46"/>
                  <a:gd name="T18" fmla="*/ 0 w 22"/>
                  <a:gd name="T19" fmla="*/ 40 h 46"/>
                  <a:gd name="T20" fmla="*/ 22 w 22"/>
                  <a:gd name="T21" fmla="*/ 0 h 46"/>
                  <a:gd name="T22" fmla="*/ 22 w 22"/>
                  <a:gd name="T23" fmla="*/ 0 h 46"/>
                  <a:gd name="T24" fmla="*/ 22 w 22"/>
                  <a:gd name="T25" fmla="*/ 2 h 46"/>
                  <a:gd name="T26" fmla="*/ 22 w 22"/>
                  <a:gd name="T27" fmla="*/ 2 h 46"/>
                  <a:gd name="T28" fmla="*/ 22 w 22"/>
                  <a:gd name="T29" fmla="*/ 4 h 46"/>
                  <a:gd name="T30" fmla="*/ 22 w 22"/>
                  <a:gd name="T31" fmla="*/ 4 h 46"/>
                  <a:gd name="T32" fmla="*/ 22 w 22"/>
                  <a:gd name="T33" fmla="*/ 6 h 46"/>
                  <a:gd name="T34" fmla="*/ 22 w 22"/>
                  <a:gd name="T35" fmla="*/ 6 h 46"/>
                  <a:gd name="T36" fmla="*/ 22 w 22"/>
                  <a:gd name="T37" fmla="*/ 6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6">
                    <a:moveTo>
                      <a:pt x="22" y="6"/>
                    </a:moveTo>
                    <a:lnTo>
                      <a:pt x="0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EDE4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6" name="Freeform 4638"/>
              <p:cNvSpPr>
                <a:spLocks/>
              </p:cNvSpPr>
              <p:nvPr/>
            </p:nvSpPr>
            <p:spPr bwMode="auto">
              <a:xfrm>
                <a:off x="4955" y="1162"/>
                <a:ext cx="22" cy="47"/>
              </a:xfrm>
              <a:custGeom>
                <a:avLst/>
                <a:gdLst>
                  <a:gd name="T0" fmla="*/ 22 w 22"/>
                  <a:gd name="T1" fmla="*/ 7 h 47"/>
                  <a:gd name="T2" fmla="*/ 0 w 22"/>
                  <a:gd name="T3" fmla="*/ 47 h 47"/>
                  <a:gd name="T4" fmla="*/ 0 w 22"/>
                  <a:gd name="T5" fmla="*/ 45 h 47"/>
                  <a:gd name="T6" fmla="*/ 0 w 22"/>
                  <a:gd name="T7" fmla="*/ 45 h 47"/>
                  <a:gd name="T8" fmla="*/ 0 w 22"/>
                  <a:gd name="T9" fmla="*/ 43 h 47"/>
                  <a:gd name="T10" fmla="*/ 0 w 22"/>
                  <a:gd name="T11" fmla="*/ 43 h 47"/>
                  <a:gd name="T12" fmla="*/ 0 w 22"/>
                  <a:gd name="T13" fmla="*/ 41 h 47"/>
                  <a:gd name="T14" fmla="*/ 0 w 22"/>
                  <a:gd name="T15" fmla="*/ 41 h 47"/>
                  <a:gd name="T16" fmla="*/ 0 w 22"/>
                  <a:gd name="T17" fmla="*/ 41 h 47"/>
                  <a:gd name="T18" fmla="*/ 0 w 22"/>
                  <a:gd name="T19" fmla="*/ 39 h 47"/>
                  <a:gd name="T20" fmla="*/ 22 w 22"/>
                  <a:gd name="T21" fmla="*/ 0 h 47"/>
                  <a:gd name="T22" fmla="*/ 22 w 22"/>
                  <a:gd name="T23" fmla="*/ 2 h 47"/>
                  <a:gd name="T24" fmla="*/ 22 w 22"/>
                  <a:gd name="T25" fmla="*/ 2 h 47"/>
                  <a:gd name="T26" fmla="*/ 22 w 22"/>
                  <a:gd name="T27" fmla="*/ 2 h 47"/>
                  <a:gd name="T28" fmla="*/ 22 w 22"/>
                  <a:gd name="T29" fmla="*/ 3 h 47"/>
                  <a:gd name="T30" fmla="*/ 22 w 22"/>
                  <a:gd name="T31" fmla="*/ 3 h 47"/>
                  <a:gd name="T32" fmla="*/ 22 w 22"/>
                  <a:gd name="T33" fmla="*/ 5 h 47"/>
                  <a:gd name="T34" fmla="*/ 22 w 22"/>
                  <a:gd name="T35" fmla="*/ 5 h 47"/>
                  <a:gd name="T36" fmla="*/ 22 w 22"/>
                  <a:gd name="T37" fmla="*/ 7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7">
                    <a:moveTo>
                      <a:pt x="22" y="7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EDE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7" name="Freeform 4639"/>
              <p:cNvSpPr>
                <a:spLocks/>
              </p:cNvSpPr>
              <p:nvPr/>
            </p:nvSpPr>
            <p:spPr bwMode="auto">
              <a:xfrm>
                <a:off x="4955" y="1158"/>
                <a:ext cx="22" cy="47"/>
              </a:xfrm>
              <a:custGeom>
                <a:avLst/>
                <a:gdLst>
                  <a:gd name="T0" fmla="*/ 22 w 22"/>
                  <a:gd name="T1" fmla="*/ 7 h 47"/>
                  <a:gd name="T2" fmla="*/ 0 w 22"/>
                  <a:gd name="T3" fmla="*/ 47 h 47"/>
                  <a:gd name="T4" fmla="*/ 0 w 22"/>
                  <a:gd name="T5" fmla="*/ 45 h 47"/>
                  <a:gd name="T6" fmla="*/ 0 w 22"/>
                  <a:gd name="T7" fmla="*/ 45 h 47"/>
                  <a:gd name="T8" fmla="*/ 0 w 22"/>
                  <a:gd name="T9" fmla="*/ 45 h 47"/>
                  <a:gd name="T10" fmla="*/ 0 w 22"/>
                  <a:gd name="T11" fmla="*/ 43 h 47"/>
                  <a:gd name="T12" fmla="*/ 0 w 22"/>
                  <a:gd name="T13" fmla="*/ 43 h 47"/>
                  <a:gd name="T14" fmla="*/ 0 w 22"/>
                  <a:gd name="T15" fmla="*/ 41 h 47"/>
                  <a:gd name="T16" fmla="*/ 0 w 22"/>
                  <a:gd name="T17" fmla="*/ 41 h 47"/>
                  <a:gd name="T18" fmla="*/ 0 w 22"/>
                  <a:gd name="T19" fmla="*/ 39 h 47"/>
                  <a:gd name="T20" fmla="*/ 22 w 22"/>
                  <a:gd name="T21" fmla="*/ 0 h 47"/>
                  <a:gd name="T22" fmla="*/ 22 w 22"/>
                  <a:gd name="T23" fmla="*/ 2 h 47"/>
                  <a:gd name="T24" fmla="*/ 22 w 22"/>
                  <a:gd name="T25" fmla="*/ 2 h 47"/>
                  <a:gd name="T26" fmla="*/ 22 w 22"/>
                  <a:gd name="T27" fmla="*/ 4 h 47"/>
                  <a:gd name="T28" fmla="*/ 22 w 22"/>
                  <a:gd name="T29" fmla="*/ 4 h 47"/>
                  <a:gd name="T30" fmla="*/ 22 w 22"/>
                  <a:gd name="T31" fmla="*/ 6 h 47"/>
                  <a:gd name="T32" fmla="*/ 22 w 22"/>
                  <a:gd name="T33" fmla="*/ 6 h 47"/>
                  <a:gd name="T34" fmla="*/ 22 w 22"/>
                  <a:gd name="T35" fmla="*/ 6 h 47"/>
                  <a:gd name="T36" fmla="*/ 22 w 22"/>
                  <a:gd name="T37" fmla="*/ 7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7">
                    <a:moveTo>
                      <a:pt x="22" y="7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EDE4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8" name="Freeform 4640"/>
              <p:cNvSpPr>
                <a:spLocks/>
              </p:cNvSpPr>
              <p:nvPr/>
            </p:nvSpPr>
            <p:spPr bwMode="auto">
              <a:xfrm>
                <a:off x="4955" y="1154"/>
                <a:ext cx="22" cy="47"/>
              </a:xfrm>
              <a:custGeom>
                <a:avLst/>
                <a:gdLst>
                  <a:gd name="T0" fmla="*/ 22 w 22"/>
                  <a:gd name="T1" fmla="*/ 8 h 47"/>
                  <a:gd name="T2" fmla="*/ 0 w 22"/>
                  <a:gd name="T3" fmla="*/ 47 h 47"/>
                  <a:gd name="T4" fmla="*/ 0 w 22"/>
                  <a:gd name="T5" fmla="*/ 47 h 47"/>
                  <a:gd name="T6" fmla="*/ 0 w 22"/>
                  <a:gd name="T7" fmla="*/ 45 h 47"/>
                  <a:gd name="T8" fmla="*/ 0 w 22"/>
                  <a:gd name="T9" fmla="*/ 45 h 47"/>
                  <a:gd name="T10" fmla="*/ 0 w 22"/>
                  <a:gd name="T11" fmla="*/ 43 h 47"/>
                  <a:gd name="T12" fmla="*/ 0 w 22"/>
                  <a:gd name="T13" fmla="*/ 43 h 47"/>
                  <a:gd name="T14" fmla="*/ 0 w 22"/>
                  <a:gd name="T15" fmla="*/ 42 h 47"/>
                  <a:gd name="T16" fmla="*/ 0 w 22"/>
                  <a:gd name="T17" fmla="*/ 42 h 47"/>
                  <a:gd name="T18" fmla="*/ 0 w 22"/>
                  <a:gd name="T19" fmla="*/ 40 h 47"/>
                  <a:gd name="T20" fmla="*/ 22 w 22"/>
                  <a:gd name="T21" fmla="*/ 0 h 47"/>
                  <a:gd name="T22" fmla="*/ 22 w 22"/>
                  <a:gd name="T23" fmla="*/ 2 h 47"/>
                  <a:gd name="T24" fmla="*/ 22 w 22"/>
                  <a:gd name="T25" fmla="*/ 2 h 47"/>
                  <a:gd name="T26" fmla="*/ 22 w 22"/>
                  <a:gd name="T27" fmla="*/ 4 h 47"/>
                  <a:gd name="T28" fmla="*/ 22 w 22"/>
                  <a:gd name="T29" fmla="*/ 4 h 47"/>
                  <a:gd name="T30" fmla="*/ 22 w 22"/>
                  <a:gd name="T31" fmla="*/ 6 h 47"/>
                  <a:gd name="T32" fmla="*/ 22 w 22"/>
                  <a:gd name="T33" fmla="*/ 6 h 47"/>
                  <a:gd name="T34" fmla="*/ 22 w 22"/>
                  <a:gd name="T35" fmla="*/ 8 h 47"/>
                  <a:gd name="T36" fmla="*/ 22 w 22"/>
                  <a:gd name="T37" fmla="*/ 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7">
                    <a:moveTo>
                      <a:pt x="22" y="8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F0E8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9" name="Freeform 4641"/>
              <p:cNvSpPr>
                <a:spLocks/>
              </p:cNvSpPr>
              <p:nvPr/>
            </p:nvSpPr>
            <p:spPr bwMode="auto">
              <a:xfrm>
                <a:off x="4955" y="1152"/>
                <a:ext cx="22" cy="45"/>
              </a:xfrm>
              <a:custGeom>
                <a:avLst/>
                <a:gdLst>
                  <a:gd name="T0" fmla="*/ 22 w 22"/>
                  <a:gd name="T1" fmla="*/ 6 h 45"/>
                  <a:gd name="T2" fmla="*/ 0 w 22"/>
                  <a:gd name="T3" fmla="*/ 45 h 45"/>
                  <a:gd name="T4" fmla="*/ 0 w 22"/>
                  <a:gd name="T5" fmla="*/ 45 h 45"/>
                  <a:gd name="T6" fmla="*/ 0 w 22"/>
                  <a:gd name="T7" fmla="*/ 44 h 45"/>
                  <a:gd name="T8" fmla="*/ 0 w 22"/>
                  <a:gd name="T9" fmla="*/ 44 h 45"/>
                  <a:gd name="T10" fmla="*/ 0 w 22"/>
                  <a:gd name="T11" fmla="*/ 42 h 45"/>
                  <a:gd name="T12" fmla="*/ 0 w 22"/>
                  <a:gd name="T13" fmla="*/ 42 h 45"/>
                  <a:gd name="T14" fmla="*/ 0 w 22"/>
                  <a:gd name="T15" fmla="*/ 42 h 45"/>
                  <a:gd name="T16" fmla="*/ 0 w 22"/>
                  <a:gd name="T17" fmla="*/ 40 h 45"/>
                  <a:gd name="T18" fmla="*/ 0 w 22"/>
                  <a:gd name="T19" fmla="*/ 40 h 45"/>
                  <a:gd name="T20" fmla="*/ 22 w 22"/>
                  <a:gd name="T21" fmla="*/ 0 h 45"/>
                  <a:gd name="T22" fmla="*/ 22 w 22"/>
                  <a:gd name="T23" fmla="*/ 0 h 45"/>
                  <a:gd name="T24" fmla="*/ 22 w 22"/>
                  <a:gd name="T25" fmla="*/ 2 h 45"/>
                  <a:gd name="T26" fmla="*/ 22 w 22"/>
                  <a:gd name="T27" fmla="*/ 2 h 45"/>
                  <a:gd name="T28" fmla="*/ 22 w 22"/>
                  <a:gd name="T29" fmla="*/ 2 h 45"/>
                  <a:gd name="T30" fmla="*/ 22 w 22"/>
                  <a:gd name="T31" fmla="*/ 4 h 45"/>
                  <a:gd name="T32" fmla="*/ 22 w 22"/>
                  <a:gd name="T33" fmla="*/ 4 h 45"/>
                  <a:gd name="T34" fmla="*/ 22 w 22"/>
                  <a:gd name="T35" fmla="*/ 6 h 45"/>
                  <a:gd name="T36" fmla="*/ 22 w 22"/>
                  <a:gd name="T37" fmla="*/ 6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5">
                    <a:moveTo>
                      <a:pt x="22" y="6"/>
                    </a:move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F0E8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0" name="Freeform 4642"/>
              <p:cNvSpPr>
                <a:spLocks/>
              </p:cNvSpPr>
              <p:nvPr/>
            </p:nvSpPr>
            <p:spPr bwMode="auto">
              <a:xfrm>
                <a:off x="4955" y="1149"/>
                <a:ext cx="22" cy="45"/>
              </a:xfrm>
              <a:custGeom>
                <a:avLst/>
                <a:gdLst>
                  <a:gd name="T0" fmla="*/ 22 w 22"/>
                  <a:gd name="T1" fmla="*/ 5 h 45"/>
                  <a:gd name="T2" fmla="*/ 0 w 22"/>
                  <a:gd name="T3" fmla="*/ 45 h 45"/>
                  <a:gd name="T4" fmla="*/ 0 w 22"/>
                  <a:gd name="T5" fmla="*/ 45 h 45"/>
                  <a:gd name="T6" fmla="*/ 0 w 22"/>
                  <a:gd name="T7" fmla="*/ 45 h 45"/>
                  <a:gd name="T8" fmla="*/ 0 w 22"/>
                  <a:gd name="T9" fmla="*/ 43 h 45"/>
                  <a:gd name="T10" fmla="*/ 0 w 22"/>
                  <a:gd name="T11" fmla="*/ 43 h 45"/>
                  <a:gd name="T12" fmla="*/ 0 w 22"/>
                  <a:gd name="T13" fmla="*/ 41 h 45"/>
                  <a:gd name="T14" fmla="*/ 0 w 22"/>
                  <a:gd name="T15" fmla="*/ 41 h 45"/>
                  <a:gd name="T16" fmla="*/ 0 w 22"/>
                  <a:gd name="T17" fmla="*/ 39 h 45"/>
                  <a:gd name="T18" fmla="*/ 0 w 22"/>
                  <a:gd name="T19" fmla="*/ 39 h 45"/>
                  <a:gd name="T20" fmla="*/ 21 w 22"/>
                  <a:gd name="T21" fmla="*/ 0 h 45"/>
                  <a:gd name="T22" fmla="*/ 21 w 22"/>
                  <a:gd name="T23" fmla="*/ 0 h 45"/>
                  <a:gd name="T24" fmla="*/ 21 w 22"/>
                  <a:gd name="T25" fmla="*/ 1 h 45"/>
                  <a:gd name="T26" fmla="*/ 21 w 22"/>
                  <a:gd name="T27" fmla="*/ 1 h 45"/>
                  <a:gd name="T28" fmla="*/ 22 w 22"/>
                  <a:gd name="T29" fmla="*/ 3 h 45"/>
                  <a:gd name="T30" fmla="*/ 22 w 22"/>
                  <a:gd name="T31" fmla="*/ 3 h 45"/>
                  <a:gd name="T32" fmla="*/ 22 w 22"/>
                  <a:gd name="T33" fmla="*/ 5 h 45"/>
                  <a:gd name="T34" fmla="*/ 22 w 22"/>
                  <a:gd name="T35" fmla="*/ 5 h 45"/>
                  <a:gd name="T36" fmla="*/ 22 w 22"/>
                  <a:gd name="T37" fmla="*/ 5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5">
                    <a:moveTo>
                      <a:pt x="22" y="5"/>
                    </a:move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1E8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1" name="Freeform 4643"/>
              <p:cNvSpPr>
                <a:spLocks/>
              </p:cNvSpPr>
              <p:nvPr/>
            </p:nvSpPr>
            <p:spPr bwMode="auto">
              <a:xfrm>
                <a:off x="4955" y="1145"/>
                <a:ext cx="22" cy="47"/>
              </a:xfrm>
              <a:custGeom>
                <a:avLst/>
                <a:gdLst>
                  <a:gd name="T0" fmla="*/ 22 w 22"/>
                  <a:gd name="T1" fmla="*/ 7 h 47"/>
                  <a:gd name="T2" fmla="*/ 0 w 22"/>
                  <a:gd name="T3" fmla="*/ 47 h 47"/>
                  <a:gd name="T4" fmla="*/ 0 w 22"/>
                  <a:gd name="T5" fmla="*/ 45 h 47"/>
                  <a:gd name="T6" fmla="*/ 0 w 22"/>
                  <a:gd name="T7" fmla="*/ 45 h 47"/>
                  <a:gd name="T8" fmla="*/ 0 w 22"/>
                  <a:gd name="T9" fmla="*/ 43 h 47"/>
                  <a:gd name="T10" fmla="*/ 0 w 22"/>
                  <a:gd name="T11" fmla="*/ 43 h 47"/>
                  <a:gd name="T12" fmla="*/ 0 w 22"/>
                  <a:gd name="T13" fmla="*/ 41 h 47"/>
                  <a:gd name="T14" fmla="*/ 0 w 22"/>
                  <a:gd name="T15" fmla="*/ 41 h 47"/>
                  <a:gd name="T16" fmla="*/ 0 w 22"/>
                  <a:gd name="T17" fmla="*/ 39 h 47"/>
                  <a:gd name="T18" fmla="*/ 0 w 22"/>
                  <a:gd name="T19" fmla="*/ 39 h 47"/>
                  <a:gd name="T20" fmla="*/ 21 w 22"/>
                  <a:gd name="T21" fmla="*/ 0 h 47"/>
                  <a:gd name="T22" fmla="*/ 21 w 22"/>
                  <a:gd name="T23" fmla="*/ 0 h 47"/>
                  <a:gd name="T24" fmla="*/ 21 w 22"/>
                  <a:gd name="T25" fmla="*/ 2 h 47"/>
                  <a:gd name="T26" fmla="*/ 21 w 22"/>
                  <a:gd name="T27" fmla="*/ 2 h 47"/>
                  <a:gd name="T28" fmla="*/ 21 w 22"/>
                  <a:gd name="T29" fmla="*/ 4 h 47"/>
                  <a:gd name="T30" fmla="*/ 21 w 22"/>
                  <a:gd name="T31" fmla="*/ 4 h 47"/>
                  <a:gd name="T32" fmla="*/ 21 w 22"/>
                  <a:gd name="T33" fmla="*/ 5 h 47"/>
                  <a:gd name="T34" fmla="*/ 21 w 22"/>
                  <a:gd name="T35" fmla="*/ 5 h 47"/>
                  <a:gd name="T36" fmla="*/ 22 w 22"/>
                  <a:gd name="T37" fmla="*/ 7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47">
                    <a:moveTo>
                      <a:pt x="22" y="7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F1E8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2" name="Freeform 4644"/>
              <p:cNvSpPr>
                <a:spLocks/>
              </p:cNvSpPr>
              <p:nvPr/>
            </p:nvSpPr>
            <p:spPr bwMode="auto">
              <a:xfrm>
                <a:off x="4955" y="1141"/>
                <a:ext cx="21" cy="47"/>
              </a:xfrm>
              <a:custGeom>
                <a:avLst/>
                <a:gdLst>
                  <a:gd name="T0" fmla="*/ 21 w 21"/>
                  <a:gd name="T1" fmla="*/ 8 h 47"/>
                  <a:gd name="T2" fmla="*/ 0 w 21"/>
                  <a:gd name="T3" fmla="*/ 47 h 47"/>
                  <a:gd name="T4" fmla="*/ 0 w 21"/>
                  <a:gd name="T5" fmla="*/ 45 h 47"/>
                  <a:gd name="T6" fmla="*/ 0 w 21"/>
                  <a:gd name="T7" fmla="*/ 45 h 47"/>
                  <a:gd name="T8" fmla="*/ 0 w 21"/>
                  <a:gd name="T9" fmla="*/ 43 h 47"/>
                  <a:gd name="T10" fmla="*/ 0 w 21"/>
                  <a:gd name="T11" fmla="*/ 43 h 47"/>
                  <a:gd name="T12" fmla="*/ 0 w 21"/>
                  <a:gd name="T13" fmla="*/ 43 h 47"/>
                  <a:gd name="T14" fmla="*/ 0 w 21"/>
                  <a:gd name="T15" fmla="*/ 41 h 47"/>
                  <a:gd name="T16" fmla="*/ 0 w 21"/>
                  <a:gd name="T17" fmla="*/ 41 h 47"/>
                  <a:gd name="T18" fmla="*/ 0 w 21"/>
                  <a:gd name="T19" fmla="*/ 39 h 47"/>
                  <a:gd name="T20" fmla="*/ 21 w 21"/>
                  <a:gd name="T21" fmla="*/ 0 h 47"/>
                  <a:gd name="T22" fmla="*/ 21 w 21"/>
                  <a:gd name="T23" fmla="*/ 0 h 47"/>
                  <a:gd name="T24" fmla="*/ 21 w 21"/>
                  <a:gd name="T25" fmla="*/ 2 h 47"/>
                  <a:gd name="T26" fmla="*/ 21 w 21"/>
                  <a:gd name="T27" fmla="*/ 2 h 47"/>
                  <a:gd name="T28" fmla="*/ 21 w 21"/>
                  <a:gd name="T29" fmla="*/ 4 h 47"/>
                  <a:gd name="T30" fmla="*/ 21 w 21"/>
                  <a:gd name="T31" fmla="*/ 4 h 47"/>
                  <a:gd name="T32" fmla="*/ 21 w 21"/>
                  <a:gd name="T33" fmla="*/ 6 h 47"/>
                  <a:gd name="T34" fmla="*/ 21 w 21"/>
                  <a:gd name="T35" fmla="*/ 6 h 47"/>
                  <a:gd name="T36" fmla="*/ 21 w 21"/>
                  <a:gd name="T37" fmla="*/ 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47">
                    <a:moveTo>
                      <a:pt x="21" y="8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1E8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3" name="Freeform 4645"/>
              <p:cNvSpPr>
                <a:spLocks/>
              </p:cNvSpPr>
              <p:nvPr/>
            </p:nvSpPr>
            <p:spPr bwMode="auto">
              <a:xfrm>
                <a:off x="4955" y="1137"/>
                <a:ext cx="21" cy="47"/>
              </a:xfrm>
              <a:custGeom>
                <a:avLst/>
                <a:gdLst>
                  <a:gd name="T0" fmla="*/ 21 w 21"/>
                  <a:gd name="T1" fmla="*/ 8 h 47"/>
                  <a:gd name="T2" fmla="*/ 0 w 21"/>
                  <a:gd name="T3" fmla="*/ 47 h 47"/>
                  <a:gd name="T4" fmla="*/ 0 w 21"/>
                  <a:gd name="T5" fmla="*/ 47 h 47"/>
                  <a:gd name="T6" fmla="*/ 0 w 21"/>
                  <a:gd name="T7" fmla="*/ 45 h 47"/>
                  <a:gd name="T8" fmla="*/ 0 w 21"/>
                  <a:gd name="T9" fmla="*/ 45 h 47"/>
                  <a:gd name="T10" fmla="*/ 0 w 21"/>
                  <a:gd name="T11" fmla="*/ 43 h 47"/>
                  <a:gd name="T12" fmla="*/ 0 w 21"/>
                  <a:gd name="T13" fmla="*/ 43 h 47"/>
                  <a:gd name="T14" fmla="*/ 0 w 21"/>
                  <a:gd name="T15" fmla="*/ 42 h 47"/>
                  <a:gd name="T16" fmla="*/ 0 w 21"/>
                  <a:gd name="T17" fmla="*/ 42 h 47"/>
                  <a:gd name="T18" fmla="*/ 0 w 21"/>
                  <a:gd name="T19" fmla="*/ 40 h 47"/>
                  <a:gd name="T20" fmla="*/ 21 w 21"/>
                  <a:gd name="T21" fmla="*/ 0 h 47"/>
                  <a:gd name="T22" fmla="*/ 21 w 21"/>
                  <a:gd name="T23" fmla="*/ 0 h 47"/>
                  <a:gd name="T24" fmla="*/ 21 w 21"/>
                  <a:gd name="T25" fmla="*/ 2 h 47"/>
                  <a:gd name="T26" fmla="*/ 21 w 21"/>
                  <a:gd name="T27" fmla="*/ 2 h 47"/>
                  <a:gd name="T28" fmla="*/ 21 w 21"/>
                  <a:gd name="T29" fmla="*/ 4 h 47"/>
                  <a:gd name="T30" fmla="*/ 21 w 21"/>
                  <a:gd name="T31" fmla="*/ 4 h 47"/>
                  <a:gd name="T32" fmla="*/ 21 w 21"/>
                  <a:gd name="T33" fmla="*/ 6 h 47"/>
                  <a:gd name="T34" fmla="*/ 21 w 21"/>
                  <a:gd name="T35" fmla="*/ 6 h 47"/>
                  <a:gd name="T36" fmla="*/ 21 w 21"/>
                  <a:gd name="T37" fmla="*/ 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47">
                    <a:moveTo>
                      <a:pt x="21" y="8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1E8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4" name="Freeform 4646"/>
              <p:cNvSpPr>
                <a:spLocks/>
              </p:cNvSpPr>
              <p:nvPr/>
            </p:nvSpPr>
            <p:spPr bwMode="auto">
              <a:xfrm>
                <a:off x="4955" y="1133"/>
                <a:ext cx="21" cy="47"/>
              </a:xfrm>
              <a:custGeom>
                <a:avLst/>
                <a:gdLst>
                  <a:gd name="T0" fmla="*/ 21 w 21"/>
                  <a:gd name="T1" fmla="*/ 8 h 47"/>
                  <a:gd name="T2" fmla="*/ 0 w 21"/>
                  <a:gd name="T3" fmla="*/ 47 h 47"/>
                  <a:gd name="T4" fmla="*/ 0 w 21"/>
                  <a:gd name="T5" fmla="*/ 47 h 47"/>
                  <a:gd name="T6" fmla="*/ 0 w 21"/>
                  <a:gd name="T7" fmla="*/ 46 h 47"/>
                  <a:gd name="T8" fmla="*/ 0 w 21"/>
                  <a:gd name="T9" fmla="*/ 46 h 47"/>
                  <a:gd name="T10" fmla="*/ 0 w 21"/>
                  <a:gd name="T11" fmla="*/ 44 h 47"/>
                  <a:gd name="T12" fmla="*/ 0 w 21"/>
                  <a:gd name="T13" fmla="*/ 44 h 47"/>
                  <a:gd name="T14" fmla="*/ 0 w 21"/>
                  <a:gd name="T15" fmla="*/ 42 h 47"/>
                  <a:gd name="T16" fmla="*/ 0 w 21"/>
                  <a:gd name="T17" fmla="*/ 42 h 47"/>
                  <a:gd name="T18" fmla="*/ 0 w 21"/>
                  <a:gd name="T19" fmla="*/ 40 h 47"/>
                  <a:gd name="T20" fmla="*/ 21 w 21"/>
                  <a:gd name="T21" fmla="*/ 0 h 47"/>
                  <a:gd name="T22" fmla="*/ 21 w 21"/>
                  <a:gd name="T23" fmla="*/ 0 h 47"/>
                  <a:gd name="T24" fmla="*/ 21 w 21"/>
                  <a:gd name="T25" fmla="*/ 2 h 47"/>
                  <a:gd name="T26" fmla="*/ 21 w 21"/>
                  <a:gd name="T27" fmla="*/ 2 h 47"/>
                  <a:gd name="T28" fmla="*/ 21 w 21"/>
                  <a:gd name="T29" fmla="*/ 4 h 47"/>
                  <a:gd name="T30" fmla="*/ 21 w 21"/>
                  <a:gd name="T31" fmla="*/ 4 h 47"/>
                  <a:gd name="T32" fmla="*/ 21 w 21"/>
                  <a:gd name="T33" fmla="*/ 6 h 47"/>
                  <a:gd name="T34" fmla="*/ 21 w 21"/>
                  <a:gd name="T35" fmla="*/ 6 h 47"/>
                  <a:gd name="T36" fmla="*/ 21 w 21"/>
                  <a:gd name="T37" fmla="*/ 8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47">
                    <a:moveTo>
                      <a:pt x="21" y="8"/>
                    </a:moveTo>
                    <a:lnTo>
                      <a:pt x="0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1EB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5" name="Freeform 4647"/>
              <p:cNvSpPr>
                <a:spLocks/>
              </p:cNvSpPr>
              <p:nvPr/>
            </p:nvSpPr>
            <p:spPr bwMode="auto">
              <a:xfrm>
                <a:off x="4955" y="1130"/>
                <a:ext cx="21" cy="47"/>
              </a:xfrm>
              <a:custGeom>
                <a:avLst/>
                <a:gdLst>
                  <a:gd name="T0" fmla="*/ 21 w 21"/>
                  <a:gd name="T1" fmla="*/ 7 h 47"/>
                  <a:gd name="T2" fmla="*/ 0 w 21"/>
                  <a:gd name="T3" fmla="*/ 47 h 47"/>
                  <a:gd name="T4" fmla="*/ 0 w 21"/>
                  <a:gd name="T5" fmla="*/ 47 h 47"/>
                  <a:gd name="T6" fmla="*/ 0 w 21"/>
                  <a:gd name="T7" fmla="*/ 45 h 47"/>
                  <a:gd name="T8" fmla="*/ 0 w 21"/>
                  <a:gd name="T9" fmla="*/ 45 h 47"/>
                  <a:gd name="T10" fmla="*/ 0 w 21"/>
                  <a:gd name="T11" fmla="*/ 43 h 47"/>
                  <a:gd name="T12" fmla="*/ 0 w 21"/>
                  <a:gd name="T13" fmla="*/ 43 h 47"/>
                  <a:gd name="T14" fmla="*/ 0 w 21"/>
                  <a:gd name="T15" fmla="*/ 43 h 47"/>
                  <a:gd name="T16" fmla="*/ 0 w 21"/>
                  <a:gd name="T17" fmla="*/ 41 h 47"/>
                  <a:gd name="T18" fmla="*/ 0 w 21"/>
                  <a:gd name="T19" fmla="*/ 41 h 47"/>
                  <a:gd name="T20" fmla="*/ 21 w 21"/>
                  <a:gd name="T21" fmla="*/ 0 h 47"/>
                  <a:gd name="T22" fmla="*/ 21 w 21"/>
                  <a:gd name="T23" fmla="*/ 0 h 47"/>
                  <a:gd name="T24" fmla="*/ 21 w 21"/>
                  <a:gd name="T25" fmla="*/ 2 h 47"/>
                  <a:gd name="T26" fmla="*/ 21 w 21"/>
                  <a:gd name="T27" fmla="*/ 2 h 47"/>
                  <a:gd name="T28" fmla="*/ 21 w 21"/>
                  <a:gd name="T29" fmla="*/ 3 h 47"/>
                  <a:gd name="T30" fmla="*/ 21 w 21"/>
                  <a:gd name="T31" fmla="*/ 3 h 47"/>
                  <a:gd name="T32" fmla="*/ 21 w 21"/>
                  <a:gd name="T33" fmla="*/ 5 h 47"/>
                  <a:gd name="T34" fmla="*/ 21 w 21"/>
                  <a:gd name="T35" fmla="*/ 5 h 47"/>
                  <a:gd name="T36" fmla="*/ 21 w 21"/>
                  <a:gd name="T37" fmla="*/ 7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47">
                    <a:moveTo>
                      <a:pt x="21" y="7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1" y="5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F1EB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6" name="Freeform 4648"/>
              <p:cNvSpPr>
                <a:spLocks/>
              </p:cNvSpPr>
              <p:nvPr/>
            </p:nvSpPr>
            <p:spPr bwMode="auto">
              <a:xfrm>
                <a:off x="4953" y="1126"/>
                <a:ext cx="24" cy="47"/>
              </a:xfrm>
              <a:custGeom>
                <a:avLst/>
                <a:gdLst>
                  <a:gd name="T0" fmla="*/ 23 w 24"/>
                  <a:gd name="T1" fmla="*/ 7 h 47"/>
                  <a:gd name="T2" fmla="*/ 2 w 24"/>
                  <a:gd name="T3" fmla="*/ 47 h 47"/>
                  <a:gd name="T4" fmla="*/ 2 w 24"/>
                  <a:gd name="T5" fmla="*/ 47 h 47"/>
                  <a:gd name="T6" fmla="*/ 2 w 24"/>
                  <a:gd name="T7" fmla="*/ 47 h 47"/>
                  <a:gd name="T8" fmla="*/ 2 w 24"/>
                  <a:gd name="T9" fmla="*/ 45 h 47"/>
                  <a:gd name="T10" fmla="*/ 2 w 24"/>
                  <a:gd name="T11" fmla="*/ 45 h 47"/>
                  <a:gd name="T12" fmla="*/ 2 w 24"/>
                  <a:gd name="T13" fmla="*/ 43 h 47"/>
                  <a:gd name="T14" fmla="*/ 2 w 24"/>
                  <a:gd name="T15" fmla="*/ 43 h 47"/>
                  <a:gd name="T16" fmla="*/ 0 w 24"/>
                  <a:gd name="T17" fmla="*/ 41 h 47"/>
                  <a:gd name="T18" fmla="*/ 0 w 24"/>
                  <a:gd name="T19" fmla="*/ 41 h 47"/>
                  <a:gd name="T20" fmla="*/ 24 w 24"/>
                  <a:gd name="T21" fmla="*/ 0 h 47"/>
                  <a:gd name="T22" fmla="*/ 24 w 24"/>
                  <a:gd name="T23" fmla="*/ 0 h 47"/>
                  <a:gd name="T24" fmla="*/ 23 w 24"/>
                  <a:gd name="T25" fmla="*/ 2 h 47"/>
                  <a:gd name="T26" fmla="*/ 23 w 24"/>
                  <a:gd name="T27" fmla="*/ 2 h 47"/>
                  <a:gd name="T28" fmla="*/ 23 w 24"/>
                  <a:gd name="T29" fmla="*/ 4 h 47"/>
                  <a:gd name="T30" fmla="*/ 23 w 24"/>
                  <a:gd name="T31" fmla="*/ 4 h 47"/>
                  <a:gd name="T32" fmla="*/ 23 w 24"/>
                  <a:gd name="T33" fmla="*/ 6 h 47"/>
                  <a:gd name="T34" fmla="*/ 23 w 24"/>
                  <a:gd name="T35" fmla="*/ 6 h 47"/>
                  <a:gd name="T36" fmla="*/ 23 w 24"/>
                  <a:gd name="T37" fmla="*/ 7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47">
                    <a:moveTo>
                      <a:pt x="23" y="7"/>
                    </a:moveTo>
                    <a:lnTo>
                      <a:pt x="2" y="47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4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F1E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7" name="Freeform 4649"/>
              <p:cNvSpPr>
                <a:spLocks/>
              </p:cNvSpPr>
              <p:nvPr/>
            </p:nvSpPr>
            <p:spPr bwMode="auto">
              <a:xfrm>
                <a:off x="4953" y="1122"/>
                <a:ext cx="24" cy="49"/>
              </a:xfrm>
              <a:custGeom>
                <a:avLst/>
                <a:gdLst>
                  <a:gd name="T0" fmla="*/ 23 w 24"/>
                  <a:gd name="T1" fmla="*/ 8 h 49"/>
                  <a:gd name="T2" fmla="*/ 2 w 24"/>
                  <a:gd name="T3" fmla="*/ 49 h 49"/>
                  <a:gd name="T4" fmla="*/ 2 w 24"/>
                  <a:gd name="T5" fmla="*/ 47 h 49"/>
                  <a:gd name="T6" fmla="*/ 2 w 24"/>
                  <a:gd name="T7" fmla="*/ 47 h 49"/>
                  <a:gd name="T8" fmla="*/ 0 w 24"/>
                  <a:gd name="T9" fmla="*/ 45 h 49"/>
                  <a:gd name="T10" fmla="*/ 0 w 24"/>
                  <a:gd name="T11" fmla="*/ 45 h 49"/>
                  <a:gd name="T12" fmla="*/ 0 w 24"/>
                  <a:gd name="T13" fmla="*/ 43 h 49"/>
                  <a:gd name="T14" fmla="*/ 0 w 24"/>
                  <a:gd name="T15" fmla="*/ 43 h 49"/>
                  <a:gd name="T16" fmla="*/ 0 w 24"/>
                  <a:gd name="T17" fmla="*/ 42 h 49"/>
                  <a:gd name="T18" fmla="*/ 0 w 24"/>
                  <a:gd name="T19" fmla="*/ 42 h 49"/>
                  <a:gd name="T20" fmla="*/ 24 w 24"/>
                  <a:gd name="T21" fmla="*/ 0 h 49"/>
                  <a:gd name="T22" fmla="*/ 24 w 24"/>
                  <a:gd name="T23" fmla="*/ 0 h 49"/>
                  <a:gd name="T24" fmla="*/ 24 w 24"/>
                  <a:gd name="T25" fmla="*/ 2 h 49"/>
                  <a:gd name="T26" fmla="*/ 24 w 24"/>
                  <a:gd name="T27" fmla="*/ 2 h 49"/>
                  <a:gd name="T28" fmla="*/ 24 w 24"/>
                  <a:gd name="T29" fmla="*/ 4 h 49"/>
                  <a:gd name="T30" fmla="*/ 24 w 24"/>
                  <a:gd name="T31" fmla="*/ 4 h 49"/>
                  <a:gd name="T32" fmla="*/ 23 w 24"/>
                  <a:gd name="T33" fmla="*/ 6 h 49"/>
                  <a:gd name="T34" fmla="*/ 23 w 24"/>
                  <a:gd name="T35" fmla="*/ 6 h 49"/>
                  <a:gd name="T36" fmla="*/ 23 w 24"/>
                  <a:gd name="T37" fmla="*/ 8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49">
                    <a:moveTo>
                      <a:pt x="23" y="8"/>
                    </a:moveTo>
                    <a:lnTo>
                      <a:pt x="2" y="49"/>
                    </a:lnTo>
                    <a:lnTo>
                      <a:pt x="2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1EB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8" name="Freeform 4650"/>
              <p:cNvSpPr>
                <a:spLocks/>
              </p:cNvSpPr>
              <p:nvPr/>
            </p:nvSpPr>
            <p:spPr bwMode="auto">
              <a:xfrm>
                <a:off x="4953" y="1118"/>
                <a:ext cx="24" cy="49"/>
              </a:xfrm>
              <a:custGeom>
                <a:avLst/>
                <a:gdLst>
                  <a:gd name="T0" fmla="*/ 24 w 24"/>
                  <a:gd name="T1" fmla="*/ 8 h 49"/>
                  <a:gd name="T2" fmla="*/ 0 w 24"/>
                  <a:gd name="T3" fmla="*/ 49 h 49"/>
                  <a:gd name="T4" fmla="*/ 0 w 24"/>
                  <a:gd name="T5" fmla="*/ 47 h 49"/>
                  <a:gd name="T6" fmla="*/ 0 w 24"/>
                  <a:gd name="T7" fmla="*/ 47 h 49"/>
                  <a:gd name="T8" fmla="*/ 0 w 24"/>
                  <a:gd name="T9" fmla="*/ 46 h 49"/>
                  <a:gd name="T10" fmla="*/ 0 w 24"/>
                  <a:gd name="T11" fmla="*/ 46 h 49"/>
                  <a:gd name="T12" fmla="*/ 0 w 24"/>
                  <a:gd name="T13" fmla="*/ 44 h 49"/>
                  <a:gd name="T14" fmla="*/ 0 w 24"/>
                  <a:gd name="T15" fmla="*/ 44 h 49"/>
                  <a:gd name="T16" fmla="*/ 0 w 24"/>
                  <a:gd name="T17" fmla="*/ 42 h 49"/>
                  <a:gd name="T18" fmla="*/ 0 w 24"/>
                  <a:gd name="T19" fmla="*/ 42 h 49"/>
                  <a:gd name="T20" fmla="*/ 24 w 24"/>
                  <a:gd name="T21" fmla="*/ 0 h 49"/>
                  <a:gd name="T22" fmla="*/ 24 w 24"/>
                  <a:gd name="T23" fmla="*/ 0 h 49"/>
                  <a:gd name="T24" fmla="*/ 24 w 24"/>
                  <a:gd name="T25" fmla="*/ 2 h 49"/>
                  <a:gd name="T26" fmla="*/ 24 w 24"/>
                  <a:gd name="T27" fmla="*/ 2 h 49"/>
                  <a:gd name="T28" fmla="*/ 24 w 24"/>
                  <a:gd name="T29" fmla="*/ 4 h 49"/>
                  <a:gd name="T30" fmla="*/ 24 w 24"/>
                  <a:gd name="T31" fmla="*/ 4 h 49"/>
                  <a:gd name="T32" fmla="*/ 24 w 24"/>
                  <a:gd name="T33" fmla="*/ 6 h 49"/>
                  <a:gd name="T34" fmla="*/ 24 w 24"/>
                  <a:gd name="T35" fmla="*/ 6 h 49"/>
                  <a:gd name="T36" fmla="*/ 24 w 24"/>
                  <a:gd name="T37" fmla="*/ 8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49">
                    <a:moveTo>
                      <a:pt x="24" y="8"/>
                    </a:move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F1EB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9" name="Freeform 4651"/>
              <p:cNvSpPr>
                <a:spLocks/>
              </p:cNvSpPr>
              <p:nvPr/>
            </p:nvSpPr>
            <p:spPr bwMode="auto">
              <a:xfrm>
                <a:off x="4953" y="1115"/>
                <a:ext cx="24" cy="49"/>
              </a:xfrm>
              <a:custGeom>
                <a:avLst/>
                <a:gdLst>
                  <a:gd name="T0" fmla="*/ 24 w 24"/>
                  <a:gd name="T1" fmla="*/ 7 h 49"/>
                  <a:gd name="T2" fmla="*/ 0 w 24"/>
                  <a:gd name="T3" fmla="*/ 49 h 49"/>
                  <a:gd name="T4" fmla="*/ 0 w 24"/>
                  <a:gd name="T5" fmla="*/ 47 h 49"/>
                  <a:gd name="T6" fmla="*/ 0 w 24"/>
                  <a:gd name="T7" fmla="*/ 47 h 49"/>
                  <a:gd name="T8" fmla="*/ 0 w 24"/>
                  <a:gd name="T9" fmla="*/ 45 h 49"/>
                  <a:gd name="T10" fmla="*/ 0 w 24"/>
                  <a:gd name="T11" fmla="*/ 45 h 49"/>
                  <a:gd name="T12" fmla="*/ 0 w 24"/>
                  <a:gd name="T13" fmla="*/ 43 h 49"/>
                  <a:gd name="T14" fmla="*/ 0 w 24"/>
                  <a:gd name="T15" fmla="*/ 43 h 49"/>
                  <a:gd name="T16" fmla="*/ 0 w 24"/>
                  <a:gd name="T17" fmla="*/ 41 h 49"/>
                  <a:gd name="T18" fmla="*/ 0 w 24"/>
                  <a:gd name="T19" fmla="*/ 41 h 49"/>
                  <a:gd name="T20" fmla="*/ 24 w 24"/>
                  <a:gd name="T21" fmla="*/ 0 h 49"/>
                  <a:gd name="T22" fmla="*/ 24 w 24"/>
                  <a:gd name="T23" fmla="*/ 0 h 49"/>
                  <a:gd name="T24" fmla="*/ 24 w 24"/>
                  <a:gd name="T25" fmla="*/ 2 h 49"/>
                  <a:gd name="T26" fmla="*/ 24 w 24"/>
                  <a:gd name="T27" fmla="*/ 2 h 49"/>
                  <a:gd name="T28" fmla="*/ 24 w 24"/>
                  <a:gd name="T29" fmla="*/ 3 h 49"/>
                  <a:gd name="T30" fmla="*/ 24 w 24"/>
                  <a:gd name="T31" fmla="*/ 3 h 49"/>
                  <a:gd name="T32" fmla="*/ 24 w 24"/>
                  <a:gd name="T33" fmla="*/ 5 h 49"/>
                  <a:gd name="T34" fmla="*/ 24 w 24"/>
                  <a:gd name="T35" fmla="*/ 5 h 49"/>
                  <a:gd name="T36" fmla="*/ 24 w 24"/>
                  <a:gd name="T37" fmla="*/ 7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49">
                    <a:moveTo>
                      <a:pt x="24" y="7"/>
                    </a:move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F6F0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0" name="Freeform 4652"/>
              <p:cNvSpPr>
                <a:spLocks/>
              </p:cNvSpPr>
              <p:nvPr/>
            </p:nvSpPr>
            <p:spPr bwMode="auto">
              <a:xfrm>
                <a:off x="4953" y="1109"/>
                <a:ext cx="24" cy="51"/>
              </a:xfrm>
              <a:custGeom>
                <a:avLst/>
                <a:gdLst>
                  <a:gd name="T0" fmla="*/ 24 w 24"/>
                  <a:gd name="T1" fmla="*/ 9 h 51"/>
                  <a:gd name="T2" fmla="*/ 0 w 24"/>
                  <a:gd name="T3" fmla="*/ 51 h 51"/>
                  <a:gd name="T4" fmla="*/ 0 w 24"/>
                  <a:gd name="T5" fmla="*/ 49 h 51"/>
                  <a:gd name="T6" fmla="*/ 0 w 24"/>
                  <a:gd name="T7" fmla="*/ 49 h 51"/>
                  <a:gd name="T8" fmla="*/ 0 w 24"/>
                  <a:gd name="T9" fmla="*/ 47 h 51"/>
                  <a:gd name="T10" fmla="*/ 0 w 24"/>
                  <a:gd name="T11" fmla="*/ 47 h 51"/>
                  <a:gd name="T12" fmla="*/ 0 w 24"/>
                  <a:gd name="T13" fmla="*/ 47 h 51"/>
                  <a:gd name="T14" fmla="*/ 0 w 24"/>
                  <a:gd name="T15" fmla="*/ 45 h 51"/>
                  <a:gd name="T16" fmla="*/ 0 w 24"/>
                  <a:gd name="T17" fmla="*/ 45 h 51"/>
                  <a:gd name="T18" fmla="*/ 0 w 24"/>
                  <a:gd name="T19" fmla="*/ 43 h 51"/>
                  <a:gd name="T20" fmla="*/ 24 w 24"/>
                  <a:gd name="T21" fmla="*/ 0 h 51"/>
                  <a:gd name="T22" fmla="*/ 24 w 24"/>
                  <a:gd name="T23" fmla="*/ 2 h 51"/>
                  <a:gd name="T24" fmla="*/ 24 w 24"/>
                  <a:gd name="T25" fmla="*/ 2 h 51"/>
                  <a:gd name="T26" fmla="*/ 24 w 24"/>
                  <a:gd name="T27" fmla="*/ 4 h 51"/>
                  <a:gd name="T28" fmla="*/ 24 w 24"/>
                  <a:gd name="T29" fmla="*/ 4 h 51"/>
                  <a:gd name="T30" fmla="*/ 24 w 24"/>
                  <a:gd name="T31" fmla="*/ 6 h 51"/>
                  <a:gd name="T32" fmla="*/ 24 w 24"/>
                  <a:gd name="T33" fmla="*/ 8 h 51"/>
                  <a:gd name="T34" fmla="*/ 24 w 24"/>
                  <a:gd name="T35" fmla="*/ 8 h 51"/>
                  <a:gd name="T36" fmla="*/ 24 w 24"/>
                  <a:gd name="T37" fmla="*/ 9 h 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51">
                    <a:moveTo>
                      <a:pt x="24" y="9"/>
                    </a:moveTo>
                    <a:lnTo>
                      <a:pt x="0" y="51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9"/>
                    </a:lnTo>
                    <a:close/>
                  </a:path>
                </a:pathLst>
              </a:custGeom>
              <a:solidFill>
                <a:srgbClr val="F6F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1" name="Freeform 4653"/>
              <p:cNvSpPr>
                <a:spLocks/>
              </p:cNvSpPr>
              <p:nvPr/>
            </p:nvSpPr>
            <p:spPr bwMode="auto">
              <a:xfrm>
                <a:off x="4953" y="1105"/>
                <a:ext cx="24" cy="51"/>
              </a:xfrm>
              <a:custGeom>
                <a:avLst/>
                <a:gdLst>
                  <a:gd name="T0" fmla="*/ 24 w 24"/>
                  <a:gd name="T1" fmla="*/ 10 h 51"/>
                  <a:gd name="T2" fmla="*/ 0 w 24"/>
                  <a:gd name="T3" fmla="*/ 51 h 51"/>
                  <a:gd name="T4" fmla="*/ 0 w 24"/>
                  <a:gd name="T5" fmla="*/ 51 h 51"/>
                  <a:gd name="T6" fmla="*/ 0 w 24"/>
                  <a:gd name="T7" fmla="*/ 49 h 51"/>
                  <a:gd name="T8" fmla="*/ 0 w 24"/>
                  <a:gd name="T9" fmla="*/ 49 h 51"/>
                  <a:gd name="T10" fmla="*/ 0 w 24"/>
                  <a:gd name="T11" fmla="*/ 47 h 51"/>
                  <a:gd name="T12" fmla="*/ 0 w 24"/>
                  <a:gd name="T13" fmla="*/ 47 h 51"/>
                  <a:gd name="T14" fmla="*/ 0 w 24"/>
                  <a:gd name="T15" fmla="*/ 45 h 51"/>
                  <a:gd name="T16" fmla="*/ 0 w 24"/>
                  <a:gd name="T17" fmla="*/ 45 h 51"/>
                  <a:gd name="T18" fmla="*/ 0 w 24"/>
                  <a:gd name="T19" fmla="*/ 44 h 51"/>
                  <a:gd name="T20" fmla="*/ 24 w 24"/>
                  <a:gd name="T21" fmla="*/ 0 h 51"/>
                  <a:gd name="T22" fmla="*/ 24 w 24"/>
                  <a:gd name="T23" fmla="*/ 2 h 51"/>
                  <a:gd name="T24" fmla="*/ 24 w 24"/>
                  <a:gd name="T25" fmla="*/ 2 h 51"/>
                  <a:gd name="T26" fmla="*/ 24 w 24"/>
                  <a:gd name="T27" fmla="*/ 4 h 51"/>
                  <a:gd name="T28" fmla="*/ 24 w 24"/>
                  <a:gd name="T29" fmla="*/ 4 h 51"/>
                  <a:gd name="T30" fmla="*/ 24 w 24"/>
                  <a:gd name="T31" fmla="*/ 6 h 51"/>
                  <a:gd name="T32" fmla="*/ 24 w 24"/>
                  <a:gd name="T33" fmla="*/ 6 h 51"/>
                  <a:gd name="T34" fmla="*/ 24 w 24"/>
                  <a:gd name="T35" fmla="*/ 8 h 51"/>
                  <a:gd name="T36" fmla="*/ 24 w 24"/>
                  <a:gd name="T37" fmla="*/ 10 h 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51">
                    <a:moveTo>
                      <a:pt x="24" y="10"/>
                    </a:moveTo>
                    <a:lnTo>
                      <a:pt x="0" y="51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6F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2" name="Freeform 4654"/>
              <p:cNvSpPr>
                <a:spLocks/>
              </p:cNvSpPr>
              <p:nvPr/>
            </p:nvSpPr>
            <p:spPr bwMode="auto">
              <a:xfrm>
                <a:off x="4953" y="1102"/>
                <a:ext cx="24" cy="50"/>
              </a:xfrm>
              <a:custGeom>
                <a:avLst/>
                <a:gdLst>
                  <a:gd name="T0" fmla="*/ 24 w 24"/>
                  <a:gd name="T1" fmla="*/ 7 h 50"/>
                  <a:gd name="T2" fmla="*/ 0 w 24"/>
                  <a:gd name="T3" fmla="*/ 50 h 50"/>
                  <a:gd name="T4" fmla="*/ 0 w 24"/>
                  <a:gd name="T5" fmla="*/ 50 h 50"/>
                  <a:gd name="T6" fmla="*/ 0 w 24"/>
                  <a:gd name="T7" fmla="*/ 48 h 50"/>
                  <a:gd name="T8" fmla="*/ 0 w 24"/>
                  <a:gd name="T9" fmla="*/ 48 h 50"/>
                  <a:gd name="T10" fmla="*/ 0 w 24"/>
                  <a:gd name="T11" fmla="*/ 47 h 50"/>
                  <a:gd name="T12" fmla="*/ 0 w 24"/>
                  <a:gd name="T13" fmla="*/ 47 h 50"/>
                  <a:gd name="T14" fmla="*/ 0 w 24"/>
                  <a:gd name="T15" fmla="*/ 45 h 50"/>
                  <a:gd name="T16" fmla="*/ 0 w 24"/>
                  <a:gd name="T17" fmla="*/ 45 h 50"/>
                  <a:gd name="T18" fmla="*/ 0 w 24"/>
                  <a:gd name="T19" fmla="*/ 43 h 50"/>
                  <a:gd name="T20" fmla="*/ 24 w 24"/>
                  <a:gd name="T21" fmla="*/ 0 h 50"/>
                  <a:gd name="T22" fmla="*/ 24 w 24"/>
                  <a:gd name="T23" fmla="*/ 0 h 50"/>
                  <a:gd name="T24" fmla="*/ 24 w 24"/>
                  <a:gd name="T25" fmla="*/ 1 h 50"/>
                  <a:gd name="T26" fmla="*/ 24 w 24"/>
                  <a:gd name="T27" fmla="*/ 1 h 50"/>
                  <a:gd name="T28" fmla="*/ 24 w 24"/>
                  <a:gd name="T29" fmla="*/ 3 h 50"/>
                  <a:gd name="T30" fmla="*/ 24 w 24"/>
                  <a:gd name="T31" fmla="*/ 5 h 50"/>
                  <a:gd name="T32" fmla="*/ 24 w 24"/>
                  <a:gd name="T33" fmla="*/ 5 h 50"/>
                  <a:gd name="T34" fmla="*/ 24 w 24"/>
                  <a:gd name="T35" fmla="*/ 7 h 50"/>
                  <a:gd name="T36" fmla="*/ 24 w 24"/>
                  <a:gd name="T37" fmla="*/ 7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50">
                    <a:moveTo>
                      <a:pt x="24" y="7"/>
                    </a:moveTo>
                    <a:lnTo>
                      <a:pt x="0" y="50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F6F0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3" name="Freeform 4655"/>
              <p:cNvSpPr>
                <a:spLocks/>
              </p:cNvSpPr>
              <p:nvPr/>
            </p:nvSpPr>
            <p:spPr bwMode="auto">
              <a:xfrm>
                <a:off x="4953" y="1096"/>
                <a:ext cx="26" cy="53"/>
              </a:xfrm>
              <a:custGeom>
                <a:avLst/>
                <a:gdLst>
                  <a:gd name="T0" fmla="*/ 24 w 26"/>
                  <a:gd name="T1" fmla="*/ 9 h 53"/>
                  <a:gd name="T2" fmla="*/ 0 w 26"/>
                  <a:gd name="T3" fmla="*/ 53 h 53"/>
                  <a:gd name="T4" fmla="*/ 0 w 26"/>
                  <a:gd name="T5" fmla="*/ 53 h 53"/>
                  <a:gd name="T6" fmla="*/ 0 w 26"/>
                  <a:gd name="T7" fmla="*/ 51 h 53"/>
                  <a:gd name="T8" fmla="*/ 0 w 26"/>
                  <a:gd name="T9" fmla="*/ 51 h 53"/>
                  <a:gd name="T10" fmla="*/ 0 w 26"/>
                  <a:gd name="T11" fmla="*/ 49 h 53"/>
                  <a:gd name="T12" fmla="*/ 0 w 26"/>
                  <a:gd name="T13" fmla="*/ 49 h 53"/>
                  <a:gd name="T14" fmla="*/ 0 w 26"/>
                  <a:gd name="T15" fmla="*/ 47 h 53"/>
                  <a:gd name="T16" fmla="*/ 0 w 26"/>
                  <a:gd name="T17" fmla="*/ 47 h 53"/>
                  <a:gd name="T18" fmla="*/ 0 w 26"/>
                  <a:gd name="T19" fmla="*/ 45 h 53"/>
                  <a:gd name="T20" fmla="*/ 26 w 26"/>
                  <a:gd name="T21" fmla="*/ 0 h 53"/>
                  <a:gd name="T22" fmla="*/ 26 w 26"/>
                  <a:gd name="T23" fmla="*/ 2 h 53"/>
                  <a:gd name="T24" fmla="*/ 26 w 26"/>
                  <a:gd name="T25" fmla="*/ 2 h 53"/>
                  <a:gd name="T26" fmla="*/ 26 w 26"/>
                  <a:gd name="T27" fmla="*/ 4 h 53"/>
                  <a:gd name="T28" fmla="*/ 24 w 26"/>
                  <a:gd name="T29" fmla="*/ 6 h 53"/>
                  <a:gd name="T30" fmla="*/ 24 w 26"/>
                  <a:gd name="T31" fmla="*/ 6 h 53"/>
                  <a:gd name="T32" fmla="*/ 24 w 26"/>
                  <a:gd name="T33" fmla="*/ 7 h 53"/>
                  <a:gd name="T34" fmla="*/ 24 w 26"/>
                  <a:gd name="T35" fmla="*/ 7 h 53"/>
                  <a:gd name="T36" fmla="*/ 24 w 26"/>
                  <a:gd name="T37" fmla="*/ 9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53">
                    <a:moveTo>
                      <a:pt x="24" y="9"/>
                    </a:move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4" y="9"/>
                    </a:lnTo>
                    <a:close/>
                  </a:path>
                </a:pathLst>
              </a:custGeom>
              <a:solidFill>
                <a:srgbClr val="F6F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4" name="Freeform 4656"/>
              <p:cNvSpPr>
                <a:spLocks/>
              </p:cNvSpPr>
              <p:nvPr/>
            </p:nvSpPr>
            <p:spPr bwMode="auto">
              <a:xfrm>
                <a:off x="4953" y="1092"/>
                <a:ext cx="26" cy="53"/>
              </a:xfrm>
              <a:custGeom>
                <a:avLst/>
                <a:gdLst>
                  <a:gd name="T0" fmla="*/ 24 w 26"/>
                  <a:gd name="T1" fmla="*/ 10 h 53"/>
                  <a:gd name="T2" fmla="*/ 0 w 26"/>
                  <a:gd name="T3" fmla="*/ 53 h 53"/>
                  <a:gd name="T4" fmla="*/ 0 w 26"/>
                  <a:gd name="T5" fmla="*/ 53 h 53"/>
                  <a:gd name="T6" fmla="*/ 0 w 26"/>
                  <a:gd name="T7" fmla="*/ 51 h 53"/>
                  <a:gd name="T8" fmla="*/ 0 w 26"/>
                  <a:gd name="T9" fmla="*/ 51 h 53"/>
                  <a:gd name="T10" fmla="*/ 0 w 26"/>
                  <a:gd name="T11" fmla="*/ 49 h 53"/>
                  <a:gd name="T12" fmla="*/ 0 w 26"/>
                  <a:gd name="T13" fmla="*/ 49 h 53"/>
                  <a:gd name="T14" fmla="*/ 0 w 26"/>
                  <a:gd name="T15" fmla="*/ 47 h 53"/>
                  <a:gd name="T16" fmla="*/ 0 w 26"/>
                  <a:gd name="T17" fmla="*/ 47 h 53"/>
                  <a:gd name="T18" fmla="*/ 0 w 26"/>
                  <a:gd name="T19" fmla="*/ 45 h 53"/>
                  <a:gd name="T20" fmla="*/ 26 w 26"/>
                  <a:gd name="T21" fmla="*/ 0 h 53"/>
                  <a:gd name="T22" fmla="*/ 26 w 26"/>
                  <a:gd name="T23" fmla="*/ 0 h 53"/>
                  <a:gd name="T24" fmla="*/ 26 w 26"/>
                  <a:gd name="T25" fmla="*/ 2 h 53"/>
                  <a:gd name="T26" fmla="*/ 26 w 26"/>
                  <a:gd name="T27" fmla="*/ 4 h 53"/>
                  <a:gd name="T28" fmla="*/ 26 w 26"/>
                  <a:gd name="T29" fmla="*/ 4 h 53"/>
                  <a:gd name="T30" fmla="*/ 26 w 26"/>
                  <a:gd name="T31" fmla="*/ 6 h 53"/>
                  <a:gd name="T32" fmla="*/ 26 w 26"/>
                  <a:gd name="T33" fmla="*/ 6 h 53"/>
                  <a:gd name="T34" fmla="*/ 26 w 26"/>
                  <a:gd name="T35" fmla="*/ 8 h 53"/>
                  <a:gd name="T36" fmla="*/ 24 w 26"/>
                  <a:gd name="T37" fmla="*/ 10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53">
                    <a:moveTo>
                      <a:pt x="24" y="10"/>
                    </a:move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F6F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5" name="Freeform 4657"/>
              <p:cNvSpPr>
                <a:spLocks/>
              </p:cNvSpPr>
              <p:nvPr/>
            </p:nvSpPr>
            <p:spPr bwMode="auto">
              <a:xfrm>
                <a:off x="4953" y="1087"/>
                <a:ext cx="26" cy="54"/>
              </a:xfrm>
              <a:custGeom>
                <a:avLst/>
                <a:gdLst>
                  <a:gd name="T0" fmla="*/ 26 w 26"/>
                  <a:gd name="T1" fmla="*/ 9 h 54"/>
                  <a:gd name="T2" fmla="*/ 0 w 26"/>
                  <a:gd name="T3" fmla="*/ 54 h 54"/>
                  <a:gd name="T4" fmla="*/ 0 w 26"/>
                  <a:gd name="T5" fmla="*/ 54 h 54"/>
                  <a:gd name="T6" fmla="*/ 0 w 26"/>
                  <a:gd name="T7" fmla="*/ 52 h 54"/>
                  <a:gd name="T8" fmla="*/ 0 w 26"/>
                  <a:gd name="T9" fmla="*/ 52 h 54"/>
                  <a:gd name="T10" fmla="*/ 0 w 26"/>
                  <a:gd name="T11" fmla="*/ 50 h 54"/>
                  <a:gd name="T12" fmla="*/ 0 w 26"/>
                  <a:gd name="T13" fmla="*/ 50 h 54"/>
                  <a:gd name="T14" fmla="*/ 0 w 26"/>
                  <a:gd name="T15" fmla="*/ 48 h 54"/>
                  <a:gd name="T16" fmla="*/ 0 w 26"/>
                  <a:gd name="T17" fmla="*/ 48 h 54"/>
                  <a:gd name="T18" fmla="*/ 0 w 26"/>
                  <a:gd name="T19" fmla="*/ 46 h 54"/>
                  <a:gd name="T20" fmla="*/ 26 w 26"/>
                  <a:gd name="T21" fmla="*/ 0 h 54"/>
                  <a:gd name="T22" fmla="*/ 26 w 26"/>
                  <a:gd name="T23" fmla="*/ 0 h 54"/>
                  <a:gd name="T24" fmla="*/ 26 w 26"/>
                  <a:gd name="T25" fmla="*/ 0 h 54"/>
                  <a:gd name="T26" fmla="*/ 26 w 26"/>
                  <a:gd name="T27" fmla="*/ 1 h 54"/>
                  <a:gd name="T28" fmla="*/ 26 w 26"/>
                  <a:gd name="T29" fmla="*/ 3 h 54"/>
                  <a:gd name="T30" fmla="*/ 26 w 26"/>
                  <a:gd name="T31" fmla="*/ 3 h 54"/>
                  <a:gd name="T32" fmla="*/ 26 w 26"/>
                  <a:gd name="T33" fmla="*/ 5 h 54"/>
                  <a:gd name="T34" fmla="*/ 26 w 26"/>
                  <a:gd name="T35" fmla="*/ 5 h 54"/>
                  <a:gd name="T36" fmla="*/ 26 w 26"/>
                  <a:gd name="T37" fmla="*/ 7 h 54"/>
                  <a:gd name="T38" fmla="*/ 26 w 26"/>
                  <a:gd name="T39" fmla="*/ 9 h 54"/>
                  <a:gd name="T40" fmla="*/ 26 w 26"/>
                  <a:gd name="T41" fmla="*/ 9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54">
                    <a:moveTo>
                      <a:pt x="26" y="9"/>
                    </a:moveTo>
                    <a:lnTo>
                      <a:pt x="0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F7F2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6" name="Freeform 4658"/>
              <p:cNvSpPr>
                <a:spLocks/>
              </p:cNvSpPr>
              <p:nvPr/>
            </p:nvSpPr>
            <p:spPr bwMode="auto">
              <a:xfrm>
                <a:off x="4953" y="1087"/>
                <a:ext cx="26" cy="50"/>
              </a:xfrm>
              <a:custGeom>
                <a:avLst/>
                <a:gdLst>
                  <a:gd name="T0" fmla="*/ 26 w 26"/>
                  <a:gd name="T1" fmla="*/ 5 h 50"/>
                  <a:gd name="T2" fmla="*/ 0 w 26"/>
                  <a:gd name="T3" fmla="*/ 50 h 50"/>
                  <a:gd name="T4" fmla="*/ 0 w 26"/>
                  <a:gd name="T5" fmla="*/ 50 h 50"/>
                  <a:gd name="T6" fmla="*/ 0 w 26"/>
                  <a:gd name="T7" fmla="*/ 48 h 50"/>
                  <a:gd name="T8" fmla="*/ 0 w 26"/>
                  <a:gd name="T9" fmla="*/ 48 h 50"/>
                  <a:gd name="T10" fmla="*/ 0 w 26"/>
                  <a:gd name="T11" fmla="*/ 46 h 50"/>
                  <a:gd name="T12" fmla="*/ 0 w 26"/>
                  <a:gd name="T13" fmla="*/ 46 h 50"/>
                  <a:gd name="T14" fmla="*/ 0 w 26"/>
                  <a:gd name="T15" fmla="*/ 45 h 50"/>
                  <a:gd name="T16" fmla="*/ 0 w 26"/>
                  <a:gd name="T17" fmla="*/ 45 h 50"/>
                  <a:gd name="T18" fmla="*/ 0 w 26"/>
                  <a:gd name="T19" fmla="*/ 43 h 50"/>
                  <a:gd name="T20" fmla="*/ 24 w 26"/>
                  <a:gd name="T21" fmla="*/ 0 h 50"/>
                  <a:gd name="T22" fmla="*/ 26 w 26"/>
                  <a:gd name="T23" fmla="*/ 0 h 50"/>
                  <a:gd name="T24" fmla="*/ 26 w 26"/>
                  <a:gd name="T25" fmla="*/ 1 h 50"/>
                  <a:gd name="T26" fmla="*/ 26 w 26"/>
                  <a:gd name="T27" fmla="*/ 1 h 50"/>
                  <a:gd name="T28" fmla="*/ 26 w 26"/>
                  <a:gd name="T29" fmla="*/ 1 h 50"/>
                  <a:gd name="T30" fmla="*/ 26 w 26"/>
                  <a:gd name="T31" fmla="*/ 3 h 50"/>
                  <a:gd name="T32" fmla="*/ 26 w 26"/>
                  <a:gd name="T33" fmla="*/ 3 h 50"/>
                  <a:gd name="T34" fmla="*/ 26 w 26"/>
                  <a:gd name="T35" fmla="*/ 3 h 50"/>
                  <a:gd name="T36" fmla="*/ 26 w 26"/>
                  <a:gd name="T37" fmla="*/ 3 h 50"/>
                  <a:gd name="T38" fmla="*/ 26 w 26"/>
                  <a:gd name="T39" fmla="*/ 5 h 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" h="50">
                    <a:moveTo>
                      <a:pt x="26" y="5"/>
                    </a:moveTo>
                    <a:lnTo>
                      <a:pt x="0" y="50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F7F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7" name="Freeform 4659"/>
              <p:cNvSpPr>
                <a:spLocks/>
              </p:cNvSpPr>
              <p:nvPr/>
            </p:nvSpPr>
            <p:spPr bwMode="auto">
              <a:xfrm>
                <a:off x="4953" y="1087"/>
                <a:ext cx="26" cy="46"/>
              </a:xfrm>
              <a:custGeom>
                <a:avLst/>
                <a:gdLst>
                  <a:gd name="T0" fmla="*/ 26 w 26"/>
                  <a:gd name="T1" fmla="*/ 0 h 46"/>
                  <a:gd name="T2" fmla="*/ 0 w 26"/>
                  <a:gd name="T3" fmla="*/ 46 h 46"/>
                  <a:gd name="T4" fmla="*/ 0 w 26"/>
                  <a:gd name="T5" fmla="*/ 46 h 46"/>
                  <a:gd name="T6" fmla="*/ 0 w 26"/>
                  <a:gd name="T7" fmla="*/ 45 h 46"/>
                  <a:gd name="T8" fmla="*/ 0 w 26"/>
                  <a:gd name="T9" fmla="*/ 45 h 46"/>
                  <a:gd name="T10" fmla="*/ 0 w 26"/>
                  <a:gd name="T11" fmla="*/ 43 h 46"/>
                  <a:gd name="T12" fmla="*/ 0 w 26"/>
                  <a:gd name="T13" fmla="*/ 43 h 46"/>
                  <a:gd name="T14" fmla="*/ 0 w 26"/>
                  <a:gd name="T15" fmla="*/ 41 h 46"/>
                  <a:gd name="T16" fmla="*/ 0 w 26"/>
                  <a:gd name="T17" fmla="*/ 41 h 46"/>
                  <a:gd name="T18" fmla="*/ 0 w 26"/>
                  <a:gd name="T19" fmla="*/ 39 h 46"/>
                  <a:gd name="T20" fmla="*/ 23 w 26"/>
                  <a:gd name="T21" fmla="*/ 1 h 46"/>
                  <a:gd name="T22" fmla="*/ 26 w 26"/>
                  <a:gd name="T23" fmla="*/ 0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46">
                    <a:moveTo>
                      <a:pt x="26" y="0"/>
                    </a:moveTo>
                    <a:lnTo>
                      <a:pt x="0" y="46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3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F2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8" name="Freeform 4660"/>
              <p:cNvSpPr>
                <a:spLocks/>
              </p:cNvSpPr>
              <p:nvPr/>
            </p:nvSpPr>
            <p:spPr bwMode="auto">
              <a:xfrm>
                <a:off x="4953" y="1087"/>
                <a:ext cx="24" cy="43"/>
              </a:xfrm>
              <a:custGeom>
                <a:avLst/>
                <a:gdLst>
                  <a:gd name="T0" fmla="*/ 24 w 24"/>
                  <a:gd name="T1" fmla="*/ 0 h 43"/>
                  <a:gd name="T2" fmla="*/ 0 w 24"/>
                  <a:gd name="T3" fmla="*/ 43 h 43"/>
                  <a:gd name="T4" fmla="*/ 0 w 24"/>
                  <a:gd name="T5" fmla="*/ 43 h 43"/>
                  <a:gd name="T6" fmla="*/ 0 w 24"/>
                  <a:gd name="T7" fmla="*/ 41 h 43"/>
                  <a:gd name="T8" fmla="*/ 0 w 24"/>
                  <a:gd name="T9" fmla="*/ 41 h 43"/>
                  <a:gd name="T10" fmla="*/ 0 w 24"/>
                  <a:gd name="T11" fmla="*/ 39 h 43"/>
                  <a:gd name="T12" fmla="*/ 0 w 24"/>
                  <a:gd name="T13" fmla="*/ 39 h 43"/>
                  <a:gd name="T14" fmla="*/ 0 w 24"/>
                  <a:gd name="T15" fmla="*/ 37 h 43"/>
                  <a:gd name="T16" fmla="*/ 0 w 24"/>
                  <a:gd name="T17" fmla="*/ 37 h 43"/>
                  <a:gd name="T18" fmla="*/ 0 w 24"/>
                  <a:gd name="T19" fmla="*/ 35 h 43"/>
                  <a:gd name="T20" fmla="*/ 21 w 24"/>
                  <a:gd name="T21" fmla="*/ 1 h 43"/>
                  <a:gd name="T22" fmla="*/ 24 w 24"/>
                  <a:gd name="T23" fmla="*/ 0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43">
                    <a:moveTo>
                      <a:pt x="24" y="0"/>
                    </a:moveTo>
                    <a:lnTo>
                      <a:pt x="0" y="43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21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7F2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9" name="Freeform 4661"/>
              <p:cNvSpPr>
                <a:spLocks/>
              </p:cNvSpPr>
              <p:nvPr/>
            </p:nvSpPr>
            <p:spPr bwMode="auto">
              <a:xfrm>
                <a:off x="4953" y="1088"/>
                <a:ext cx="23" cy="38"/>
              </a:xfrm>
              <a:custGeom>
                <a:avLst/>
                <a:gdLst>
                  <a:gd name="T0" fmla="*/ 23 w 23"/>
                  <a:gd name="T1" fmla="*/ 0 h 38"/>
                  <a:gd name="T2" fmla="*/ 0 w 23"/>
                  <a:gd name="T3" fmla="*/ 38 h 38"/>
                  <a:gd name="T4" fmla="*/ 0 w 23"/>
                  <a:gd name="T5" fmla="*/ 38 h 38"/>
                  <a:gd name="T6" fmla="*/ 0 w 23"/>
                  <a:gd name="T7" fmla="*/ 36 h 38"/>
                  <a:gd name="T8" fmla="*/ 0 w 23"/>
                  <a:gd name="T9" fmla="*/ 36 h 38"/>
                  <a:gd name="T10" fmla="*/ 0 w 23"/>
                  <a:gd name="T11" fmla="*/ 34 h 38"/>
                  <a:gd name="T12" fmla="*/ 0 w 23"/>
                  <a:gd name="T13" fmla="*/ 34 h 38"/>
                  <a:gd name="T14" fmla="*/ 0 w 23"/>
                  <a:gd name="T15" fmla="*/ 32 h 38"/>
                  <a:gd name="T16" fmla="*/ 0 w 23"/>
                  <a:gd name="T17" fmla="*/ 32 h 38"/>
                  <a:gd name="T18" fmla="*/ 0 w 23"/>
                  <a:gd name="T19" fmla="*/ 30 h 38"/>
                  <a:gd name="T20" fmla="*/ 17 w 23"/>
                  <a:gd name="T21" fmla="*/ 0 h 38"/>
                  <a:gd name="T22" fmla="*/ 23 w 23"/>
                  <a:gd name="T23" fmla="*/ 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38">
                    <a:moveTo>
                      <a:pt x="23" y="0"/>
                    </a:move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17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7F3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0" name="Freeform 4662"/>
              <p:cNvSpPr>
                <a:spLocks/>
              </p:cNvSpPr>
              <p:nvPr/>
            </p:nvSpPr>
            <p:spPr bwMode="auto">
              <a:xfrm>
                <a:off x="4953" y="1088"/>
                <a:ext cx="21" cy="34"/>
              </a:xfrm>
              <a:custGeom>
                <a:avLst/>
                <a:gdLst>
                  <a:gd name="T0" fmla="*/ 21 w 21"/>
                  <a:gd name="T1" fmla="*/ 0 h 34"/>
                  <a:gd name="T2" fmla="*/ 0 w 21"/>
                  <a:gd name="T3" fmla="*/ 34 h 34"/>
                  <a:gd name="T4" fmla="*/ 0 w 21"/>
                  <a:gd name="T5" fmla="*/ 34 h 34"/>
                  <a:gd name="T6" fmla="*/ 0 w 21"/>
                  <a:gd name="T7" fmla="*/ 32 h 34"/>
                  <a:gd name="T8" fmla="*/ 0 w 21"/>
                  <a:gd name="T9" fmla="*/ 32 h 34"/>
                  <a:gd name="T10" fmla="*/ 0 w 21"/>
                  <a:gd name="T11" fmla="*/ 30 h 34"/>
                  <a:gd name="T12" fmla="*/ 0 w 21"/>
                  <a:gd name="T13" fmla="*/ 30 h 34"/>
                  <a:gd name="T14" fmla="*/ 0 w 21"/>
                  <a:gd name="T15" fmla="*/ 29 h 34"/>
                  <a:gd name="T16" fmla="*/ 0 w 21"/>
                  <a:gd name="T17" fmla="*/ 29 h 34"/>
                  <a:gd name="T18" fmla="*/ 0 w 21"/>
                  <a:gd name="T19" fmla="*/ 27 h 34"/>
                  <a:gd name="T20" fmla="*/ 16 w 21"/>
                  <a:gd name="T21" fmla="*/ 0 h 34"/>
                  <a:gd name="T22" fmla="*/ 21 w 21"/>
                  <a:gd name="T23" fmla="*/ 0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34">
                    <a:moveTo>
                      <a:pt x="21" y="0"/>
                    </a:move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1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AF7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1" name="Freeform 4663"/>
              <p:cNvSpPr>
                <a:spLocks/>
              </p:cNvSpPr>
              <p:nvPr/>
            </p:nvSpPr>
            <p:spPr bwMode="auto">
              <a:xfrm>
                <a:off x="4953" y="1088"/>
                <a:ext cx="17" cy="30"/>
              </a:xfrm>
              <a:custGeom>
                <a:avLst/>
                <a:gdLst>
                  <a:gd name="T0" fmla="*/ 17 w 17"/>
                  <a:gd name="T1" fmla="*/ 0 h 30"/>
                  <a:gd name="T2" fmla="*/ 0 w 17"/>
                  <a:gd name="T3" fmla="*/ 30 h 30"/>
                  <a:gd name="T4" fmla="*/ 0 w 17"/>
                  <a:gd name="T5" fmla="*/ 30 h 30"/>
                  <a:gd name="T6" fmla="*/ 0 w 17"/>
                  <a:gd name="T7" fmla="*/ 29 h 30"/>
                  <a:gd name="T8" fmla="*/ 0 w 17"/>
                  <a:gd name="T9" fmla="*/ 29 h 30"/>
                  <a:gd name="T10" fmla="*/ 0 w 17"/>
                  <a:gd name="T11" fmla="*/ 27 h 30"/>
                  <a:gd name="T12" fmla="*/ 0 w 17"/>
                  <a:gd name="T13" fmla="*/ 27 h 30"/>
                  <a:gd name="T14" fmla="*/ 0 w 17"/>
                  <a:gd name="T15" fmla="*/ 25 h 30"/>
                  <a:gd name="T16" fmla="*/ 0 w 17"/>
                  <a:gd name="T17" fmla="*/ 25 h 30"/>
                  <a:gd name="T18" fmla="*/ 0 w 17"/>
                  <a:gd name="T19" fmla="*/ 23 h 30"/>
                  <a:gd name="T20" fmla="*/ 14 w 17"/>
                  <a:gd name="T21" fmla="*/ 0 h 30"/>
                  <a:gd name="T22" fmla="*/ 17 w 17"/>
                  <a:gd name="T23" fmla="*/ 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30">
                    <a:moveTo>
                      <a:pt x="17" y="0"/>
                    </a:move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4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AF7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2" name="Freeform 4664"/>
              <p:cNvSpPr>
                <a:spLocks/>
              </p:cNvSpPr>
              <p:nvPr/>
            </p:nvSpPr>
            <p:spPr bwMode="auto">
              <a:xfrm>
                <a:off x="4953" y="1088"/>
                <a:ext cx="16" cy="27"/>
              </a:xfrm>
              <a:custGeom>
                <a:avLst/>
                <a:gdLst>
                  <a:gd name="T0" fmla="*/ 16 w 16"/>
                  <a:gd name="T1" fmla="*/ 0 h 27"/>
                  <a:gd name="T2" fmla="*/ 0 w 16"/>
                  <a:gd name="T3" fmla="*/ 27 h 27"/>
                  <a:gd name="T4" fmla="*/ 0 w 16"/>
                  <a:gd name="T5" fmla="*/ 27 h 27"/>
                  <a:gd name="T6" fmla="*/ 0 w 16"/>
                  <a:gd name="T7" fmla="*/ 25 h 27"/>
                  <a:gd name="T8" fmla="*/ 0 w 16"/>
                  <a:gd name="T9" fmla="*/ 25 h 27"/>
                  <a:gd name="T10" fmla="*/ 0 w 16"/>
                  <a:gd name="T11" fmla="*/ 23 h 27"/>
                  <a:gd name="T12" fmla="*/ 0 w 16"/>
                  <a:gd name="T13" fmla="*/ 23 h 27"/>
                  <a:gd name="T14" fmla="*/ 0 w 16"/>
                  <a:gd name="T15" fmla="*/ 21 h 27"/>
                  <a:gd name="T16" fmla="*/ 0 w 16"/>
                  <a:gd name="T17" fmla="*/ 21 h 27"/>
                  <a:gd name="T18" fmla="*/ 0 w 16"/>
                  <a:gd name="T19" fmla="*/ 19 h 27"/>
                  <a:gd name="T20" fmla="*/ 12 w 16"/>
                  <a:gd name="T21" fmla="*/ 0 h 27"/>
                  <a:gd name="T22" fmla="*/ 16 w 16"/>
                  <a:gd name="T23" fmla="*/ 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27">
                    <a:moveTo>
                      <a:pt x="16" y="0"/>
                    </a:move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AF7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3" name="Freeform 4665"/>
              <p:cNvSpPr>
                <a:spLocks/>
              </p:cNvSpPr>
              <p:nvPr/>
            </p:nvSpPr>
            <p:spPr bwMode="auto">
              <a:xfrm>
                <a:off x="4953" y="1088"/>
                <a:ext cx="14" cy="23"/>
              </a:xfrm>
              <a:custGeom>
                <a:avLst/>
                <a:gdLst>
                  <a:gd name="T0" fmla="*/ 14 w 14"/>
                  <a:gd name="T1" fmla="*/ 0 h 23"/>
                  <a:gd name="T2" fmla="*/ 0 w 14"/>
                  <a:gd name="T3" fmla="*/ 23 h 23"/>
                  <a:gd name="T4" fmla="*/ 0 w 14"/>
                  <a:gd name="T5" fmla="*/ 23 h 23"/>
                  <a:gd name="T6" fmla="*/ 0 w 14"/>
                  <a:gd name="T7" fmla="*/ 21 h 23"/>
                  <a:gd name="T8" fmla="*/ 0 w 14"/>
                  <a:gd name="T9" fmla="*/ 21 h 23"/>
                  <a:gd name="T10" fmla="*/ 0 w 14"/>
                  <a:gd name="T11" fmla="*/ 19 h 23"/>
                  <a:gd name="T12" fmla="*/ 0 w 14"/>
                  <a:gd name="T13" fmla="*/ 19 h 23"/>
                  <a:gd name="T14" fmla="*/ 2 w 14"/>
                  <a:gd name="T15" fmla="*/ 17 h 23"/>
                  <a:gd name="T16" fmla="*/ 2 w 14"/>
                  <a:gd name="T17" fmla="*/ 17 h 23"/>
                  <a:gd name="T18" fmla="*/ 2 w 14"/>
                  <a:gd name="T19" fmla="*/ 15 h 23"/>
                  <a:gd name="T20" fmla="*/ 9 w 14"/>
                  <a:gd name="T21" fmla="*/ 0 h 23"/>
                  <a:gd name="T22" fmla="*/ 14 w 14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23">
                    <a:moveTo>
                      <a:pt x="14" y="0"/>
                    </a:move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AF7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4" name="Freeform 4666"/>
              <p:cNvSpPr>
                <a:spLocks/>
              </p:cNvSpPr>
              <p:nvPr/>
            </p:nvSpPr>
            <p:spPr bwMode="auto">
              <a:xfrm>
                <a:off x="4953" y="1088"/>
                <a:ext cx="12" cy="19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19 h 19"/>
                  <a:gd name="T4" fmla="*/ 0 w 12"/>
                  <a:gd name="T5" fmla="*/ 19 h 19"/>
                  <a:gd name="T6" fmla="*/ 2 w 12"/>
                  <a:gd name="T7" fmla="*/ 17 h 19"/>
                  <a:gd name="T8" fmla="*/ 2 w 12"/>
                  <a:gd name="T9" fmla="*/ 17 h 19"/>
                  <a:gd name="T10" fmla="*/ 2 w 12"/>
                  <a:gd name="T11" fmla="*/ 15 h 19"/>
                  <a:gd name="T12" fmla="*/ 2 w 12"/>
                  <a:gd name="T13" fmla="*/ 15 h 19"/>
                  <a:gd name="T14" fmla="*/ 2 w 12"/>
                  <a:gd name="T15" fmla="*/ 14 h 19"/>
                  <a:gd name="T16" fmla="*/ 2 w 12"/>
                  <a:gd name="T17" fmla="*/ 14 h 19"/>
                  <a:gd name="T18" fmla="*/ 2 w 12"/>
                  <a:gd name="T19" fmla="*/ 12 h 19"/>
                  <a:gd name="T20" fmla="*/ 7 w 12"/>
                  <a:gd name="T21" fmla="*/ 2 h 19"/>
                  <a:gd name="T22" fmla="*/ 12 w 12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lnTo>
                      <a:pt x="0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7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AF7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5" name="Freeform 4667"/>
              <p:cNvSpPr>
                <a:spLocks/>
              </p:cNvSpPr>
              <p:nvPr/>
            </p:nvSpPr>
            <p:spPr bwMode="auto">
              <a:xfrm>
                <a:off x="4955" y="1088"/>
                <a:ext cx="7" cy="15"/>
              </a:xfrm>
              <a:custGeom>
                <a:avLst/>
                <a:gdLst>
                  <a:gd name="T0" fmla="*/ 7 w 7"/>
                  <a:gd name="T1" fmla="*/ 0 h 15"/>
                  <a:gd name="T2" fmla="*/ 0 w 7"/>
                  <a:gd name="T3" fmla="*/ 15 h 15"/>
                  <a:gd name="T4" fmla="*/ 0 w 7"/>
                  <a:gd name="T5" fmla="*/ 15 h 15"/>
                  <a:gd name="T6" fmla="*/ 0 w 7"/>
                  <a:gd name="T7" fmla="*/ 14 h 15"/>
                  <a:gd name="T8" fmla="*/ 0 w 7"/>
                  <a:gd name="T9" fmla="*/ 14 h 15"/>
                  <a:gd name="T10" fmla="*/ 0 w 7"/>
                  <a:gd name="T11" fmla="*/ 12 h 15"/>
                  <a:gd name="T12" fmla="*/ 0 w 7"/>
                  <a:gd name="T13" fmla="*/ 12 h 15"/>
                  <a:gd name="T14" fmla="*/ 0 w 7"/>
                  <a:gd name="T15" fmla="*/ 10 h 15"/>
                  <a:gd name="T16" fmla="*/ 0 w 7"/>
                  <a:gd name="T17" fmla="*/ 10 h 15"/>
                  <a:gd name="T18" fmla="*/ 0 w 7"/>
                  <a:gd name="T19" fmla="*/ 8 h 15"/>
                  <a:gd name="T20" fmla="*/ 3 w 7"/>
                  <a:gd name="T21" fmla="*/ 2 h 15"/>
                  <a:gd name="T22" fmla="*/ 7 w 7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AF7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6" name="Freeform 4668"/>
              <p:cNvSpPr>
                <a:spLocks/>
              </p:cNvSpPr>
              <p:nvPr/>
            </p:nvSpPr>
            <p:spPr bwMode="auto">
              <a:xfrm>
                <a:off x="4955" y="1090"/>
                <a:ext cx="5" cy="10"/>
              </a:xfrm>
              <a:custGeom>
                <a:avLst/>
                <a:gdLst>
                  <a:gd name="T0" fmla="*/ 5 w 5"/>
                  <a:gd name="T1" fmla="*/ 0 h 10"/>
                  <a:gd name="T2" fmla="*/ 0 w 5"/>
                  <a:gd name="T3" fmla="*/ 10 h 10"/>
                  <a:gd name="T4" fmla="*/ 0 w 5"/>
                  <a:gd name="T5" fmla="*/ 10 h 10"/>
                  <a:gd name="T6" fmla="*/ 0 w 5"/>
                  <a:gd name="T7" fmla="*/ 8 h 10"/>
                  <a:gd name="T8" fmla="*/ 0 w 5"/>
                  <a:gd name="T9" fmla="*/ 8 h 10"/>
                  <a:gd name="T10" fmla="*/ 0 w 5"/>
                  <a:gd name="T11" fmla="*/ 6 h 10"/>
                  <a:gd name="T12" fmla="*/ 0 w 5"/>
                  <a:gd name="T13" fmla="*/ 6 h 10"/>
                  <a:gd name="T14" fmla="*/ 0 w 5"/>
                  <a:gd name="T15" fmla="*/ 4 h 10"/>
                  <a:gd name="T16" fmla="*/ 0 w 5"/>
                  <a:gd name="T17" fmla="*/ 4 h 10"/>
                  <a:gd name="T18" fmla="*/ 0 w 5"/>
                  <a:gd name="T19" fmla="*/ 2 h 10"/>
                  <a:gd name="T20" fmla="*/ 2 w 5"/>
                  <a:gd name="T21" fmla="*/ 0 h 10"/>
                  <a:gd name="T22" fmla="*/ 5 w 5"/>
                  <a:gd name="T23" fmla="*/ 0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AF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7" name="Freeform 4669"/>
              <p:cNvSpPr>
                <a:spLocks/>
              </p:cNvSpPr>
              <p:nvPr/>
            </p:nvSpPr>
            <p:spPr bwMode="auto">
              <a:xfrm>
                <a:off x="4955" y="1090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6 h 6"/>
                  <a:gd name="T4" fmla="*/ 0 w 3"/>
                  <a:gd name="T5" fmla="*/ 6 h 6"/>
                  <a:gd name="T6" fmla="*/ 0 w 3"/>
                  <a:gd name="T7" fmla="*/ 4 h 6"/>
                  <a:gd name="T8" fmla="*/ 0 w 3"/>
                  <a:gd name="T9" fmla="*/ 4 h 6"/>
                  <a:gd name="T10" fmla="*/ 0 w 3"/>
                  <a:gd name="T11" fmla="*/ 4 h 6"/>
                  <a:gd name="T12" fmla="*/ 0 w 3"/>
                  <a:gd name="T13" fmla="*/ 2 h 6"/>
                  <a:gd name="T14" fmla="*/ 0 w 3"/>
                  <a:gd name="T15" fmla="*/ 2 h 6"/>
                  <a:gd name="T16" fmla="*/ 0 w 3"/>
                  <a:gd name="T17" fmla="*/ 0 h 6"/>
                  <a:gd name="T18" fmla="*/ 0 w 3"/>
                  <a:gd name="T19" fmla="*/ 0 h 6"/>
                  <a:gd name="T20" fmla="*/ 3 w 3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AF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8" name="Freeform 4670"/>
              <p:cNvSpPr>
                <a:spLocks/>
              </p:cNvSpPr>
              <p:nvPr/>
            </p:nvSpPr>
            <p:spPr bwMode="auto">
              <a:xfrm>
                <a:off x="5055" y="1314"/>
                <a:ext cx="108" cy="71"/>
              </a:xfrm>
              <a:custGeom>
                <a:avLst/>
                <a:gdLst>
                  <a:gd name="T0" fmla="*/ 0 w 108"/>
                  <a:gd name="T1" fmla="*/ 71 h 71"/>
                  <a:gd name="T2" fmla="*/ 0 w 108"/>
                  <a:gd name="T3" fmla="*/ 69 h 71"/>
                  <a:gd name="T4" fmla="*/ 19 w 108"/>
                  <a:gd name="T5" fmla="*/ 43 h 71"/>
                  <a:gd name="T6" fmla="*/ 31 w 108"/>
                  <a:gd name="T7" fmla="*/ 39 h 71"/>
                  <a:gd name="T8" fmla="*/ 36 w 108"/>
                  <a:gd name="T9" fmla="*/ 38 h 71"/>
                  <a:gd name="T10" fmla="*/ 41 w 108"/>
                  <a:gd name="T11" fmla="*/ 36 h 71"/>
                  <a:gd name="T12" fmla="*/ 62 w 108"/>
                  <a:gd name="T13" fmla="*/ 15 h 71"/>
                  <a:gd name="T14" fmla="*/ 64 w 108"/>
                  <a:gd name="T15" fmla="*/ 13 h 71"/>
                  <a:gd name="T16" fmla="*/ 88 w 108"/>
                  <a:gd name="T17" fmla="*/ 9 h 71"/>
                  <a:gd name="T18" fmla="*/ 95 w 108"/>
                  <a:gd name="T19" fmla="*/ 7 h 71"/>
                  <a:gd name="T20" fmla="*/ 108 w 108"/>
                  <a:gd name="T21" fmla="*/ 0 h 71"/>
                  <a:gd name="T22" fmla="*/ 105 w 108"/>
                  <a:gd name="T23" fmla="*/ 9 h 71"/>
                  <a:gd name="T24" fmla="*/ 98 w 108"/>
                  <a:gd name="T25" fmla="*/ 19 h 71"/>
                  <a:gd name="T26" fmla="*/ 91 w 108"/>
                  <a:gd name="T27" fmla="*/ 28 h 71"/>
                  <a:gd name="T28" fmla="*/ 84 w 108"/>
                  <a:gd name="T29" fmla="*/ 36 h 71"/>
                  <a:gd name="T30" fmla="*/ 76 w 108"/>
                  <a:gd name="T31" fmla="*/ 43 h 71"/>
                  <a:gd name="T32" fmla="*/ 67 w 108"/>
                  <a:gd name="T33" fmla="*/ 49 h 71"/>
                  <a:gd name="T34" fmla="*/ 58 w 108"/>
                  <a:gd name="T35" fmla="*/ 54 h 71"/>
                  <a:gd name="T36" fmla="*/ 52 w 108"/>
                  <a:gd name="T37" fmla="*/ 60 h 71"/>
                  <a:gd name="T38" fmla="*/ 46 w 108"/>
                  <a:gd name="T39" fmla="*/ 62 h 71"/>
                  <a:gd name="T40" fmla="*/ 41 w 108"/>
                  <a:gd name="T41" fmla="*/ 64 h 71"/>
                  <a:gd name="T42" fmla="*/ 36 w 108"/>
                  <a:gd name="T43" fmla="*/ 66 h 71"/>
                  <a:gd name="T44" fmla="*/ 31 w 108"/>
                  <a:gd name="T45" fmla="*/ 68 h 71"/>
                  <a:gd name="T46" fmla="*/ 26 w 108"/>
                  <a:gd name="T47" fmla="*/ 69 h 71"/>
                  <a:gd name="T48" fmla="*/ 21 w 108"/>
                  <a:gd name="T49" fmla="*/ 71 h 71"/>
                  <a:gd name="T50" fmla="*/ 15 w 108"/>
                  <a:gd name="T51" fmla="*/ 71 h 71"/>
                  <a:gd name="T52" fmla="*/ 10 w 108"/>
                  <a:gd name="T53" fmla="*/ 69 h 71"/>
                  <a:gd name="T54" fmla="*/ 5 w 108"/>
                  <a:gd name="T55" fmla="*/ 71 h 71"/>
                  <a:gd name="T56" fmla="*/ 0 w 108"/>
                  <a:gd name="T57" fmla="*/ 71 h 7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8" h="71">
                    <a:moveTo>
                      <a:pt x="0" y="71"/>
                    </a:moveTo>
                    <a:lnTo>
                      <a:pt x="0" y="69"/>
                    </a:lnTo>
                    <a:lnTo>
                      <a:pt x="19" y="43"/>
                    </a:lnTo>
                    <a:lnTo>
                      <a:pt x="31" y="39"/>
                    </a:lnTo>
                    <a:lnTo>
                      <a:pt x="36" y="38"/>
                    </a:lnTo>
                    <a:lnTo>
                      <a:pt x="41" y="36"/>
                    </a:lnTo>
                    <a:lnTo>
                      <a:pt x="62" y="15"/>
                    </a:lnTo>
                    <a:lnTo>
                      <a:pt x="64" y="13"/>
                    </a:lnTo>
                    <a:lnTo>
                      <a:pt x="88" y="9"/>
                    </a:lnTo>
                    <a:lnTo>
                      <a:pt x="95" y="7"/>
                    </a:lnTo>
                    <a:lnTo>
                      <a:pt x="108" y="0"/>
                    </a:lnTo>
                    <a:lnTo>
                      <a:pt x="105" y="9"/>
                    </a:lnTo>
                    <a:lnTo>
                      <a:pt x="98" y="19"/>
                    </a:lnTo>
                    <a:lnTo>
                      <a:pt x="91" y="28"/>
                    </a:lnTo>
                    <a:lnTo>
                      <a:pt x="84" y="36"/>
                    </a:lnTo>
                    <a:lnTo>
                      <a:pt x="76" y="43"/>
                    </a:lnTo>
                    <a:lnTo>
                      <a:pt x="67" y="49"/>
                    </a:lnTo>
                    <a:lnTo>
                      <a:pt x="58" y="54"/>
                    </a:lnTo>
                    <a:lnTo>
                      <a:pt x="52" y="60"/>
                    </a:lnTo>
                    <a:lnTo>
                      <a:pt x="46" y="62"/>
                    </a:lnTo>
                    <a:lnTo>
                      <a:pt x="41" y="64"/>
                    </a:lnTo>
                    <a:lnTo>
                      <a:pt x="36" y="66"/>
                    </a:lnTo>
                    <a:lnTo>
                      <a:pt x="31" y="68"/>
                    </a:lnTo>
                    <a:lnTo>
                      <a:pt x="26" y="69"/>
                    </a:lnTo>
                    <a:lnTo>
                      <a:pt x="21" y="71"/>
                    </a:lnTo>
                    <a:lnTo>
                      <a:pt x="15" y="71"/>
                    </a:lnTo>
                    <a:lnTo>
                      <a:pt x="10" y="69"/>
                    </a:lnTo>
                    <a:lnTo>
                      <a:pt x="5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D4A8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9" name="Freeform 4671"/>
              <p:cNvSpPr>
                <a:spLocks/>
              </p:cNvSpPr>
              <p:nvPr/>
            </p:nvSpPr>
            <p:spPr bwMode="auto">
              <a:xfrm>
                <a:off x="4979" y="1314"/>
                <a:ext cx="76" cy="60"/>
              </a:xfrm>
              <a:custGeom>
                <a:avLst/>
                <a:gdLst>
                  <a:gd name="T0" fmla="*/ 71 w 76"/>
                  <a:gd name="T1" fmla="*/ 60 h 60"/>
                  <a:gd name="T2" fmla="*/ 47 w 76"/>
                  <a:gd name="T3" fmla="*/ 41 h 60"/>
                  <a:gd name="T4" fmla="*/ 16 w 76"/>
                  <a:gd name="T5" fmla="*/ 24 h 60"/>
                  <a:gd name="T6" fmla="*/ 5 w 76"/>
                  <a:gd name="T7" fmla="*/ 17 h 60"/>
                  <a:gd name="T8" fmla="*/ 0 w 76"/>
                  <a:gd name="T9" fmla="*/ 2 h 60"/>
                  <a:gd name="T10" fmla="*/ 5 w 76"/>
                  <a:gd name="T11" fmla="*/ 0 h 60"/>
                  <a:gd name="T12" fmla="*/ 43 w 76"/>
                  <a:gd name="T13" fmla="*/ 7 h 60"/>
                  <a:gd name="T14" fmla="*/ 48 w 76"/>
                  <a:gd name="T15" fmla="*/ 11 h 60"/>
                  <a:gd name="T16" fmla="*/ 55 w 76"/>
                  <a:gd name="T17" fmla="*/ 17 h 60"/>
                  <a:gd name="T18" fmla="*/ 60 w 76"/>
                  <a:gd name="T19" fmla="*/ 21 h 60"/>
                  <a:gd name="T20" fmla="*/ 66 w 76"/>
                  <a:gd name="T21" fmla="*/ 26 h 60"/>
                  <a:gd name="T22" fmla="*/ 71 w 76"/>
                  <a:gd name="T23" fmla="*/ 32 h 60"/>
                  <a:gd name="T24" fmla="*/ 74 w 76"/>
                  <a:gd name="T25" fmla="*/ 38 h 60"/>
                  <a:gd name="T26" fmla="*/ 76 w 76"/>
                  <a:gd name="T27" fmla="*/ 45 h 60"/>
                  <a:gd name="T28" fmla="*/ 76 w 76"/>
                  <a:gd name="T29" fmla="*/ 51 h 60"/>
                  <a:gd name="T30" fmla="*/ 72 w 76"/>
                  <a:gd name="T31" fmla="*/ 60 h 60"/>
                  <a:gd name="T32" fmla="*/ 71 w 76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60">
                    <a:moveTo>
                      <a:pt x="71" y="60"/>
                    </a:moveTo>
                    <a:lnTo>
                      <a:pt x="47" y="41"/>
                    </a:lnTo>
                    <a:lnTo>
                      <a:pt x="16" y="24"/>
                    </a:lnTo>
                    <a:lnTo>
                      <a:pt x="5" y="17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43" y="7"/>
                    </a:lnTo>
                    <a:lnTo>
                      <a:pt x="48" y="11"/>
                    </a:lnTo>
                    <a:lnTo>
                      <a:pt x="55" y="17"/>
                    </a:lnTo>
                    <a:lnTo>
                      <a:pt x="60" y="21"/>
                    </a:lnTo>
                    <a:lnTo>
                      <a:pt x="66" y="26"/>
                    </a:lnTo>
                    <a:lnTo>
                      <a:pt x="71" y="32"/>
                    </a:lnTo>
                    <a:lnTo>
                      <a:pt x="74" y="38"/>
                    </a:lnTo>
                    <a:lnTo>
                      <a:pt x="76" y="45"/>
                    </a:lnTo>
                    <a:lnTo>
                      <a:pt x="76" y="51"/>
                    </a:lnTo>
                    <a:lnTo>
                      <a:pt x="72" y="60"/>
                    </a:lnTo>
                    <a:lnTo>
                      <a:pt x="71" y="60"/>
                    </a:lnTo>
                    <a:close/>
                  </a:path>
                </a:pathLst>
              </a:custGeom>
              <a:solidFill>
                <a:srgbClr val="D4A8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0" name="Freeform 4672"/>
              <p:cNvSpPr>
                <a:spLocks/>
              </p:cNvSpPr>
              <p:nvPr/>
            </p:nvSpPr>
            <p:spPr bwMode="auto">
              <a:xfrm>
                <a:off x="5103" y="1316"/>
                <a:ext cx="12" cy="22"/>
              </a:xfrm>
              <a:custGeom>
                <a:avLst/>
                <a:gdLst>
                  <a:gd name="T0" fmla="*/ 0 w 12"/>
                  <a:gd name="T1" fmla="*/ 22 h 22"/>
                  <a:gd name="T2" fmla="*/ 12 w 12"/>
                  <a:gd name="T3" fmla="*/ 0 h 22"/>
                  <a:gd name="T4" fmla="*/ 12 w 12"/>
                  <a:gd name="T5" fmla="*/ 2 h 22"/>
                  <a:gd name="T6" fmla="*/ 10 w 12"/>
                  <a:gd name="T7" fmla="*/ 4 h 22"/>
                  <a:gd name="T8" fmla="*/ 10 w 12"/>
                  <a:gd name="T9" fmla="*/ 7 h 22"/>
                  <a:gd name="T10" fmla="*/ 9 w 12"/>
                  <a:gd name="T11" fmla="*/ 9 h 22"/>
                  <a:gd name="T12" fmla="*/ 7 w 12"/>
                  <a:gd name="T13" fmla="*/ 11 h 22"/>
                  <a:gd name="T14" fmla="*/ 5 w 12"/>
                  <a:gd name="T15" fmla="*/ 13 h 22"/>
                  <a:gd name="T16" fmla="*/ 5 w 12"/>
                  <a:gd name="T17" fmla="*/ 17 h 22"/>
                  <a:gd name="T18" fmla="*/ 4 w 12"/>
                  <a:gd name="T19" fmla="*/ 19 h 22"/>
                  <a:gd name="T20" fmla="*/ 0 w 12"/>
                  <a:gd name="T21" fmla="*/ 22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22">
                    <a:moveTo>
                      <a:pt x="0" y="22"/>
                    </a:move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5" y="17"/>
                    </a:lnTo>
                    <a:lnTo>
                      <a:pt x="4" y="1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EC7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" name="Freeform 4673"/>
              <p:cNvSpPr>
                <a:spLocks/>
              </p:cNvSpPr>
              <p:nvPr/>
            </p:nvSpPr>
            <p:spPr bwMode="auto">
              <a:xfrm>
                <a:off x="5098" y="1308"/>
                <a:ext cx="19" cy="36"/>
              </a:xfrm>
              <a:custGeom>
                <a:avLst/>
                <a:gdLst>
                  <a:gd name="T0" fmla="*/ 0 w 19"/>
                  <a:gd name="T1" fmla="*/ 36 h 36"/>
                  <a:gd name="T2" fmla="*/ 19 w 19"/>
                  <a:gd name="T3" fmla="*/ 0 h 36"/>
                  <a:gd name="T4" fmla="*/ 17 w 19"/>
                  <a:gd name="T5" fmla="*/ 4 h 36"/>
                  <a:gd name="T6" fmla="*/ 17 w 19"/>
                  <a:gd name="T7" fmla="*/ 8 h 36"/>
                  <a:gd name="T8" fmla="*/ 15 w 19"/>
                  <a:gd name="T9" fmla="*/ 12 h 36"/>
                  <a:gd name="T10" fmla="*/ 15 w 19"/>
                  <a:gd name="T11" fmla="*/ 13 h 36"/>
                  <a:gd name="T12" fmla="*/ 14 w 19"/>
                  <a:gd name="T13" fmla="*/ 17 h 36"/>
                  <a:gd name="T14" fmla="*/ 12 w 19"/>
                  <a:gd name="T15" fmla="*/ 21 h 36"/>
                  <a:gd name="T16" fmla="*/ 10 w 19"/>
                  <a:gd name="T17" fmla="*/ 23 h 36"/>
                  <a:gd name="T18" fmla="*/ 9 w 19"/>
                  <a:gd name="T19" fmla="*/ 27 h 36"/>
                  <a:gd name="T20" fmla="*/ 0 w 19"/>
                  <a:gd name="T21" fmla="*/ 36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36">
                    <a:moveTo>
                      <a:pt x="0" y="36"/>
                    </a:moveTo>
                    <a:lnTo>
                      <a:pt x="19" y="0"/>
                    </a:lnTo>
                    <a:lnTo>
                      <a:pt x="17" y="4"/>
                    </a:lnTo>
                    <a:lnTo>
                      <a:pt x="17" y="8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4" y="17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9" y="27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EC7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2" name="Freeform 4674"/>
              <p:cNvSpPr>
                <a:spLocks/>
              </p:cNvSpPr>
              <p:nvPr/>
            </p:nvSpPr>
            <p:spPr bwMode="auto">
              <a:xfrm>
                <a:off x="5094" y="1305"/>
                <a:ext cx="23" cy="41"/>
              </a:xfrm>
              <a:custGeom>
                <a:avLst/>
                <a:gdLst>
                  <a:gd name="T0" fmla="*/ 21 w 23"/>
                  <a:gd name="T1" fmla="*/ 11 h 41"/>
                  <a:gd name="T2" fmla="*/ 9 w 23"/>
                  <a:gd name="T3" fmla="*/ 33 h 41"/>
                  <a:gd name="T4" fmla="*/ 2 w 23"/>
                  <a:gd name="T5" fmla="*/ 41 h 41"/>
                  <a:gd name="T6" fmla="*/ 0 w 23"/>
                  <a:gd name="T7" fmla="*/ 41 h 41"/>
                  <a:gd name="T8" fmla="*/ 23 w 23"/>
                  <a:gd name="T9" fmla="*/ 0 h 41"/>
                  <a:gd name="T10" fmla="*/ 23 w 23"/>
                  <a:gd name="T11" fmla="*/ 1 h 41"/>
                  <a:gd name="T12" fmla="*/ 23 w 23"/>
                  <a:gd name="T13" fmla="*/ 1 h 41"/>
                  <a:gd name="T14" fmla="*/ 23 w 23"/>
                  <a:gd name="T15" fmla="*/ 3 h 41"/>
                  <a:gd name="T16" fmla="*/ 23 w 23"/>
                  <a:gd name="T17" fmla="*/ 5 h 41"/>
                  <a:gd name="T18" fmla="*/ 23 w 23"/>
                  <a:gd name="T19" fmla="*/ 7 h 41"/>
                  <a:gd name="T20" fmla="*/ 21 w 23"/>
                  <a:gd name="T21" fmla="*/ 7 h 41"/>
                  <a:gd name="T22" fmla="*/ 21 w 23"/>
                  <a:gd name="T23" fmla="*/ 9 h 41"/>
                  <a:gd name="T24" fmla="*/ 21 w 23"/>
                  <a:gd name="T25" fmla="*/ 1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41">
                    <a:moveTo>
                      <a:pt x="21" y="11"/>
                    </a:moveTo>
                    <a:lnTo>
                      <a:pt x="9" y="33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DEC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" name="Freeform 4675"/>
              <p:cNvSpPr>
                <a:spLocks/>
              </p:cNvSpPr>
              <p:nvPr/>
            </p:nvSpPr>
            <p:spPr bwMode="auto">
              <a:xfrm>
                <a:off x="5093" y="1301"/>
                <a:ext cx="24" cy="45"/>
              </a:xfrm>
              <a:custGeom>
                <a:avLst/>
                <a:gdLst>
                  <a:gd name="T0" fmla="*/ 24 w 24"/>
                  <a:gd name="T1" fmla="*/ 7 h 45"/>
                  <a:gd name="T2" fmla="*/ 5 w 24"/>
                  <a:gd name="T3" fmla="*/ 43 h 45"/>
                  <a:gd name="T4" fmla="*/ 3 w 24"/>
                  <a:gd name="T5" fmla="*/ 45 h 45"/>
                  <a:gd name="T6" fmla="*/ 0 w 24"/>
                  <a:gd name="T7" fmla="*/ 45 h 45"/>
                  <a:gd name="T8" fmla="*/ 24 w 24"/>
                  <a:gd name="T9" fmla="*/ 0 h 45"/>
                  <a:gd name="T10" fmla="*/ 24 w 24"/>
                  <a:gd name="T11" fmla="*/ 0 h 45"/>
                  <a:gd name="T12" fmla="*/ 24 w 24"/>
                  <a:gd name="T13" fmla="*/ 2 h 45"/>
                  <a:gd name="T14" fmla="*/ 24 w 24"/>
                  <a:gd name="T15" fmla="*/ 4 h 45"/>
                  <a:gd name="T16" fmla="*/ 24 w 24"/>
                  <a:gd name="T17" fmla="*/ 4 h 45"/>
                  <a:gd name="T18" fmla="*/ 24 w 24"/>
                  <a:gd name="T19" fmla="*/ 5 h 45"/>
                  <a:gd name="T20" fmla="*/ 24 w 24"/>
                  <a:gd name="T21" fmla="*/ 5 h 45"/>
                  <a:gd name="T22" fmla="*/ 24 w 24"/>
                  <a:gd name="T23" fmla="*/ 7 h 45"/>
                  <a:gd name="T24" fmla="*/ 24 w 24"/>
                  <a:gd name="T25" fmla="*/ 7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45">
                    <a:moveTo>
                      <a:pt x="24" y="7"/>
                    </a:moveTo>
                    <a:lnTo>
                      <a:pt x="5" y="43"/>
                    </a:lnTo>
                    <a:lnTo>
                      <a:pt x="3" y="45"/>
                    </a:lnTo>
                    <a:lnTo>
                      <a:pt x="0" y="45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DEC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" name="Freeform 4676"/>
              <p:cNvSpPr>
                <a:spLocks/>
              </p:cNvSpPr>
              <p:nvPr/>
            </p:nvSpPr>
            <p:spPr bwMode="auto">
              <a:xfrm>
                <a:off x="5089" y="1297"/>
                <a:ext cx="28" cy="51"/>
              </a:xfrm>
              <a:custGeom>
                <a:avLst/>
                <a:gdLst>
                  <a:gd name="T0" fmla="*/ 28 w 28"/>
                  <a:gd name="T1" fmla="*/ 8 h 51"/>
                  <a:gd name="T2" fmla="*/ 5 w 28"/>
                  <a:gd name="T3" fmla="*/ 49 h 51"/>
                  <a:gd name="T4" fmla="*/ 2 w 28"/>
                  <a:gd name="T5" fmla="*/ 49 h 51"/>
                  <a:gd name="T6" fmla="*/ 0 w 28"/>
                  <a:gd name="T7" fmla="*/ 51 h 51"/>
                  <a:gd name="T8" fmla="*/ 28 w 28"/>
                  <a:gd name="T9" fmla="*/ 0 h 51"/>
                  <a:gd name="T10" fmla="*/ 28 w 28"/>
                  <a:gd name="T11" fmla="*/ 2 h 51"/>
                  <a:gd name="T12" fmla="*/ 28 w 28"/>
                  <a:gd name="T13" fmla="*/ 2 h 51"/>
                  <a:gd name="T14" fmla="*/ 28 w 28"/>
                  <a:gd name="T15" fmla="*/ 4 h 51"/>
                  <a:gd name="T16" fmla="*/ 28 w 28"/>
                  <a:gd name="T17" fmla="*/ 4 h 51"/>
                  <a:gd name="T18" fmla="*/ 28 w 28"/>
                  <a:gd name="T19" fmla="*/ 6 h 51"/>
                  <a:gd name="T20" fmla="*/ 28 w 28"/>
                  <a:gd name="T21" fmla="*/ 6 h 51"/>
                  <a:gd name="T22" fmla="*/ 28 w 28"/>
                  <a:gd name="T23" fmla="*/ 8 h 51"/>
                  <a:gd name="T24" fmla="*/ 28 w 28"/>
                  <a:gd name="T25" fmla="*/ 8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51">
                    <a:moveTo>
                      <a:pt x="28" y="8"/>
                    </a:moveTo>
                    <a:lnTo>
                      <a:pt x="5" y="49"/>
                    </a:lnTo>
                    <a:lnTo>
                      <a:pt x="2" y="49"/>
                    </a:lnTo>
                    <a:lnTo>
                      <a:pt x="0" y="51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DEC9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" name="Freeform 4677"/>
              <p:cNvSpPr>
                <a:spLocks/>
              </p:cNvSpPr>
              <p:nvPr/>
            </p:nvSpPr>
            <p:spPr bwMode="auto">
              <a:xfrm>
                <a:off x="5088" y="1293"/>
                <a:ext cx="29" cy="55"/>
              </a:xfrm>
              <a:custGeom>
                <a:avLst/>
                <a:gdLst>
                  <a:gd name="T0" fmla="*/ 29 w 29"/>
                  <a:gd name="T1" fmla="*/ 8 h 55"/>
                  <a:gd name="T2" fmla="*/ 5 w 29"/>
                  <a:gd name="T3" fmla="*/ 53 h 55"/>
                  <a:gd name="T4" fmla="*/ 3 w 29"/>
                  <a:gd name="T5" fmla="*/ 53 h 55"/>
                  <a:gd name="T6" fmla="*/ 0 w 29"/>
                  <a:gd name="T7" fmla="*/ 55 h 55"/>
                  <a:gd name="T8" fmla="*/ 0 w 29"/>
                  <a:gd name="T9" fmla="*/ 55 h 55"/>
                  <a:gd name="T10" fmla="*/ 29 w 29"/>
                  <a:gd name="T11" fmla="*/ 0 h 55"/>
                  <a:gd name="T12" fmla="*/ 29 w 29"/>
                  <a:gd name="T13" fmla="*/ 2 h 55"/>
                  <a:gd name="T14" fmla="*/ 29 w 29"/>
                  <a:gd name="T15" fmla="*/ 2 h 55"/>
                  <a:gd name="T16" fmla="*/ 29 w 29"/>
                  <a:gd name="T17" fmla="*/ 4 h 55"/>
                  <a:gd name="T18" fmla="*/ 29 w 29"/>
                  <a:gd name="T19" fmla="*/ 4 h 55"/>
                  <a:gd name="T20" fmla="*/ 29 w 29"/>
                  <a:gd name="T21" fmla="*/ 6 h 55"/>
                  <a:gd name="T22" fmla="*/ 29 w 29"/>
                  <a:gd name="T23" fmla="*/ 6 h 55"/>
                  <a:gd name="T24" fmla="*/ 29 w 29"/>
                  <a:gd name="T25" fmla="*/ 6 h 55"/>
                  <a:gd name="T26" fmla="*/ 29 w 29"/>
                  <a:gd name="T27" fmla="*/ 8 h 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" h="55">
                    <a:moveTo>
                      <a:pt x="29" y="8"/>
                    </a:moveTo>
                    <a:lnTo>
                      <a:pt x="5" y="53"/>
                    </a:lnTo>
                    <a:lnTo>
                      <a:pt x="3" y="53"/>
                    </a:lnTo>
                    <a:lnTo>
                      <a:pt x="0" y="55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E1CB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6" name="Freeform 4678"/>
              <p:cNvSpPr>
                <a:spLocks/>
              </p:cNvSpPr>
              <p:nvPr/>
            </p:nvSpPr>
            <p:spPr bwMode="auto">
              <a:xfrm>
                <a:off x="5084" y="1291"/>
                <a:ext cx="33" cy="59"/>
              </a:xfrm>
              <a:custGeom>
                <a:avLst/>
                <a:gdLst>
                  <a:gd name="T0" fmla="*/ 33 w 33"/>
                  <a:gd name="T1" fmla="*/ 6 h 59"/>
                  <a:gd name="T2" fmla="*/ 5 w 33"/>
                  <a:gd name="T3" fmla="*/ 57 h 59"/>
                  <a:gd name="T4" fmla="*/ 4 w 33"/>
                  <a:gd name="T5" fmla="*/ 57 h 59"/>
                  <a:gd name="T6" fmla="*/ 0 w 33"/>
                  <a:gd name="T7" fmla="*/ 59 h 59"/>
                  <a:gd name="T8" fmla="*/ 33 w 33"/>
                  <a:gd name="T9" fmla="*/ 0 h 59"/>
                  <a:gd name="T10" fmla="*/ 33 w 33"/>
                  <a:gd name="T11" fmla="*/ 0 h 59"/>
                  <a:gd name="T12" fmla="*/ 33 w 33"/>
                  <a:gd name="T13" fmla="*/ 2 h 59"/>
                  <a:gd name="T14" fmla="*/ 33 w 33"/>
                  <a:gd name="T15" fmla="*/ 2 h 59"/>
                  <a:gd name="T16" fmla="*/ 33 w 33"/>
                  <a:gd name="T17" fmla="*/ 2 h 59"/>
                  <a:gd name="T18" fmla="*/ 33 w 33"/>
                  <a:gd name="T19" fmla="*/ 4 h 59"/>
                  <a:gd name="T20" fmla="*/ 33 w 33"/>
                  <a:gd name="T21" fmla="*/ 4 h 59"/>
                  <a:gd name="T22" fmla="*/ 33 w 33"/>
                  <a:gd name="T23" fmla="*/ 6 h 59"/>
                  <a:gd name="T24" fmla="*/ 33 w 33"/>
                  <a:gd name="T25" fmla="*/ 6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59">
                    <a:moveTo>
                      <a:pt x="33" y="6"/>
                    </a:moveTo>
                    <a:lnTo>
                      <a:pt x="5" y="57"/>
                    </a:lnTo>
                    <a:lnTo>
                      <a:pt x="4" y="57"/>
                    </a:lnTo>
                    <a:lnTo>
                      <a:pt x="0" y="59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E1CB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" name="Freeform 4679"/>
              <p:cNvSpPr>
                <a:spLocks/>
              </p:cNvSpPr>
              <p:nvPr/>
            </p:nvSpPr>
            <p:spPr bwMode="auto">
              <a:xfrm>
                <a:off x="5082" y="1288"/>
                <a:ext cx="35" cy="62"/>
              </a:xfrm>
              <a:custGeom>
                <a:avLst/>
                <a:gdLst>
                  <a:gd name="T0" fmla="*/ 35 w 35"/>
                  <a:gd name="T1" fmla="*/ 5 h 62"/>
                  <a:gd name="T2" fmla="*/ 6 w 35"/>
                  <a:gd name="T3" fmla="*/ 60 h 62"/>
                  <a:gd name="T4" fmla="*/ 0 w 35"/>
                  <a:gd name="T5" fmla="*/ 62 h 62"/>
                  <a:gd name="T6" fmla="*/ 33 w 35"/>
                  <a:gd name="T7" fmla="*/ 0 h 62"/>
                  <a:gd name="T8" fmla="*/ 33 w 35"/>
                  <a:gd name="T9" fmla="*/ 1 h 62"/>
                  <a:gd name="T10" fmla="*/ 35 w 35"/>
                  <a:gd name="T11" fmla="*/ 1 h 62"/>
                  <a:gd name="T12" fmla="*/ 35 w 35"/>
                  <a:gd name="T13" fmla="*/ 3 h 62"/>
                  <a:gd name="T14" fmla="*/ 35 w 35"/>
                  <a:gd name="T15" fmla="*/ 3 h 62"/>
                  <a:gd name="T16" fmla="*/ 35 w 35"/>
                  <a:gd name="T17" fmla="*/ 3 h 62"/>
                  <a:gd name="T18" fmla="*/ 35 w 35"/>
                  <a:gd name="T19" fmla="*/ 5 h 62"/>
                  <a:gd name="T20" fmla="*/ 35 w 35"/>
                  <a:gd name="T21" fmla="*/ 5 h 62"/>
                  <a:gd name="T22" fmla="*/ 35 w 35"/>
                  <a:gd name="T23" fmla="*/ 5 h 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62">
                    <a:moveTo>
                      <a:pt x="35" y="5"/>
                    </a:moveTo>
                    <a:lnTo>
                      <a:pt x="6" y="60"/>
                    </a:lnTo>
                    <a:lnTo>
                      <a:pt x="0" y="62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5" y="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rgbClr val="E1C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" name="Freeform 4680"/>
              <p:cNvSpPr>
                <a:spLocks/>
              </p:cNvSpPr>
              <p:nvPr/>
            </p:nvSpPr>
            <p:spPr bwMode="auto">
              <a:xfrm>
                <a:off x="5081" y="1286"/>
                <a:ext cx="36" cy="64"/>
              </a:xfrm>
              <a:custGeom>
                <a:avLst/>
                <a:gdLst>
                  <a:gd name="T0" fmla="*/ 36 w 36"/>
                  <a:gd name="T1" fmla="*/ 5 h 64"/>
                  <a:gd name="T2" fmla="*/ 3 w 36"/>
                  <a:gd name="T3" fmla="*/ 64 h 64"/>
                  <a:gd name="T4" fmla="*/ 0 w 36"/>
                  <a:gd name="T5" fmla="*/ 64 h 64"/>
                  <a:gd name="T6" fmla="*/ 34 w 36"/>
                  <a:gd name="T7" fmla="*/ 0 h 64"/>
                  <a:gd name="T8" fmla="*/ 34 w 36"/>
                  <a:gd name="T9" fmla="*/ 0 h 64"/>
                  <a:gd name="T10" fmla="*/ 34 w 36"/>
                  <a:gd name="T11" fmla="*/ 2 h 64"/>
                  <a:gd name="T12" fmla="*/ 34 w 36"/>
                  <a:gd name="T13" fmla="*/ 2 h 64"/>
                  <a:gd name="T14" fmla="*/ 34 w 36"/>
                  <a:gd name="T15" fmla="*/ 2 h 64"/>
                  <a:gd name="T16" fmla="*/ 34 w 36"/>
                  <a:gd name="T17" fmla="*/ 3 h 64"/>
                  <a:gd name="T18" fmla="*/ 36 w 36"/>
                  <a:gd name="T19" fmla="*/ 3 h 64"/>
                  <a:gd name="T20" fmla="*/ 36 w 36"/>
                  <a:gd name="T21" fmla="*/ 5 h 64"/>
                  <a:gd name="T22" fmla="*/ 36 w 36"/>
                  <a:gd name="T23" fmla="*/ 5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64">
                    <a:moveTo>
                      <a:pt x="36" y="5"/>
                    </a:moveTo>
                    <a:lnTo>
                      <a:pt x="3" y="64"/>
                    </a:lnTo>
                    <a:lnTo>
                      <a:pt x="0" y="64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1C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" name="Freeform 4681"/>
              <p:cNvSpPr>
                <a:spLocks/>
              </p:cNvSpPr>
              <p:nvPr/>
            </p:nvSpPr>
            <p:spPr bwMode="auto">
              <a:xfrm>
                <a:off x="5077" y="1284"/>
                <a:ext cx="38" cy="66"/>
              </a:xfrm>
              <a:custGeom>
                <a:avLst/>
                <a:gdLst>
                  <a:gd name="T0" fmla="*/ 38 w 38"/>
                  <a:gd name="T1" fmla="*/ 4 h 66"/>
                  <a:gd name="T2" fmla="*/ 5 w 38"/>
                  <a:gd name="T3" fmla="*/ 66 h 66"/>
                  <a:gd name="T4" fmla="*/ 0 w 38"/>
                  <a:gd name="T5" fmla="*/ 66 h 66"/>
                  <a:gd name="T6" fmla="*/ 38 w 38"/>
                  <a:gd name="T7" fmla="*/ 0 h 66"/>
                  <a:gd name="T8" fmla="*/ 38 w 38"/>
                  <a:gd name="T9" fmla="*/ 0 h 66"/>
                  <a:gd name="T10" fmla="*/ 38 w 38"/>
                  <a:gd name="T11" fmla="*/ 0 h 66"/>
                  <a:gd name="T12" fmla="*/ 38 w 38"/>
                  <a:gd name="T13" fmla="*/ 2 h 66"/>
                  <a:gd name="T14" fmla="*/ 38 w 38"/>
                  <a:gd name="T15" fmla="*/ 2 h 66"/>
                  <a:gd name="T16" fmla="*/ 38 w 38"/>
                  <a:gd name="T17" fmla="*/ 2 h 66"/>
                  <a:gd name="T18" fmla="*/ 38 w 38"/>
                  <a:gd name="T19" fmla="*/ 4 h 66"/>
                  <a:gd name="T20" fmla="*/ 38 w 38"/>
                  <a:gd name="T21" fmla="*/ 4 h 66"/>
                  <a:gd name="T22" fmla="*/ 38 w 38"/>
                  <a:gd name="T23" fmla="*/ 4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" h="66">
                    <a:moveTo>
                      <a:pt x="38" y="4"/>
                    </a:moveTo>
                    <a:lnTo>
                      <a:pt x="5" y="66"/>
                    </a:lnTo>
                    <a:lnTo>
                      <a:pt x="0" y="66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1CF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" name="Freeform 4682"/>
              <p:cNvSpPr>
                <a:spLocks/>
              </p:cNvSpPr>
              <p:nvPr/>
            </p:nvSpPr>
            <p:spPr bwMode="auto">
              <a:xfrm>
                <a:off x="5076" y="1282"/>
                <a:ext cx="39" cy="70"/>
              </a:xfrm>
              <a:custGeom>
                <a:avLst/>
                <a:gdLst>
                  <a:gd name="T0" fmla="*/ 39 w 39"/>
                  <a:gd name="T1" fmla="*/ 4 h 70"/>
                  <a:gd name="T2" fmla="*/ 5 w 39"/>
                  <a:gd name="T3" fmla="*/ 68 h 70"/>
                  <a:gd name="T4" fmla="*/ 0 w 39"/>
                  <a:gd name="T5" fmla="*/ 70 h 70"/>
                  <a:gd name="T6" fmla="*/ 37 w 39"/>
                  <a:gd name="T7" fmla="*/ 0 h 70"/>
                  <a:gd name="T8" fmla="*/ 37 w 39"/>
                  <a:gd name="T9" fmla="*/ 0 h 70"/>
                  <a:gd name="T10" fmla="*/ 37 w 39"/>
                  <a:gd name="T11" fmla="*/ 0 h 70"/>
                  <a:gd name="T12" fmla="*/ 37 w 39"/>
                  <a:gd name="T13" fmla="*/ 2 h 70"/>
                  <a:gd name="T14" fmla="*/ 39 w 39"/>
                  <a:gd name="T15" fmla="*/ 2 h 70"/>
                  <a:gd name="T16" fmla="*/ 39 w 39"/>
                  <a:gd name="T17" fmla="*/ 2 h 70"/>
                  <a:gd name="T18" fmla="*/ 39 w 39"/>
                  <a:gd name="T19" fmla="*/ 2 h 70"/>
                  <a:gd name="T20" fmla="*/ 39 w 39"/>
                  <a:gd name="T21" fmla="*/ 4 h 70"/>
                  <a:gd name="T22" fmla="*/ 39 w 39"/>
                  <a:gd name="T23" fmla="*/ 4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" h="70">
                    <a:moveTo>
                      <a:pt x="39" y="4"/>
                    </a:moveTo>
                    <a:lnTo>
                      <a:pt x="5" y="68"/>
                    </a:lnTo>
                    <a:lnTo>
                      <a:pt x="0" y="70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E5D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" name="Freeform 4683"/>
              <p:cNvSpPr>
                <a:spLocks/>
              </p:cNvSpPr>
              <p:nvPr/>
            </p:nvSpPr>
            <p:spPr bwMode="auto">
              <a:xfrm>
                <a:off x="5074" y="1278"/>
                <a:ext cx="41" cy="74"/>
              </a:xfrm>
              <a:custGeom>
                <a:avLst/>
                <a:gdLst>
                  <a:gd name="T0" fmla="*/ 41 w 41"/>
                  <a:gd name="T1" fmla="*/ 6 h 74"/>
                  <a:gd name="T2" fmla="*/ 3 w 41"/>
                  <a:gd name="T3" fmla="*/ 72 h 74"/>
                  <a:gd name="T4" fmla="*/ 0 w 41"/>
                  <a:gd name="T5" fmla="*/ 74 h 74"/>
                  <a:gd name="T6" fmla="*/ 39 w 41"/>
                  <a:gd name="T7" fmla="*/ 0 h 74"/>
                  <a:gd name="T8" fmla="*/ 39 w 41"/>
                  <a:gd name="T9" fmla="*/ 2 h 74"/>
                  <a:gd name="T10" fmla="*/ 39 w 41"/>
                  <a:gd name="T11" fmla="*/ 2 h 74"/>
                  <a:gd name="T12" fmla="*/ 39 w 41"/>
                  <a:gd name="T13" fmla="*/ 2 h 74"/>
                  <a:gd name="T14" fmla="*/ 39 w 41"/>
                  <a:gd name="T15" fmla="*/ 4 h 74"/>
                  <a:gd name="T16" fmla="*/ 39 w 41"/>
                  <a:gd name="T17" fmla="*/ 4 h 74"/>
                  <a:gd name="T18" fmla="*/ 39 w 41"/>
                  <a:gd name="T19" fmla="*/ 4 h 74"/>
                  <a:gd name="T20" fmla="*/ 39 w 41"/>
                  <a:gd name="T21" fmla="*/ 6 h 74"/>
                  <a:gd name="T22" fmla="*/ 41 w 41"/>
                  <a:gd name="T23" fmla="*/ 6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74">
                    <a:moveTo>
                      <a:pt x="41" y="6"/>
                    </a:moveTo>
                    <a:lnTo>
                      <a:pt x="3" y="72"/>
                    </a:lnTo>
                    <a:lnTo>
                      <a:pt x="0" y="74"/>
                    </a:lnTo>
                    <a:lnTo>
                      <a:pt x="39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E5D2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" name="Freeform 4684"/>
              <p:cNvSpPr>
                <a:spLocks/>
              </p:cNvSpPr>
              <p:nvPr/>
            </p:nvSpPr>
            <p:spPr bwMode="auto">
              <a:xfrm>
                <a:off x="5070" y="1276"/>
                <a:ext cx="43" cy="76"/>
              </a:xfrm>
              <a:custGeom>
                <a:avLst/>
                <a:gdLst>
                  <a:gd name="T0" fmla="*/ 43 w 43"/>
                  <a:gd name="T1" fmla="*/ 6 h 76"/>
                  <a:gd name="T2" fmla="*/ 6 w 43"/>
                  <a:gd name="T3" fmla="*/ 76 h 76"/>
                  <a:gd name="T4" fmla="*/ 0 w 43"/>
                  <a:gd name="T5" fmla="*/ 76 h 76"/>
                  <a:gd name="T6" fmla="*/ 42 w 43"/>
                  <a:gd name="T7" fmla="*/ 0 h 76"/>
                  <a:gd name="T8" fmla="*/ 42 w 43"/>
                  <a:gd name="T9" fmla="*/ 2 h 76"/>
                  <a:gd name="T10" fmla="*/ 42 w 43"/>
                  <a:gd name="T11" fmla="*/ 2 h 76"/>
                  <a:gd name="T12" fmla="*/ 43 w 43"/>
                  <a:gd name="T13" fmla="*/ 2 h 76"/>
                  <a:gd name="T14" fmla="*/ 43 w 43"/>
                  <a:gd name="T15" fmla="*/ 2 h 76"/>
                  <a:gd name="T16" fmla="*/ 43 w 43"/>
                  <a:gd name="T17" fmla="*/ 4 h 76"/>
                  <a:gd name="T18" fmla="*/ 43 w 43"/>
                  <a:gd name="T19" fmla="*/ 4 h 76"/>
                  <a:gd name="T20" fmla="*/ 43 w 43"/>
                  <a:gd name="T21" fmla="*/ 4 h 76"/>
                  <a:gd name="T22" fmla="*/ 43 w 43"/>
                  <a:gd name="T23" fmla="*/ 6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" h="76">
                    <a:moveTo>
                      <a:pt x="43" y="6"/>
                    </a:moveTo>
                    <a:lnTo>
                      <a:pt x="6" y="76"/>
                    </a:lnTo>
                    <a:lnTo>
                      <a:pt x="0" y="76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E5D6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" name="Freeform 4685"/>
              <p:cNvSpPr>
                <a:spLocks/>
              </p:cNvSpPr>
              <p:nvPr/>
            </p:nvSpPr>
            <p:spPr bwMode="auto">
              <a:xfrm>
                <a:off x="5069" y="1276"/>
                <a:ext cx="44" cy="76"/>
              </a:xfrm>
              <a:custGeom>
                <a:avLst/>
                <a:gdLst>
                  <a:gd name="T0" fmla="*/ 44 w 44"/>
                  <a:gd name="T1" fmla="*/ 2 h 76"/>
                  <a:gd name="T2" fmla="*/ 5 w 44"/>
                  <a:gd name="T3" fmla="*/ 76 h 76"/>
                  <a:gd name="T4" fmla="*/ 0 w 44"/>
                  <a:gd name="T5" fmla="*/ 76 h 76"/>
                  <a:gd name="T6" fmla="*/ 27 w 44"/>
                  <a:gd name="T7" fmla="*/ 25 h 76"/>
                  <a:gd name="T8" fmla="*/ 29 w 44"/>
                  <a:gd name="T9" fmla="*/ 23 h 76"/>
                  <a:gd name="T10" fmla="*/ 32 w 44"/>
                  <a:gd name="T11" fmla="*/ 19 h 76"/>
                  <a:gd name="T12" fmla="*/ 34 w 44"/>
                  <a:gd name="T13" fmla="*/ 15 h 76"/>
                  <a:gd name="T14" fmla="*/ 36 w 44"/>
                  <a:gd name="T15" fmla="*/ 13 h 76"/>
                  <a:gd name="T16" fmla="*/ 38 w 44"/>
                  <a:gd name="T17" fmla="*/ 10 h 76"/>
                  <a:gd name="T18" fmla="*/ 39 w 44"/>
                  <a:gd name="T19" fmla="*/ 6 h 76"/>
                  <a:gd name="T20" fmla="*/ 41 w 44"/>
                  <a:gd name="T21" fmla="*/ 2 h 76"/>
                  <a:gd name="T22" fmla="*/ 43 w 44"/>
                  <a:gd name="T23" fmla="*/ 0 h 76"/>
                  <a:gd name="T24" fmla="*/ 43 w 44"/>
                  <a:gd name="T25" fmla="*/ 0 h 76"/>
                  <a:gd name="T26" fmla="*/ 43 w 44"/>
                  <a:gd name="T27" fmla="*/ 0 h 76"/>
                  <a:gd name="T28" fmla="*/ 43 w 44"/>
                  <a:gd name="T29" fmla="*/ 0 h 76"/>
                  <a:gd name="T30" fmla="*/ 43 w 44"/>
                  <a:gd name="T31" fmla="*/ 2 h 76"/>
                  <a:gd name="T32" fmla="*/ 43 w 44"/>
                  <a:gd name="T33" fmla="*/ 2 h 76"/>
                  <a:gd name="T34" fmla="*/ 43 w 44"/>
                  <a:gd name="T35" fmla="*/ 2 h 76"/>
                  <a:gd name="T36" fmla="*/ 44 w 44"/>
                  <a:gd name="T37" fmla="*/ 2 h 76"/>
                  <a:gd name="T38" fmla="*/ 44 w 44"/>
                  <a:gd name="T39" fmla="*/ 2 h 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76">
                    <a:moveTo>
                      <a:pt x="44" y="2"/>
                    </a:moveTo>
                    <a:lnTo>
                      <a:pt x="5" y="76"/>
                    </a:lnTo>
                    <a:lnTo>
                      <a:pt x="0" y="76"/>
                    </a:lnTo>
                    <a:lnTo>
                      <a:pt x="27" y="25"/>
                    </a:lnTo>
                    <a:lnTo>
                      <a:pt x="29" y="23"/>
                    </a:lnTo>
                    <a:lnTo>
                      <a:pt x="32" y="19"/>
                    </a:lnTo>
                    <a:lnTo>
                      <a:pt x="34" y="15"/>
                    </a:lnTo>
                    <a:lnTo>
                      <a:pt x="36" y="13"/>
                    </a:lnTo>
                    <a:lnTo>
                      <a:pt x="38" y="10"/>
                    </a:lnTo>
                    <a:lnTo>
                      <a:pt x="39" y="6"/>
                    </a:lnTo>
                    <a:lnTo>
                      <a:pt x="41" y="2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E5D6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" name="Freeform 4686"/>
              <p:cNvSpPr>
                <a:spLocks/>
              </p:cNvSpPr>
              <p:nvPr/>
            </p:nvSpPr>
            <p:spPr bwMode="auto">
              <a:xfrm>
                <a:off x="5067" y="1276"/>
                <a:ext cx="45" cy="77"/>
              </a:xfrm>
              <a:custGeom>
                <a:avLst/>
                <a:gdLst>
                  <a:gd name="T0" fmla="*/ 45 w 45"/>
                  <a:gd name="T1" fmla="*/ 0 h 77"/>
                  <a:gd name="T2" fmla="*/ 3 w 45"/>
                  <a:gd name="T3" fmla="*/ 76 h 77"/>
                  <a:gd name="T4" fmla="*/ 0 w 45"/>
                  <a:gd name="T5" fmla="*/ 77 h 77"/>
                  <a:gd name="T6" fmla="*/ 22 w 45"/>
                  <a:gd name="T7" fmla="*/ 34 h 77"/>
                  <a:gd name="T8" fmla="*/ 26 w 45"/>
                  <a:gd name="T9" fmla="*/ 29 h 77"/>
                  <a:gd name="T10" fmla="*/ 29 w 45"/>
                  <a:gd name="T11" fmla="*/ 25 h 77"/>
                  <a:gd name="T12" fmla="*/ 33 w 45"/>
                  <a:gd name="T13" fmla="*/ 21 h 77"/>
                  <a:gd name="T14" fmla="*/ 36 w 45"/>
                  <a:gd name="T15" fmla="*/ 17 h 77"/>
                  <a:gd name="T16" fmla="*/ 38 w 45"/>
                  <a:gd name="T17" fmla="*/ 13 h 77"/>
                  <a:gd name="T18" fmla="*/ 41 w 45"/>
                  <a:gd name="T19" fmla="*/ 8 h 77"/>
                  <a:gd name="T20" fmla="*/ 43 w 45"/>
                  <a:gd name="T21" fmla="*/ 4 h 77"/>
                  <a:gd name="T22" fmla="*/ 45 w 45"/>
                  <a:gd name="T23" fmla="*/ 0 h 77"/>
                  <a:gd name="T24" fmla="*/ 45 w 45"/>
                  <a:gd name="T25" fmla="*/ 0 h 77"/>
                  <a:gd name="T26" fmla="*/ 45 w 45"/>
                  <a:gd name="T27" fmla="*/ 0 h 77"/>
                  <a:gd name="T28" fmla="*/ 45 w 45"/>
                  <a:gd name="T29" fmla="*/ 0 h 77"/>
                  <a:gd name="T30" fmla="*/ 45 w 45"/>
                  <a:gd name="T31" fmla="*/ 0 h 77"/>
                  <a:gd name="T32" fmla="*/ 45 w 45"/>
                  <a:gd name="T33" fmla="*/ 0 h 77"/>
                  <a:gd name="T34" fmla="*/ 45 w 45"/>
                  <a:gd name="T35" fmla="*/ 0 h 77"/>
                  <a:gd name="T36" fmla="*/ 45 w 45"/>
                  <a:gd name="T37" fmla="*/ 0 h 77"/>
                  <a:gd name="T38" fmla="*/ 45 w 45"/>
                  <a:gd name="T39" fmla="*/ 0 h 77"/>
                  <a:gd name="T40" fmla="*/ 45 w 45"/>
                  <a:gd name="T41" fmla="*/ 0 h 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5" h="77">
                    <a:moveTo>
                      <a:pt x="45" y="0"/>
                    </a:moveTo>
                    <a:lnTo>
                      <a:pt x="3" y="76"/>
                    </a:lnTo>
                    <a:lnTo>
                      <a:pt x="0" y="77"/>
                    </a:lnTo>
                    <a:lnTo>
                      <a:pt x="22" y="34"/>
                    </a:lnTo>
                    <a:lnTo>
                      <a:pt x="26" y="29"/>
                    </a:lnTo>
                    <a:lnTo>
                      <a:pt x="29" y="25"/>
                    </a:lnTo>
                    <a:lnTo>
                      <a:pt x="33" y="21"/>
                    </a:lnTo>
                    <a:lnTo>
                      <a:pt x="36" y="17"/>
                    </a:lnTo>
                    <a:lnTo>
                      <a:pt x="38" y="13"/>
                    </a:lnTo>
                    <a:lnTo>
                      <a:pt x="41" y="8"/>
                    </a:lnTo>
                    <a:lnTo>
                      <a:pt x="43" y="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E5D6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" name="Freeform 4687"/>
              <p:cNvSpPr>
                <a:spLocks/>
              </p:cNvSpPr>
              <p:nvPr/>
            </p:nvSpPr>
            <p:spPr bwMode="auto">
              <a:xfrm>
                <a:off x="5063" y="1301"/>
                <a:ext cx="33" cy="52"/>
              </a:xfrm>
              <a:custGeom>
                <a:avLst/>
                <a:gdLst>
                  <a:gd name="T0" fmla="*/ 33 w 33"/>
                  <a:gd name="T1" fmla="*/ 0 h 52"/>
                  <a:gd name="T2" fmla="*/ 6 w 33"/>
                  <a:gd name="T3" fmla="*/ 51 h 52"/>
                  <a:gd name="T4" fmla="*/ 0 w 33"/>
                  <a:gd name="T5" fmla="*/ 52 h 52"/>
                  <a:gd name="T6" fmla="*/ 21 w 33"/>
                  <a:gd name="T7" fmla="*/ 15 h 52"/>
                  <a:gd name="T8" fmla="*/ 23 w 33"/>
                  <a:gd name="T9" fmla="*/ 13 h 52"/>
                  <a:gd name="T10" fmla="*/ 25 w 33"/>
                  <a:gd name="T11" fmla="*/ 11 h 52"/>
                  <a:gd name="T12" fmla="*/ 26 w 33"/>
                  <a:gd name="T13" fmla="*/ 9 h 52"/>
                  <a:gd name="T14" fmla="*/ 28 w 33"/>
                  <a:gd name="T15" fmla="*/ 7 h 52"/>
                  <a:gd name="T16" fmla="*/ 30 w 33"/>
                  <a:gd name="T17" fmla="*/ 5 h 52"/>
                  <a:gd name="T18" fmla="*/ 30 w 33"/>
                  <a:gd name="T19" fmla="*/ 4 h 52"/>
                  <a:gd name="T20" fmla="*/ 31 w 33"/>
                  <a:gd name="T21" fmla="*/ 2 h 52"/>
                  <a:gd name="T22" fmla="*/ 33 w 33"/>
                  <a:gd name="T23" fmla="*/ 0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52">
                    <a:moveTo>
                      <a:pt x="33" y="0"/>
                    </a:moveTo>
                    <a:lnTo>
                      <a:pt x="6" y="51"/>
                    </a:lnTo>
                    <a:lnTo>
                      <a:pt x="0" y="52"/>
                    </a:lnTo>
                    <a:lnTo>
                      <a:pt x="21" y="15"/>
                    </a:lnTo>
                    <a:lnTo>
                      <a:pt x="23" y="13"/>
                    </a:lnTo>
                    <a:lnTo>
                      <a:pt x="25" y="11"/>
                    </a:lnTo>
                    <a:lnTo>
                      <a:pt x="26" y="9"/>
                    </a:lnTo>
                    <a:lnTo>
                      <a:pt x="28" y="7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1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8D9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" name="Freeform 4688"/>
              <p:cNvSpPr>
                <a:spLocks/>
              </p:cNvSpPr>
              <p:nvPr/>
            </p:nvSpPr>
            <p:spPr bwMode="auto">
              <a:xfrm>
                <a:off x="5062" y="1310"/>
                <a:ext cx="27" cy="43"/>
              </a:xfrm>
              <a:custGeom>
                <a:avLst/>
                <a:gdLst>
                  <a:gd name="T0" fmla="*/ 27 w 27"/>
                  <a:gd name="T1" fmla="*/ 0 h 43"/>
                  <a:gd name="T2" fmla="*/ 5 w 27"/>
                  <a:gd name="T3" fmla="*/ 43 h 43"/>
                  <a:gd name="T4" fmla="*/ 0 w 27"/>
                  <a:gd name="T5" fmla="*/ 43 h 43"/>
                  <a:gd name="T6" fmla="*/ 17 w 27"/>
                  <a:gd name="T7" fmla="*/ 11 h 43"/>
                  <a:gd name="T8" fmla="*/ 19 w 27"/>
                  <a:gd name="T9" fmla="*/ 10 h 43"/>
                  <a:gd name="T10" fmla="*/ 20 w 27"/>
                  <a:gd name="T11" fmla="*/ 10 h 43"/>
                  <a:gd name="T12" fmla="*/ 22 w 27"/>
                  <a:gd name="T13" fmla="*/ 8 h 43"/>
                  <a:gd name="T14" fmla="*/ 22 w 27"/>
                  <a:gd name="T15" fmla="*/ 6 h 43"/>
                  <a:gd name="T16" fmla="*/ 24 w 27"/>
                  <a:gd name="T17" fmla="*/ 4 h 43"/>
                  <a:gd name="T18" fmla="*/ 26 w 27"/>
                  <a:gd name="T19" fmla="*/ 2 h 43"/>
                  <a:gd name="T20" fmla="*/ 27 w 27"/>
                  <a:gd name="T21" fmla="*/ 0 h 43"/>
                  <a:gd name="T22" fmla="*/ 27 w 27"/>
                  <a:gd name="T23" fmla="*/ 0 h 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43">
                    <a:moveTo>
                      <a:pt x="27" y="0"/>
                    </a:moveTo>
                    <a:lnTo>
                      <a:pt x="5" y="43"/>
                    </a:lnTo>
                    <a:lnTo>
                      <a:pt x="0" y="43"/>
                    </a:lnTo>
                    <a:lnTo>
                      <a:pt x="17" y="11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8D9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" name="Freeform 4689"/>
              <p:cNvSpPr>
                <a:spLocks/>
              </p:cNvSpPr>
              <p:nvPr/>
            </p:nvSpPr>
            <p:spPr bwMode="auto">
              <a:xfrm>
                <a:off x="5060" y="1316"/>
                <a:ext cx="24" cy="37"/>
              </a:xfrm>
              <a:custGeom>
                <a:avLst/>
                <a:gdLst>
                  <a:gd name="T0" fmla="*/ 24 w 24"/>
                  <a:gd name="T1" fmla="*/ 0 h 37"/>
                  <a:gd name="T2" fmla="*/ 3 w 24"/>
                  <a:gd name="T3" fmla="*/ 37 h 37"/>
                  <a:gd name="T4" fmla="*/ 0 w 24"/>
                  <a:gd name="T5" fmla="*/ 37 h 37"/>
                  <a:gd name="T6" fmla="*/ 14 w 24"/>
                  <a:gd name="T7" fmla="*/ 13 h 37"/>
                  <a:gd name="T8" fmla="*/ 16 w 24"/>
                  <a:gd name="T9" fmla="*/ 11 h 37"/>
                  <a:gd name="T10" fmla="*/ 16 w 24"/>
                  <a:gd name="T11" fmla="*/ 9 h 37"/>
                  <a:gd name="T12" fmla="*/ 17 w 24"/>
                  <a:gd name="T13" fmla="*/ 7 h 37"/>
                  <a:gd name="T14" fmla="*/ 19 w 24"/>
                  <a:gd name="T15" fmla="*/ 5 h 37"/>
                  <a:gd name="T16" fmla="*/ 21 w 24"/>
                  <a:gd name="T17" fmla="*/ 4 h 37"/>
                  <a:gd name="T18" fmla="*/ 22 w 24"/>
                  <a:gd name="T19" fmla="*/ 4 h 37"/>
                  <a:gd name="T20" fmla="*/ 22 w 24"/>
                  <a:gd name="T21" fmla="*/ 2 h 37"/>
                  <a:gd name="T22" fmla="*/ 24 w 24"/>
                  <a:gd name="T23" fmla="*/ 0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37">
                    <a:moveTo>
                      <a:pt x="24" y="0"/>
                    </a:moveTo>
                    <a:lnTo>
                      <a:pt x="3" y="37"/>
                    </a:lnTo>
                    <a:lnTo>
                      <a:pt x="0" y="37"/>
                    </a:lnTo>
                    <a:lnTo>
                      <a:pt x="14" y="13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7" y="7"/>
                    </a:lnTo>
                    <a:lnTo>
                      <a:pt x="19" y="5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8D9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" name="Freeform 4690"/>
              <p:cNvSpPr>
                <a:spLocks/>
              </p:cNvSpPr>
              <p:nvPr/>
            </p:nvSpPr>
            <p:spPr bwMode="auto">
              <a:xfrm>
                <a:off x="5058" y="1321"/>
                <a:ext cx="21" cy="32"/>
              </a:xfrm>
              <a:custGeom>
                <a:avLst/>
                <a:gdLst>
                  <a:gd name="T0" fmla="*/ 21 w 21"/>
                  <a:gd name="T1" fmla="*/ 0 h 32"/>
                  <a:gd name="T2" fmla="*/ 4 w 21"/>
                  <a:gd name="T3" fmla="*/ 32 h 32"/>
                  <a:gd name="T4" fmla="*/ 0 w 21"/>
                  <a:gd name="T5" fmla="*/ 32 h 32"/>
                  <a:gd name="T6" fmla="*/ 0 w 21"/>
                  <a:gd name="T7" fmla="*/ 32 h 32"/>
                  <a:gd name="T8" fmla="*/ 9 w 21"/>
                  <a:gd name="T9" fmla="*/ 14 h 32"/>
                  <a:gd name="T10" fmla="*/ 11 w 21"/>
                  <a:gd name="T11" fmla="*/ 12 h 32"/>
                  <a:gd name="T12" fmla="*/ 12 w 21"/>
                  <a:gd name="T13" fmla="*/ 12 h 32"/>
                  <a:gd name="T14" fmla="*/ 14 w 21"/>
                  <a:gd name="T15" fmla="*/ 10 h 32"/>
                  <a:gd name="T16" fmla="*/ 16 w 21"/>
                  <a:gd name="T17" fmla="*/ 8 h 32"/>
                  <a:gd name="T18" fmla="*/ 18 w 21"/>
                  <a:gd name="T19" fmla="*/ 6 h 32"/>
                  <a:gd name="T20" fmla="*/ 18 w 21"/>
                  <a:gd name="T21" fmla="*/ 4 h 32"/>
                  <a:gd name="T22" fmla="*/ 19 w 21"/>
                  <a:gd name="T23" fmla="*/ 2 h 32"/>
                  <a:gd name="T24" fmla="*/ 21 w 21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32">
                    <a:moveTo>
                      <a:pt x="21" y="0"/>
                    </a:moveTo>
                    <a:lnTo>
                      <a:pt x="4" y="32"/>
                    </a:lnTo>
                    <a:lnTo>
                      <a:pt x="0" y="32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9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8DC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" name="Freeform 4691"/>
              <p:cNvSpPr>
                <a:spLocks/>
              </p:cNvSpPr>
              <p:nvPr/>
            </p:nvSpPr>
            <p:spPr bwMode="auto">
              <a:xfrm>
                <a:off x="5058" y="1329"/>
                <a:ext cx="16" cy="24"/>
              </a:xfrm>
              <a:custGeom>
                <a:avLst/>
                <a:gdLst>
                  <a:gd name="T0" fmla="*/ 16 w 16"/>
                  <a:gd name="T1" fmla="*/ 0 h 24"/>
                  <a:gd name="T2" fmla="*/ 2 w 16"/>
                  <a:gd name="T3" fmla="*/ 24 h 24"/>
                  <a:gd name="T4" fmla="*/ 0 w 16"/>
                  <a:gd name="T5" fmla="*/ 24 h 24"/>
                  <a:gd name="T6" fmla="*/ 0 w 16"/>
                  <a:gd name="T7" fmla="*/ 21 h 24"/>
                  <a:gd name="T8" fmla="*/ 2 w 16"/>
                  <a:gd name="T9" fmla="*/ 17 h 24"/>
                  <a:gd name="T10" fmla="*/ 4 w 16"/>
                  <a:gd name="T11" fmla="*/ 15 h 24"/>
                  <a:gd name="T12" fmla="*/ 5 w 16"/>
                  <a:gd name="T13" fmla="*/ 13 h 24"/>
                  <a:gd name="T14" fmla="*/ 7 w 16"/>
                  <a:gd name="T15" fmla="*/ 9 h 24"/>
                  <a:gd name="T16" fmla="*/ 9 w 16"/>
                  <a:gd name="T17" fmla="*/ 7 h 24"/>
                  <a:gd name="T18" fmla="*/ 11 w 16"/>
                  <a:gd name="T19" fmla="*/ 6 h 24"/>
                  <a:gd name="T20" fmla="*/ 12 w 16"/>
                  <a:gd name="T21" fmla="*/ 4 h 24"/>
                  <a:gd name="T22" fmla="*/ 14 w 16"/>
                  <a:gd name="T23" fmla="*/ 2 h 24"/>
                  <a:gd name="T24" fmla="*/ 16 w 16"/>
                  <a:gd name="T25" fmla="*/ 0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16" y="0"/>
                    </a:moveTo>
                    <a:lnTo>
                      <a:pt x="2" y="24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8DC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" name="Freeform 4692"/>
              <p:cNvSpPr>
                <a:spLocks/>
              </p:cNvSpPr>
              <p:nvPr/>
            </p:nvSpPr>
            <p:spPr bwMode="auto">
              <a:xfrm>
                <a:off x="5058" y="1335"/>
                <a:ext cx="9" cy="18"/>
              </a:xfrm>
              <a:custGeom>
                <a:avLst/>
                <a:gdLst>
                  <a:gd name="T0" fmla="*/ 9 w 9"/>
                  <a:gd name="T1" fmla="*/ 0 h 18"/>
                  <a:gd name="T2" fmla="*/ 0 w 9"/>
                  <a:gd name="T3" fmla="*/ 18 h 18"/>
                  <a:gd name="T4" fmla="*/ 0 w 9"/>
                  <a:gd name="T5" fmla="*/ 13 h 18"/>
                  <a:gd name="T6" fmla="*/ 2 w 9"/>
                  <a:gd name="T7" fmla="*/ 11 h 18"/>
                  <a:gd name="T8" fmla="*/ 2 w 9"/>
                  <a:gd name="T9" fmla="*/ 11 h 18"/>
                  <a:gd name="T10" fmla="*/ 4 w 9"/>
                  <a:gd name="T11" fmla="*/ 9 h 18"/>
                  <a:gd name="T12" fmla="*/ 5 w 9"/>
                  <a:gd name="T13" fmla="*/ 7 h 18"/>
                  <a:gd name="T14" fmla="*/ 5 w 9"/>
                  <a:gd name="T15" fmla="*/ 5 h 18"/>
                  <a:gd name="T16" fmla="*/ 7 w 9"/>
                  <a:gd name="T17" fmla="*/ 3 h 18"/>
                  <a:gd name="T18" fmla="*/ 9 w 9"/>
                  <a:gd name="T19" fmla="*/ 1 h 18"/>
                  <a:gd name="T20" fmla="*/ 9 w 9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18">
                    <a:moveTo>
                      <a:pt x="9" y="0"/>
                    </a:moveTo>
                    <a:lnTo>
                      <a:pt x="0" y="18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D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" name="Freeform 4693"/>
              <p:cNvSpPr>
                <a:spLocks/>
              </p:cNvSpPr>
              <p:nvPr/>
            </p:nvSpPr>
            <p:spPr bwMode="auto">
              <a:xfrm>
                <a:off x="5058" y="1346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0 w 2"/>
                  <a:gd name="T5" fmla="*/ 2 h 4"/>
                  <a:gd name="T6" fmla="*/ 0 w 2"/>
                  <a:gd name="T7" fmla="*/ 2 h 4"/>
                  <a:gd name="T8" fmla="*/ 0 w 2"/>
                  <a:gd name="T9" fmla="*/ 2 h 4"/>
                  <a:gd name="T10" fmla="*/ 0 w 2"/>
                  <a:gd name="T11" fmla="*/ 2 h 4"/>
                  <a:gd name="T12" fmla="*/ 0 w 2"/>
                  <a:gd name="T13" fmla="*/ 2 h 4"/>
                  <a:gd name="T14" fmla="*/ 2 w 2"/>
                  <a:gd name="T15" fmla="*/ 0 h 4"/>
                  <a:gd name="T16" fmla="*/ 2 w 2"/>
                  <a:gd name="T17" fmla="*/ 0 h 4"/>
                  <a:gd name="T18" fmla="*/ 2 w 2"/>
                  <a:gd name="T19" fmla="*/ 0 h 4"/>
                  <a:gd name="T20" fmla="*/ 2 w 2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" name="Freeform 4694"/>
              <p:cNvSpPr>
                <a:spLocks/>
              </p:cNvSpPr>
              <p:nvPr/>
            </p:nvSpPr>
            <p:spPr bwMode="auto">
              <a:xfrm>
                <a:off x="5051" y="1331"/>
                <a:ext cx="4" cy="7"/>
              </a:xfrm>
              <a:custGeom>
                <a:avLst/>
                <a:gdLst>
                  <a:gd name="T0" fmla="*/ 0 w 4"/>
                  <a:gd name="T1" fmla="*/ 5 h 7"/>
                  <a:gd name="T2" fmla="*/ 4 w 4"/>
                  <a:gd name="T3" fmla="*/ 0 h 7"/>
                  <a:gd name="T4" fmla="*/ 4 w 4"/>
                  <a:gd name="T5" fmla="*/ 7 h 7"/>
                  <a:gd name="T6" fmla="*/ 0 w 4"/>
                  <a:gd name="T7" fmla="*/ 5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5"/>
                    </a:moveTo>
                    <a:lnTo>
                      <a:pt x="4" y="0"/>
                    </a:lnTo>
                    <a:lnTo>
                      <a:pt x="4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7B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3" name="Freeform 4695"/>
              <p:cNvSpPr>
                <a:spLocks/>
              </p:cNvSpPr>
              <p:nvPr/>
            </p:nvSpPr>
            <p:spPr bwMode="auto">
              <a:xfrm>
                <a:off x="5050" y="1325"/>
                <a:ext cx="5" cy="11"/>
              </a:xfrm>
              <a:custGeom>
                <a:avLst/>
                <a:gdLst>
                  <a:gd name="T0" fmla="*/ 5 w 5"/>
                  <a:gd name="T1" fmla="*/ 10 h 11"/>
                  <a:gd name="T2" fmla="*/ 3 w 5"/>
                  <a:gd name="T3" fmla="*/ 11 h 11"/>
                  <a:gd name="T4" fmla="*/ 0 w 5"/>
                  <a:gd name="T5" fmla="*/ 10 h 11"/>
                  <a:gd name="T6" fmla="*/ 5 w 5"/>
                  <a:gd name="T7" fmla="*/ 0 h 11"/>
                  <a:gd name="T8" fmla="*/ 5 w 5"/>
                  <a:gd name="T9" fmla="*/ 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5" y="10"/>
                    </a:moveTo>
                    <a:lnTo>
                      <a:pt x="3" y="11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D7B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" name="Freeform 4696"/>
              <p:cNvSpPr>
                <a:spLocks/>
              </p:cNvSpPr>
              <p:nvPr/>
            </p:nvSpPr>
            <p:spPr bwMode="auto">
              <a:xfrm>
                <a:off x="5048" y="1321"/>
                <a:ext cx="9" cy="15"/>
              </a:xfrm>
              <a:custGeom>
                <a:avLst/>
                <a:gdLst>
                  <a:gd name="T0" fmla="*/ 7 w 9"/>
                  <a:gd name="T1" fmla="*/ 10 h 15"/>
                  <a:gd name="T2" fmla="*/ 3 w 9"/>
                  <a:gd name="T3" fmla="*/ 15 h 15"/>
                  <a:gd name="T4" fmla="*/ 0 w 9"/>
                  <a:gd name="T5" fmla="*/ 14 h 15"/>
                  <a:gd name="T6" fmla="*/ 9 w 9"/>
                  <a:gd name="T7" fmla="*/ 0 h 15"/>
                  <a:gd name="T8" fmla="*/ 7 w 9"/>
                  <a:gd name="T9" fmla="*/ 1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7" y="10"/>
                    </a:moveTo>
                    <a:lnTo>
                      <a:pt x="3" y="15"/>
                    </a:lnTo>
                    <a:lnTo>
                      <a:pt x="0" y="14"/>
                    </a:lnTo>
                    <a:lnTo>
                      <a:pt x="9" y="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D7BF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" name="Freeform 4697"/>
              <p:cNvSpPr>
                <a:spLocks/>
              </p:cNvSpPr>
              <p:nvPr/>
            </p:nvSpPr>
            <p:spPr bwMode="auto">
              <a:xfrm>
                <a:off x="5046" y="1316"/>
                <a:ext cx="11" cy="19"/>
              </a:xfrm>
              <a:custGeom>
                <a:avLst/>
                <a:gdLst>
                  <a:gd name="T0" fmla="*/ 9 w 11"/>
                  <a:gd name="T1" fmla="*/ 9 h 19"/>
                  <a:gd name="T2" fmla="*/ 4 w 11"/>
                  <a:gd name="T3" fmla="*/ 19 h 19"/>
                  <a:gd name="T4" fmla="*/ 0 w 11"/>
                  <a:gd name="T5" fmla="*/ 17 h 19"/>
                  <a:gd name="T6" fmla="*/ 11 w 11"/>
                  <a:gd name="T7" fmla="*/ 0 h 19"/>
                  <a:gd name="T8" fmla="*/ 9 w 11"/>
                  <a:gd name="T9" fmla="*/ 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9" y="9"/>
                    </a:moveTo>
                    <a:lnTo>
                      <a:pt x="4" y="19"/>
                    </a:lnTo>
                    <a:lnTo>
                      <a:pt x="0" y="17"/>
                    </a:lnTo>
                    <a:lnTo>
                      <a:pt x="11" y="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D7BF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" name="Freeform 4698"/>
              <p:cNvSpPr>
                <a:spLocks/>
              </p:cNvSpPr>
              <p:nvPr/>
            </p:nvSpPr>
            <p:spPr bwMode="auto">
              <a:xfrm>
                <a:off x="5046" y="1314"/>
                <a:ext cx="11" cy="21"/>
              </a:xfrm>
              <a:custGeom>
                <a:avLst/>
                <a:gdLst>
                  <a:gd name="T0" fmla="*/ 11 w 11"/>
                  <a:gd name="T1" fmla="*/ 7 h 21"/>
                  <a:gd name="T2" fmla="*/ 2 w 11"/>
                  <a:gd name="T3" fmla="*/ 21 h 21"/>
                  <a:gd name="T4" fmla="*/ 0 w 11"/>
                  <a:gd name="T5" fmla="*/ 19 h 21"/>
                  <a:gd name="T6" fmla="*/ 11 w 11"/>
                  <a:gd name="T7" fmla="*/ 0 h 21"/>
                  <a:gd name="T8" fmla="*/ 11 w 11"/>
                  <a:gd name="T9" fmla="*/ 2 h 21"/>
                  <a:gd name="T10" fmla="*/ 11 w 11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21">
                    <a:moveTo>
                      <a:pt x="11" y="7"/>
                    </a:moveTo>
                    <a:lnTo>
                      <a:pt x="2" y="21"/>
                    </a:lnTo>
                    <a:lnTo>
                      <a:pt x="0" y="19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DBC2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" name="Freeform 4699"/>
              <p:cNvSpPr>
                <a:spLocks/>
              </p:cNvSpPr>
              <p:nvPr/>
            </p:nvSpPr>
            <p:spPr bwMode="auto">
              <a:xfrm>
                <a:off x="5045" y="1312"/>
                <a:ext cx="12" cy="21"/>
              </a:xfrm>
              <a:custGeom>
                <a:avLst/>
                <a:gdLst>
                  <a:gd name="T0" fmla="*/ 12 w 12"/>
                  <a:gd name="T1" fmla="*/ 4 h 21"/>
                  <a:gd name="T2" fmla="*/ 1 w 12"/>
                  <a:gd name="T3" fmla="*/ 21 h 21"/>
                  <a:gd name="T4" fmla="*/ 0 w 12"/>
                  <a:gd name="T5" fmla="*/ 19 h 21"/>
                  <a:gd name="T6" fmla="*/ 10 w 12"/>
                  <a:gd name="T7" fmla="*/ 0 h 21"/>
                  <a:gd name="T8" fmla="*/ 12 w 12"/>
                  <a:gd name="T9" fmla="*/ 4 h 21"/>
                  <a:gd name="T10" fmla="*/ 12 w 12"/>
                  <a:gd name="T11" fmla="*/ 4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1">
                    <a:moveTo>
                      <a:pt x="12" y="4"/>
                    </a:moveTo>
                    <a:lnTo>
                      <a:pt x="1" y="21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DBC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" name="Freeform 4700"/>
              <p:cNvSpPr>
                <a:spLocks/>
              </p:cNvSpPr>
              <p:nvPr/>
            </p:nvSpPr>
            <p:spPr bwMode="auto">
              <a:xfrm>
                <a:off x="5043" y="1308"/>
                <a:ext cx="14" cy="25"/>
              </a:xfrm>
              <a:custGeom>
                <a:avLst/>
                <a:gdLst>
                  <a:gd name="T0" fmla="*/ 14 w 14"/>
                  <a:gd name="T1" fmla="*/ 6 h 25"/>
                  <a:gd name="T2" fmla="*/ 3 w 14"/>
                  <a:gd name="T3" fmla="*/ 25 h 25"/>
                  <a:gd name="T4" fmla="*/ 0 w 14"/>
                  <a:gd name="T5" fmla="*/ 23 h 25"/>
                  <a:gd name="T6" fmla="*/ 12 w 14"/>
                  <a:gd name="T7" fmla="*/ 0 h 25"/>
                  <a:gd name="T8" fmla="*/ 14 w 14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5">
                    <a:moveTo>
                      <a:pt x="14" y="6"/>
                    </a:moveTo>
                    <a:lnTo>
                      <a:pt x="3" y="25"/>
                    </a:lnTo>
                    <a:lnTo>
                      <a:pt x="0" y="23"/>
                    </a:lnTo>
                    <a:lnTo>
                      <a:pt x="12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DBC4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" name="Freeform 4701"/>
              <p:cNvSpPr>
                <a:spLocks/>
              </p:cNvSpPr>
              <p:nvPr/>
            </p:nvSpPr>
            <p:spPr bwMode="auto">
              <a:xfrm>
                <a:off x="5041" y="1308"/>
                <a:ext cx="14" cy="23"/>
              </a:xfrm>
              <a:custGeom>
                <a:avLst/>
                <a:gdLst>
                  <a:gd name="T0" fmla="*/ 14 w 14"/>
                  <a:gd name="T1" fmla="*/ 4 h 23"/>
                  <a:gd name="T2" fmla="*/ 4 w 14"/>
                  <a:gd name="T3" fmla="*/ 23 h 23"/>
                  <a:gd name="T4" fmla="*/ 0 w 14"/>
                  <a:gd name="T5" fmla="*/ 21 h 23"/>
                  <a:gd name="T6" fmla="*/ 12 w 14"/>
                  <a:gd name="T7" fmla="*/ 0 h 23"/>
                  <a:gd name="T8" fmla="*/ 14 w 14"/>
                  <a:gd name="T9" fmla="*/ 0 h 23"/>
                  <a:gd name="T10" fmla="*/ 14 w 14"/>
                  <a:gd name="T11" fmla="*/ 4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23">
                    <a:moveTo>
                      <a:pt x="14" y="4"/>
                    </a:moveTo>
                    <a:lnTo>
                      <a:pt x="4" y="23"/>
                    </a:lnTo>
                    <a:lnTo>
                      <a:pt x="0" y="2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DBC4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" name="Freeform 4702"/>
              <p:cNvSpPr>
                <a:spLocks/>
              </p:cNvSpPr>
              <p:nvPr/>
            </p:nvSpPr>
            <p:spPr bwMode="auto">
              <a:xfrm>
                <a:off x="5039" y="1306"/>
                <a:ext cx="16" cy="25"/>
              </a:xfrm>
              <a:custGeom>
                <a:avLst/>
                <a:gdLst>
                  <a:gd name="T0" fmla="*/ 16 w 16"/>
                  <a:gd name="T1" fmla="*/ 2 h 25"/>
                  <a:gd name="T2" fmla="*/ 4 w 16"/>
                  <a:gd name="T3" fmla="*/ 25 h 25"/>
                  <a:gd name="T4" fmla="*/ 0 w 16"/>
                  <a:gd name="T5" fmla="*/ 21 h 25"/>
                  <a:gd name="T6" fmla="*/ 12 w 16"/>
                  <a:gd name="T7" fmla="*/ 0 h 25"/>
                  <a:gd name="T8" fmla="*/ 16 w 16"/>
                  <a:gd name="T9" fmla="*/ 2 h 25"/>
                  <a:gd name="T10" fmla="*/ 16 w 16"/>
                  <a:gd name="T11" fmla="*/ 2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25">
                    <a:moveTo>
                      <a:pt x="16" y="2"/>
                    </a:moveTo>
                    <a:lnTo>
                      <a:pt x="4" y="25"/>
                    </a:lnTo>
                    <a:lnTo>
                      <a:pt x="0" y="21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DFC7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1" name="Freeform 4703"/>
              <p:cNvSpPr>
                <a:spLocks/>
              </p:cNvSpPr>
              <p:nvPr/>
            </p:nvSpPr>
            <p:spPr bwMode="auto">
              <a:xfrm>
                <a:off x="5038" y="1305"/>
                <a:ext cx="15" cy="24"/>
              </a:xfrm>
              <a:custGeom>
                <a:avLst/>
                <a:gdLst>
                  <a:gd name="T0" fmla="*/ 15 w 15"/>
                  <a:gd name="T1" fmla="*/ 3 h 24"/>
                  <a:gd name="T2" fmla="*/ 3 w 15"/>
                  <a:gd name="T3" fmla="*/ 24 h 24"/>
                  <a:gd name="T4" fmla="*/ 0 w 15"/>
                  <a:gd name="T5" fmla="*/ 22 h 24"/>
                  <a:gd name="T6" fmla="*/ 12 w 15"/>
                  <a:gd name="T7" fmla="*/ 0 h 24"/>
                  <a:gd name="T8" fmla="*/ 15 w 15"/>
                  <a:gd name="T9" fmla="*/ 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4">
                    <a:moveTo>
                      <a:pt x="15" y="3"/>
                    </a:moveTo>
                    <a:lnTo>
                      <a:pt x="3" y="24"/>
                    </a:lnTo>
                    <a:lnTo>
                      <a:pt x="0" y="22"/>
                    </a:lnTo>
                    <a:lnTo>
                      <a:pt x="12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EC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" name="Freeform 4704"/>
              <p:cNvSpPr>
                <a:spLocks/>
              </p:cNvSpPr>
              <p:nvPr/>
            </p:nvSpPr>
            <p:spPr bwMode="auto">
              <a:xfrm>
                <a:off x="5036" y="1303"/>
                <a:ext cx="15" cy="24"/>
              </a:xfrm>
              <a:custGeom>
                <a:avLst/>
                <a:gdLst>
                  <a:gd name="T0" fmla="*/ 15 w 15"/>
                  <a:gd name="T1" fmla="*/ 3 h 24"/>
                  <a:gd name="T2" fmla="*/ 3 w 15"/>
                  <a:gd name="T3" fmla="*/ 24 h 24"/>
                  <a:gd name="T4" fmla="*/ 0 w 15"/>
                  <a:gd name="T5" fmla="*/ 22 h 24"/>
                  <a:gd name="T6" fmla="*/ 14 w 15"/>
                  <a:gd name="T7" fmla="*/ 0 h 24"/>
                  <a:gd name="T8" fmla="*/ 15 w 15"/>
                  <a:gd name="T9" fmla="*/ 3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4">
                    <a:moveTo>
                      <a:pt x="15" y="3"/>
                    </a:moveTo>
                    <a:lnTo>
                      <a:pt x="3" y="24"/>
                    </a:lnTo>
                    <a:lnTo>
                      <a:pt x="0" y="22"/>
                    </a:lnTo>
                    <a:lnTo>
                      <a:pt x="14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EC7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" name="Freeform 4705"/>
              <p:cNvSpPr>
                <a:spLocks/>
              </p:cNvSpPr>
              <p:nvPr/>
            </p:nvSpPr>
            <p:spPr bwMode="auto">
              <a:xfrm>
                <a:off x="5036" y="1301"/>
                <a:ext cx="14" cy="26"/>
              </a:xfrm>
              <a:custGeom>
                <a:avLst/>
                <a:gdLst>
                  <a:gd name="T0" fmla="*/ 14 w 14"/>
                  <a:gd name="T1" fmla="*/ 4 h 26"/>
                  <a:gd name="T2" fmla="*/ 2 w 14"/>
                  <a:gd name="T3" fmla="*/ 26 h 26"/>
                  <a:gd name="T4" fmla="*/ 0 w 14"/>
                  <a:gd name="T5" fmla="*/ 24 h 26"/>
                  <a:gd name="T6" fmla="*/ 12 w 14"/>
                  <a:gd name="T7" fmla="*/ 0 h 26"/>
                  <a:gd name="T8" fmla="*/ 14 w 14"/>
                  <a:gd name="T9" fmla="*/ 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6">
                    <a:moveTo>
                      <a:pt x="14" y="4"/>
                    </a:moveTo>
                    <a:lnTo>
                      <a:pt x="2" y="26"/>
                    </a:lnTo>
                    <a:lnTo>
                      <a:pt x="0" y="24"/>
                    </a:lnTo>
                    <a:lnTo>
                      <a:pt x="1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DEC9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" name="Freeform 4706"/>
              <p:cNvSpPr>
                <a:spLocks/>
              </p:cNvSpPr>
              <p:nvPr/>
            </p:nvSpPr>
            <p:spPr bwMode="auto">
              <a:xfrm>
                <a:off x="5034" y="1301"/>
                <a:ext cx="16" cy="24"/>
              </a:xfrm>
              <a:custGeom>
                <a:avLst/>
                <a:gdLst>
                  <a:gd name="T0" fmla="*/ 16 w 16"/>
                  <a:gd name="T1" fmla="*/ 2 h 24"/>
                  <a:gd name="T2" fmla="*/ 2 w 16"/>
                  <a:gd name="T3" fmla="*/ 24 h 24"/>
                  <a:gd name="T4" fmla="*/ 0 w 16"/>
                  <a:gd name="T5" fmla="*/ 22 h 24"/>
                  <a:gd name="T6" fmla="*/ 12 w 16"/>
                  <a:gd name="T7" fmla="*/ 0 h 24"/>
                  <a:gd name="T8" fmla="*/ 16 w 16"/>
                  <a:gd name="T9" fmla="*/ 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16" y="2"/>
                    </a:moveTo>
                    <a:lnTo>
                      <a:pt x="2" y="24"/>
                    </a:lnTo>
                    <a:lnTo>
                      <a:pt x="0" y="22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DEC9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" name="Freeform 4707"/>
              <p:cNvSpPr>
                <a:spLocks/>
              </p:cNvSpPr>
              <p:nvPr/>
            </p:nvSpPr>
            <p:spPr bwMode="auto">
              <a:xfrm>
                <a:off x="5032" y="1299"/>
                <a:ext cx="16" cy="26"/>
              </a:xfrm>
              <a:custGeom>
                <a:avLst/>
                <a:gdLst>
                  <a:gd name="T0" fmla="*/ 16 w 16"/>
                  <a:gd name="T1" fmla="*/ 2 h 26"/>
                  <a:gd name="T2" fmla="*/ 4 w 16"/>
                  <a:gd name="T3" fmla="*/ 26 h 26"/>
                  <a:gd name="T4" fmla="*/ 0 w 16"/>
                  <a:gd name="T5" fmla="*/ 24 h 26"/>
                  <a:gd name="T6" fmla="*/ 14 w 16"/>
                  <a:gd name="T7" fmla="*/ 0 h 26"/>
                  <a:gd name="T8" fmla="*/ 16 w 16"/>
                  <a:gd name="T9" fmla="*/ 2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16" y="2"/>
                    </a:moveTo>
                    <a:lnTo>
                      <a:pt x="4" y="26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E1CB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6" name="Freeform 4708"/>
              <p:cNvSpPr>
                <a:spLocks/>
              </p:cNvSpPr>
              <p:nvPr/>
            </p:nvSpPr>
            <p:spPr bwMode="auto">
              <a:xfrm>
                <a:off x="5031" y="1297"/>
                <a:ext cx="15" cy="26"/>
              </a:xfrm>
              <a:custGeom>
                <a:avLst/>
                <a:gdLst>
                  <a:gd name="T0" fmla="*/ 15 w 15"/>
                  <a:gd name="T1" fmla="*/ 4 h 26"/>
                  <a:gd name="T2" fmla="*/ 3 w 15"/>
                  <a:gd name="T3" fmla="*/ 26 h 26"/>
                  <a:gd name="T4" fmla="*/ 0 w 15"/>
                  <a:gd name="T5" fmla="*/ 24 h 26"/>
                  <a:gd name="T6" fmla="*/ 14 w 15"/>
                  <a:gd name="T7" fmla="*/ 0 h 26"/>
                  <a:gd name="T8" fmla="*/ 15 w 15"/>
                  <a:gd name="T9" fmla="*/ 4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6">
                    <a:moveTo>
                      <a:pt x="15" y="4"/>
                    </a:moveTo>
                    <a:lnTo>
                      <a:pt x="3" y="26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E1CB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" name="Freeform 4709"/>
              <p:cNvSpPr>
                <a:spLocks/>
              </p:cNvSpPr>
              <p:nvPr/>
            </p:nvSpPr>
            <p:spPr bwMode="auto">
              <a:xfrm>
                <a:off x="5029" y="1295"/>
                <a:ext cx="17" cy="28"/>
              </a:xfrm>
              <a:custGeom>
                <a:avLst/>
                <a:gdLst>
                  <a:gd name="T0" fmla="*/ 17 w 17"/>
                  <a:gd name="T1" fmla="*/ 4 h 28"/>
                  <a:gd name="T2" fmla="*/ 3 w 17"/>
                  <a:gd name="T3" fmla="*/ 28 h 28"/>
                  <a:gd name="T4" fmla="*/ 0 w 17"/>
                  <a:gd name="T5" fmla="*/ 26 h 28"/>
                  <a:gd name="T6" fmla="*/ 14 w 17"/>
                  <a:gd name="T7" fmla="*/ 0 h 28"/>
                  <a:gd name="T8" fmla="*/ 17 w 17"/>
                  <a:gd name="T9" fmla="*/ 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8">
                    <a:moveTo>
                      <a:pt x="17" y="4"/>
                    </a:moveTo>
                    <a:lnTo>
                      <a:pt x="3" y="28"/>
                    </a:lnTo>
                    <a:lnTo>
                      <a:pt x="0" y="26"/>
                    </a:lnTo>
                    <a:lnTo>
                      <a:pt x="14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1CF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8" name="Freeform 4710"/>
              <p:cNvSpPr>
                <a:spLocks/>
              </p:cNvSpPr>
              <p:nvPr/>
            </p:nvSpPr>
            <p:spPr bwMode="auto">
              <a:xfrm>
                <a:off x="5027" y="1293"/>
                <a:ext cx="18" cy="28"/>
              </a:xfrm>
              <a:custGeom>
                <a:avLst/>
                <a:gdLst>
                  <a:gd name="T0" fmla="*/ 18 w 18"/>
                  <a:gd name="T1" fmla="*/ 4 h 28"/>
                  <a:gd name="T2" fmla="*/ 4 w 18"/>
                  <a:gd name="T3" fmla="*/ 28 h 28"/>
                  <a:gd name="T4" fmla="*/ 0 w 18"/>
                  <a:gd name="T5" fmla="*/ 27 h 28"/>
                  <a:gd name="T6" fmla="*/ 16 w 18"/>
                  <a:gd name="T7" fmla="*/ 0 h 28"/>
                  <a:gd name="T8" fmla="*/ 18 w 18"/>
                  <a:gd name="T9" fmla="*/ 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18" y="4"/>
                    </a:moveTo>
                    <a:lnTo>
                      <a:pt x="4" y="28"/>
                    </a:lnTo>
                    <a:lnTo>
                      <a:pt x="0" y="27"/>
                    </a:lnTo>
                    <a:lnTo>
                      <a:pt x="16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E1C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9" name="Freeform 4711"/>
              <p:cNvSpPr>
                <a:spLocks/>
              </p:cNvSpPr>
              <p:nvPr/>
            </p:nvSpPr>
            <p:spPr bwMode="auto">
              <a:xfrm>
                <a:off x="5027" y="1291"/>
                <a:ext cx="16" cy="30"/>
              </a:xfrm>
              <a:custGeom>
                <a:avLst/>
                <a:gdLst>
                  <a:gd name="T0" fmla="*/ 16 w 16"/>
                  <a:gd name="T1" fmla="*/ 4 h 30"/>
                  <a:gd name="T2" fmla="*/ 2 w 16"/>
                  <a:gd name="T3" fmla="*/ 30 h 30"/>
                  <a:gd name="T4" fmla="*/ 0 w 16"/>
                  <a:gd name="T5" fmla="*/ 29 h 30"/>
                  <a:gd name="T6" fmla="*/ 0 w 16"/>
                  <a:gd name="T7" fmla="*/ 27 h 30"/>
                  <a:gd name="T8" fmla="*/ 14 w 16"/>
                  <a:gd name="T9" fmla="*/ 0 h 30"/>
                  <a:gd name="T10" fmla="*/ 16 w 16"/>
                  <a:gd name="T11" fmla="*/ 4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30">
                    <a:moveTo>
                      <a:pt x="16" y="4"/>
                    </a:moveTo>
                    <a:lnTo>
                      <a:pt x="2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1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E5D2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" name="Freeform 4712"/>
              <p:cNvSpPr>
                <a:spLocks/>
              </p:cNvSpPr>
              <p:nvPr/>
            </p:nvSpPr>
            <p:spPr bwMode="auto">
              <a:xfrm>
                <a:off x="5026" y="1291"/>
                <a:ext cx="17" cy="29"/>
              </a:xfrm>
              <a:custGeom>
                <a:avLst/>
                <a:gdLst>
                  <a:gd name="T0" fmla="*/ 17 w 17"/>
                  <a:gd name="T1" fmla="*/ 2 h 29"/>
                  <a:gd name="T2" fmla="*/ 1 w 17"/>
                  <a:gd name="T3" fmla="*/ 29 h 29"/>
                  <a:gd name="T4" fmla="*/ 1 w 17"/>
                  <a:gd name="T5" fmla="*/ 29 h 29"/>
                  <a:gd name="T6" fmla="*/ 0 w 17"/>
                  <a:gd name="T7" fmla="*/ 25 h 29"/>
                  <a:gd name="T8" fmla="*/ 13 w 17"/>
                  <a:gd name="T9" fmla="*/ 0 h 29"/>
                  <a:gd name="T10" fmla="*/ 17 w 17"/>
                  <a:gd name="T11" fmla="*/ 2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29">
                    <a:moveTo>
                      <a:pt x="17" y="2"/>
                    </a:moveTo>
                    <a:lnTo>
                      <a:pt x="1" y="29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E5D2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1" name="Freeform 4713"/>
              <p:cNvSpPr>
                <a:spLocks/>
              </p:cNvSpPr>
              <p:nvPr/>
            </p:nvSpPr>
            <p:spPr bwMode="auto">
              <a:xfrm>
                <a:off x="5024" y="1289"/>
                <a:ext cx="17" cy="29"/>
              </a:xfrm>
              <a:custGeom>
                <a:avLst/>
                <a:gdLst>
                  <a:gd name="T0" fmla="*/ 17 w 17"/>
                  <a:gd name="T1" fmla="*/ 2 h 29"/>
                  <a:gd name="T2" fmla="*/ 3 w 17"/>
                  <a:gd name="T3" fmla="*/ 29 h 29"/>
                  <a:gd name="T4" fmla="*/ 0 w 17"/>
                  <a:gd name="T5" fmla="*/ 25 h 29"/>
                  <a:gd name="T6" fmla="*/ 14 w 17"/>
                  <a:gd name="T7" fmla="*/ 0 h 29"/>
                  <a:gd name="T8" fmla="*/ 17 w 17"/>
                  <a:gd name="T9" fmla="*/ 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9">
                    <a:moveTo>
                      <a:pt x="17" y="2"/>
                    </a:moveTo>
                    <a:lnTo>
                      <a:pt x="3" y="29"/>
                    </a:lnTo>
                    <a:lnTo>
                      <a:pt x="0" y="25"/>
                    </a:lnTo>
                    <a:lnTo>
                      <a:pt x="14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E5D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2" name="Freeform 4714"/>
              <p:cNvSpPr>
                <a:spLocks/>
              </p:cNvSpPr>
              <p:nvPr/>
            </p:nvSpPr>
            <p:spPr bwMode="auto">
              <a:xfrm>
                <a:off x="5024" y="1288"/>
                <a:ext cx="15" cy="28"/>
              </a:xfrm>
              <a:custGeom>
                <a:avLst/>
                <a:gdLst>
                  <a:gd name="T0" fmla="*/ 15 w 15"/>
                  <a:gd name="T1" fmla="*/ 3 h 28"/>
                  <a:gd name="T2" fmla="*/ 2 w 15"/>
                  <a:gd name="T3" fmla="*/ 28 h 28"/>
                  <a:gd name="T4" fmla="*/ 0 w 15"/>
                  <a:gd name="T5" fmla="*/ 24 h 28"/>
                  <a:gd name="T6" fmla="*/ 14 w 15"/>
                  <a:gd name="T7" fmla="*/ 0 h 28"/>
                  <a:gd name="T8" fmla="*/ 15 w 15"/>
                  <a:gd name="T9" fmla="*/ 3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8">
                    <a:moveTo>
                      <a:pt x="15" y="3"/>
                    </a:moveTo>
                    <a:lnTo>
                      <a:pt x="2" y="28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E5D6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3" name="Freeform 4715"/>
              <p:cNvSpPr>
                <a:spLocks/>
              </p:cNvSpPr>
              <p:nvPr/>
            </p:nvSpPr>
            <p:spPr bwMode="auto">
              <a:xfrm>
                <a:off x="5022" y="1286"/>
                <a:ext cx="16" cy="28"/>
              </a:xfrm>
              <a:custGeom>
                <a:avLst/>
                <a:gdLst>
                  <a:gd name="T0" fmla="*/ 16 w 16"/>
                  <a:gd name="T1" fmla="*/ 3 h 28"/>
                  <a:gd name="T2" fmla="*/ 2 w 16"/>
                  <a:gd name="T3" fmla="*/ 28 h 28"/>
                  <a:gd name="T4" fmla="*/ 0 w 16"/>
                  <a:gd name="T5" fmla="*/ 26 h 28"/>
                  <a:gd name="T6" fmla="*/ 14 w 16"/>
                  <a:gd name="T7" fmla="*/ 0 h 28"/>
                  <a:gd name="T8" fmla="*/ 14 w 16"/>
                  <a:gd name="T9" fmla="*/ 2 h 28"/>
                  <a:gd name="T10" fmla="*/ 16 w 16"/>
                  <a:gd name="T11" fmla="*/ 3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28">
                    <a:moveTo>
                      <a:pt x="16" y="3"/>
                    </a:moveTo>
                    <a:lnTo>
                      <a:pt x="2" y="28"/>
                    </a:lnTo>
                    <a:lnTo>
                      <a:pt x="0" y="26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5D6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" name="Freeform 4716"/>
              <p:cNvSpPr>
                <a:spLocks/>
              </p:cNvSpPr>
              <p:nvPr/>
            </p:nvSpPr>
            <p:spPr bwMode="auto">
              <a:xfrm>
                <a:off x="5020" y="1284"/>
                <a:ext cx="18" cy="28"/>
              </a:xfrm>
              <a:custGeom>
                <a:avLst/>
                <a:gdLst>
                  <a:gd name="T0" fmla="*/ 18 w 18"/>
                  <a:gd name="T1" fmla="*/ 4 h 28"/>
                  <a:gd name="T2" fmla="*/ 4 w 18"/>
                  <a:gd name="T3" fmla="*/ 28 h 28"/>
                  <a:gd name="T4" fmla="*/ 0 w 18"/>
                  <a:gd name="T5" fmla="*/ 26 h 28"/>
                  <a:gd name="T6" fmla="*/ 16 w 18"/>
                  <a:gd name="T7" fmla="*/ 0 h 28"/>
                  <a:gd name="T8" fmla="*/ 16 w 18"/>
                  <a:gd name="T9" fmla="*/ 4 h 28"/>
                  <a:gd name="T10" fmla="*/ 18 w 18"/>
                  <a:gd name="T11" fmla="*/ 4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28">
                    <a:moveTo>
                      <a:pt x="18" y="4"/>
                    </a:moveTo>
                    <a:lnTo>
                      <a:pt x="4" y="28"/>
                    </a:lnTo>
                    <a:lnTo>
                      <a:pt x="0" y="26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E8D9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5" name="Freeform 4717"/>
              <p:cNvSpPr>
                <a:spLocks/>
              </p:cNvSpPr>
              <p:nvPr/>
            </p:nvSpPr>
            <p:spPr bwMode="auto">
              <a:xfrm>
                <a:off x="5020" y="1280"/>
                <a:ext cx="16" cy="32"/>
              </a:xfrm>
              <a:custGeom>
                <a:avLst/>
                <a:gdLst>
                  <a:gd name="T0" fmla="*/ 16 w 16"/>
                  <a:gd name="T1" fmla="*/ 6 h 32"/>
                  <a:gd name="T2" fmla="*/ 2 w 16"/>
                  <a:gd name="T3" fmla="*/ 32 h 32"/>
                  <a:gd name="T4" fmla="*/ 0 w 16"/>
                  <a:gd name="T5" fmla="*/ 28 h 32"/>
                  <a:gd name="T6" fmla="*/ 16 w 16"/>
                  <a:gd name="T7" fmla="*/ 0 h 32"/>
                  <a:gd name="T8" fmla="*/ 16 w 16"/>
                  <a:gd name="T9" fmla="*/ 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2">
                    <a:moveTo>
                      <a:pt x="16" y="6"/>
                    </a:moveTo>
                    <a:lnTo>
                      <a:pt x="2" y="32"/>
                    </a:lnTo>
                    <a:lnTo>
                      <a:pt x="0" y="28"/>
                    </a:lnTo>
                    <a:lnTo>
                      <a:pt x="16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8D9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6" name="Freeform 4718"/>
              <p:cNvSpPr>
                <a:spLocks/>
              </p:cNvSpPr>
              <p:nvPr/>
            </p:nvSpPr>
            <p:spPr bwMode="auto">
              <a:xfrm>
                <a:off x="5019" y="1278"/>
                <a:ext cx="17" cy="32"/>
              </a:xfrm>
              <a:custGeom>
                <a:avLst/>
                <a:gdLst>
                  <a:gd name="T0" fmla="*/ 17 w 17"/>
                  <a:gd name="T1" fmla="*/ 6 h 32"/>
                  <a:gd name="T2" fmla="*/ 1 w 17"/>
                  <a:gd name="T3" fmla="*/ 32 h 32"/>
                  <a:gd name="T4" fmla="*/ 0 w 17"/>
                  <a:gd name="T5" fmla="*/ 28 h 32"/>
                  <a:gd name="T6" fmla="*/ 15 w 17"/>
                  <a:gd name="T7" fmla="*/ 0 h 32"/>
                  <a:gd name="T8" fmla="*/ 17 w 17"/>
                  <a:gd name="T9" fmla="*/ 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2">
                    <a:moveTo>
                      <a:pt x="17" y="6"/>
                    </a:moveTo>
                    <a:lnTo>
                      <a:pt x="1" y="32"/>
                    </a:lnTo>
                    <a:lnTo>
                      <a:pt x="0" y="28"/>
                    </a:lnTo>
                    <a:lnTo>
                      <a:pt x="15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8DC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7" name="Freeform 4719"/>
              <p:cNvSpPr>
                <a:spLocks/>
              </p:cNvSpPr>
              <p:nvPr/>
            </p:nvSpPr>
            <p:spPr bwMode="auto">
              <a:xfrm>
                <a:off x="5019" y="1274"/>
                <a:ext cx="17" cy="34"/>
              </a:xfrm>
              <a:custGeom>
                <a:avLst/>
                <a:gdLst>
                  <a:gd name="T0" fmla="*/ 17 w 17"/>
                  <a:gd name="T1" fmla="*/ 6 h 34"/>
                  <a:gd name="T2" fmla="*/ 1 w 17"/>
                  <a:gd name="T3" fmla="*/ 34 h 34"/>
                  <a:gd name="T4" fmla="*/ 0 w 17"/>
                  <a:gd name="T5" fmla="*/ 31 h 34"/>
                  <a:gd name="T6" fmla="*/ 15 w 17"/>
                  <a:gd name="T7" fmla="*/ 0 h 34"/>
                  <a:gd name="T8" fmla="*/ 17 w 17"/>
                  <a:gd name="T9" fmla="*/ 6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17" y="6"/>
                    </a:moveTo>
                    <a:lnTo>
                      <a:pt x="1" y="34"/>
                    </a:lnTo>
                    <a:lnTo>
                      <a:pt x="0" y="31"/>
                    </a:lnTo>
                    <a:lnTo>
                      <a:pt x="15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8DC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8" name="Freeform 4720"/>
              <p:cNvSpPr>
                <a:spLocks/>
              </p:cNvSpPr>
              <p:nvPr/>
            </p:nvSpPr>
            <p:spPr bwMode="auto">
              <a:xfrm>
                <a:off x="5017" y="1273"/>
                <a:ext cx="17" cy="33"/>
              </a:xfrm>
              <a:custGeom>
                <a:avLst/>
                <a:gdLst>
                  <a:gd name="T0" fmla="*/ 17 w 17"/>
                  <a:gd name="T1" fmla="*/ 5 h 33"/>
                  <a:gd name="T2" fmla="*/ 2 w 17"/>
                  <a:gd name="T3" fmla="*/ 33 h 33"/>
                  <a:gd name="T4" fmla="*/ 0 w 17"/>
                  <a:gd name="T5" fmla="*/ 30 h 33"/>
                  <a:gd name="T6" fmla="*/ 15 w 17"/>
                  <a:gd name="T7" fmla="*/ 0 h 33"/>
                  <a:gd name="T8" fmla="*/ 17 w 17"/>
                  <a:gd name="T9" fmla="*/ 5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17" y="5"/>
                    </a:moveTo>
                    <a:lnTo>
                      <a:pt x="2" y="33"/>
                    </a:lnTo>
                    <a:lnTo>
                      <a:pt x="0" y="30"/>
                    </a:lnTo>
                    <a:lnTo>
                      <a:pt x="15" y="0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D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" name="Freeform 4721"/>
              <p:cNvSpPr>
                <a:spLocks/>
              </p:cNvSpPr>
              <p:nvPr/>
            </p:nvSpPr>
            <p:spPr bwMode="auto">
              <a:xfrm>
                <a:off x="5017" y="1271"/>
                <a:ext cx="17" cy="34"/>
              </a:xfrm>
              <a:custGeom>
                <a:avLst/>
                <a:gdLst>
                  <a:gd name="T0" fmla="*/ 17 w 17"/>
                  <a:gd name="T1" fmla="*/ 3 h 34"/>
                  <a:gd name="T2" fmla="*/ 2 w 17"/>
                  <a:gd name="T3" fmla="*/ 34 h 34"/>
                  <a:gd name="T4" fmla="*/ 0 w 17"/>
                  <a:gd name="T5" fmla="*/ 32 h 34"/>
                  <a:gd name="T6" fmla="*/ 0 w 17"/>
                  <a:gd name="T7" fmla="*/ 32 h 34"/>
                  <a:gd name="T8" fmla="*/ 0 w 17"/>
                  <a:gd name="T9" fmla="*/ 30 h 34"/>
                  <a:gd name="T10" fmla="*/ 0 w 17"/>
                  <a:gd name="T11" fmla="*/ 30 h 34"/>
                  <a:gd name="T12" fmla="*/ 0 w 17"/>
                  <a:gd name="T13" fmla="*/ 30 h 34"/>
                  <a:gd name="T14" fmla="*/ 0 w 17"/>
                  <a:gd name="T15" fmla="*/ 30 h 34"/>
                  <a:gd name="T16" fmla="*/ 0 w 17"/>
                  <a:gd name="T17" fmla="*/ 30 h 34"/>
                  <a:gd name="T18" fmla="*/ 0 w 17"/>
                  <a:gd name="T19" fmla="*/ 30 h 34"/>
                  <a:gd name="T20" fmla="*/ 0 w 17"/>
                  <a:gd name="T21" fmla="*/ 28 h 34"/>
                  <a:gd name="T22" fmla="*/ 15 w 17"/>
                  <a:gd name="T23" fmla="*/ 0 h 34"/>
                  <a:gd name="T24" fmla="*/ 17 w 17"/>
                  <a:gd name="T25" fmla="*/ 3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34">
                    <a:moveTo>
                      <a:pt x="17" y="3"/>
                    </a:moveTo>
                    <a:lnTo>
                      <a:pt x="2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5" y="0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EDE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0" name="Freeform 4722"/>
              <p:cNvSpPr>
                <a:spLocks/>
              </p:cNvSpPr>
              <p:nvPr/>
            </p:nvSpPr>
            <p:spPr bwMode="auto">
              <a:xfrm>
                <a:off x="5015" y="1267"/>
                <a:ext cx="17" cy="36"/>
              </a:xfrm>
              <a:custGeom>
                <a:avLst/>
                <a:gdLst>
                  <a:gd name="T0" fmla="*/ 17 w 17"/>
                  <a:gd name="T1" fmla="*/ 6 h 36"/>
                  <a:gd name="T2" fmla="*/ 2 w 17"/>
                  <a:gd name="T3" fmla="*/ 36 h 36"/>
                  <a:gd name="T4" fmla="*/ 2 w 17"/>
                  <a:gd name="T5" fmla="*/ 36 h 36"/>
                  <a:gd name="T6" fmla="*/ 2 w 17"/>
                  <a:gd name="T7" fmla="*/ 34 h 36"/>
                  <a:gd name="T8" fmla="*/ 2 w 17"/>
                  <a:gd name="T9" fmla="*/ 34 h 36"/>
                  <a:gd name="T10" fmla="*/ 2 w 17"/>
                  <a:gd name="T11" fmla="*/ 34 h 36"/>
                  <a:gd name="T12" fmla="*/ 2 w 17"/>
                  <a:gd name="T13" fmla="*/ 32 h 36"/>
                  <a:gd name="T14" fmla="*/ 2 w 17"/>
                  <a:gd name="T15" fmla="*/ 32 h 36"/>
                  <a:gd name="T16" fmla="*/ 0 w 17"/>
                  <a:gd name="T17" fmla="*/ 32 h 36"/>
                  <a:gd name="T18" fmla="*/ 0 w 17"/>
                  <a:gd name="T19" fmla="*/ 30 h 36"/>
                  <a:gd name="T20" fmla="*/ 0 w 17"/>
                  <a:gd name="T21" fmla="*/ 30 h 36"/>
                  <a:gd name="T22" fmla="*/ 17 w 17"/>
                  <a:gd name="T23" fmla="*/ 0 h 36"/>
                  <a:gd name="T24" fmla="*/ 17 w 17"/>
                  <a:gd name="T25" fmla="*/ 6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36">
                    <a:moveTo>
                      <a:pt x="17" y="6"/>
                    </a:moveTo>
                    <a:lnTo>
                      <a:pt x="2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17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DE1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1" name="Freeform 4723"/>
              <p:cNvSpPr>
                <a:spLocks/>
              </p:cNvSpPr>
              <p:nvPr/>
            </p:nvSpPr>
            <p:spPr bwMode="auto">
              <a:xfrm>
                <a:off x="5015" y="1265"/>
                <a:ext cx="17" cy="34"/>
              </a:xfrm>
              <a:custGeom>
                <a:avLst/>
                <a:gdLst>
                  <a:gd name="T0" fmla="*/ 17 w 17"/>
                  <a:gd name="T1" fmla="*/ 6 h 34"/>
                  <a:gd name="T2" fmla="*/ 2 w 17"/>
                  <a:gd name="T3" fmla="*/ 34 h 34"/>
                  <a:gd name="T4" fmla="*/ 2 w 17"/>
                  <a:gd name="T5" fmla="*/ 34 h 34"/>
                  <a:gd name="T6" fmla="*/ 0 w 17"/>
                  <a:gd name="T7" fmla="*/ 34 h 34"/>
                  <a:gd name="T8" fmla="*/ 0 w 17"/>
                  <a:gd name="T9" fmla="*/ 32 h 34"/>
                  <a:gd name="T10" fmla="*/ 0 w 17"/>
                  <a:gd name="T11" fmla="*/ 32 h 34"/>
                  <a:gd name="T12" fmla="*/ 0 w 17"/>
                  <a:gd name="T13" fmla="*/ 30 h 34"/>
                  <a:gd name="T14" fmla="*/ 0 w 17"/>
                  <a:gd name="T15" fmla="*/ 30 h 34"/>
                  <a:gd name="T16" fmla="*/ 0 w 17"/>
                  <a:gd name="T17" fmla="*/ 30 h 34"/>
                  <a:gd name="T18" fmla="*/ 0 w 17"/>
                  <a:gd name="T19" fmla="*/ 28 h 34"/>
                  <a:gd name="T20" fmla="*/ 16 w 17"/>
                  <a:gd name="T21" fmla="*/ 0 h 34"/>
                  <a:gd name="T22" fmla="*/ 17 w 17"/>
                  <a:gd name="T23" fmla="*/ 6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34">
                    <a:moveTo>
                      <a:pt x="17" y="6"/>
                    </a:moveTo>
                    <a:lnTo>
                      <a:pt x="2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6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DE4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2" name="Freeform 4724"/>
              <p:cNvSpPr>
                <a:spLocks/>
              </p:cNvSpPr>
              <p:nvPr/>
            </p:nvSpPr>
            <p:spPr bwMode="auto">
              <a:xfrm>
                <a:off x="5015" y="1261"/>
                <a:ext cx="17" cy="36"/>
              </a:xfrm>
              <a:custGeom>
                <a:avLst/>
                <a:gdLst>
                  <a:gd name="T0" fmla="*/ 17 w 17"/>
                  <a:gd name="T1" fmla="*/ 6 h 36"/>
                  <a:gd name="T2" fmla="*/ 0 w 17"/>
                  <a:gd name="T3" fmla="*/ 36 h 36"/>
                  <a:gd name="T4" fmla="*/ 0 w 17"/>
                  <a:gd name="T5" fmla="*/ 34 h 36"/>
                  <a:gd name="T6" fmla="*/ 0 w 17"/>
                  <a:gd name="T7" fmla="*/ 34 h 36"/>
                  <a:gd name="T8" fmla="*/ 0 w 17"/>
                  <a:gd name="T9" fmla="*/ 34 h 36"/>
                  <a:gd name="T10" fmla="*/ 0 w 17"/>
                  <a:gd name="T11" fmla="*/ 32 h 36"/>
                  <a:gd name="T12" fmla="*/ 0 w 17"/>
                  <a:gd name="T13" fmla="*/ 32 h 36"/>
                  <a:gd name="T14" fmla="*/ 0 w 17"/>
                  <a:gd name="T15" fmla="*/ 30 h 36"/>
                  <a:gd name="T16" fmla="*/ 0 w 17"/>
                  <a:gd name="T17" fmla="*/ 30 h 36"/>
                  <a:gd name="T18" fmla="*/ 0 w 17"/>
                  <a:gd name="T19" fmla="*/ 30 h 36"/>
                  <a:gd name="T20" fmla="*/ 16 w 17"/>
                  <a:gd name="T21" fmla="*/ 0 h 36"/>
                  <a:gd name="T22" fmla="*/ 17 w 17"/>
                  <a:gd name="T23" fmla="*/ 6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36">
                    <a:moveTo>
                      <a:pt x="17" y="6"/>
                    </a:move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16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DE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3" name="Freeform 4725"/>
              <p:cNvSpPr>
                <a:spLocks/>
              </p:cNvSpPr>
              <p:nvPr/>
            </p:nvSpPr>
            <p:spPr bwMode="auto">
              <a:xfrm>
                <a:off x="5015" y="1259"/>
                <a:ext cx="16" cy="34"/>
              </a:xfrm>
              <a:custGeom>
                <a:avLst/>
                <a:gdLst>
                  <a:gd name="T0" fmla="*/ 16 w 16"/>
                  <a:gd name="T1" fmla="*/ 6 h 34"/>
                  <a:gd name="T2" fmla="*/ 0 w 16"/>
                  <a:gd name="T3" fmla="*/ 34 h 34"/>
                  <a:gd name="T4" fmla="*/ 0 w 16"/>
                  <a:gd name="T5" fmla="*/ 34 h 34"/>
                  <a:gd name="T6" fmla="*/ 0 w 16"/>
                  <a:gd name="T7" fmla="*/ 32 h 34"/>
                  <a:gd name="T8" fmla="*/ 0 w 16"/>
                  <a:gd name="T9" fmla="*/ 32 h 34"/>
                  <a:gd name="T10" fmla="*/ 0 w 16"/>
                  <a:gd name="T11" fmla="*/ 32 h 34"/>
                  <a:gd name="T12" fmla="*/ 0 w 16"/>
                  <a:gd name="T13" fmla="*/ 30 h 34"/>
                  <a:gd name="T14" fmla="*/ 0 w 16"/>
                  <a:gd name="T15" fmla="*/ 30 h 34"/>
                  <a:gd name="T16" fmla="*/ 0 w 16"/>
                  <a:gd name="T17" fmla="*/ 29 h 34"/>
                  <a:gd name="T18" fmla="*/ 0 w 16"/>
                  <a:gd name="T19" fmla="*/ 29 h 34"/>
                  <a:gd name="T20" fmla="*/ 16 w 16"/>
                  <a:gd name="T21" fmla="*/ 0 h 34"/>
                  <a:gd name="T22" fmla="*/ 16 w 16"/>
                  <a:gd name="T23" fmla="*/ 6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34">
                    <a:moveTo>
                      <a:pt x="16" y="6"/>
                    </a:move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16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0E8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4" name="Freeform 4726"/>
              <p:cNvSpPr>
                <a:spLocks/>
              </p:cNvSpPr>
              <p:nvPr/>
            </p:nvSpPr>
            <p:spPr bwMode="auto">
              <a:xfrm>
                <a:off x="5015" y="1258"/>
                <a:ext cx="16" cy="33"/>
              </a:xfrm>
              <a:custGeom>
                <a:avLst/>
                <a:gdLst>
                  <a:gd name="T0" fmla="*/ 16 w 16"/>
                  <a:gd name="T1" fmla="*/ 3 h 33"/>
                  <a:gd name="T2" fmla="*/ 0 w 16"/>
                  <a:gd name="T3" fmla="*/ 33 h 33"/>
                  <a:gd name="T4" fmla="*/ 0 w 16"/>
                  <a:gd name="T5" fmla="*/ 31 h 33"/>
                  <a:gd name="T6" fmla="*/ 0 w 16"/>
                  <a:gd name="T7" fmla="*/ 31 h 33"/>
                  <a:gd name="T8" fmla="*/ 0 w 16"/>
                  <a:gd name="T9" fmla="*/ 30 h 33"/>
                  <a:gd name="T10" fmla="*/ 0 w 16"/>
                  <a:gd name="T11" fmla="*/ 30 h 33"/>
                  <a:gd name="T12" fmla="*/ 0 w 16"/>
                  <a:gd name="T13" fmla="*/ 28 h 33"/>
                  <a:gd name="T14" fmla="*/ 0 w 16"/>
                  <a:gd name="T15" fmla="*/ 28 h 33"/>
                  <a:gd name="T16" fmla="*/ 0 w 16"/>
                  <a:gd name="T17" fmla="*/ 26 h 33"/>
                  <a:gd name="T18" fmla="*/ 0 w 16"/>
                  <a:gd name="T19" fmla="*/ 26 h 33"/>
                  <a:gd name="T20" fmla="*/ 14 w 16"/>
                  <a:gd name="T21" fmla="*/ 0 h 33"/>
                  <a:gd name="T22" fmla="*/ 16 w 16"/>
                  <a:gd name="T23" fmla="*/ 3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33">
                    <a:moveTo>
                      <a:pt x="16" y="3"/>
                    </a:moveTo>
                    <a:lnTo>
                      <a:pt x="0" y="33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4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1E8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5" name="Freeform 4727"/>
              <p:cNvSpPr>
                <a:spLocks/>
              </p:cNvSpPr>
              <p:nvPr/>
            </p:nvSpPr>
            <p:spPr bwMode="auto">
              <a:xfrm>
                <a:off x="5015" y="1254"/>
                <a:ext cx="16" cy="34"/>
              </a:xfrm>
              <a:custGeom>
                <a:avLst/>
                <a:gdLst>
                  <a:gd name="T0" fmla="*/ 16 w 16"/>
                  <a:gd name="T1" fmla="*/ 5 h 34"/>
                  <a:gd name="T2" fmla="*/ 0 w 16"/>
                  <a:gd name="T3" fmla="*/ 34 h 34"/>
                  <a:gd name="T4" fmla="*/ 0 w 16"/>
                  <a:gd name="T5" fmla="*/ 32 h 34"/>
                  <a:gd name="T6" fmla="*/ 0 w 16"/>
                  <a:gd name="T7" fmla="*/ 32 h 34"/>
                  <a:gd name="T8" fmla="*/ 0 w 16"/>
                  <a:gd name="T9" fmla="*/ 30 h 34"/>
                  <a:gd name="T10" fmla="*/ 0 w 16"/>
                  <a:gd name="T11" fmla="*/ 30 h 34"/>
                  <a:gd name="T12" fmla="*/ 0 w 16"/>
                  <a:gd name="T13" fmla="*/ 28 h 34"/>
                  <a:gd name="T14" fmla="*/ 0 w 16"/>
                  <a:gd name="T15" fmla="*/ 28 h 34"/>
                  <a:gd name="T16" fmla="*/ 0 w 16"/>
                  <a:gd name="T17" fmla="*/ 28 h 34"/>
                  <a:gd name="T18" fmla="*/ 0 w 16"/>
                  <a:gd name="T19" fmla="*/ 26 h 34"/>
                  <a:gd name="T20" fmla="*/ 14 w 16"/>
                  <a:gd name="T21" fmla="*/ 0 h 34"/>
                  <a:gd name="T22" fmla="*/ 16 w 16"/>
                  <a:gd name="T23" fmla="*/ 5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34">
                    <a:moveTo>
                      <a:pt x="16" y="5"/>
                    </a:moveTo>
                    <a:lnTo>
                      <a:pt x="0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4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F1EB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6" name="Freeform 4728"/>
              <p:cNvSpPr>
                <a:spLocks/>
              </p:cNvSpPr>
              <p:nvPr/>
            </p:nvSpPr>
            <p:spPr bwMode="auto">
              <a:xfrm>
                <a:off x="5015" y="1252"/>
                <a:ext cx="14" cy="32"/>
              </a:xfrm>
              <a:custGeom>
                <a:avLst/>
                <a:gdLst>
                  <a:gd name="T0" fmla="*/ 14 w 14"/>
                  <a:gd name="T1" fmla="*/ 6 h 32"/>
                  <a:gd name="T2" fmla="*/ 0 w 14"/>
                  <a:gd name="T3" fmla="*/ 32 h 32"/>
                  <a:gd name="T4" fmla="*/ 0 w 14"/>
                  <a:gd name="T5" fmla="*/ 30 h 32"/>
                  <a:gd name="T6" fmla="*/ 0 w 14"/>
                  <a:gd name="T7" fmla="*/ 30 h 32"/>
                  <a:gd name="T8" fmla="*/ 0 w 14"/>
                  <a:gd name="T9" fmla="*/ 30 h 32"/>
                  <a:gd name="T10" fmla="*/ 0 w 14"/>
                  <a:gd name="T11" fmla="*/ 28 h 32"/>
                  <a:gd name="T12" fmla="*/ 0 w 14"/>
                  <a:gd name="T13" fmla="*/ 28 h 32"/>
                  <a:gd name="T14" fmla="*/ 0 w 14"/>
                  <a:gd name="T15" fmla="*/ 26 h 32"/>
                  <a:gd name="T16" fmla="*/ 0 w 14"/>
                  <a:gd name="T17" fmla="*/ 26 h 32"/>
                  <a:gd name="T18" fmla="*/ 0 w 14"/>
                  <a:gd name="T19" fmla="*/ 24 h 32"/>
                  <a:gd name="T20" fmla="*/ 12 w 14"/>
                  <a:gd name="T21" fmla="*/ 0 h 32"/>
                  <a:gd name="T22" fmla="*/ 14 w 14"/>
                  <a:gd name="T23" fmla="*/ 6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32">
                    <a:moveTo>
                      <a:pt x="14" y="6"/>
                    </a:move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2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F1E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7" name="Freeform 4729"/>
              <p:cNvSpPr>
                <a:spLocks/>
              </p:cNvSpPr>
              <p:nvPr/>
            </p:nvSpPr>
            <p:spPr bwMode="auto">
              <a:xfrm>
                <a:off x="5015" y="1250"/>
                <a:ext cx="14" cy="30"/>
              </a:xfrm>
              <a:custGeom>
                <a:avLst/>
                <a:gdLst>
                  <a:gd name="T0" fmla="*/ 14 w 14"/>
                  <a:gd name="T1" fmla="*/ 4 h 30"/>
                  <a:gd name="T2" fmla="*/ 0 w 14"/>
                  <a:gd name="T3" fmla="*/ 30 h 30"/>
                  <a:gd name="T4" fmla="*/ 0 w 14"/>
                  <a:gd name="T5" fmla="*/ 30 h 30"/>
                  <a:gd name="T6" fmla="*/ 0 w 14"/>
                  <a:gd name="T7" fmla="*/ 28 h 30"/>
                  <a:gd name="T8" fmla="*/ 0 w 14"/>
                  <a:gd name="T9" fmla="*/ 28 h 30"/>
                  <a:gd name="T10" fmla="*/ 0 w 14"/>
                  <a:gd name="T11" fmla="*/ 26 h 30"/>
                  <a:gd name="T12" fmla="*/ 0 w 14"/>
                  <a:gd name="T13" fmla="*/ 26 h 30"/>
                  <a:gd name="T14" fmla="*/ 0 w 14"/>
                  <a:gd name="T15" fmla="*/ 26 h 30"/>
                  <a:gd name="T16" fmla="*/ 0 w 14"/>
                  <a:gd name="T17" fmla="*/ 24 h 30"/>
                  <a:gd name="T18" fmla="*/ 0 w 14"/>
                  <a:gd name="T19" fmla="*/ 24 h 30"/>
                  <a:gd name="T20" fmla="*/ 0 w 14"/>
                  <a:gd name="T21" fmla="*/ 21 h 30"/>
                  <a:gd name="T22" fmla="*/ 12 w 14"/>
                  <a:gd name="T23" fmla="*/ 0 h 30"/>
                  <a:gd name="T24" fmla="*/ 14 w 14"/>
                  <a:gd name="T25" fmla="*/ 4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30">
                    <a:moveTo>
                      <a:pt x="14" y="4"/>
                    </a:move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F6F0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8" name="Freeform 4730"/>
              <p:cNvSpPr>
                <a:spLocks/>
              </p:cNvSpPr>
              <p:nvPr/>
            </p:nvSpPr>
            <p:spPr bwMode="auto">
              <a:xfrm>
                <a:off x="5015" y="1246"/>
                <a:ext cx="12" cy="30"/>
              </a:xfrm>
              <a:custGeom>
                <a:avLst/>
                <a:gdLst>
                  <a:gd name="T0" fmla="*/ 12 w 12"/>
                  <a:gd name="T1" fmla="*/ 6 h 30"/>
                  <a:gd name="T2" fmla="*/ 0 w 12"/>
                  <a:gd name="T3" fmla="*/ 30 h 30"/>
                  <a:gd name="T4" fmla="*/ 0 w 12"/>
                  <a:gd name="T5" fmla="*/ 30 h 30"/>
                  <a:gd name="T6" fmla="*/ 0 w 12"/>
                  <a:gd name="T7" fmla="*/ 30 h 30"/>
                  <a:gd name="T8" fmla="*/ 0 w 12"/>
                  <a:gd name="T9" fmla="*/ 30 h 30"/>
                  <a:gd name="T10" fmla="*/ 0 w 12"/>
                  <a:gd name="T11" fmla="*/ 28 h 30"/>
                  <a:gd name="T12" fmla="*/ 0 w 12"/>
                  <a:gd name="T13" fmla="*/ 28 h 30"/>
                  <a:gd name="T14" fmla="*/ 0 w 12"/>
                  <a:gd name="T15" fmla="*/ 28 h 30"/>
                  <a:gd name="T16" fmla="*/ 0 w 12"/>
                  <a:gd name="T17" fmla="*/ 28 h 30"/>
                  <a:gd name="T18" fmla="*/ 0 w 12"/>
                  <a:gd name="T19" fmla="*/ 28 h 30"/>
                  <a:gd name="T20" fmla="*/ 4 w 12"/>
                  <a:gd name="T21" fmla="*/ 15 h 30"/>
                  <a:gd name="T22" fmla="*/ 12 w 12"/>
                  <a:gd name="T23" fmla="*/ 0 h 30"/>
                  <a:gd name="T24" fmla="*/ 12 w 12"/>
                  <a:gd name="T25" fmla="*/ 2 h 30"/>
                  <a:gd name="T26" fmla="*/ 12 w 12"/>
                  <a:gd name="T27" fmla="*/ 6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" h="30">
                    <a:moveTo>
                      <a:pt x="12" y="6"/>
                    </a:moveTo>
                    <a:lnTo>
                      <a:pt x="0" y="30"/>
                    </a:lnTo>
                    <a:lnTo>
                      <a:pt x="0" y="28"/>
                    </a:lnTo>
                    <a:lnTo>
                      <a:pt x="4" y="15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6F0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9" name="Freeform 4731"/>
              <p:cNvSpPr>
                <a:spLocks/>
              </p:cNvSpPr>
              <p:nvPr/>
            </p:nvSpPr>
            <p:spPr bwMode="auto">
              <a:xfrm>
                <a:off x="5015" y="1244"/>
                <a:ext cx="12" cy="27"/>
              </a:xfrm>
              <a:custGeom>
                <a:avLst/>
                <a:gdLst>
                  <a:gd name="T0" fmla="*/ 12 w 12"/>
                  <a:gd name="T1" fmla="*/ 6 h 27"/>
                  <a:gd name="T2" fmla="*/ 0 w 12"/>
                  <a:gd name="T3" fmla="*/ 27 h 27"/>
                  <a:gd name="T4" fmla="*/ 5 w 12"/>
                  <a:gd name="T5" fmla="*/ 10 h 27"/>
                  <a:gd name="T6" fmla="*/ 11 w 12"/>
                  <a:gd name="T7" fmla="*/ 0 h 27"/>
                  <a:gd name="T8" fmla="*/ 12 w 12"/>
                  <a:gd name="T9" fmla="*/ 4 h 27"/>
                  <a:gd name="T10" fmla="*/ 12 w 12"/>
                  <a:gd name="T11" fmla="*/ 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7">
                    <a:moveTo>
                      <a:pt x="12" y="6"/>
                    </a:moveTo>
                    <a:lnTo>
                      <a:pt x="0" y="27"/>
                    </a:lnTo>
                    <a:lnTo>
                      <a:pt x="5" y="10"/>
                    </a:lnTo>
                    <a:lnTo>
                      <a:pt x="11" y="0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6F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0" name="Freeform 4732"/>
              <p:cNvSpPr>
                <a:spLocks/>
              </p:cNvSpPr>
              <p:nvPr/>
            </p:nvSpPr>
            <p:spPr bwMode="auto">
              <a:xfrm>
                <a:off x="5019" y="1244"/>
                <a:ext cx="8" cy="17"/>
              </a:xfrm>
              <a:custGeom>
                <a:avLst/>
                <a:gdLst>
                  <a:gd name="T0" fmla="*/ 8 w 8"/>
                  <a:gd name="T1" fmla="*/ 2 h 17"/>
                  <a:gd name="T2" fmla="*/ 0 w 8"/>
                  <a:gd name="T3" fmla="*/ 17 h 17"/>
                  <a:gd name="T4" fmla="*/ 5 w 8"/>
                  <a:gd name="T5" fmla="*/ 0 h 17"/>
                  <a:gd name="T6" fmla="*/ 5 w 8"/>
                  <a:gd name="T7" fmla="*/ 0 h 17"/>
                  <a:gd name="T8" fmla="*/ 8 w 8"/>
                  <a:gd name="T9" fmla="*/ 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8" y="2"/>
                    </a:moveTo>
                    <a:lnTo>
                      <a:pt x="0" y="17"/>
                    </a:lnTo>
                    <a:lnTo>
                      <a:pt x="5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7F2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1" name="Freeform 4733"/>
              <p:cNvSpPr>
                <a:spLocks/>
              </p:cNvSpPr>
              <p:nvPr/>
            </p:nvSpPr>
            <p:spPr bwMode="auto">
              <a:xfrm>
                <a:off x="5020" y="1243"/>
                <a:ext cx="6" cy="11"/>
              </a:xfrm>
              <a:custGeom>
                <a:avLst/>
                <a:gdLst>
                  <a:gd name="T0" fmla="*/ 6 w 6"/>
                  <a:gd name="T1" fmla="*/ 1 h 11"/>
                  <a:gd name="T2" fmla="*/ 0 w 6"/>
                  <a:gd name="T3" fmla="*/ 11 h 11"/>
                  <a:gd name="T4" fmla="*/ 4 w 6"/>
                  <a:gd name="T5" fmla="*/ 0 h 11"/>
                  <a:gd name="T6" fmla="*/ 6 w 6"/>
                  <a:gd name="T7" fmla="*/ 1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6" y="1"/>
                    </a:moveTo>
                    <a:lnTo>
                      <a:pt x="0" y="11"/>
                    </a:lnTo>
                    <a:lnTo>
                      <a:pt x="4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7F2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2" name="Freeform 4734"/>
              <p:cNvSpPr>
                <a:spLocks/>
              </p:cNvSpPr>
              <p:nvPr/>
            </p:nvSpPr>
            <p:spPr bwMode="auto">
              <a:xfrm>
                <a:off x="5062" y="1269"/>
                <a:ext cx="48" cy="64"/>
              </a:xfrm>
              <a:custGeom>
                <a:avLst/>
                <a:gdLst>
                  <a:gd name="T0" fmla="*/ 0 w 48"/>
                  <a:gd name="T1" fmla="*/ 62 h 64"/>
                  <a:gd name="T2" fmla="*/ 0 w 48"/>
                  <a:gd name="T3" fmla="*/ 56 h 64"/>
                  <a:gd name="T4" fmla="*/ 3 w 48"/>
                  <a:gd name="T5" fmla="*/ 39 h 64"/>
                  <a:gd name="T6" fmla="*/ 19 w 48"/>
                  <a:gd name="T7" fmla="*/ 15 h 64"/>
                  <a:gd name="T8" fmla="*/ 24 w 48"/>
                  <a:gd name="T9" fmla="*/ 9 h 64"/>
                  <a:gd name="T10" fmla="*/ 29 w 48"/>
                  <a:gd name="T11" fmla="*/ 5 h 64"/>
                  <a:gd name="T12" fmla="*/ 34 w 48"/>
                  <a:gd name="T13" fmla="*/ 2 h 64"/>
                  <a:gd name="T14" fmla="*/ 48 w 48"/>
                  <a:gd name="T15" fmla="*/ 0 h 64"/>
                  <a:gd name="T16" fmla="*/ 45 w 48"/>
                  <a:gd name="T17" fmla="*/ 9 h 64"/>
                  <a:gd name="T18" fmla="*/ 41 w 48"/>
                  <a:gd name="T19" fmla="*/ 17 h 64"/>
                  <a:gd name="T20" fmla="*/ 36 w 48"/>
                  <a:gd name="T21" fmla="*/ 26 h 64"/>
                  <a:gd name="T22" fmla="*/ 31 w 48"/>
                  <a:gd name="T23" fmla="*/ 34 h 64"/>
                  <a:gd name="T24" fmla="*/ 24 w 48"/>
                  <a:gd name="T25" fmla="*/ 41 h 64"/>
                  <a:gd name="T26" fmla="*/ 17 w 48"/>
                  <a:gd name="T27" fmla="*/ 49 h 64"/>
                  <a:gd name="T28" fmla="*/ 8 w 48"/>
                  <a:gd name="T29" fmla="*/ 56 h 64"/>
                  <a:gd name="T30" fmla="*/ 1 w 48"/>
                  <a:gd name="T31" fmla="*/ 64 h 64"/>
                  <a:gd name="T32" fmla="*/ 0 w 48"/>
                  <a:gd name="T33" fmla="*/ 62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" h="64">
                    <a:moveTo>
                      <a:pt x="0" y="62"/>
                    </a:moveTo>
                    <a:lnTo>
                      <a:pt x="0" y="56"/>
                    </a:lnTo>
                    <a:lnTo>
                      <a:pt x="3" y="39"/>
                    </a:lnTo>
                    <a:lnTo>
                      <a:pt x="19" y="15"/>
                    </a:lnTo>
                    <a:lnTo>
                      <a:pt x="24" y="9"/>
                    </a:lnTo>
                    <a:lnTo>
                      <a:pt x="29" y="5"/>
                    </a:lnTo>
                    <a:lnTo>
                      <a:pt x="34" y="2"/>
                    </a:lnTo>
                    <a:lnTo>
                      <a:pt x="48" y="0"/>
                    </a:lnTo>
                    <a:lnTo>
                      <a:pt x="45" y="9"/>
                    </a:lnTo>
                    <a:lnTo>
                      <a:pt x="41" y="17"/>
                    </a:lnTo>
                    <a:lnTo>
                      <a:pt x="36" y="26"/>
                    </a:lnTo>
                    <a:lnTo>
                      <a:pt x="31" y="34"/>
                    </a:lnTo>
                    <a:lnTo>
                      <a:pt x="24" y="41"/>
                    </a:lnTo>
                    <a:lnTo>
                      <a:pt x="17" y="49"/>
                    </a:lnTo>
                    <a:lnTo>
                      <a:pt x="8" y="56"/>
                    </a:lnTo>
                    <a:lnTo>
                      <a:pt x="1" y="6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4A8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3" name="Freeform 4735"/>
              <p:cNvSpPr>
                <a:spLocks/>
              </p:cNvSpPr>
              <p:nvPr/>
            </p:nvSpPr>
            <p:spPr bwMode="auto">
              <a:xfrm>
                <a:off x="5029" y="1237"/>
                <a:ext cx="31" cy="71"/>
              </a:xfrm>
              <a:custGeom>
                <a:avLst/>
                <a:gdLst>
                  <a:gd name="T0" fmla="*/ 29 w 31"/>
                  <a:gd name="T1" fmla="*/ 71 h 71"/>
                  <a:gd name="T2" fmla="*/ 29 w 31"/>
                  <a:gd name="T3" fmla="*/ 71 h 71"/>
                  <a:gd name="T4" fmla="*/ 10 w 31"/>
                  <a:gd name="T5" fmla="*/ 49 h 71"/>
                  <a:gd name="T6" fmla="*/ 3 w 31"/>
                  <a:gd name="T7" fmla="*/ 37 h 71"/>
                  <a:gd name="T8" fmla="*/ 2 w 31"/>
                  <a:gd name="T9" fmla="*/ 26 h 71"/>
                  <a:gd name="T10" fmla="*/ 0 w 31"/>
                  <a:gd name="T11" fmla="*/ 0 h 71"/>
                  <a:gd name="T12" fmla="*/ 5 w 31"/>
                  <a:gd name="T13" fmla="*/ 6 h 71"/>
                  <a:gd name="T14" fmla="*/ 9 w 31"/>
                  <a:gd name="T15" fmla="*/ 9 h 71"/>
                  <a:gd name="T16" fmla="*/ 14 w 31"/>
                  <a:gd name="T17" fmla="*/ 15 h 71"/>
                  <a:gd name="T18" fmla="*/ 17 w 31"/>
                  <a:gd name="T19" fmla="*/ 19 h 71"/>
                  <a:gd name="T20" fmla="*/ 21 w 31"/>
                  <a:gd name="T21" fmla="*/ 24 h 71"/>
                  <a:gd name="T22" fmla="*/ 24 w 31"/>
                  <a:gd name="T23" fmla="*/ 30 h 71"/>
                  <a:gd name="T24" fmla="*/ 28 w 31"/>
                  <a:gd name="T25" fmla="*/ 36 h 71"/>
                  <a:gd name="T26" fmla="*/ 29 w 31"/>
                  <a:gd name="T27" fmla="*/ 41 h 71"/>
                  <a:gd name="T28" fmla="*/ 29 w 31"/>
                  <a:gd name="T29" fmla="*/ 45 h 71"/>
                  <a:gd name="T30" fmla="*/ 31 w 31"/>
                  <a:gd name="T31" fmla="*/ 60 h 71"/>
                  <a:gd name="T32" fmla="*/ 29 w 31"/>
                  <a:gd name="T33" fmla="*/ 7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71">
                    <a:moveTo>
                      <a:pt x="29" y="71"/>
                    </a:moveTo>
                    <a:lnTo>
                      <a:pt x="29" y="71"/>
                    </a:lnTo>
                    <a:lnTo>
                      <a:pt x="10" y="49"/>
                    </a:lnTo>
                    <a:lnTo>
                      <a:pt x="3" y="37"/>
                    </a:lnTo>
                    <a:lnTo>
                      <a:pt x="2" y="2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9" y="9"/>
                    </a:lnTo>
                    <a:lnTo>
                      <a:pt x="14" y="15"/>
                    </a:lnTo>
                    <a:lnTo>
                      <a:pt x="17" y="19"/>
                    </a:lnTo>
                    <a:lnTo>
                      <a:pt x="21" y="24"/>
                    </a:lnTo>
                    <a:lnTo>
                      <a:pt x="24" y="30"/>
                    </a:lnTo>
                    <a:lnTo>
                      <a:pt x="28" y="36"/>
                    </a:lnTo>
                    <a:lnTo>
                      <a:pt x="29" y="41"/>
                    </a:lnTo>
                    <a:lnTo>
                      <a:pt x="29" y="45"/>
                    </a:lnTo>
                    <a:lnTo>
                      <a:pt x="31" y="60"/>
                    </a:lnTo>
                    <a:lnTo>
                      <a:pt x="29" y="71"/>
                    </a:lnTo>
                    <a:close/>
                  </a:path>
                </a:pathLst>
              </a:custGeom>
              <a:solidFill>
                <a:srgbClr val="D4A8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4" name="Freeform 4736"/>
              <p:cNvSpPr>
                <a:spLocks/>
              </p:cNvSpPr>
              <p:nvPr/>
            </p:nvSpPr>
            <p:spPr bwMode="auto">
              <a:xfrm>
                <a:off x="4976" y="1075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5 w 5"/>
                  <a:gd name="T3" fmla="*/ 0 h 8"/>
                  <a:gd name="T4" fmla="*/ 3 w 5"/>
                  <a:gd name="T5" fmla="*/ 6 h 8"/>
                  <a:gd name="T6" fmla="*/ 0 w 5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5" y="0"/>
                    </a:lnTo>
                    <a:lnTo>
                      <a:pt x="3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7BF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5" name="Freeform 4737"/>
              <p:cNvSpPr>
                <a:spLocks/>
              </p:cNvSpPr>
              <p:nvPr/>
            </p:nvSpPr>
            <p:spPr bwMode="auto">
              <a:xfrm>
                <a:off x="4974" y="1071"/>
                <a:ext cx="7" cy="12"/>
              </a:xfrm>
              <a:custGeom>
                <a:avLst/>
                <a:gdLst>
                  <a:gd name="T0" fmla="*/ 7 w 7"/>
                  <a:gd name="T1" fmla="*/ 10 h 12"/>
                  <a:gd name="T2" fmla="*/ 5 w 7"/>
                  <a:gd name="T3" fmla="*/ 10 h 12"/>
                  <a:gd name="T4" fmla="*/ 2 w 7"/>
                  <a:gd name="T5" fmla="*/ 12 h 12"/>
                  <a:gd name="T6" fmla="*/ 0 w 7"/>
                  <a:gd name="T7" fmla="*/ 12 h 12"/>
                  <a:gd name="T8" fmla="*/ 7 w 7"/>
                  <a:gd name="T9" fmla="*/ 0 h 12"/>
                  <a:gd name="T10" fmla="*/ 7 w 7"/>
                  <a:gd name="T11" fmla="*/ 0 h 12"/>
                  <a:gd name="T12" fmla="*/ 7 w 7"/>
                  <a:gd name="T13" fmla="*/ 1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10"/>
                    </a:moveTo>
                    <a:lnTo>
                      <a:pt x="5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7" y="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DBC2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6" name="Freeform 4738"/>
              <p:cNvSpPr>
                <a:spLocks/>
              </p:cNvSpPr>
              <p:nvPr/>
            </p:nvSpPr>
            <p:spPr bwMode="auto">
              <a:xfrm>
                <a:off x="4972" y="1070"/>
                <a:ext cx="9" cy="15"/>
              </a:xfrm>
              <a:custGeom>
                <a:avLst/>
                <a:gdLst>
                  <a:gd name="T0" fmla="*/ 9 w 9"/>
                  <a:gd name="T1" fmla="*/ 5 h 15"/>
                  <a:gd name="T2" fmla="*/ 4 w 9"/>
                  <a:gd name="T3" fmla="*/ 13 h 15"/>
                  <a:gd name="T4" fmla="*/ 4 w 9"/>
                  <a:gd name="T5" fmla="*/ 13 h 15"/>
                  <a:gd name="T6" fmla="*/ 0 w 9"/>
                  <a:gd name="T7" fmla="*/ 15 h 15"/>
                  <a:gd name="T8" fmla="*/ 7 w 9"/>
                  <a:gd name="T9" fmla="*/ 0 h 15"/>
                  <a:gd name="T10" fmla="*/ 9 w 9"/>
                  <a:gd name="T11" fmla="*/ 1 h 15"/>
                  <a:gd name="T12" fmla="*/ 9 w 9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5">
                    <a:moveTo>
                      <a:pt x="9" y="5"/>
                    </a:moveTo>
                    <a:lnTo>
                      <a:pt x="4" y="13"/>
                    </a:lnTo>
                    <a:lnTo>
                      <a:pt x="0" y="15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DBC4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7" name="Freeform 4739"/>
              <p:cNvSpPr>
                <a:spLocks/>
              </p:cNvSpPr>
              <p:nvPr/>
            </p:nvSpPr>
            <p:spPr bwMode="auto">
              <a:xfrm>
                <a:off x="4969" y="1068"/>
                <a:ext cx="12" cy="17"/>
              </a:xfrm>
              <a:custGeom>
                <a:avLst/>
                <a:gdLst>
                  <a:gd name="T0" fmla="*/ 12 w 12"/>
                  <a:gd name="T1" fmla="*/ 3 h 17"/>
                  <a:gd name="T2" fmla="*/ 5 w 12"/>
                  <a:gd name="T3" fmla="*/ 15 h 17"/>
                  <a:gd name="T4" fmla="*/ 0 w 12"/>
                  <a:gd name="T5" fmla="*/ 17 h 17"/>
                  <a:gd name="T6" fmla="*/ 10 w 12"/>
                  <a:gd name="T7" fmla="*/ 0 h 17"/>
                  <a:gd name="T8" fmla="*/ 12 w 12"/>
                  <a:gd name="T9" fmla="*/ 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12" y="3"/>
                    </a:moveTo>
                    <a:lnTo>
                      <a:pt x="5" y="15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DEC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8" name="Freeform 4740"/>
              <p:cNvSpPr>
                <a:spLocks/>
              </p:cNvSpPr>
              <p:nvPr/>
            </p:nvSpPr>
            <p:spPr bwMode="auto">
              <a:xfrm>
                <a:off x="4967" y="1066"/>
                <a:ext cx="12" cy="19"/>
              </a:xfrm>
              <a:custGeom>
                <a:avLst/>
                <a:gdLst>
                  <a:gd name="T0" fmla="*/ 12 w 12"/>
                  <a:gd name="T1" fmla="*/ 4 h 19"/>
                  <a:gd name="T2" fmla="*/ 5 w 12"/>
                  <a:gd name="T3" fmla="*/ 19 h 19"/>
                  <a:gd name="T4" fmla="*/ 0 w 12"/>
                  <a:gd name="T5" fmla="*/ 19 h 19"/>
                  <a:gd name="T6" fmla="*/ 10 w 12"/>
                  <a:gd name="T7" fmla="*/ 0 h 19"/>
                  <a:gd name="T8" fmla="*/ 10 w 12"/>
                  <a:gd name="T9" fmla="*/ 0 h 19"/>
                  <a:gd name="T10" fmla="*/ 10 w 12"/>
                  <a:gd name="T11" fmla="*/ 0 h 19"/>
                  <a:gd name="T12" fmla="*/ 12 w 12"/>
                  <a:gd name="T13" fmla="*/ 4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9">
                    <a:moveTo>
                      <a:pt x="12" y="4"/>
                    </a:moveTo>
                    <a:lnTo>
                      <a:pt x="5" y="19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1CB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9" name="Freeform 4741"/>
              <p:cNvSpPr>
                <a:spLocks/>
              </p:cNvSpPr>
              <p:nvPr/>
            </p:nvSpPr>
            <p:spPr bwMode="auto">
              <a:xfrm>
                <a:off x="4965" y="1066"/>
                <a:ext cx="14" cy="19"/>
              </a:xfrm>
              <a:custGeom>
                <a:avLst/>
                <a:gdLst>
                  <a:gd name="T0" fmla="*/ 14 w 14"/>
                  <a:gd name="T1" fmla="*/ 2 h 19"/>
                  <a:gd name="T2" fmla="*/ 4 w 14"/>
                  <a:gd name="T3" fmla="*/ 19 h 19"/>
                  <a:gd name="T4" fmla="*/ 0 w 14"/>
                  <a:gd name="T5" fmla="*/ 19 h 19"/>
                  <a:gd name="T6" fmla="*/ 11 w 14"/>
                  <a:gd name="T7" fmla="*/ 0 h 19"/>
                  <a:gd name="T8" fmla="*/ 12 w 14"/>
                  <a:gd name="T9" fmla="*/ 0 h 19"/>
                  <a:gd name="T10" fmla="*/ 12 w 14"/>
                  <a:gd name="T11" fmla="*/ 0 h 19"/>
                  <a:gd name="T12" fmla="*/ 14 w 14"/>
                  <a:gd name="T13" fmla="*/ 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14" y="2"/>
                    </a:moveTo>
                    <a:lnTo>
                      <a:pt x="4" y="19"/>
                    </a:lnTo>
                    <a:lnTo>
                      <a:pt x="0" y="19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1CF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0" name="Freeform 4742"/>
              <p:cNvSpPr>
                <a:spLocks/>
              </p:cNvSpPr>
              <p:nvPr/>
            </p:nvSpPr>
            <p:spPr bwMode="auto">
              <a:xfrm>
                <a:off x="4964" y="1066"/>
                <a:ext cx="13" cy="19"/>
              </a:xfrm>
              <a:custGeom>
                <a:avLst/>
                <a:gdLst>
                  <a:gd name="T0" fmla="*/ 13 w 13"/>
                  <a:gd name="T1" fmla="*/ 0 h 19"/>
                  <a:gd name="T2" fmla="*/ 3 w 13"/>
                  <a:gd name="T3" fmla="*/ 19 h 19"/>
                  <a:gd name="T4" fmla="*/ 0 w 13"/>
                  <a:gd name="T5" fmla="*/ 19 h 19"/>
                  <a:gd name="T6" fmla="*/ 8 w 13"/>
                  <a:gd name="T7" fmla="*/ 0 h 19"/>
                  <a:gd name="T8" fmla="*/ 13 w 1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13" y="0"/>
                    </a:moveTo>
                    <a:lnTo>
                      <a:pt x="3" y="19"/>
                    </a:lnTo>
                    <a:lnTo>
                      <a:pt x="0" y="19"/>
                    </a:lnTo>
                    <a:lnTo>
                      <a:pt x="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5D2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1" name="Freeform 4743"/>
              <p:cNvSpPr>
                <a:spLocks/>
              </p:cNvSpPr>
              <p:nvPr/>
            </p:nvSpPr>
            <p:spPr bwMode="auto">
              <a:xfrm>
                <a:off x="4960" y="1066"/>
                <a:ext cx="16" cy="19"/>
              </a:xfrm>
              <a:custGeom>
                <a:avLst/>
                <a:gdLst>
                  <a:gd name="T0" fmla="*/ 16 w 16"/>
                  <a:gd name="T1" fmla="*/ 0 h 19"/>
                  <a:gd name="T2" fmla="*/ 5 w 16"/>
                  <a:gd name="T3" fmla="*/ 19 h 19"/>
                  <a:gd name="T4" fmla="*/ 0 w 16"/>
                  <a:gd name="T5" fmla="*/ 19 h 19"/>
                  <a:gd name="T6" fmla="*/ 10 w 16"/>
                  <a:gd name="T7" fmla="*/ 0 h 19"/>
                  <a:gd name="T8" fmla="*/ 16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6" y="0"/>
                    </a:moveTo>
                    <a:lnTo>
                      <a:pt x="5" y="19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8D9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2" name="Freeform 4744"/>
              <p:cNvSpPr>
                <a:spLocks/>
              </p:cNvSpPr>
              <p:nvPr/>
            </p:nvSpPr>
            <p:spPr bwMode="auto">
              <a:xfrm>
                <a:off x="4958" y="1066"/>
                <a:ext cx="14" cy="19"/>
              </a:xfrm>
              <a:custGeom>
                <a:avLst/>
                <a:gdLst>
                  <a:gd name="T0" fmla="*/ 14 w 14"/>
                  <a:gd name="T1" fmla="*/ 0 h 19"/>
                  <a:gd name="T2" fmla="*/ 6 w 14"/>
                  <a:gd name="T3" fmla="*/ 19 h 19"/>
                  <a:gd name="T4" fmla="*/ 2 w 14"/>
                  <a:gd name="T5" fmla="*/ 19 h 19"/>
                  <a:gd name="T6" fmla="*/ 0 w 14"/>
                  <a:gd name="T7" fmla="*/ 19 h 19"/>
                  <a:gd name="T8" fmla="*/ 11 w 14"/>
                  <a:gd name="T9" fmla="*/ 2 h 19"/>
                  <a:gd name="T10" fmla="*/ 14 w 14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9">
                    <a:moveTo>
                      <a:pt x="14" y="0"/>
                    </a:moveTo>
                    <a:lnTo>
                      <a:pt x="6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11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8DC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3" name="Freeform 4745"/>
              <p:cNvSpPr>
                <a:spLocks/>
              </p:cNvSpPr>
              <p:nvPr/>
            </p:nvSpPr>
            <p:spPr bwMode="auto">
              <a:xfrm>
                <a:off x="4957" y="1066"/>
                <a:ext cx="13" cy="19"/>
              </a:xfrm>
              <a:custGeom>
                <a:avLst/>
                <a:gdLst>
                  <a:gd name="T0" fmla="*/ 13 w 13"/>
                  <a:gd name="T1" fmla="*/ 0 h 19"/>
                  <a:gd name="T2" fmla="*/ 3 w 13"/>
                  <a:gd name="T3" fmla="*/ 19 h 19"/>
                  <a:gd name="T4" fmla="*/ 3 w 13"/>
                  <a:gd name="T5" fmla="*/ 19 h 19"/>
                  <a:gd name="T6" fmla="*/ 0 w 13"/>
                  <a:gd name="T7" fmla="*/ 19 h 19"/>
                  <a:gd name="T8" fmla="*/ 0 w 13"/>
                  <a:gd name="T9" fmla="*/ 17 h 19"/>
                  <a:gd name="T10" fmla="*/ 8 w 13"/>
                  <a:gd name="T11" fmla="*/ 2 h 19"/>
                  <a:gd name="T12" fmla="*/ 13 w 13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13" y="0"/>
                    </a:moveTo>
                    <a:lnTo>
                      <a:pt x="3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8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DE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4" name="Freeform 4746"/>
              <p:cNvSpPr>
                <a:spLocks/>
              </p:cNvSpPr>
              <p:nvPr/>
            </p:nvSpPr>
            <p:spPr bwMode="auto">
              <a:xfrm>
                <a:off x="4957" y="1068"/>
                <a:ext cx="12" cy="17"/>
              </a:xfrm>
              <a:custGeom>
                <a:avLst/>
                <a:gdLst>
                  <a:gd name="T0" fmla="*/ 12 w 12"/>
                  <a:gd name="T1" fmla="*/ 0 h 17"/>
                  <a:gd name="T2" fmla="*/ 1 w 12"/>
                  <a:gd name="T3" fmla="*/ 17 h 17"/>
                  <a:gd name="T4" fmla="*/ 0 w 12"/>
                  <a:gd name="T5" fmla="*/ 17 h 17"/>
                  <a:gd name="T6" fmla="*/ 1 w 12"/>
                  <a:gd name="T7" fmla="*/ 9 h 17"/>
                  <a:gd name="T8" fmla="*/ 8 w 12"/>
                  <a:gd name="T9" fmla="*/ 0 h 17"/>
                  <a:gd name="T10" fmla="*/ 12 w 12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12" y="0"/>
                    </a:moveTo>
                    <a:lnTo>
                      <a:pt x="1" y="17"/>
                    </a:lnTo>
                    <a:lnTo>
                      <a:pt x="0" y="17"/>
                    </a:lnTo>
                    <a:lnTo>
                      <a:pt x="1" y="9"/>
                    </a:lnTo>
                    <a:lnTo>
                      <a:pt x="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DE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5" name="Freeform 4747"/>
              <p:cNvSpPr>
                <a:spLocks/>
              </p:cNvSpPr>
              <p:nvPr/>
            </p:nvSpPr>
            <p:spPr bwMode="auto">
              <a:xfrm>
                <a:off x="4957" y="1068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0 w 8"/>
                  <a:gd name="T3" fmla="*/ 15 h 15"/>
                  <a:gd name="T4" fmla="*/ 1 w 8"/>
                  <a:gd name="T5" fmla="*/ 9 h 15"/>
                  <a:gd name="T6" fmla="*/ 8 w 8"/>
                  <a:gd name="T7" fmla="*/ 0 h 15"/>
                  <a:gd name="T8" fmla="*/ 8 w 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0" y="15"/>
                    </a:lnTo>
                    <a:lnTo>
                      <a:pt x="1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1EB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6" name="Freeform 4748"/>
              <p:cNvSpPr>
                <a:spLocks/>
              </p:cNvSpPr>
              <p:nvPr/>
            </p:nvSpPr>
            <p:spPr bwMode="auto">
              <a:xfrm>
                <a:off x="4500" y="987"/>
                <a:ext cx="348" cy="767"/>
              </a:xfrm>
              <a:custGeom>
                <a:avLst/>
                <a:gdLst>
                  <a:gd name="T0" fmla="*/ 143 w 348"/>
                  <a:gd name="T1" fmla="*/ 671 h 767"/>
                  <a:gd name="T2" fmla="*/ 136 w 348"/>
                  <a:gd name="T3" fmla="*/ 545 h 767"/>
                  <a:gd name="T4" fmla="*/ 71 w 348"/>
                  <a:gd name="T5" fmla="*/ 479 h 767"/>
                  <a:gd name="T6" fmla="*/ 49 w 348"/>
                  <a:gd name="T7" fmla="*/ 395 h 767"/>
                  <a:gd name="T8" fmla="*/ 55 w 348"/>
                  <a:gd name="T9" fmla="*/ 338 h 767"/>
                  <a:gd name="T10" fmla="*/ 35 w 348"/>
                  <a:gd name="T11" fmla="*/ 361 h 767"/>
                  <a:gd name="T12" fmla="*/ 35 w 348"/>
                  <a:gd name="T13" fmla="*/ 400 h 767"/>
                  <a:gd name="T14" fmla="*/ 38 w 348"/>
                  <a:gd name="T15" fmla="*/ 438 h 767"/>
                  <a:gd name="T16" fmla="*/ 18 w 348"/>
                  <a:gd name="T17" fmla="*/ 468 h 767"/>
                  <a:gd name="T18" fmla="*/ 0 w 348"/>
                  <a:gd name="T19" fmla="*/ 443 h 767"/>
                  <a:gd name="T20" fmla="*/ 9 w 348"/>
                  <a:gd name="T21" fmla="*/ 400 h 767"/>
                  <a:gd name="T22" fmla="*/ 52 w 348"/>
                  <a:gd name="T23" fmla="*/ 331 h 767"/>
                  <a:gd name="T24" fmla="*/ 50 w 348"/>
                  <a:gd name="T25" fmla="*/ 301 h 767"/>
                  <a:gd name="T26" fmla="*/ 69 w 348"/>
                  <a:gd name="T27" fmla="*/ 271 h 767"/>
                  <a:gd name="T28" fmla="*/ 85 w 348"/>
                  <a:gd name="T29" fmla="*/ 182 h 767"/>
                  <a:gd name="T30" fmla="*/ 86 w 348"/>
                  <a:gd name="T31" fmla="*/ 24 h 767"/>
                  <a:gd name="T32" fmla="*/ 117 w 348"/>
                  <a:gd name="T33" fmla="*/ 0 h 767"/>
                  <a:gd name="T34" fmla="*/ 119 w 348"/>
                  <a:gd name="T35" fmla="*/ 39 h 767"/>
                  <a:gd name="T36" fmla="*/ 116 w 348"/>
                  <a:gd name="T37" fmla="*/ 79 h 767"/>
                  <a:gd name="T38" fmla="*/ 169 w 348"/>
                  <a:gd name="T39" fmla="*/ 203 h 767"/>
                  <a:gd name="T40" fmla="*/ 197 w 348"/>
                  <a:gd name="T41" fmla="*/ 193 h 767"/>
                  <a:gd name="T42" fmla="*/ 209 w 348"/>
                  <a:gd name="T43" fmla="*/ 233 h 767"/>
                  <a:gd name="T44" fmla="*/ 241 w 348"/>
                  <a:gd name="T45" fmla="*/ 184 h 767"/>
                  <a:gd name="T46" fmla="*/ 286 w 348"/>
                  <a:gd name="T47" fmla="*/ 163 h 767"/>
                  <a:gd name="T48" fmla="*/ 269 w 348"/>
                  <a:gd name="T49" fmla="*/ 227 h 767"/>
                  <a:gd name="T50" fmla="*/ 247 w 348"/>
                  <a:gd name="T51" fmla="*/ 184 h 767"/>
                  <a:gd name="T52" fmla="*/ 214 w 348"/>
                  <a:gd name="T53" fmla="*/ 237 h 767"/>
                  <a:gd name="T54" fmla="*/ 224 w 348"/>
                  <a:gd name="T55" fmla="*/ 239 h 767"/>
                  <a:gd name="T56" fmla="*/ 243 w 348"/>
                  <a:gd name="T57" fmla="*/ 210 h 767"/>
                  <a:gd name="T58" fmla="*/ 247 w 348"/>
                  <a:gd name="T59" fmla="*/ 254 h 767"/>
                  <a:gd name="T60" fmla="*/ 274 w 348"/>
                  <a:gd name="T61" fmla="*/ 267 h 767"/>
                  <a:gd name="T62" fmla="*/ 312 w 348"/>
                  <a:gd name="T63" fmla="*/ 256 h 767"/>
                  <a:gd name="T64" fmla="*/ 328 w 348"/>
                  <a:gd name="T65" fmla="*/ 310 h 767"/>
                  <a:gd name="T66" fmla="*/ 317 w 348"/>
                  <a:gd name="T67" fmla="*/ 333 h 767"/>
                  <a:gd name="T68" fmla="*/ 302 w 348"/>
                  <a:gd name="T69" fmla="*/ 310 h 767"/>
                  <a:gd name="T70" fmla="*/ 266 w 348"/>
                  <a:gd name="T71" fmla="*/ 278 h 767"/>
                  <a:gd name="T72" fmla="*/ 248 w 348"/>
                  <a:gd name="T73" fmla="*/ 293 h 767"/>
                  <a:gd name="T74" fmla="*/ 240 w 348"/>
                  <a:gd name="T75" fmla="*/ 310 h 767"/>
                  <a:gd name="T76" fmla="*/ 278 w 348"/>
                  <a:gd name="T77" fmla="*/ 291 h 767"/>
                  <a:gd name="T78" fmla="*/ 314 w 348"/>
                  <a:gd name="T79" fmla="*/ 387 h 767"/>
                  <a:gd name="T80" fmla="*/ 331 w 348"/>
                  <a:gd name="T81" fmla="*/ 434 h 767"/>
                  <a:gd name="T82" fmla="*/ 348 w 348"/>
                  <a:gd name="T83" fmla="*/ 460 h 767"/>
                  <a:gd name="T84" fmla="*/ 343 w 348"/>
                  <a:gd name="T85" fmla="*/ 487 h 767"/>
                  <a:gd name="T86" fmla="*/ 328 w 348"/>
                  <a:gd name="T87" fmla="*/ 507 h 767"/>
                  <a:gd name="T88" fmla="*/ 309 w 348"/>
                  <a:gd name="T89" fmla="*/ 517 h 767"/>
                  <a:gd name="T90" fmla="*/ 315 w 348"/>
                  <a:gd name="T91" fmla="*/ 428 h 767"/>
                  <a:gd name="T92" fmla="*/ 288 w 348"/>
                  <a:gd name="T93" fmla="*/ 365 h 767"/>
                  <a:gd name="T94" fmla="*/ 247 w 348"/>
                  <a:gd name="T95" fmla="*/ 496 h 767"/>
                  <a:gd name="T96" fmla="*/ 229 w 348"/>
                  <a:gd name="T97" fmla="*/ 507 h 767"/>
                  <a:gd name="T98" fmla="*/ 181 w 348"/>
                  <a:gd name="T99" fmla="*/ 541 h 767"/>
                  <a:gd name="T100" fmla="*/ 193 w 348"/>
                  <a:gd name="T101" fmla="*/ 543 h 767"/>
                  <a:gd name="T102" fmla="*/ 219 w 348"/>
                  <a:gd name="T103" fmla="*/ 521 h 767"/>
                  <a:gd name="T104" fmla="*/ 262 w 348"/>
                  <a:gd name="T105" fmla="*/ 489 h 767"/>
                  <a:gd name="T106" fmla="*/ 297 w 348"/>
                  <a:gd name="T107" fmla="*/ 442 h 767"/>
                  <a:gd name="T108" fmla="*/ 302 w 348"/>
                  <a:gd name="T109" fmla="*/ 466 h 767"/>
                  <a:gd name="T110" fmla="*/ 281 w 348"/>
                  <a:gd name="T111" fmla="*/ 504 h 767"/>
                  <a:gd name="T112" fmla="*/ 257 w 348"/>
                  <a:gd name="T113" fmla="*/ 539 h 767"/>
                  <a:gd name="T114" fmla="*/ 228 w 348"/>
                  <a:gd name="T115" fmla="*/ 573 h 767"/>
                  <a:gd name="T116" fmla="*/ 200 w 348"/>
                  <a:gd name="T117" fmla="*/ 603 h 767"/>
                  <a:gd name="T118" fmla="*/ 176 w 348"/>
                  <a:gd name="T119" fmla="*/ 652 h 767"/>
                  <a:gd name="T120" fmla="*/ 164 w 348"/>
                  <a:gd name="T121" fmla="*/ 718 h 767"/>
                  <a:gd name="T122" fmla="*/ 138 w 348"/>
                  <a:gd name="T123" fmla="*/ 765 h 7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48" h="767">
                    <a:moveTo>
                      <a:pt x="138" y="765"/>
                    </a:moveTo>
                    <a:lnTo>
                      <a:pt x="138" y="742"/>
                    </a:lnTo>
                    <a:lnTo>
                      <a:pt x="140" y="718"/>
                    </a:lnTo>
                    <a:lnTo>
                      <a:pt x="142" y="693"/>
                    </a:lnTo>
                    <a:lnTo>
                      <a:pt x="143" y="671"/>
                    </a:lnTo>
                    <a:lnTo>
                      <a:pt x="145" y="646"/>
                    </a:lnTo>
                    <a:lnTo>
                      <a:pt x="145" y="622"/>
                    </a:lnTo>
                    <a:lnTo>
                      <a:pt x="143" y="598"/>
                    </a:lnTo>
                    <a:lnTo>
                      <a:pt x="140" y="573"/>
                    </a:lnTo>
                    <a:lnTo>
                      <a:pt x="136" y="545"/>
                    </a:lnTo>
                    <a:lnTo>
                      <a:pt x="131" y="539"/>
                    </a:lnTo>
                    <a:lnTo>
                      <a:pt x="109" y="524"/>
                    </a:lnTo>
                    <a:lnTo>
                      <a:pt x="102" y="521"/>
                    </a:lnTo>
                    <a:lnTo>
                      <a:pt x="76" y="487"/>
                    </a:lnTo>
                    <a:lnTo>
                      <a:pt x="71" y="479"/>
                    </a:lnTo>
                    <a:lnTo>
                      <a:pt x="61" y="457"/>
                    </a:lnTo>
                    <a:lnTo>
                      <a:pt x="52" y="428"/>
                    </a:lnTo>
                    <a:lnTo>
                      <a:pt x="50" y="417"/>
                    </a:lnTo>
                    <a:lnTo>
                      <a:pt x="49" y="406"/>
                    </a:lnTo>
                    <a:lnTo>
                      <a:pt x="49" y="395"/>
                    </a:lnTo>
                    <a:lnTo>
                      <a:pt x="49" y="383"/>
                    </a:lnTo>
                    <a:lnTo>
                      <a:pt x="49" y="372"/>
                    </a:lnTo>
                    <a:lnTo>
                      <a:pt x="50" y="361"/>
                    </a:lnTo>
                    <a:lnTo>
                      <a:pt x="52" y="349"/>
                    </a:lnTo>
                    <a:lnTo>
                      <a:pt x="55" y="338"/>
                    </a:lnTo>
                    <a:lnTo>
                      <a:pt x="50" y="338"/>
                    </a:lnTo>
                    <a:lnTo>
                      <a:pt x="45" y="344"/>
                    </a:lnTo>
                    <a:lnTo>
                      <a:pt x="42" y="349"/>
                    </a:lnTo>
                    <a:lnTo>
                      <a:pt x="38" y="355"/>
                    </a:lnTo>
                    <a:lnTo>
                      <a:pt x="35" y="361"/>
                    </a:lnTo>
                    <a:lnTo>
                      <a:pt x="33" y="366"/>
                    </a:lnTo>
                    <a:lnTo>
                      <a:pt x="31" y="374"/>
                    </a:lnTo>
                    <a:lnTo>
                      <a:pt x="30" y="380"/>
                    </a:lnTo>
                    <a:lnTo>
                      <a:pt x="26" y="385"/>
                    </a:lnTo>
                    <a:lnTo>
                      <a:pt x="35" y="400"/>
                    </a:lnTo>
                    <a:lnTo>
                      <a:pt x="40" y="412"/>
                    </a:lnTo>
                    <a:lnTo>
                      <a:pt x="42" y="419"/>
                    </a:lnTo>
                    <a:lnTo>
                      <a:pt x="42" y="425"/>
                    </a:lnTo>
                    <a:lnTo>
                      <a:pt x="40" y="432"/>
                    </a:lnTo>
                    <a:lnTo>
                      <a:pt x="38" y="438"/>
                    </a:lnTo>
                    <a:lnTo>
                      <a:pt x="37" y="445"/>
                    </a:lnTo>
                    <a:lnTo>
                      <a:pt x="35" y="451"/>
                    </a:lnTo>
                    <a:lnTo>
                      <a:pt x="31" y="457"/>
                    </a:lnTo>
                    <a:lnTo>
                      <a:pt x="28" y="464"/>
                    </a:lnTo>
                    <a:lnTo>
                      <a:pt x="18" y="468"/>
                    </a:lnTo>
                    <a:lnTo>
                      <a:pt x="16" y="470"/>
                    </a:lnTo>
                    <a:lnTo>
                      <a:pt x="7" y="466"/>
                    </a:lnTo>
                    <a:lnTo>
                      <a:pt x="2" y="460"/>
                    </a:lnTo>
                    <a:lnTo>
                      <a:pt x="0" y="451"/>
                    </a:lnTo>
                    <a:lnTo>
                      <a:pt x="0" y="443"/>
                    </a:lnTo>
                    <a:lnTo>
                      <a:pt x="0" y="434"/>
                    </a:lnTo>
                    <a:lnTo>
                      <a:pt x="0" y="427"/>
                    </a:lnTo>
                    <a:lnTo>
                      <a:pt x="2" y="417"/>
                    </a:lnTo>
                    <a:lnTo>
                      <a:pt x="6" y="410"/>
                    </a:lnTo>
                    <a:lnTo>
                      <a:pt x="9" y="400"/>
                    </a:lnTo>
                    <a:lnTo>
                      <a:pt x="12" y="393"/>
                    </a:lnTo>
                    <a:lnTo>
                      <a:pt x="18" y="387"/>
                    </a:lnTo>
                    <a:lnTo>
                      <a:pt x="19" y="385"/>
                    </a:lnTo>
                    <a:lnTo>
                      <a:pt x="45" y="334"/>
                    </a:lnTo>
                    <a:lnTo>
                      <a:pt x="52" y="331"/>
                    </a:lnTo>
                    <a:lnTo>
                      <a:pt x="47" y="323"/>
                    </a:lnTo>
                    <a:lnTo>
                      <a:pt x="47" y="318"/>
                    </a:lnTo>
                    <a:lnTo>
                      <a:pt x="47" y="312"/>
                    </a:lnTo>
                    <a:lnTo>
                      <a:pt x="49" y="306"/>
                    </a:lnTo>
                    <a:lnTo>
                      <a:pt x="50" y="301"/>
                    </a:lnTo>
                    <a:lnTo>
                      <a:pt x="52" y="295"/>
                    </a:lnTo>
                    <a:lnTo>
                      <a:pt x="55" y="287"/>
                    </a:lnTo>
                    <a:lnTo>
                      <a:pt x="59" y="282"/>
                    </a:lnTo>
                    <a:lnTo>
                      <a:pt x="61" y="276"/>
                    </a:lnTo>
                    <a:lnTo>
                      <a:pt x="69" y="271"/>
                    </a:lnTo>
                    <a:lnTo>
                      <a:pt x="83" y="271"/>
                    </a:lnTo>
                    <a:lnTo>
                      <a:pt x="93" y="278"/>
                    </a:lnTo>
                    <a:lnTo>
                      <a:pt x="92" y="246"/>
                    </a:lnTo>
                    <a:lnTo>
                      <a:pt x="88" y="214"/>
                    </a:lnTo>
                    <a:lnTo>
                      <a:pt x="85" y="182"/>
                    </a:lnTo>
                    <a:lnTo>
                      <a:pt x="83" y="152"/>
                    </a:lnTo>
                    <a:lnTo>
                      <a:pt x="83" y="120"/>
                    </a:lnTo>
                    <a:lnTo>
                      <a:pt x="83" y="88"/>
                    </a:lnTo>
                    <a:lnTo>
                      <a:pt x="85" y="56"/>
                    </a:lnTo>
                    <a:lnTo>
                      <a:pt x="86" y="24"/>
                    </a:lnTo>
                    <a:lnTo>
                      <a:pt x="92" y="17"/>
                    </a:lnTo>
                    <a:lnTo>
                      <a:pt x="97" y="11"/>
                    </a:lnTo>
                    <a:lnTo>
                      <a:pt x="107" y="2"/>
                    </a:lnTo>
                    <a:lnTo>
                      <a:pt x="112" y="0"/>
                    </a:lnTo>
                    <a:lnTo>
                      <a:pt x="117" y="0"/>
                    </a:lnTo>
                    <a:lnTo>
                      <a:pt x="123" y="6"/>
                    </a:lnTo>
                    <a:lnTo>
                      <a:pt x="123" y="15"/>
                    </a:lnTo>
                    <a:lnTo>
                      <a:pt x="121" y="24"/>
                    </a:lnTo>
                    <a:lnTo>
                      <a:pt x="119" y="32"/>
                    </a:lnTo>
                    <a:lnTo>
                      <a:pt x="119" y="39"/>
                    </a:lnTo>
                    <a:lnTo>
                      <a:pt x="117" y="47"/>
                    </a:lnTo>
                    <a:lnTo>
                      <a:pt x="116" y="56"/>
                    </a:lnTo>
                    <a:lnTo>
                      <a:pt x="116" y="64"/>
                    </a:lnTo>
                    <a:lnTo>
                      <a:pt x="116" y="71"/>
                    </a:lnTo>
                    <a:lnTo>
                      <a:pt x="116" y="79"/>
                    </a:lnTo>
                    <a:lnTo>
                      <a:pt x="116" y="96"/>
                    </a:lnTo>
                    <a:lnTo>
                      <a:pt x="121" y="192"/>
                    </a:lnTo>
                    <a:lnTo>
                      <a:pt x="126" y="190"/>
                    </a:lnTo>
                    <a:lnTo>
                      <a:pt x="148" y="188"/>
                    </a:lnTo>
                    <a:lnTo>
                      <a:pt x="169" y="203"/>
                    </a:lnTo>
                    <a:lnTo>
                      <a:pt x="174" y="210"/>
                    </a:lnTo>
                    <a:lnTo>
                      <a:pt x="185" y="180"/>
                    </a:lnTo>
                    <a:lnTo>
                      <a:pt x="190" y="186"/>
                    </a:lnTo>
                    <a:lnTo>
                      <a:pt x="192" y="190"/>
                    </a:lnTo>
                    <a:lnTo>
                      <a:pt x="197" y="193"/>
                    </a:lnTo>
                    <a:lnTo>
                      <a:pt x="198" y="205"/>
                    </a:lnTo>
                    <a:lnTo>
                      <a:pt x="202" y="214"/>
                    </a:lnTo>
                    <a:lnTo>
                      <a:pt x="205" y="233"/>
                    </a:lnTo>
                    <a:lnTo>
                      <a:pt x="205" y="244"/>
                    </a:lnTo>
                    <a:lnTo>
                      <a:pt x="209" y="233"/>
                    </a:lnTo>
                    <a:lnTo>
                      <a:pt x="214" y="224"/>
                    </a:lnTo>
                    <a:lnTo>
                      <a:pt x="219" y="212"/>
                    </a:lnTo>
                    <a:lnTo>
                      <a:pt x="226" y="203"/>
                    </a:lnTo>
                    <a:lnTo>
                      <a:pt x="233" y="193"/>
                    </a:lnTo>
                    <a:lnTo>
                      <a:pt x="241" y="184"/>
                    </a:lnTo>
                    <a:lnTo>
                      <a:pt x="250" y="177"/>
                    </a:lnTo>
                    <a:lnTo>
                      <a:pt x="260" y="169"/>
                    </a:lnTo>
                    <a:lnTo>
                      <a:pt x="267" y="167"/>
                    </a:lnTo>
                    <a:lnTo>
                      <a:pt x="278" y="163"/>
                    </a:lnTo>
                    <a:lnTo>
                      <a:pt x="286" y="163"/>
                    </a:lnTo>
                    <a:lnTo>
                      <a:pt x="291" y="169"/>
                    </a:lnTo>
                    <a:lnTo>
                      <a:pt x="291" y="235"/>
                    </a:lnTo>
                    <a:lnTo>
                      <a:pt x="285" y="239"/>
                    </a:lnTo>
                    <a:lnTo>
                      <a:pt x="281" y="237"/>
                    </a:lnTo>
                    <a:lnTo>
                      <a:pt x="269" y="227"/>
                    </a:lnTo>
                    <a:lnTo>
                      <a:pt x="262" y="203"/>
                    </a:lnTo>
                    <a:lnTo>
                      <a:pt x="271" y="173"/>
                    </a:lnTo>
                    <a:lnTo>
                      <a:pt x="264" y="173"/>
                    </a:lnTo>
                    <a:lnTo>
                      <a:pt x="257" y="177"/>
                    </a:lnTo>
                    <a:lnTo>
                      <a:pt x="247" y="184"/>
                    </a:lnTo>
                    <a:lnTo>
                      <a:pt x="238" y="193"/>
                    </a:lnTo>
                    <a:lnTo>
                      <a:pt x="231" y="205"/>
                    </a:lnTo>
                    <a:lnTo>
                      <a:pt x="224" y="214"/>
                    </a:lnTo>
                    <a:lnTo>
                      <a:pt x="219" y="225"/>
                    </a:lnTo>
                    <a:lnTo>
                      <a:pt x="214" y="237"/>
                    </a:lnTo>
                    <a:lnTo>
                      <a:pt x="212" y="246"/>
                    </a:lnTo>
                    <a:lnTo>
                      <a:pt x="210" y="257"/>
                    </a:lnTo>
                    <a:lnTo>
                      <a:pt x="216" y="252"/>
                    </a:lnTo>
                    <a:lnTo>
                      <a:pt x="219" y="246"/>
                    </a:lnTo>
                    <a:lnTo>
                      <a:pt x="224" y="239"/>
                    </a:lnTo>
                    <a:lnTo>
                      <a:pt x="228" y="233"/>
                    </a:lnTo>
                    <a:lnTo>
                      <a:pt x="233" y="227"/>
                    </a:lnTo>
                    <a:lnTo>
                      <a:pt x="236" y="222"/>
                    </a:lnTo>
                    <a:lnTo>
                      <a:pt x="240" y="216"/>
                    </a:lnTo>
                    <a:lnTo>
                      <a:pt x="243" y="210"/>
                    </a:lnTo>
                    <a:lnTo>
                      <a:pt x="245" y="216"/>
                    </a:lnTo>
                    <a:lnTo>
                      <a:pt x="247" y="225"/>
                    </a:lnTo>
                    <a:lnTo>
                      <a:pt x="247" y="235"/>
                    </a:lnTo>
                    <a:lnTo>
                      <a:pt x="247" y="244"/>
                    </a:lnTo>
                    <a:lnTo>
                      <a:pt x="247" y="254"/>
                    </a:lnTo>
                    <a:lnTo>
                      <a:pt x="247" y="265"/>
                    </a:lnTo>
                    <a:lnTo>
                      <a:pt x="245" y="274"/>
                    </a:lnTo>
                    <a:lnTo>
                      <a:pt x="245" y="284"/>
                    </a:lnTo>
                    <a:lnTo>
                      <a:pt x="241" y="293"/>
                    </a:lnTo>
                    <a:lnTo>
                      <a:pt x="274" y="267"/>
                    </a:lnTo>
                    <a:lnTo>
                      <a:pt x="291" y="256"/>
                    </a:lnTo>
                    <a:lnTo>
                      <a:pt x="297" y="256"/>
                    </a:lnTo>
                    <a:lnTo>
                      <a:pt x="298" y="254"/>
                    </a:lnTo>
                    <a:lnTo>
                      <a:pt x="307" y="254"/>
                    </a:lnTo>
                    <a:lnTo>
                      <a:pt x="312" y="256"/>
                    </a:lnTo>
                    <a:lnTo>
                      <a:pt x="328" y="271"/>
                    </a:lnTo>
                    <a:lnTo>
                      <a:pt x="329" y="276"/>
                    </a:lnTo>
                    <a:lnTo>
                      <a:pt x="333" y="291"/>
                    </a:lnTo>
                    <a:lnTo>
                      <a:pt x="329" y="306"/>
                    </a:lnTo>
                    <a:lnTo>
                      <a:pt x="328" y="310"/>
                    </a:lnTo>
                    <a:lnTo>
                      <a:pt x="324" y="316"/>
                    </a:lnTo>
                    <a:lnTo>
                      <a:pt x="322" y="319"/>
                    </a:lnTo>
                    <a:lnTo>
                      <a:pt x="321" y="323"/>
                    </a:lnTo>
                    <a:lnTo>
                      <a:pt x="319" y="329"/>
                    </a:lnTo>
                    <a:lnTo>
                      <a:pt x="317" y="333"/>
                    </a:lnTo>
                    <a:lnTo>
                      <a:pt x="315" y="336"/>
                    </a:lnTo>
                    <a:lnTo>
                      <a:pt x="314" y="340"/>
                    </a:lnTo>
                    <a:lnTo>
                      <a:pt x="307" y="327"/>
                    </a:lnTo>
                    <a:lnTo>
                      <a:pt x="305" y="323"/>
                    </a:lnTo>
                    <a:lnTo>
                      <a:pt x="302" y="310"/>
                    </a:lnTo>
                    <a:lnTo>
                      <a:pt x="297" y="282"/>
                    </a:lnTo>
                    <a:lnTo>
                      <a:pt x="298" y="259"/>
                    </a:lnTo>
                    <a:lnTo>
                      <a:pt x="291" y="261"/>
                    </a:lnTo>
                    <a:lnTo>
                      <a:pt x="278" y="271"/>
                    </a:lnTo>
                    <a:lnTo>
                      <a:pt x="266" y="278"/>
                    </a:lnTo>
                    <a:lnTo>
                      <a:pt x="259" y="284"/>
                    </a:lnTo>
                    <a:lnTo>
                      <a:pt x="257" y="284"/>
                    </a:lnTo>
                    <a:lnTo>
                      <a:pt x="254" y="287"/>
                    </a:lnTo>
                    <a:lnTo>
                      <a:pt x="252" y="291"/>
                    </a:lnTo>
                    <a:lnTo>
                      <a:pt x="248" y="293"/>
                    </a:lnTo>
                    <a:lnTo>
                      <a:pt x="247" y="297"/>
                    </a:lnTo>
                    <a:lnTo>
                      <a:pt x="245" y="301"/>
                    </a:lnTo>
                    <a:lnTo>
                      <a:pt x="241" y="302"/>
                    </a:lnTo>
                    <a:lnTo>
                      <a:pt x="240" y="306"/>
                    </a:lnTo>
                    <a:lnTo>
                      <a:pt x="240" y="310"/>
                    </a:lnTo>
                    <a:lnTo>
                      <a:pt x="238" y="316"/>
                    </a:lnTo>
                    <a:lnTo>
                      <a:pt x="241" y="316"/>
                    </a:lnTo>
                    <a:lnTo>
                      <a:pt x="247" y="310"/>
                    </a:lnTo>
                    <a:lnTo>
                      <a:pt x="272" y="291"/>
                    </a:lnTo>
                    <a:lnTo>
                      <a:pt x="278" y="291"/>
                    </a:lnTo>
                    <a:lnTo>
                      <a:pt x="267" y="368"/>
                    </a:lnTo>
                    <a:lnTo>
                      <a:pt x="279" y="357"/>
                    </a:lnTo>
                    <a:lnTo>
                      <a:pt x="290" y="355"/>
                    </a:lnTo>
                    <a:lnTo>
                      <a:pt x="307" y="368"/>
                    </a:lnTo>
                    <a:lnTo>
                      <a:pt x="314" y="387"/>
                    </a:lnTo>
                    <a:lnTo>
                      <a:pt x="317" y="389"/>
                    </a:lnTo>
                    <a:lnTo>
                      <a:pt x="322" y="421"/>
                    </a:lnTo>
                    <a:lnTo>
                      <a:pt x="326" y="425"/>
                    </a:lnTo>
                    <a:lnTo>
                      <a:pt x="328" y="428"/>
                    </a:lnTo>
                    <a:lnTo>
                      <a:pt x="331" y="434"/>
                    </a:lnTo>
                    <a:lnTo>
                      <a:pt x="336" y="438"/>
                    </a:lnTo>
                    <a:lnTo>
                      <a:pt x="340" y="443"/>
                    </a:lnTo>
                    <a:lnTo>
                      <a:pt x="343" y="449"/>
                    </a:lnTo>
                    <a:lnTo>
                      <a:pt x="346" y="455"/>
                    </a:lnTo>
                    <a:lnTo>
                      <a:pt x="348" y="460"/>
                    </a:lnTo>
                    <a:lnTo>
                      <a:pt x="348" y="468"/>
                    </a:lnTo>
                    <a:lnTo>
                      <a:pt x="348" y="474"/>
                    </a:lnTo>
                    <a:lnTo>
                      <a:pt x="346" y="479"/>
                    </a:lnTo>
                    <a:lnTo>
                      <a:pt x="345" y="483"/>
                    </a:lnTo>
                    <a:lnTo>
                      <a:pt x="343" y="487"/>
                    </a:lnTo>
                    <a:lnTo>
                      <a:pt x="340" y="490"/>
                    </a:lnTo>
                    <a:lnTo>
                      <a:pt x="338" y="494"/>
                    </a:lnTo>
                    <a:lnTo>
                      <a:pt x="334" y="500"/>
                    </a:lnTo>
                    <a:lnTo>
                      <a:pt x="331" y="504"/>
                    </a:lnTo>
                    <a:lnTo>
                      <a:pt x="328" y="507"/>
                    </a:lnTo>
                    <a:lnTo>
                      <a:pt x="322" y="509"/>
                    </a:lnTo>
                    <a:lnTo>
                      <a:pt x="315" y="543"/>
                    </a:lnTo>
                    <a:lnTo>
                      <a:pt x="312" y="536"/>
                    </a:lnTo>
                    <a:lnTo>
                      <a:pt x="310" y="526"/>
                    </a:lnTo>
                    <a:lnTo>
                      <a:pt x="309" y="517"/>
                    </a:lnTo>
                    <a:lnTo>
                      <a:pt x="309" y="507"/>
                    </a:lnTo>
                    <a:lnTo>
                      <a:pt x="310" y="489"/>
                    </a:lnTo>
                    <a:lnTo>
                      <a:pt x="312" y="468"/>
                    </a:lnTo>
                    <a:lnTo>
                      <a:pt x="314" y="449"/>
                    </a:lnTo>
                    <a:lnTo>
                      <a:pt x="315" y="428"/>
                    </a:lnTo>
                    <a:lnTo>
                      <a:pt x="315" y="410"/>
                    </a:lnTo>
                    <a:lnTo>
                      <a:pt x="312" y="389"/>
                    </a:lnTo>
                    <a:lnTo>
                      <a:pt x="309" y="381"/>
                    </a:lnTo>
                    <a:lnTo>
                      <a:pt x="293" y="365"/>
                    </a:lnTo>
                    <a:lnTo>
                      <a:pt x="288" y="365"/>
                    </a:lnTo>
                    <a:lnTo>
                      <a:pt x="278" y="442"/>
                    </a:lnTo>
                    <a:lnTo>
                      <a:pt x="257" y="485"/>
                    </a:lnTo>
                    <a:lnTo>
                      <a:pt x="252" y="489"/>
                    </a:lnTo>
                    <a:lnTo>
                      <a:pt x="250" y="492"/>
                    </a:lnTo>
                    <a:lnTo>
                      <a:pt x="247" y="496"/>
                    </a:lnTo>
                    <a:lnTo>
                      <a:pt x="243" y="498"/>
                    </a:lnTo>
                    <a:lnTo>
                      <a:pt x="240" y="502"/>
                    </a:lnTo>
                    <a:lnTo>
                      <a:pt x="236" y="504"/>
                    </a:lnTo>
                    <a:lnTo>
                      <a:pt x="235" y="505"/>
                    </a:lnTo>
                    <a:lnTo>
                      <a:pt x="229" y="507"/>
                    </a:lnTo>
                    <a:lnTo>
                      <a:pt x="226" y="511"/>
                    </a:lnTo>
                    <a:lnTo>
                      <a:pt x="219" y="515"/>
                    </a:lnTo>
                    <a:lnTo>
                      <a:pt x="214" y="517"/>
                    </a:lnTo>
                    <a:lnTo>
                      <a:pt x="192" y="530"/>
                    </a:lnTo>
                    <a:lnTo>
                      <a:pt x="181" y="541"/>
                    </a:lnTo>
                    <a:lnTo>
                      <a:pt x="181" y="549"/>
                    </a:lnTo>
                    <a:lnTo>
                      <a:pt x="179" y="558"/>
                    </a:lnTo>
                    <a:lnTo>
                      <a:pt x="183" y="552"/>
                    </a:lnTo>
                    <a:lnTo>
                      <a:pt x="188" y="549"/>
                    </a:lnTo>
                    <a:lnTo>
                      <a:pt x="193" y="543"/>
                    </a:lnTo>
                    <a:lnTo>
                      <a:pt x="198" y="539"/>
                    </a:lnTo>
                    <a:lnTo>
                      <a:pt x="204" y="534"/>
                    </a:lnTo>
                    <a:lnTo>
                      <a:pt x="209" y="530"/>
                    </a:lnTo>
                    <a:lnTo>
                      <a:pt x="214" y="526"/>
                    </a:lnTo>
                    <a:lnTo>
                      <a:pt x="219" y="521"/>
                    </a:lnTo>
                    <a:lnTo>
                      <a:pt x="233" y="511"/>
                    </a:lnTo>
                    <a:lnTo>
                      <a:pt x="238" y="505"/>
                    </a:lnTo>
                    <a:lnTo>
                      <a:pt x="245" y="504"/>
                    </a:lnTo>
                    <a:lnTo>
                      <a:pt x="254" y="496"/>
                    </a:lnTo>
                    <a:lnTo>
                      <a:pt x="262" y="489"/>
                    </a:lnTo>
                    <a:lnTo>
                      <a:pt x="271" y="479"/>
                    </a:lnTo>
                    <a:lnTo>
                      <a:pt x="278" y="472"/>
                    </a:lnTo>
                    <a:lnTo>
                      <a:pt x="285" y="460"/>
                    </a:lnTo>
                    <a:lnTo>
                      <a:pt x="291" y="451"/>
                    </a:lnTo>
                    <a:lnTo>
                      <a:pt x="297" y="442"/>
                    </a:lnTo>
                    <a:lnTo>
                      <a:pt x="302" y="432"/>
                    </a:lnTo>
                    <a:lnTo>
                      <a:pt x="303" y="442"/>
                    </a:lnTo>
                    <a:lnTo>
                      <a:pt x="303" y="449"/>
                    </a:lnTo>
                    <a:lnTo>
                      <a:pt x="303" y="457"/>
                    </a:lnTo>
                    <a:lnTo>
                      <a:pt x="302" y="466"/>
                    </a:lnTo>
                    <a:lnTo>
                      <a:pt x="298" y="474"/>
                    </a:lnTo>
                    <a:lnTo>
                      <a:pt x="295" y="483"/>
                    </a:lnTo>
                    <a:lnTo>
                      <a:pt x="291" y="490"/>
                    </a:lnTo>
                    <a:lnTo>
                      <a:pt x="286" y="500"/>
                    </a:lnTo>
                    <a:lnTo>
                      <a:pt x="281" y="504"/>
                    </a:lnTo>
                    <a:lnTo>
                      <a:pt x="278" y="511"/>
                    </a:lnTo>
                    <a:lnTo>
                      <a:pt x="272" y="519"/>
                    </a:lnTo>
                    <a:lnTo>
                      <a:pt x="267" y="526"/>
                    </a:lnTo>
                    <a:lnTo>
                      <a:pt x="262" y="534"/>
                    </a:lnTo>
                    <a:lnTo>
                      <a:pt x="257" y="539"/>
                    </a:lnTo>
                    <a:lnTo>
                      <a:pt x="252" y="547"/>
                    </a:lnTo>
                    <a:lnTo>
                      <a:pt x="245" y="554"/>
                    </a:lnTo>
                    <a:lnTo>
                      <a:pt x="238" y="562"/>
                    </a:lnTo>
                    <a:lnTo>
                      <a:pt x="233" y="568"/>
                    </a:lnTo>
                    <a:lnTo>
                      <a:pt x="228" y="573"/>
                    </a:lnTo>
                    <a:lnTo>
                      <a:pt x="223" y="579"/>
                    </a:lnTo>
                    <a:lnTo>
                      <a:pt x="217" y="584"/>
                    </a:lnTo>
                    <a:lnTo>
                      <a:pt x="210" y="592"/>
                    </a:lnTo>
                    <a:lnTo>
                      <a:pt x="205" y="598"/>
                    </a:lnTo>
                    <a:lnTo>
                      <a:pt x="200" y="603"/>
                    </a:lnTo>
                    <a:lnTo>
                      <a:pt x="197" y="611"/>
                    </a:lnTo>
                    <a:lnTo>
                      <a:pt x="195" y="611"/>
                    </a:lnTo>
                    <a:lnTo>
                      <a:pt x="188" y="624"/>
                    </a:lnTo>
                    <a:lnTo>
                      <a:pt x="181" y="637"/>
                    </a:lnTo>
                    <a:lnTo>
                      <a:pt x="176" y="652"/>
                    </a:lnTo>
                    <a:lnTo>
                      <a:pt x="171" y="665"/>
                    </a:lnTo>
                    <a:lnTo>
                      <a:pt x="167" y="678"/>
                    </a:lnTo>
                    <a:lnTo>
                      <a:pt x="166" y="692"/>
                    </a:lnTo>
                    <a:lnTo>
                      <a:pt x="164" y="705"/>
                    </a:lnTo>
                    <a:lnTo>
                      <a:pt x="164" y="718"/>
                    </a:lnTo>
                    <a:lnTo>
                      <a:pt x="164" y="727"/>
                    </a:lnTo>
                    <a:lnTo>
                      <a:pt x="164" y="737"/>
                    </a:lnTo>
                    <a:lnTo>
                      <a:pt x="154" y="755"/>
                    </a:lnTo>
                    <a:lnTo>
                      <a:pt x="140" y="767"/>
                    </a:lnTo>
                    <a:lnTo>
                      <a:pt x="138" y="765"/>
                    </a:lnTo>
                    <a:close/>
                  </a:path>
                </a:pathLst>
              </a:custGeom>
              <a:solidFill>
                <a:srgbClr val="798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7" name="Freeform 4749"/>
              <p:cNvSpPr>
                <a:spLocks/>
              </p:cNvSpPr>
              <p:nvPr/>
            </p:nvSpPr>
            <p:spPr bwMode="auto">
              <a:xfrm>
                <a:off x="4500" y="987"/>
                <a:ext cx="348" cy="767"/>
              </a:xfrm>
              <a:custGeom>
                <a:avLst/>
                <a:gdLst>
                  <a:gd name="T0" fmla="*/ 143 w 348"/>
                  <a:gd name="T1" fmla="*/ 671 h 767"/>
                  <a:gd name="T2" fmla="*/ 136 w 348"/>
                  <a:gd name="T3" fmla="*/ 545 h 767"/>
                  <a:gd name="T4" fmla="*/ 71 w 348"/>
                  <a:gd name="T5" fmla="*/ 479 h 767"/>
                  <a:gd name="T6" fmla="*/ 49 w 348"/>
                  <a:gd name="T7" fmla="*/ 395 h 767"/>
                  <a:gd name="T8" fmla="*/ 55 w 348"/>
                  <a:gd name="T9" fmla="*/ 338 h 767"/>
                  <a:gd name="T10" fmla="*/ 35 w 348"/>
                  <a:gd name="T11" fmla="*/ 361 h 767"/>
                  <a:gd name="T12" fmla="*/ 35 w 348"/>
                  <a:gd name="T13" fmla="*/ 400 h 767"/>
                  <a:gd name="T14" fmla="*/ 38 w 348"/>
                  <a:gd name="T15" fmla="*/ 438 h 767"/>
                  <a:gd name="T16" fmla="*/ 18 w 348"/>
                  <a:gd name="T17" fmla="*/ 468 h 767"/>
                  <a:gd name="T18" fmla="*/ 0 w 348"/>
                  <a:gd name="T19" fmla="*/ 443 h 767"/>
                  <a:gd name="T20" fmla="*/ 9 w 348"/>
                  <a:gd name="T21" fmla="*/ 400 h 767"/>
                  <a:gd name="T22" fmla="*/ 52 w 348"/>
                  <a:gd name="T23" fmla="*/ 331 h 767"/>
                  <a:gd name="T24" fmla="*/ 50 w 348"/>
                  <a:gd name="T25" fmla="*/ 301 h 767"/>
                  <a:gd name="T26" fmla="*/ 69 w 348"/>
                  <a:gd name="T27" fmla="*/ 271 h 767"/>
                  <a:gd name="T28" fmla="*/ 85 w 348"/>
                  <a:gd name="T29" fmla="*/ 182 h 767"/>
                  <a:gd name="T30" fmla="*/ 86 w 348"/>
                  <a:gd name="T31" fmla="*/ 24 h 767"/>
                  <a:gd name="T32" fmla="*/ 117 w 348"/>
                  <a:gd name="T33" fmla="*/ 0 h 767"/>
                  <a:gd name="T34" fmla="*/ 119 w 348"/>
                  <a:gd name="T35" fmla="*/ 39 h 767"/>
                  <a:gd name="T36" fmla="*/ 116 w 348"/>
                  <a:gd name="T37" fmla="*/ 79 h 767"/>
                  <a:gd name="T38" fmla="*/ 169 w 348"/>
                  <a:gd name="T39" fmla="*/ 203 h 767"/>
                  <a:gd name="T40" fmla="*/ 197 w 348"/>
                  <a:gd name="T41" fmla="*/ 193 h 767"/>
                  <a:gd name="T42" fmla="*/ 209 w 348"/>
                  <a:gd name="T43" fmla="*/ 233 h 767"/>
                  <a:gd name="T44" fmla="*/ 241 w 348"/>
                  <a:gd name="T45" fmla="*/ 184 h 767"/>
                  <a:gd name="T46" fmla="*/ 286 w 348"/>
                  <a:gd name="T47" fmla="*/ 163 h 767"/>
                  <a:gd name="T48" fmla="*/ 269 w 348"/>
                  <a:gd name="T49" fmla="*/ 227 h 767"/>
                  <a:gd name="T50" fmla="*/ 247 w 348"/>
                  <a:gd name="T51" fmla="*/ 184 h 767"/>
                  <a:gd name="T52" fmla="*/ 214 w 348"/>
                  <a:gd name="T53" fmla="*/ 237 h 767"/>
                  <a:gd name="T54" fmla="*/ 224 w 348"/>
                  <a:gd name="T55" fmla="*/ 239 h 767"/>
                  <a:gd name="T56" fmla="*/ 243 w 348"/>
                  <a:gd name="T57" fmla="*/ 210 h 767"/>
                  <a:gd name="T58" fmla="*/ 247 w 348"/>
                  <a:gd name="T59" fmla="*/ 254 h 767"/>
                  <a:gd name="T60" fmla="*/ 274 w 348"/>
                  <a:gd name="T61" fmla="*/ 267 h 767"/>
                  <a:gd name="T62" fmla="*/ 312 w 348"/>
                  <a:gd name="T63" fmla="*/ 256 h 767"/>
                  <a:gd name="T64" fmla="*/ 328 w 348"/>
                  <a:gd name="T65" fmla="*/ 310 h 767"/>
                  <a:gd name="T66" fmla="*/ 317 w 348"/>
                  <a:gd name="T67" fmla="*/ 333 h 767"/>
                  <a:gd name="T68" fmla="*/ 302 w 348"/>
                  <a:gd name="T69" fmla="*/ 310 h 767"/>
                  <a:gd name="T70" fmla="*/ 266 w 348"/>
                  <a:gd name="T71" fmla="*/ 278 h 767"/>
                  <a:gd name="T72" fmla="*/ 248 w 348"/>
                  <a:gd name="T73" fmla="*/ 293 h 767"/>
                  <a:gd name="T74" fmla="*/ 240 w 348"/>
                  <a:gd name="T75" fmla="*/ 310 h 767"/>
                  <a:gd name="T76" fmla="*/ 278 w 348"/>
                  <a:gd name="T77" fmla="*/ 291 h 767"/>
                  <a:gd name="T78" fmla="*/ 314 w 348"/>
                  <a:gd name="T79" fmla="*/ 387 h 767"/>
                  <a:gd name="T80" fmla="*/ 331 w 348"/>
                  <a:gd name="T81" fmla="*/ 434 h 767"/>
                  <a:gd name="T82" fmla="*/ 348 w 348"/>
                  <a:gd name="T83" fmla="*/ 460 h 767"/>
                  <a:gd name="T84" fmla="*/ 343 w 348"/>
                  <a:gd name="T85" fmla="*/ 487 h 767"/>
                  <a:gd name="T86" fmla="*/ 328 w 348"/>
                  <a:gd name="T87" fmla="*/ 507 h 767"/>
                  <a:gd name="T88" fmla="*/ 309 w 348"/>
                  <a:gd name="T89" fmla="*/ 517 h 767"/>
                  <a:gd name="T90" fmla="*/ 315 w 348"/>
                  <a:gd name="T91" fmla="*/ 428 h 767"/>
                  <a:gd name="T92" fmla="*/ 288 w 348"/>
                  <a:gd name="T93" fmla="*/ 365 h 767"/>
                  <a:gd name="T94" fmla="*/ 247 w 348"/>
                  <a:gd name="T95" fmla="*/ 496 h 767"/>
                  <a:gd name="T96" fmla="*/ 229 w 348"/>
                  <a:gd name="T97" fmla="*/ 507 h 767"/>
                  <a:gd name="T98" fmla="*/ 181 w 348"/>
                  <a:gd name="T99" fmla="*/ 541 h 767"/>
                  <a:gd name="T100" fmla="*/ 193 w 348"/>
                  <a:gd name="T101" fmla="*/ 543 h 767"/>
                  <a:gd name="T102" fmla="*/ 219 w 348"/>
                  <a:gd name="T103" fmla="*/ 521 h 767"/>
                  <a:gd name="T104" fmla="*/ 262 w 348"/>
                  <a:gd name="T105" fmla="*/ 489 h 767"/>
                  <a:gd name="T106" fmla="*/ 297 w 348"/>
                  <a:gd name="T107" fmla="*/ 442 h 767"/>
                  <a:gd name="T108" fmla="*/ 302 w 348"/>
                  <a:gd name="T109" fmla="*/ 466 h 767"/>
                  <a:gd name="T110" fmla="*/ 281 w 348"/>
                  <a:gd name="T111" fmla="*/ 504 h 767"/>
                  <a:gd name="T112" fmla="*/ 257 w 348"/>
                  <a:gd name="T113" fmla="*/ 539 h 767"/>
                  <a:gd name="T114" fmla="*/ 228 w 348"/>
                  <a:gd name="T115" fmla="*/ 573 h 767"/>
                  <a:gd name="T116" fmla="*/ 200 w 348"/>
                  <a:gd name="T117" fmla="*/ 603 h 767"/>
                  <a:gd name="T118" fmla="*/ 176 w 348"/>
                  <a:gd name="T119" fmla="*/ 652 h 767"/>
                  <a:gd name="T120" fmla="*/ 164 w 348"/>
                  <a:gd name="T121" fmla="*/ 718 h 767"/>
                  <a:gd name="T122" fmla="*/ 138 w 348"/>
                  <a:gd name="T123" fmla="*/ 765 h 7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48" h="767">
                    <a:moveTo>
                      <a:pt x="138" y="765"/>
                    </a:moveTo>
                    <a:lnTo>
                      <a:pt x="138" y="742"/>
                    </a:lnTo>
                    <a:lnTo>
                      <a:pt x="140" y="718"/>
                    </a:lnTo>
                    <a:lnTo>
                      <a:pt x="142" y="693"/>
                    </a:lnTo>
                    <a:lnTo>
                      <a:pt x="143" y="671"/>
                    </a:lnTo>
                    <a:lnTo>
                      <a:pt x="145" y="646"/>
                    </a:lnTo>
                    <a:lnTo>
                      <a:pt x="145" y="622"/>
                    </a:lnTo>
                    <a:lnTo>
                      <a:pt x="143" y="598"/>
                    </a:lnTo>
                    <a:lnTo>
                      <a:pt x="140" y="573"/>
                    </a:lnTo>
                    <a:lnTo>
                      <a:pt x="136" y="545"/>
                    </a:lnTo>
                    <a:lnTo>
                      <a:pt x="131" y="539"/>
                    </a:lnTo>
                    <a:lnTo>
                      <a:pt x="109" y="524"/>
                    </a:lnTo>
                    <a:lnTo>
                      <a:pt x="102" y="521"/>
                    </a:lnTo>
                    <a:lnTo>
                      <a:pt x="76" y="487"/>
                    </a:lnTo>
                    <a:lnTo>
                      <a:pt x="71" y="479"/>
                    </a:lnTo>
                    <a:lnTo>
                      <a:pt x="61" y="457"/>
                    </a:lnTo>
                    <a:lnTo>
                      <a:pt x="52" y="428"/>
                    </a:lnTo>
                    <a:lnTo>
                      <a:pt x="50" y="417"/>
                    </a:lnTo>
                    <a:lnTo>
                      <a:pt x="49" y="406"/>
                    </a:lnTo>
                    <a:lnTo>
                      <a:pt x="49" y="395"/>
                    </a:lnTo>
                    <a:lnTo>
                      <a:pt x="49" y="383"/>
                    </a:lnTo>
                    <a:lnTo>
                      <a:pt x="49" y="372"/>
                    </a:lnTo>
                    <a:lnTo>
                      <a:pt x="50" y="361"/>
                    </a:lnTo>
                    <a:lnTo>
                      <a:pt x="52" y="349"/>
                    </a:lnTo>
                    <a:lnTo>
                      <a:pt x="55" y="338"/>
                    </a:lnTo>
                    <a:lnTo>
                      <a:pt x="50" y="338"/>
                    </a:lnTo>
                    <a:lnTo>
                      <a:pt x="45" y="344"/>
                    </a:lnTo>
                    <a:lnTo>
                      <a:pt x="42" y="349"/>
                    </a:lnTo>
                    <a:lnTo>
                      <a:pt x="38" y="355"/>
                    </a:lnTo>
                    <a:lnTo>
                      <a:pt x="35" y="361"/>
                    </a:lnTo>
                    <a:lnTo>
                      <a:pt x="33" y="366"/>
                    </a:lnTo>
                    <a:lnTo>
                      <a:pt x="31" y="374"/>
                    </a:lnTo>
                    <a:lnTo>
                      <a:pt x="30" y="380"/>
                    </a:lnTo>
                    <a:lnTo>
                      <a:pt x="26" y="385"/>
                    </a:lnTo>
                    <a:lnTo>
                      <a:pt x="35" y="400"/>
                    </a:lnTo>
                    <a:lnTo>
                      <a:pt x="40" y="412"/>
                    </a:lnTo>
                    <a:lnTo>
                      <a:pt x="42" y="419"/>
                    </a:lnTo>
                    <a:lnTo>
                      <a:pt x="42" y="425"/>
                    </a:lnTo>
                    <a:lnTo>
                      <a:pt x="40" y="432"/>
                    </a:lnTo>
                    <a:lnTo>
                      <a:pt x="38" y="438"/>
                    </a:lnTo>
                    <a:lnTo>
                      <a:pt x="37" y="445"/>
                    </a:lnTo>
                    <a:lnTo>
                      <a:pt x="35" y="451"/>
                    </a:lnTo>
                    <a:lnTo>
                      <a:pt x="31" y="457"/>
                    </a:lnTo>
                    <a:lnTo>
                      <a:pt x="28" y="464"/>
                    </a:lnTo>
                    <a:lnTo>
                      <a:pt x="18" y="468"/>
                    </a:lnTo>
                    <a:lnTo>
                      <a:pt x="16" y="470"/>
                    </a:lnTo>
                    <a:lnTo>
                      <a:pt x="7" y="466"/>
                    </a:lnTo>
                    <a:lnTo>
                      <a:pt x="2" y="460"/>
                    </a:lnTo>
                    <a:lnTo>
                      <a:pt x="0" y="451"/>
                    </a:lnTo>
                    <a:lnTo>
                      <a:pt x="0" y="443"/>
                    </a:lnTo>
                    <a:lnTo>
                      <a:pt x="0" y="434"/>
                    </a:lnTo>
                    <a:lnTo>
                      <a:pt x="0" y="427"/>
                    </a:lnTo>
                    <a:lnTo>
                      <a:pt x="2" y="417"/>
                    </a:lnTo>
                    <a:lnTo>
                      <a:pt x="6" y="410"/>
                    </a:lnTo>
                    <a:lnTo>
                      <a:pt x="9" y="400"/>
                    </a:lnTo>
                    <a:lnTo>
                      <a:pt x="12" y="393"/>
                    </a:lnTo>
                    <a:lnTo>
                      <a:pt x="18" y="387"/>
                    </a:lnTo>
                    <a:lnTo>
                      <a:pt x="19" y="385"/>
                    </a:lnTo>
                    <a:lnTo>
                      <a:pt x="45" y="334"/>
                    </a:lnTo>
                    <a:lnTo>
                      <a:pt x="52" y="331"/>
                    </a:lnTo>
                    <a:lnTo>
                      <a:pt x="47" y="323"/>
                    </a:lnTo>
                    <a:lnTo>
                      <a:pt x="47" y="318"/>
                    </a:lnTo>
                    <a:lnTo>
                      <a:pt x="47" y="312"/>
                    </a:lnTo>
                    <a:lnTo>
                      <a:pt x="49" y="306"/>
                    </a:lnTo>
                    <a:lnTo>
                      <a:pt x="50" y="301"/>
                    </a:lnTo>
                    <a:lnTo>
                      <a:pt x="52" y="295"/>
                    </a:lnTo>
                    <a:lnTo>
                      <a:pt x="55" y="287"/>
                    </a:lnTo>
                    <a:lnTo>
                      <a:pt x="59" y="282"/>
                    </a:lnTo>
                    <a:lnTo>
                      <a:pt x="61" y="276"/>
                    </a:lnTo>
                    <a:lnTo>
                      <a:pt x="69" y="271"/>
                    </a:lnTo>
                    <a:lnTo>
                      <a:pt x="83" y="271"/>
                    </a:lnTo>
                    <a:lnTo>
                      <a:pt x="93" y="278"/>
                    </a:lnTo>
                    <a:lnTo>
                      <a:pt x="92" y="246"/>
                    </a:lnTo>
                    <a:lnTo>
                      <a:pt x="88" y="214"/>
                    </a:lnTo>
                    <a:lnTo>
                      <a:pt x="85" y="182"/>
                    </a:lnTo>
                    <a:lnTo>
                      <a:pt x="83" y="152"/>
                    </a:lnTo>
                    <a:lnTo>
                      <a:pt x="83" y="120"/>
                    </a:lnTo>
                    <a:lnTo>
                      <a:pt x="83" y="88"/>
                    </a:lnTo>
                    <a:lnTo>
                      <a:pt x="85" y="56"/>
                    </a:lnTo>
                    <a:lnTo>
                      <a:pt x="86" y="24"/>
                    </a:lnTo>
                    <a:lnTo>
                      <a:pt x="92" y="17"/>
                    </a:lnTo>
                    <a:lnTo>
                      <a:pt x="97" y="11"/>
                    </a:lnTo>
                    <a:lnTo>
                      <a:pt x="107" y="2"/>
                    </a:lnTo>
                    <a:lnTo>
                      <a:pt x="112" y="0"/>
                    </a:lnTo>
                    <a:lnTo>
                      <a:pt x="117" y="0"/>
                    </a:lnTo>
                    <a:lnTo>
                      <a:pt x="123" y="6"/>
                    </a:lnTo>
                    <a:lnTo>
                      <a:pt x="123" y="15"/>
                    </a:lnTo>
                    <a:lnTo>
                      <a:pt x="121" y="24"/>
                    </a:lnTo>
                    <a:lnTo>
                      <a:pt x="119" y="32"/>
                    </a:lnTo>
                    <a:lnTo>
                      <a:pt x="119" y="39"/>
                    </a:lnTo>
                    <a:lnTo>
                      <a:pt x="117" y="47"/>
                    </a:lnTo>
                    <a:lnTo>
                      <a:pt x="116" y="56"/>
                    </a:lnTo>
                    <a:lnTo>
                      <a:pt x="116" y="64"/>
                    </a:lnTo>
                    <a:lnTo>
                      <a:pt x="116" y="71"/>
                    </a:lnTo>
                    <a:lnTo>
                      <a:pt x="116" y="79"/>
                    </a:lnTo>
                    <a:lnTo>
                      <a:pt x="116" y="96"/>
                    </a:lnTo>
                    <a:lnTo>
                      <a:pt x="121" y="192"/>
                    </a:lnTo>
                    <a:lnTo>
                      <a:pt x="126" y="190"/>
                    </a:lnTo>
                    <a:lnTo>
                      <a:pt x="148" y="188"/>
                    </a:lnTo>
                    <a:lnTo>
                      <a:pt x="169" y="203"/>
                    </a:lnTo>
                    <a:lnTo>
                      <a:pt x="174" y="210"/>
                    </a:lnTo>
                    <a:lnTo>
                      <a:pt x="185" y="180"/>
                    </a:lnTo>
                    <a:lnTo>
                      <a:pt x="190" y="186"/>
                    </a:lnTo>
                    <a:lnTo>
                      <a:pt x="192" y="190"/>
                    </a:lnTo>
                    <a:lnTo>
                      <a:pt x="197" y="193"/>
                    </a:lnTo>
                    <a:lnTo>
                      <a:pt x="198" y="205"/>
                    </a:lnTo>
                    <a:lnTo>
                      <a:pt x="202" y="214"/>
                    </a:lnTo>
                    <a:lnTo>
                      <a:pt x="205" y="233"/>
                    </a:lnTo>
                    <a:lnTo>
                      <a:pt x="205" y="244"/>
                    </a:lnTo>
                    <a:lnTo>
                      <a:pt x="209" y="233"/>
                    </a:lnTo>
                    <a:lnTo>
                      <a:pt x="214" y="224"/>
                    </a:lnTo>
                    <a:lnTo>
                      <a:pt x="219" y="212"/>
                    </a:lnTo>
                    <a:lnTo>
                      <a:pt x="226" y="203"/>
                    </a:lnTo>
                    <a:lnTo>
                      <a:pt x="233" y="193"/>
                    </a:lnTo>
                    <a:lnTo>
                      <a:pt x="241" y="184"/>
                    </a:lnTo>
                    <a:lnTo>
                      <a:pt x="250" y="177"/>
                    </a:lnTo>
                    <a:lnTo>
                      <a:pt x="260" y="169"/>
                    </a:lnTo>
                    <a:lnTo>
                      <a:pt x="267" y="167"/>
                    </a:lnTo>
                    <a:lnTo>
                      <a:pt x="278" y="163"/>
                    </a:lnTo>
                    <a:lnTo>
                      <a:pt x="286" y="163"/>
                    </a:lnTo>
                    <a:lnTo>
                      <a:pt x="291" y="169"/>
                    </a:lnTo>
                    <a:lnTo>
                      <a:pt x="291" y="235"/>
                    </a:lnTo>
                    <a:lnTo>
                      <a:pt x="285" y="239"/>
                    </a:lnTo>
                    <a:lnTo>
                      <a:pt x="281" y="237"/>
                    </a:lnTo>
                    <a:lnTo>
                      <a:pt x="269" y="227"/>
                    </a:lnTo>
                    <a:lnTo>
                      <a:pt x="262" y="203"/>
                    </a:lnTo>
                    <a:lnTo>
                      <a:pt x="271" y="173"/>
                    </a:lnTo>
                    <a:lnTo>
                      <a:pt x="264" y="173"/>
                    </a:lnTo>
                    <a:lnTo>
                      <a:pt x="257" y="177"/>
                    </a:lnTo>
                    <a:lnTo>
                      <a:pt x="247" y="184"/>
                    </a:lnTo>
                    <a:lnTo>
                      <a:pt x="238" y="193"/>
                    </a:lnTo>
                    <a:lnTo>
                      <a:pt x="231" y="205"/>
                    </a:lnTo>
                    <a:lnTo>
                      <a:pt x="224" y="214"/>
                    </a:lnTo>
                    <a:lnTo>
                      <a:pt x="219" y="225"/>
                    </a:lnTo>
                    <a:lnTo>
                      <a:pt x="214" y="237"/>
                    </a:lnTo>
                    <a:lnTo>
                      <a:pt x="212" y="246"/>
                    </a:lnTo>
                    <a:lnTo>
                      <a:pt x="210" y="257"/>
                    </a:lnTo>
                    <a:lnTo>
                      <a:pt x="216" y="252"/>
                    </a:lnTo>
                    <a:lnTo>
                      <a:pt x="219" y="246"/>
                    </a:lnTo>
                    <a:lnTo>
                      <a:pt x="224" y="239"/>
                    </a:lnTo>
                    <a:lnTo>
                      <a:pt x="228" y="233"/>
                    </a:lnTo>
                    <a:lnTo>
                      <a:pt x="233" y="227"/>
                    </a:lnTo>
                    <a:lnTo>
                      <a:pt x="236" y="222"/>
                    </a:lnTo>
                    <a:lnTo>
                      <a:pt x="240" y="216"/>
                    </a:lnTo>
                    <a:lnTo>
                      <a:pt x="243" y="210"/>
                    </a:lnTo>
                    <a:lnTo>
                      <a:pt x="245" y="216"/>
                    </a:lnTo>
                    <a:lnTo>
                      <a:pt x="247" y="225"/>
                    </a:lnTo>
                    <a:lnTo>
                      <a:pt x="247" y="235"/>
                    </a:lnTo>
                    <a:lnTo>
                      <a:pt x="247" y="244"/>
                    </a:lnTo>
                    <a:lnTo>
                      <a:pt x="247" y="254"/>
                    </a:lnTo>
                    <a:lnTo>
                      <a:pt x="247" y="265"/>
                    </a:lnTo>
                    <a:lnTo>
                      <a:pt x="245" y="274"/>
                    </a:lnTo>
                    <a:lnTo>
                      <a:pt x="245" y="284"/>
                    </a:lnTo>
                    <a:lnTo>
                      <a:pt x="241" y="293"/>
                    </a:lnTo>
                    <a:lnTo>
                      <a:pt x="274" y="267"/>
                    </a:lnTo>
                    <a:lnTo>
                      <a:pt x="291" y="256"/>
                    </a:lnTo>
                    <a:lnTo>
                      <a:pt x="297" y="256"/>
                    </a:lnTo>
                    <a:lnTo>
                      <a:pt x="298" y="254"/>
                    </a:lnTo>
                    <a:lnTo>
                      <a:pt x="307" y="254"/>
                    </a:lnTo>
                    <a:lnTo>
                      <a:pt x="312" y="256"/>
                    </a:lnTo>
                    <a:lnTo>
                      <a:pt x="328" y="271"/>
                    </a:lnTo>
                    <a:lnTo>
                      <a:pt x="329" y="276"/>
                    </a:lnTo>
                    <a:lnTo>
                      <a:pt x="333" y="291"/>
                    </a:lnTo>
                    <a:lnTo>
                      <a:pt x="329" y="306"/>
                    </a:lnTo>
                    <a:lnTo>
                      <a:pt x="328" y="310"/>
                    </a:lnTo>
                    <a:lnTo>
                      <a:pt x="324" y="316"/>
                    </a:lnTo>
                    <a:lnTo>
                      <a:pt x="322" y="319"/>
                    </a:lnTo>
                    <a:lnTo>
                      <a:pt x="321" y="323"/>
                    </a:lnTo>
                    <a:lnTo>
                      <a:pt x="319" y="329"/>
                    </a:lnTo>
                    <a:lnTo>
                      <a:pt x="317" y="333"/>
                    </a:lnTo>
                    <a:lnTo>
                      <a:pt x="315" y="336"/>
                    </a:lnTo>
                    <a:lnTo>
                      <a:pt x="314" y="340"/>
                    </a:lnTo>
                    <a:lnTo>
                      <a:pt x="307" y="327"/>
                    </a:lnTo>
                    <a:lnTo>
                      <a:pt x="305" y="323"/>
                    </a:lnTo>
                    <a:lnTo>
                      <a:pt x="302" y="310"/>
                    </a:lnTo>
                    <a:lnTo>
                      <a:pt x="297" y="282"/>
                    </a:lnTo>
                    <a:lnTo>
                      <a:pt x="298" y="259"/>
                    </a:lnTo>
                    <a:lnTo>
                      <a:pt x="291" y="261"/>
                    </a:lnTo>
                    <a:lnTo>
                      <a:pt x="278" y="271"/>
                    </a:lnTo>
                    <a:lnTo>
                      <a:pt x="266" y="278"/>
                    </a:lnTo>
                    <a:lnTo>
                      <a:pt x="259" y="284"/>
                    </a:lnTo>
                    <a:lnTo>
                      <a:pt x="257" y="284"/>
                    </a:lnTo>
                    <a:lnTo>
                      <a:pt x="254" y="287"/>
                    </a:lnTo>
                    <a:lnTo>
                      <a:pt x="252" y="291"/>
                    </a:lnTo>
                    <a:lnTo>
                      <a:pt x="248" y="293"/>
                    </a:lnTo>
                    <a:lnTo>
                      <a:pt x="247" y="297"/>
                    </a:lnTo>
                    <a:lnTo>
                      <a:pt x="245" y="301"/>
                    </a:lnTo>
                    <a:lnTo>
                      <a:pt x="241" y="302"/>
                    </a:lnTo>
                    <a:lnTo>
                      <a:pt x="240" y="306"/>
                    </a:lnTo>
                    <a:lnTo>
                      <a:pt x="240" y="310"/>
                    </a:lnTo>
                    <a:lnTo>
                      <a:pt x="238" y="316"/>
                    </a:lnTo>
                    <a:lnTo>
                      <a:pt x="241" y="316"/>
                    </a:lnTo>
                    <a:lnTo>
                      <a:pt x="247" y="310"/>
                    </a:lnTo>
                    <a:lnTo>
                      <a:pt x="272" y="291"/>
                    </a:lnTo>
                    <a:lnTo>
                      <a:pt x="278" y="291"/>
                    </a:lnTo>
                    <a:lnTo>
                      <a:pt x="267" y="368"/>
                    </a:lnTo>
                    <a:lnTo>
                      <a:pt x="279" y="357"/>
                    </a:lnTo>
                    <a:lnTo>
                      <a:pt x="290" y="355"/>
                    </a:lnTo>
                    <a:lnTo>
                      <a:pt x="307" y="368"/>
                    </a:lnTo>
                    <a:lnTo>
                      <a:pt x="314" y="387"/>
                    </a:lnTo>
                    <a:lnTo>
                      <a:pt x="317" y="389"/>
                    </a:lnTo>
                    <a:lnTo>
                      <a:pt x="322" y="421"/>
                    </a:lnTo>
                    <a:lnTo>
                      <a:pt x="326" y="425"/>
                    </a:lnTo>
                    <a:lnTo>
                      <a:pt x="328" y="428"/>
                    </a:lnTo>
                    <a:lnTo>
                      <a:pt x="331" y="434"/>
                    </a:lnTo>
                    <a:lnTo>
                      <a:pt x="336" y="438"/>
                    </a:lnTo>
                    <a:lnTo>
                      <a:pt x="340" y="443"/>
                    </a:lnTo>
                    <a:lnTo>
                      <a:pt x="343" y="449"/>
                    </a:lnTo>
                    <a:lnTo>
                      <a:pt x="346" y="455"/>
                    </a:lnTo>
                    <a:lnTo>
                      <a:pt x="348" y="460"/>
                    </a:lnTo>
                    <a:lnTo>
                      <a:pt x="348" y="468"/>
                    </a:lnTo>
                    <a:lnTo>
                      <a:pt x="348" y="474"/>
                    </a:lnTo>
                    <a:lnTo>
                      <a:pt x="346" y="479"/>
                    </a:lnTo>
                    <a:lnTo>
                      <a:pt x="345" y="483"/>
                    </a:lnTo>
                    <a:lnTo>
                      <a:pt x="343" y="487"/>
                    </a:lnTo>
                    <a:lnTo>
                      <a:pt x="340" y="490"/>
                    </a:lnTo>
                    <a:lnTo>
                      <a:pt x="338" y="494"/>
                    </a:lnTo>
                    <a:lnTo>
                      <a:pt x="334" y="500"/>
                    </a:lnTo>
                    <a:lnTo>
                      <a:pt x="331" y="504"/>
                    </a:lnTo>
                    <a:lnTo>
                      <a:pt x="328" y="507"/>
                    </a:lnTo>
                    <a:lnTo>
                      <a:pt x="322" y="509"/>
                    </a:lnTo>
                    <a:lnTo>
                      <a:pt x="315" y="543"/>
                    </a:lnTo>
                    <a:lnTo>
                      <a:pt x="312" y="536"/>
                    </a:lnTo>
                    <a:lnTo>
                      <a:pt x="310" y="526"/>
                    </a:lnTo>
                    <a:lnTo>
                      <a:pt x="309" y="517"/>
                    </a:lnTo>
                    <a:lnTo>
                      <a:pt x="309" y="507"/>
                    </a:lnTo>
                    <a:lnTo>
                      <a:pt x="310" y="489"/>
                    </a:lnTo>
                    <a:lnTo>
                      <a:pt x="312" y="468"/>
                    </a:lnTo>
                    <a:lnTo>
                      <a:pt x="314" y="449"/>
                    </a:lnTo>
                    <a:lnTo>
                      <a:pt x="315" y="428"/>
                    </a:lnTo>
                    <a:lnTo>
                      <a:pt x="315" y="410"/>
                    </a:lnTo>
                    <a:lnTo>
                      <a:pt x="312" y="389"/>
                    </a:lnTo>
                    <a:lnTo>
                      <a:pt x="309" y="381"/>
                    </a:lnTo>
                    <a:lnTo>
                      <a:pt x="293" y="365"/>
                    </a:lnTo>
                    <a:lnTo>
                      <a:pt x="288" y="365"/>
                    </a:lnTo>
                    <a:lnTo>
                      <a:pt x="278" y="442"/>
                    </a:lnTo>
                    <a:lnTo>
                      <a:pt x="257" y="485"/>
                    </a:lnTo>
                    <a:lnTo>
                      <a:pt x="252" y="489"/>
                    </a:lnTo>
                    <a:lnTo>
                      <a:pt x="250" y="492"/>
                    </a:lnTo>
                    <a:lnTo>
                      <a:pt x="247" y="496"/>
                    </a:lnTo>
                    <a:lnTo>
                      <a:pt x="243" y="498"/>
                    </a:lnTo>
                    <a:lnTo>
                      <a:pt x="240" y="502"/>
                    </a:lnTo>
                    <a:lnTo>
                      <a:pt x="236" y="504"/>
                    </a:lnTo>
                    <a:lnTo>
                      <a:pt x="235" y="505"/>
                    </a:lnTo>
                    <a:lnTo>
                      <a:pt x="229" y="507"/>
                    </a:lnTo>
                    <a:lnTo>
                      <a:pt x="226" y="511"/>
                    </a:lnTo>
                    <a:lnTo>
                      <a:pt x="219" y="515"/>
                    </a:lnTo>
                    <a:lnTo>
                      <a:pt x="214" y="517"/>
                    </a:lnTo>
                    <a:lnTo>
                      <a:pt x="192" y="530"/>
                    </a:lnTo>
                    <a:lnTo>
                      <a:pt x="181" y="541"/>
                    </a:lnTo>
                    <a:lnTo>
                      <a:pt x="181" y="549"/>
                    </a:lnTo>
                    <a:lnTo>
                      <a:pt x="179" y="558"/>
                    </a:lnTo>
                    <a:lnTo>
                      <a:pt x="183" y="552"/>
                    </a:lnTo>
                    <a:lnTo>
                      <a:pt x="188" y="549"/>
                    </a:lnTo>
                    <a:lnTo>
                      <a:pt x="193" y="543"/>
                    </a:lnTo>
                    <a:lnTo>
                      <a:pt x="198" y="539"/>
                    </a:lnTo>
                    <a:lnTo>
                      <a:pt x="204" y="534"/>
                    </a:lnTo>
                    <a:lnTo>
                      <a:pt x="209" y="530"/>
                    </a:lnTo>
                    <a:lnTo>
                      <a:pt x="214" y="526"/>
                    </a:lnTo>
                    <a:lnTo>
                      <a:pt x="219" y="521"/>
                    </a:lnTo>
                    <a:lnTo>
                      <a:pt x="233" y="511"/>
                    </a:lnTo>
                    <a:lnTo>
                      <a:pt x="238" y="505"/>
                    </a:lnTo>
                    <a:lnTo>
                      <a:pt x="245" y="504"/>
                    </a:lnTo>
                    <a:lnTo>
                      <a:pt x="254" y="496"/>
                    </a:lnTo>
                    <a:lnTo>
                      <a:pt x="262" y="489"/>
                    </a:lnTo>
                    <a:lnTo>
                      <a:pt x="271" y="479"/>
                    </a:lnTo>
                    <a:lnTo>
                      <a:pt x="278" y="472"/>
                    </a:lnTo>
                    <a:lnTo>
                      <a:pt x="285" y="460"/>
                    </a:lnTo>
                    <a:lnTo>
                      <a:pt x="291" y="451"/>
                    </a:lnTo>
                    <a:lnTo>
                      <a:pt x="297" y="442"/>
                    </a:lnTo>
                    <a:lnTo>
                      <a:pt x="302" y="432"/>
                    </a:lnTo>
                    <a:lnTo>
                      <a:pt x="303" y="442"/>
                    </a:lnTo>
                    <a:lnTo>
                      <a:pt x="303" y="449"/>
                    </a:lnTo>
                    <a:lnTo>
                      <a:pt x="303" y="457"/>
                    </a:lnTo>
                    <a:lnTo>
                      <a:pt x="302" y="466"/>
                    </a:lnTo>
                    <a:lnTo>
                      <a:pt x="298" y="474"/>
                    </a:lnTo>
                    <a:lnTo>
                      <a:pt x="295" y="483"/>
                    </a:lnTo>
                    <a:lnTo>
                      <a:pt x="291" y="490"/>
                    </a:lnTo>
                    <a:lnTo>
                      <a:pt x="286" y="500"/>
                    </a:lnTo>
                    <a:lnTo>
                      <a:pt x="281" y="504"/>
                    </a:lnTo>
                    <a:lnTo>
                      <a:pt x="278" y="511"/>
                    </a:lnTo>
                    <a:lnTo>
                      <a:pt x="272" y="519"/>
                    </a:lnTo>
                    <a:lnTo>
                      <a:pt x="267" y="526"/>
                    </a:lnTo>
                    <a:lnTo>
                      <a:pt x="262" y="534"/>
                    </a:lnTo>
                    <a:lnTo>
                      <a:pt x="257" y="539"/>
                    </a:lnTo>
                    <a:lnTo>
                      <a:pt x="252" y="547"/>
                    </a:lnTo>
                    <a:lnTo>
                      <a:pt x="245" y="554"/>
                    </a:lnTo>
                    <a:lnTo>
                      <a:pt x="238" y="562"/>
                    </a:lnTo>
                    <a:lnTo>
                      <a:pt x="233" y="568"/>
                    </a:lnTo>
                    <a:lnTo>
                      <a:pt x="228" y="573"/>
                    </a:lnTo>
                    <a:lnTo>
                      <a:pt x="223" y="579"/>
                    </a:lnTo>
                    <a:lnTo>
                      <a:pt x="217" y="584"/>
                    </a:lnTo>
                    <a:lnTo>
                      <a:pt x="210" y="592"/>
                    </a:lnTo>
                    <a:lnTo>
                      <a:pt x="205" y="598"/>
                    </a:lnTo>
                    <a:lnTo>
                      <a:pt x="200" y="603"/>
                    </a:lnTo>
                    <a:lnTo>
                      <a:pt x="197" y="611"/>
                    </a:lnTo>
                    <a:lnTo>
                      <a:pt x="195" y="611"/>
                    </a:lnTo>
                    <a:lnTo>
                      <a:pt x="188" y="624"/>
                    </a:lnTo>
                    <a:lnTo>
                      <a:pt x="181" y="637"/>
                    </a:lnTo>
                    <a:lnTo>
                      <a:pt x="176" y="652"/>
                    </a:lnTo>
                    <a:lnTo>
                      <a:pt x="171" y="665"/>
                    </a:lnTo>
                    <a:lnTo>
                      <a:pt x="167" y="678"/>
                    </a:lnTo>
                    <a:lnTo>
                      <a:pt x="166" y="692"/>
                    </a:lnTo>
                    <a:lnTo>
                      <a:pt x="164" y="705"/>
                    </a:lnTo>
                    <a:lnTo>
                      <a:pt x="164" y="718"/>
                    </a:lnTo>
                    <a:lnTo>
                      <a:pt x="164" y="727"/>
                    </a:lnTo>
                    <a:lnTo>
                      <a:pt x="164" y="737"/>
                    </a:lnTo>
                    <a:lnTo>
                      <a:pt x="154" y="755"/>
                    </a:lnTo>
                    <a:lnTo>
                      <a:pt x="140" y="767"/>
                    </a:lnTo>
                    <a:lnTo>
                      <a:pt x="138" y="76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8" name="Freeform 4750"/>
              <p:cNvSpPr>
                <a:spLocks/>
              </p:cNvSpPr>
              <p:nvPr/>
            </p:nvSpPr>
            <p:spPr bwMode="auto">
              <a:xfrm>
                <a:off x="4643" y="1712"/>
                <a:ext cx="16" cy="32"/>
              </a:xfrm>
              <a:custGeom>
                <a:avLst/>
                <a:gdLst>
                  <a:gd name="T0" fmla="*/ 0 w 16"/>
                  <a:gd name="T1" fmla="*/ 30 h 32"/>
                  <a:gd name="T2" fmla="*/ 11 w 16"/>
                  <a:gd name="T3" fmla="*/ 0 h 32"/>
                  <a:gd name="T4" fmla="*/ 16 w 16"/>
                  <a:gd name="T5" fmla="*/ 2 h 32"/>
                  <a:gd name="T6" fmla="*/ 16 w 16"/>
                  <a:gd name="T7" fmla="*/ 6 h 32"/>
                  <a:gd name="T8" fmla="*/ 16 w 16"/>
                  <a:gd name="T9" fmla="*/ 12 h 32"/>
                  <a:gd name="T10" fmla="*/ 14 w 16"/>
                  <a:gd name="T11" fmla="*/ 15 h 32"/>
                  <a:gd name="T12" fmla="*/ 12 w 16"/>
                  <a:gd name="T13" fmla="*/ 19 h 32"/>
                  <a:gd name="T14" fmla="*/ 11 w 16"/>
                  <a:gd name="T15" fmla="*/ 23 h 32"/>
                  <a:gd name="T16" fmla="*/ 9 w 16"/>
                  <a:gd name="T17" fmla="*/ 27 h 32"/>
                  <a:gd name="T18" fmla="*/ 5 w 16"/>
                  <a:gd name="T19" fmla="*/ 29 h 32"/>
                  <a:gd name="T20" fmla="*/ 2 w 16"/>
                  <a:gd name="T21" fmla="*/ 32 h 32"/>
                  <a:gd name="T22" fmla="*/ 0 w 16"/>
                  <a:gd name="T23" fmla="*/ 3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32">
                    <a:moveTo>
                      <a:pt x="0" y="30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4" y="15"/>
                    </a:lnTo>
                    <a:lnTo>
                      <a:pt x="12" y="19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5" y="29"/>
                    </a:lnTo>
                    <a:lnTo>
                      <a:pt x="2" y="3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9" name="Freeform 4751"/>
              <p:cNvSpPr>
                <a:spLocks/>
              </p:cNvSpPr>
              <p:nvPr/>
            </p:nvSpPr>
            <p:spPr bwMode="auto">
              <a:xfrm>
                <a:off x="4642" y="1714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0 h 4"/>
                  <a:gd name="T4" fmla="*/ 0 w 3"/>
                  <a:gd name="T5" fmla="*/ 4 h 4"/>
                  <a:gd name="T6" fmla="*/ 0 w 3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AB6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0" name="Freeform 4752"/>
              <p:cNvSpPr>
                <a:spLocks/>
              </p:cNvSpPr>
              <p:nvPr/>
            </p:nvSpPr>
            <p:spPr bwMode="auto">
              <a:xfrm>
                <a:off x="4642" y="1712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0 w 5"/>
                  <a:gd name="T3" fmla="*/ 6 h 6"/>
                  <a:gd name="T4" fmla="*/ 0 w 5"/>
                  <a:gd name="T5" fmla="*/ 2 h 6"/>
                  <a:gd name="T6" fmla="*/ 5 w 5"/>
                  <a:gd name="T7" fmla="*/ 0 h 6"/>
                  <a:gd name="T8" fmla="*/ 0 w 5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AB6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1" name="Freeform 4753"/>
              <p:cNvSpPr>
                <a:spLocks/>
              </p:cNvSpPr>
              <p:nvPr/>
            </p:nvSpPr>
            <p:spPr bwMode="auto">
              <a:xfrm>
                <a:off x="4642" y="1711"/>
                <a:ext cx="6" cy="5"/>
              </a:xfrm>
              <a:custGeom>
                <a:avLst/>
                <a:gdLst>
                  <a:gd name="T0" fmla="*/ 3 w 6"/>
                  <a:gd name="T1" fmla="*/ 3 h 5"/>
                  <a:gd name="T2" fmla="*/ 0 w 6"/>
                  <a:gd name="T3" fmla="*/ 5 h 5"/>
                  <a:gd name="T4" fmla="*/ 0 w 6"/>
                  <a:gd name="T5" fmla="*/ 0 h 5"/>
                  <a:gd name="T6" fmla="*/ 6 w 6"/>
                  <a:gd name="T7" fmla="*/ 0 h 5"/>
                  <a:gd name="T8" fmla="*/ 3 w 6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3" y="3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8AB6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2" name="Freeform 4754"/>
              <p:cNvSpPr>
                <a:spLocks/>
              </p:cNvSpPr>
              <p:nvPr/>
            </p:nvSpPr>
            <p:spPr bwMode="auto">
              <a:xfrm>
                <a:off x="4642" y="1709"/>
                <a:ext cx="10" cy="5"/>
              </a:xfrm>
              <a:custGeom>
                <a:avLst/>
                <a:gdLst>
                  <a:gd name="T0" fmla="*/ 5 w 10"/>
                  <a:gd name="T1" fmla="*/ 3 h 5"/>
                  <a:gd name="T2" fmla="*/ 0 w 10"/>
                  <a:gd name="T3" fmla="*/ 5 h 5"/>
                  <a:gd name="T4" fmla="*/ 0 w 10"/>
                  <a:gd name="T5" fmla="*/ 0 h 5"/>
                  <a:gd name="T6" fmla="*/ 10 w 10"/>
                  <a:gd name="T7" fmla="*/ 0 h 5"/>
                  <a:gd name="T8" fmla="*/ 8 w 10"/>
                  <a:gd name="T9" fmla="*/ 0 h 5"/>
                  <a:gd name="T10" fmla="*/ 5 w 10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5" y="3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DB6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3" name="Freeform 4755"/>
              <p:cNvSpPr>
                <a:spLocks/>
              </p:cNvSpPr>
              <p:nvPr/>
            </p:nvSpPr>
            <p:spPr bwMode="auto">
              <a:xfrm>
                <a:off x="4642" y="1705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6 h 6"/>
                  <a:gd name="T4" fmla="*/ 1 w 12"/>
                  <a:gd name="T5" fmla="*/ 2 h 6"/>
                  <a:gd name="T6" fmla="*/ 12 w 12"/>
                  <a:gd name="T7" fmla="*/ 0 h 6"/>
                  <a:gd name="T8" fmla="*/ 8 w 12"/>
                  <a:gd name="T9" fmla="*/ 4 h 6"/>
                  <a:gd name="T10" fmla="*/ 6 w 12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0" y="6"/>
                    </a:lnTo>
                    <a:lnTo>
                      <a:pt x="1" y="2"/>
                    </a:lnTo>
                    <a:lnTo>
                      <a:pt x="12" y="0"/>
                    </a:lnTo>
                    <a:lnTo>
                      <a:pt x="8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8CB6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4" name="Freeform 4756"/>
              <p:cNvSpPr>
                <a:spLocks/>
              </p:cNvSpPr>
              <p:nvPr/>
            </p:nvSpPr>
            <p:spPr bwMode="auto">
              <a:xfrm>
                <a:off x="4642" y="1703"/>
                <a:ext cx="13" cy="6"/>
              </a:xfrm>
              <a:custGeom>
                <a:avLst/>
                <a:gdLst>
                  <a:gd name="T0" fmla="*/ 10 w 13"/>
                  <a:gd name="T1" fmla="*/ 6 h 6"/>
                  <a:gd name="T2" fmla="*/ 0 w 13"/>
                  <a:gd name="T3" fmla="*/ 6 h 6"/>
                  <a:gd name="T4" fmla="*/ 1 w 13"/>
                  <a:gd name="T5" fmla="*/ 2 h 6"/>
                  <a:gd name="T6" fmla="*/ 13 w 13"/>
                  <a:gd name="T7" fmla="*/ 0 h 6"/>
                  <a:gd name="T8" fmla="*/ 10 w 13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6"/>
                    </a:moveTo>
                    <a:lnTo>
                      <a:pt x="0" y="6"/>
                    </a:lnTo>
                    <a:lnTo>
                      <a:pt x="1" y="2"/>
                    </a:lnTo>
                    <a:lnTo>
                      <a:pt x="13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8CB6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5" name="Freeform 4757"/>
              <p:cNvSpPr>
                <a:spLocks/>
              </p:cNvSpPr>
              <p:nvPr/>
            </p:nvSpPr>
            <p:spPr bwMode="auto">
              <a:xfrm>
                <a:off x="4643" y="1701"/>
                <a:ext cx="14" cy="6"/>
              </a:xfrm>
              <a:custGeom>
                <a:avLst/>
                <a:gdLst>
                  <a:gd name="T0" fmla="*/ 11 w 14"/>
                  <a:gd name="T1" fmla="*/ 4 h 6"/>
                  <a:gd name="T2" fmla="*/ 0 w 14"/>
                  <a:gd name="T3" fmla="*/ 6 h 6"/>
                  <a:gd name="T4" fmla="*/ 0 w 14"/>
                  <a:gd name="T5" fmla="*/ 2 h 6"/>
                  <a:gd name="T6" fmla="*/ 14 w 14"/>
                  <a:gd name="T7" fmla="*/ 0 h 6"/>
                  <a:gd name="T8" fmla="*/ 14 w 14"/>
                  <a:gd name="T9" fmla="*/ 0 h 6"/>
                  <a:gd name="T10" fmla="*/ 14 w 14"/>
                  <a:gd name="T11" fmla="*/ 0 h 6"/>
                  <a:gd name="T12" fmla="*/ 14 w 14"/>
                  <a:gd name="T13" fmla="*/ 0 h 6"/>
                  <a:gd name="T14" fmla="*/ 14 w 14"/>
                  <a:gd name="T15" fmla="*/ 0 h 6"/>
                  <a:gd name="T16" fmla="*/ 14 w 14"/>
                  <a:gd name="T17" fmla="*/ 0 h 6"/>
                  <a:gd name="T18" fmla="*/ 14 w 14"/>
                  <a:gd name="T19" fmla="*/ 0 h 6"/>
                  <a:gd name="T20" fmla="*/ 14 w 14"/>
                  <a:gd name="T21" fmla="*/ 2 h 6"/>
                  <a:gd name="T22" fmla="*/ 14 w 14"/>
                  <a:gd name="T23" fmla="*/ 2 h 6"/>
                  <a:gd name="T24" fmla="*/ 11 w 14"/>
                  <a:gd name="T25" fmla="*/ 4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6">
                    <a:moveTo>
                      <a:pt x="11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8CB6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6" name="Freeform 4758"/>
              <p:cNvSpPr>
                <a:spLocks/>
              </p:cNvSpPr>
              <p:nvPr/>
            </p:nvSpPr>
            <p:spPr bwMode="auto">
              <a:xfrm>
                <a:off x="4643" y="1699"/>
                <a:ext cx="14" cy="6"/>
              </a:xfrm>
              <a:custGeom>
                <a:avLst/>
                <a:gdLst>
                  <a:gd name="T0" fmla="*/ 12 w 14"/>
                  <a:gd name="T1" fmla="*/ 4 h 6"/>
                  <a:gd name="T2" fmla="*/ 0 w 14"/>
                  <a:gd name="T3" fmla="*/ 6 h 6"/>
                  <a:gd name="T4" fmla="*/ 0 w 14"/>
                  <a:gd name="T5" fmla="*/ 2 h 6"/>
                  <a:gd name="T6" fmla="*/ 14 w 14"/>
                  <a:gd name="T7" fmla="*/ 0 h 6"/>
                  <a:gd name="T8" fmla="*/ 14 w 14"/>
                  <a:gd name="T9" fmla="*/ 0 h 6"/>
                  <a:gd name="T10" fmla="*/ 14 w 14"/>
                  <a:gd name="T11" fmla="*/ 0 h 6"/>
                  <a:gd name="T12" fmla="*/ 14 w 14"/>
                  <a:gd name="T13" fmla="*/ 2 h 6"/>
                  <a:gd name="T14" fmla="*/ 14 w 14"/>
                  <a:gd name="T15" fmla="*/ 2 h 6"/>
                  <a:gd name="T16" fmla="*/ 14 w 14"/>
                  <a:gd name="T17" fmla="*/ 2 h 6"/>
                  <a:gd name="T18" fmla="*/ 14 w 14"/>
                  <a:gd name="T19" fmla="*/ 2 h 6"/>
                  <a:gd name="T20" fmla="*/ 14 w 14"/>
                  <a:gd name="T21" fmla="*/ 2 h 6"/>
                  <a:gd name="T22" fmla="*/ 14 w 14"/>
                  <a:gd name="T23" fmla="*/ 4 h 6"/>
                  <a:gd name="T24" fmla="*/ 12 w 14"/>
                  <a:gd name="T25" fmla="*/ 4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6">
                    <a:moveTo>
                      <a:pt x="12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8CB6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7" name="Freeform 4759"/>
              <p:cNvSpPr>
                <a:spLocks/>
              </p:cNvSpPr>
              <p:nvPr/>
            </p:nvSpPr>
            <p:spPr bwMode="auto">
              <a:xfrm>
                <a:off x="4643" y="1697"/>
                <a:ext cx="14" cy="6"/>
              </a:xfrm>
              <a:custGeom>
                <a:avLst/>
                <a:gdLst>
                  <a:gd name="T0" fmla="*/ 14 w 14"/>
                  <a:gd name="T1" fmla="*/ 4 h 6"/>
                  <a:gd name="T2" fmla="*/ 0 w 14"/>
                  <a:gd name="T3" fmla="*/ 6 h 6"/>
                  <a:gd name="T4" fmla="*/ 0 w 14"/>
                  <a:gd name="T5" fmla="*/ 2 h 6"/>
                  <a:gd name="T6" fmla="*/ 14 w 14"/>
                  <a:gd name="T7" fmla="*/ 0 h 6"/>
                  <a:gd name="T8" fmla="*/ 14 w 14"/>
                  <a:gd name="T9" fmla="*/ 0 h 6"/>
                  <a:gd name="T10" fmla="*/ 14 w 14"/>
                  <a:gd name="T11" fmla="*/ 2 h 6"/>
                  <a:gd name="T12" fmla="*/ 14 w 14"/>
                  <a:gd name="T13" fmla="*/ 2 h 6"/>
                  <a:gd name="T14" fmla="*/ 14 w 14"/>
                  <a:gd name="T15" fmla="*/ 2 h 6"/>
                  <a:gd name="T16" fmla="*/ 14 w 14"/>
                  <a:gd name="T17" fmla="*/ 2 h 6"/>
                  <a:gd name="T18" fmla="*/ 14 w 14"/>
                  <a:gd name="T19" fmla="*/ 4 h 6"/>
                  <a:gd name="T20" fmla="*/ 14 w 14"/>
                  <a:gd name="T21" fmla="*/ 4 h 6"/>
                  <a:gd name="T22" fmla="*/ 14 w 14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6">
                    <a:moveTo>
                      <a:pt x="14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8EB9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8" name="Freeform 4760"/>
              <p:cNvSpPr>
                <a:spLocks/>
              </p:cNvSpPr>
              <p:nvPr/>
            </p:nvSpPr>
            <p:spPr bwMode="auto">
              <a:xfrm>
                <a:off x="4643" y="1695"/>
                <a:ext cx="14" cy="6"/>
              </a:xfrm>
              <a:custGeom>
                <a:avLst/>
                <a:gdLst>
                  <a:gd name="T0" fmla="*/ 14 w 14"/>
                  <a:gd name="T1" fmla="*/ 4 h 6"/>
                  <a:gd name="T2" fmla="*/ 0 w 14"/>
                  <a:gd name="T3" fmla="*/ 6 h 6"/>
                  <a:gd name="T4" fmla="*/ 0 w 14"/>
                  <a:gd name="T5" fmla="*/ 2 h 6"/>
                  <a:gd name="T6" fmla="*/ 14 w 14"/>
                  <a:gd name="T7" fmla="*/ 0 h 6"/>
                  <a:gd name="T8" fmla="*/ 14 w 14"/>
                  <a:gd name="T9" fmla="*/ 0 h 6"/>
                  <a:gd name="T10" fmla="*/ 14 w 14"/>
                  <a:gd name="T11" fmla="*/ 2 h 6"/>
                  <a:gd name="T12" fmla="*/ 14 w 14"/>
                  <a:gd name="T13" fmla="*/ 2 h 6"/>
                  <a:gd name="T14" fmla="*/ 14 w 14"/>
                  <a:gd name="T15" fmla="*/ 2 h 6"/>
                  <a:gd name="T16" fmla="*/ 14 w 14"/>
                  <a:gd name="T17" fmla="*/ 2 h 6"/>
                  <a:gd name="T18" fmla="*/ 14 w 14"/>
                  <a:gd name="T19" fmla="*/ 4 h 6"/>
                  <a:gd name="T20" fmla="*/ 14 w 14"/>
                  <a:gd name="T21" fmla="*/ 4 h 6"/>
                  <a:gd name="T22" fmla="*/ 14 w 14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6">
                    <a:moveTo>
                      <a:pt x="14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8EB9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9" name="Freeform 4761"/>
              <p:cNvSpPr>
                <a:spLocks/>
              </p:cNvSpPr>
              <p:nvPr/>
            </p:nvSpPr>
            <p:spPr bwMode="auto">
              <a:xfrm>
                <a:off x="4643" y="1694"/>
                <a:ext cx="14" cy="5"/>
              </a:xfrm>
              <a:custGeom>
                <a:avLst/>
                <a:gdLst>
                  <a:gd name="T0" fmla="*/ 14 w 14"/>
                  <a:gd name="T1" fmla="*/ 3 h 5"/>
                  <a:gd name="T2" fmla="*/ 0 w 14"/>
                  <a:gd name="T3" fmla="*/ 5 h 5"/>
                  <a:gd name="T4" fmla="*/ 0 w 14"/>
                  <a:gd name="T5" fmla="*/ 1 h 5"/>
                  <a:gd name="T6" fmla="*/ 14 w 14"/>
                  <a:gd name="T7" fmla="*/ 0 h 5"/>
                  <a:gd name="T8" fmla="*/ 14 w 14"/>
                  <a:gd name="T9" fmla="*/ 0 h 5"/>
                  <a:gd name="T10" fmla="*/ 14 w 14"/>
                  <a:gd name="T11" fmla="*/ 1 h 5"/>
                  <a:gd name="T12" fmla="*/ 14 w 14"/>
                  <a:gd name="T13" fmla="*/ 1 h 5"/>
                  <a:gd name="T14" fmla="*/ 14 w 14"/>
                  <a:gd name="T15" fmla="*/ 1 h 5"/>
                  <a:gd name="T16" fmla="*/ 14 w 14"/>
                  <a:gd name="T17" fmla="*/ 1 h 5"/>
                  <a:gd name="T18" fmla="*/ 14 w 14"/>
                  <a:gd name="T19" fmla="*/ 3 h 5"/>
                  <a:gd name="T20" fmla="*/ 14 w 14"/>
                  <a:gd name="T21" fmla="*/ 3 h 5"/>
                  <a:gd name="T22" fmla="*/ 14 w 14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5">
                    <a:moveTo>
                      <a:pt x="14" y="3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8EB9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0" name="Freeform 4762"/>
              <p:cNvSpPr>
                <a:spLocks/>
              </p:cNvSpPr>
              <p:nvPr/>
            </p:nvSpPr>
            <p:spPr bwMode="auto">
              <a:xfrm>
                <a:off x="4643" y="1692"/>
                <a:ext cx="14" cy="5"/>
              </a:xfrm>
              <a:custGeom>
                <a:avLst/>
                <a:gdLst>
                  <a:gd name="T0" fmla="*/ 14 w 14"/>
                  <a:gd name="T1" fmla="*/ 3 h 5"/>
                  <a:gd name="T2" fmla="*/ 0 w 14"/>
                  <a:gd name="T3" fmla="*/ 5 h 5"/>
                  <a:gd name="T4" fmla="*/ 2 w 14"/>
                  <a:gd name="T5" fmla="*/ 2 h 5"/>
                  <a:gd name="T6" fmla="*/ 12 w 14"/>
                  <a:gd name="T7" fmla="*/ 0 h 5"/>
                  <a:gd name="T8" fmla="*/ 14 w 14"/>
                  <a:gd name="T9" fmla="*/ 0 h 5"/>
                  <a:gd name="T10" fmla="*/ 14 w 14"/>
                  <a:gd name="T11" fmla="*/ 2 h 5"/>
                  <a:gd name="T12" fmla="*/ 14 w 14"/>
                  <a:gd name="T13" fmla="*/ 2 h 5"/>
                  <a:gd name="T14" fmla="*/ 14 w 14"/>
                  <a:gd name="T15" fmla="*/ 2 h 5"/>
                  <a:gd name="T16" fmla="*/ 14 w 14"/>
                  <a:gd name="T17" fmla="*/ 2 h 5"/>
                  <a:gd name="T18" fmla="*/ 14 w 14"/>
                  <a:gd name="T19" fmla="*/ 3 h 5"/>
                  <a:gd name="T20" fmla="*/ 14 w 14"/>
                  <a:gd name="T21" fmla="*/ 3 h 5"/>
                  <a:gd name="T22" fmla="*/ 14 w 14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5">
                    <a:moveTo>
                      <a:pt x="14" y="3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8EB9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1" name="Freeform 4763"/>
              <p:cNvSpPr>
                <a:spLocks/>
              </p:cNvSpPr>
              <p:nvPr/>
            </p:nvSpPr>
            <p:spPr bwMode="auto">
              <a:xfrm>
                <a:off x="4643" y="1690"/>
                <a:ext cx="14" cy="5"/>
              </a:xfrm>
              <a:custGeom>
                <a:avLst/>
                <a:gdLst>
                  <a:gd name="T0" fmla="*/ 14 w 14"/>
                  <a:gd name="T1" fmla="*/ 4 h 5"/>
                  <a:gd name="T2" fmla="*/ 0 w 14"/>
                  <a:gd name="T3" fmla="*/ 5 h 5"/>
                  <a:gd name="T4" fmla="*/ 2 w 14"/>
                  <a:gd name="T5" fmla="*/ 2 h 5"/>
                  <a:gd name="T6" fmla="*/ 12 w 14"/>
                  <a:gd name="T7" fmla="*/ 0 h 5"/>
                  <a:gd name="T8" fmla="*/ 12 w 14"/>
                  <a:gd name="T9" fmla="*/ 0 h 5"/>
                  <a:gd name="T10" fmla="*/ 12 w 14"/>
                  <a:gd name="T11" fmla="*/ 2 h 5"/>
                  <a:gd name="T12" fmla="*/ 12 w 14"/>
                  <a:gd name="T13" fmla="*/ 2 h 5"/>
                  <a:gd name="T14" fmla="*/ 12 w 14"/>
                  <a:gd name="T15" fmla="*/ 2 h 5"/>
                  <a:gd name="T16" fmla="*/ 14 w 14"/>
                  <a:gd name="T17" fmla="*/ 2 h 5"/>
                  <a:gd name="T18" fmla="*/ 14 w 14"/>
                  <a:gd name="T19" fmla="*/ 4 h 5"/>
                  <a:gd name="T20" fmla="*/ 14 w 14"/>
                  <a:gd name="T21" fmla="*/ 4 h 5"/>
                  <a:gd name="T22" fmla="*/ 14 w 14"/>
                  <a:gd name="T23" fmla="*/ 4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5">
                    <a:moveTo>
                      <a:pt x="14" y="4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8EB9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2" name="Freeform 4764"/>
              <p:cNvSpPr>
                <a:spLocks/>
              </p:cNvSpPr>
              <p:nvPr/>
            </p:nvSpPr>
            <p:spPr bwMode="auto">
              <a:xfrm>
                <a:off x="4645" y="1688"/>
                <a:ext cx="10" cy="6"/>
              </a:xfrm>
              <a:custGeom>
                <a:avLst/>
                <a:gdLst>
                  <a:gd name="T0" fmla="*/ 10 w 10"/>
                  <a:gd name="T1" fmla="*/ 4 h 6"/>
                  <a:gd name="T2" fmla="*/ 0 w 10"/>
                  <a:gd name="T3" fmla="*/ 6 h 6"/>
                  <a:gd name="T4" fmla="*/ 0 w 10"/>
                  <a:gd name="T5" fmla="*/ 2 h 6"/>
                  <a:gd name="T6" fmla="*/ 10 w 10"/>
                  <a:gd name="T7" fmla="*/ 0 h 6"/>
                  <a:gd name="T8" fmla="*/ 10 w 10"/>
                  <a:gd name="T9" fmla="*/ 0 h 6"/>
                  <a:gd name="T10" fmla="*/ 10 w 10"/>
                  <a:gd name="T11" fmla="*/ 2 h 6"/>
                  <a:gd name="T12" fmla="*/ 10 w 10"/>
                  <a:gd name="T13" fmla="*/ 2 h 6"/>
                  <a:gd name="T14" fmla="*/ 10 w 10"/>
                  <a:gd name="T15" fmla="*/ 2 h 6"/>
                  <a:gd name="T16" fmla="*/ 10 w 10"/>
                  <a:gd name="T17" fmla="*/ 2 h 6"/>
                  <a:gd name="T18" fmla="*/ 10 w 10"/>
                  <a:gd name="T19" fmla="*/ 4 h 6"/>
                  <a:gd name="T20" fmla="*/ 10 w 10"/>
                  <a:gd name="T21" fmla="*/ 4 h 6"/>
                  <a:gd name="T22" fmla="*/ 10 w 10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8EB9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3" name="Freeform 4765"/>
              <p:cNvSpPr>
                <a:spLocks/>
              </p:cNvSpPr>
              <p:nvPr/>
            </p:nvSpPr>
            <p:spPr bwMode="auto">
              <a:xfrm>
                <a:off x="4645" y="1686"/>
                <a:ext cx="12" cy="6"/>
              </a:xfrm>
              <a:custGeom>
                <a:avLst/>
                <a:gdLst>
                  <a:gd name="T0" fmla="*/ 10 w 12"/>
                  <a:gd name="T1" fmla="*/ 4 h 6"/>
                  <a:gd name="T2" fmla="*/ 0 w 12"/>
                  <a:gd name="T3" fmla="*/ 6 h 6"/>
                  <a:gd name="T4" fmla="*/ 0 w 12"/>
                  <a:gd name="T5" fmla="*/ 2 h 6"/>
                  <a:gd name="T6" fmla="*/ 12 w 12"/>
                  <a:gd name="T7" fmla="*/ 0 h 6"/>
                  <a:gd name="T8" fmla="*/ 12 w 12"/>
                  <a:gd name="T9" fmla="*/ 0 h 6"/>
                  <a:gd name="T10" fmla="*/ 12 w 12"/>
                  <a:gd name="T11" fmla="*/ 2 h 6"/>
                  <a:gd name="T12" fmla="*/ 10 w 12"/>
                  <a:gd name="T13" fmla="*/ 2 h 6"/>
                  <a:gd name="T14" fmla="*/ 10 w 12"/>
                  <a:gd name="T15" fmla="*/ 2 h 6"/>
                  <a:gd name="T16" fmla="*/ 10 w 12"/>
                  <a:gd name="T17" fmla="*/ 2 h 6"/>
                  <a:gd name="T18" fmla="*/ 10 w 12"/>
                  <a:gd name="T19" fmla="*/ 4 h 6"/>
                  <a:gd name="T20" fmla="*/ 10 w 12"/>
                  <a:gd name="T21" fmla="*/ 4 h 6"/>
                  <a:gd name="T22" fmla="*/ 10 w 12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90BA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4" name="Freeform 4766"/>
              <p:cNvSpPr>
                <a:spLocks/>
              </p:cNvSpPr>
              <p:nvPr/>
            </p:nvSpPr>
            <p:spPr bwMode="auto">
              <a:xfrm>
                <a:off x="4645" y="1684"/>
                <a:ext cx="12" cy="6"/>
              </a:xfrm>
              <a:custGeom>
                <a:avLst/>
                <a:gdLst>
                  <a:gd name="T0" fmla="*/ 10 w 12"/>
                  <a:gd name="T1" fmla="*/ 4 h 6"/>
                  <a:gd name="T2" fmla="*/ 0 w 12"/>
                  <a:gd name="T3" fmla="*/ 6 h 6"/>
                  <a:gd name="T4" fmla="*/ 0 w 12"/>
                  <a:gd name="T5" fmla="*/ 2 h 6"/>
                  <a:gd name="T6" fmla="*/ 12 w 12"/>
                  <a:gd name="T7" fmla="*/ 0 h 6"/>
                  <a:gd name="T8" fmla="*/ 12 w 12"/>
                  <a:gd name="T9" fmla="*/ 0 h 6"/>
                  <a:gd name="T10" fmla="*/ 12 w 12"/>
                  <a:gd name="T11" fmla="*/ 2 h 6"/>
                  <a:gd name="T12" fmla="*/ 12 w 12"/>
                  <a:gd name="T13" fmla="*/ 2 h 6"/>
                  <a:gd name="T14" fmla="*/ 12 w 12"/>
                  <a:gd name="T15" fmla="*/ 2 h 6"/>
                  <a:gd name="T16" fmla="*/ 12 w 12"/>
                  <a:gd name="T17" fmla="*/ 2 h 6"/>
                  <a:gd name="T18" fmla="*/ 12 w 12"/>
                  <a:gd name="T19" fmla="*/ 4 h 6"/>
                  <a:gd name="T20" fmla="*/ 10 w 12"/>
                  <a:gd name="T21" fmla="*/ 4 h 6"/>
                  <a:gd name="T22" fmla="*/ 10 w 12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90BA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5" name="Freeform 4767"/>
              <p:cNvSpPr>
                <a:spLocks/>
              </p:cNvSpPr>
              <p:nvPr/>
            </p:nvSpPr>
            <p:spPr bwMode="auto">
              <a:xfrm>
                <a:off x="4645" y="1682"/>
                <a:ext cx="12" cy="6"/>
              </a:xfrm>
              <a:custGeom>
                <a:avLst/>
                <a:gdLst>
                  <a:gd name="T0" fmla="*/ 12 w 12"/>
                  <a:gd name="T1" fmla="*/ 4 h 6"/>
                  <a:gd name="T2" fmla="*/ 0 w 12"/>
                  <a:gd name="T3" fmla="*/ 6 h 6"/>
                  <a:gd name="T4" fmla="*/ 0 w 12"/>
                  <a:gd name="T5" fmla="*/ 2 h 6"/>
                  <a:gd name="T6" fmla="*/ 12 w 12"/>
                  <a:gd name="T7" fmla="*/ 0 h 6"/>
                  <a:gd name="T8" fmla="*/ 12 w 12"/>
                  <a:gd name="T9" fmla="*/ 0 h 6"/>
                  <a:gd name="T10" fmla="*/ 12 w 12"/>
                  <a:gd name="T11" fmla="*/ 0 h 6"/>
                  <a:gd name="T12" fmla="*/ 12 w 12"/>
                  <a:gd name="T13" fmla="*/ 2 h 6"/>
                  <a:gd name="T14" fmla="*/ 12 w 12"/>
                  <a:gd name="T15" fmla="*/ 2 h 6"/>
                  <a:gd name="T16" fmla="*/ 12 w 12"/>
                  <a:gd name="T17" fmla="*/ 2 h 6"/>
                  <a:gd name="T18" fmla="*/ 12 w 12"/>
                  <a:gd name="T19" fmla="*/ 4 h 6"/>
                  <a:gd name="T20" fmla="*/ 12 w 12"/>
                  <a:gd name="T21" fmla="*/ 4 h 6"/>
                  <a:gd name="T22" fmla="*/ 12 w 12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90BA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6" name="Freeform 4768"/>
              <p:cNvSpPr>
                <a:spLocks/>
              </p:cNvSpPr>
              <p:nvPr/>
            </p:nvSpPr>
            <p:spPr bwMode="auto">
              <a:xfrm>
                <a:off x="4645" y="1680"/>
                <a:ext cx="12" cy="6"/>
              </a:xfrm>
              <a:custGeom>
                <a:avLst/>
                <a:gdLst>
                  <a:gd name="T0" fmla="*/ 12 w 12"/>
                  <a:gd name="T1" fmla="*/ 4 h 6"/>
                  <a:gd name="T2" fmla="*/ 0 w 12"/>
                  <a:gd name="T3" fmla="*/ 6 h 6"/>
                  <a:gd name="T4" fmla="*/ 0 w 12"/>
                  <a:gd name="T5" fmla="*/ 2 h 6"/>
                  <a:gd name="T6" fmla="*/ 12 w 12"/>
                  <a:gd name="T7" fmla="*/ 0 h 6"/>
                  <a:gd name="T8" fmla="*/ 12 w 12"/>
                  <a:gd name="T9" fmla="*/ 0 h 6"/>
                  <a:gd name="T10" fmla="*/ 12 w 12"/>
                  <a:gd name="T11" fmla="*/ 0 h 6"/>
                  <a:gd name="T12" fmla="*/ 12 w 12"/>
                  <a:gd name="T13" fmla="*/ 2 h 6"/>
                  <a:gd name="T14" fmla="*/ 12 w 12"/>
                  <a:gd name="T15" fmla="*/ 2 h 6"/>
                  <a:gd name="T16" fmla="*/ 12 w 12"/>
                  <a:gd name="T17" fmla="*/ 2 h 6"/>
                  <a:gd name="T18" fmla="*/ 12 w 12"/>
                  <a:gd name="T19" fmla="*/ 2 h 6"/>
                  <a:gd name="T20" fmla="*/ 12 w 12"/>
                  <a:gd name="T21" fmla="*/ 4 h 6"/>
                  <a:gd name="T22" fmla="*/ 12 w 12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90BA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7" name="Freeform 4769"/>
              <p:cNvSpPr>
                <a:spLocks/>
              </p:cNvSpPr>
              <p:nvPr/>
            </p:nvSpPr>
            <p:spPr bwMode="auto">
              <a:xfrm>
                <a:off x="4645" y="1679"/>
                <a:ext cx="12" cy="5"/>
              </a:xfrm>
              <a:custGeom>
                <a:avLst/>
                <a:gdLst>
                  <a:gd name="T0" fmla="*/ 12 w 12"/>
                  <a:gd name="T1" fmla="*/ 3 h 5"/>
                  <a:gd name="T2" fmla="*/ 0 w 12"/>
                  <a:gd name="T3" fmla="*/ 5 h 5"/>
                  <a:gd name="T4" fmla="*/ 0 w 12"/>
                  <a:gd name="T5" fmla="*/ 1 h 5"/>
                  <a:gd name="T6" fmla="*/ 12 w 12"/>
                  <a:gd name="T7" fmla="*/ 0 h 5"/>
                  <a:gd name="T8" fmla="*/ 12 w 12"/>
                  <a:gd name="T9" fmla="*/ 0 h 5"/>
                  <a:gd name="T10" fmla="*/ 12 w 12"/>
                  <a:gd name="T11" fmla="*/ 0 h 5"/>
                  <a:gd name="T12" fmla="*/ 12 w 12"/>
                  <a:gd name="T13" fmla="*/ 1 h 5"/>
                  <a:gd name="T14" fmla="*/ 12 w 12"/>
                  <a:gd name="T15" fmla="*/ 1 h 5"/>
                  <a:gd name="T16" fmla="*/ 12 w 12"/>
                  <a:gd name="T17" fmla="*/ 1 h 5"/>
                  <a:gd name="T18" fmla="*/ 12 w 12"/>
                  <a:gd name="T19" fmla="*/ 1 h 5"/>
                  <a:gd name="T20" fmla="*/ 12 w 12"/>
                  <a:gd name="T21" fmla="*/ 3 h 5"/>
                  <a:gd name="T22" fmla="*/ 12 w 12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5">
                    <a:moveTo>
                      <a:pt x="12" y="3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90BA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8" name="Freeform 4770"/>
              <p:cNvSpPr>
                <a:spLocks/>
              </p:cNvSpPr>
              <p:nvPr/>
            </p:nvSpPr>
            <p:spPr bwMode="auto">
              <a:xfrm>
                <a:off x="4645" y="1677"/>
                <a:ext cx="12" cy="5"/>
              </a:xfrm>
              <a:custGeom>
                <a:avLst/>
                <a:gdLst>
                  <a:gd name="T0" fmla="*/ 12 w 12"/>
                  <a:gd name="T1" fmla="*/ 3 h 5"/>
                  <a:gd name="T2" fmla="*/ 0 w 12"/>
                  <a:gd name="T3" fmla="*/ 5 h 5"/>
                  <a:gd name="T4" fmla="*/ 2 w 12"/>
                  <a:gd name="T5" fmla="*/ 2 h 5"/>
                  <a:gd name="T6" fmla="*/ 12 w 12"/>
                  <a:gd name="T7" fmla="*/ 0 h 5"/>
                  <a:gd name="T8" fmla="*/ 12 w 12"/>
                  <a:gd name="T9" fmla="*/ 0 h 5"/>
                  <a:gd name="T10" fmla="*/ 12 w 12"/>
                  <a:gd name="T11" fmla="*/ 0 h 5"/>
                  <a:gd name="T12" fmla="*/ 12 w 12"/>
                  <a:gd name="T13" fmla="*/ 2 h 5"/>
                  <a:gd name="T14" fmla="*/ 12 w 12"/>
                  <a:gd name="T15" fmla="*/ 2 h 5"/>
                  <a:gd name="T16" fmla="*/ 12 w 12"/>
                  <a:gd name="T17" fmla="*/ 2 h 5"/>
                  <a:gd name="T18" fmla="*/ 12 w 12"/>
                  <a:gd name="T19" fmla="*/ 2 h 5"/>
                  <a:gd name="T20" fmla="*/ 12 w 12"/>
                  <a:gd name="T21" fmla="*/ 3 h 5"/>
                  <a:gd name="T22" fmla="*/ 12 w 12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5">
                    <a:moveTo>
                      <a:pt x="12" y="3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92B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9" name="Freeform 4771"/>
              <p:cNvSpPr>
                <a:spLocks/>
              </p:cNvSpPr>
              <p:nvPr/>
            </p:nvSpPr>
            <p:spPr bwMode="auto">
              <a:xfrm>
                <a:off x="4645" y="1675"/>
                <a:ext cx="12" cy="5"/>
              </a:xfrm>
              <a:custGeom>
                <a:avLst/>
                <a:gdLst>
                  <a:gd name="T0" fmla="*/ 12 w 12"/>
                  <a:gd name="T1" fmla="*/ 4 h 5"/>
                  <a:gd name="T2" fmla="*/ 0 w 12"/>
                  <a:gd name="T3" fmla="*/ 5 h 5"/>
                  <a:gd name="T4" fmla="*/ 2 w 12"/>
                  <a:gd name="T5" fmla="*/ 2 h 5"/>
                  <a:gd name="T6" fmla="*/ 12 w 12"/>
                  <a:gd name="T7" fmla="*/ 0 h 5"/>
                  <a:gd name="T8" fmla="*/ 12 w 12"/>
                  <a:gd name="T9" fmla="*/ 0 h 5"/>
                  <a:gd name="T10" fmla="*/ 12 w 12"/>
                  <a:gd name="T11" fmla="*/ 0 h 5"/>
                  <a:gd name="T12" fmla="*/ 12 w 12"/>
                  <a:gd name="T13" fmla="*/ 2 h 5"/>
                  <a:gd name="T14" fmla="*/ 12 w 12"/>
                  <a:gd name="T15" fmla="*/ 2 h 5"/>
                  <a:gd name="T16" fmla="*/ 12 w 12"/>
                  <a:gd name="T17" fmla="*/ 2 h 5"/>
                  <a:gd name="T18" fmla="*/ 12 w 12"/>
                  <a:gd name="T19" fmla="*/ 2 h 5"/>
                  <a:gd name="T20" fmla="*/ 12 w 12"/>
                  <a:gd name="T21" fmla="*/ 4 h 5"/>
                  <a:gd name="T22" fmla="*/ 12 w 12"/>
                  <a:gd name="T23" fmla="*/ 4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5">
                    <a:moveTo>
                      <a:pt x="12" y="4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92B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0" name="Freeform 4772"/>
              <p:cNvSpPr>
                <a:spLocks/>
              </p:cNvSpPr>
              <p:nvPr/>
            </p:nvSpPr>
            <p:spPr bwMode="auto">
              <a:xfrm>
                <a:off x="4647" y="1673"/>
                <a:ext cx="10" cy="6"/>
              </a:xfrm>
              <a:custGeom>
                <a:avLst/>
                <a:gdLst>
                  <a:gd name="T0" fmla="*/ 10 w 10"/>
                  <a:gd name="T1" fmla="*/ 4 h 6"/>
                  <a:gd name="T2" fmla="*/ 0 w 10"/>
                  <a:gd name="T3" fmla="*/ 6 h 6"/>
                  <a:gd name="T4" fmla="*/ 0 w 10"/>
                  <a:gd name="T5" fmla="*/ 2 h 6"/>
                  <a:gd name="T6" fmla="*/ 10 w 10"/>
                  <a:gd name="T7" fmla="*/ 0 h 6"/>
                  <a:gd name="T8" fmla="*/ 10 w 10"/>
                  <a:gd name="T9" fmla="*/ 0 h 6"/>
                  <a:gd name="T10" fmla="*/ 10 w 10"/>
                  <a:gd name="T11" fmla="*/ 0 h 6"/>
                  <a:gd name="T12" fmla="*/ 10 w 10"/>
                  <a:gd name="T13" fmla="*/ 2 h 6"/>
                  <a:gd name="T14" fmla="*/ 10 w 10"/>
                  <a:gd name="T15" fmla="*/ 2 h 6"/>
                  <a:gd name="T16" fmla="*/ 10 w 10"/>
                  <a:gd name="T17" fmla="*/ 2 h 6"/>
                  <a:gd name="T18" fmla="*/ 10 w 10"/>
                  <a:gd name="T19" fmla="*/ 2 h 6"/>
                  <a:gd name="T20" fmla="*/ 10 w 10"/>
                  <a:gd name="T21" fmla="*/ 4 h 6"/>
                  <a:gd name="T22" fmla="*/ 10 w 10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92BB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1" name="Freeform 4773"/>
              <p:cNvSpPr>
                <a:spLocks/>
              </p:cNvSpPr>
              <p:nvPr/>
            </p:nvSpPr>
            <p:spPr bwMode="auto">
              <a:xfrm>
                <a:off x="4647" y="1671"/>
                <a:ext cx="12" cy="6"/>
              </a:xfrm>
              <a:custGeom>
                <a:avLst/>
                <a:gdLst>
                  <a:gd name="T0" fmla="*/ 10 w 12"/>
                  <a:gd name="T1" fmla="*/ 4 h 6"/>
                  <a:gd name="T2" fmla="*/ 0 w 12"/>
                  <a:gd name="T3" fmla="*/ 6 h 6"/>
                  <a:gd name="T4" fmla="*/ 0 w 12"/>
                  <a:gd name="T5" fmla="*/ 2 h 6"/>
                  <a:gd name="T6" fmla="*/ 12 w 12"/>
                  <a:gd name="T7" fmla="*/ 0 h 6"/>
                  <a:gd name="T8" fmla="*/ 12 w 12"/>
                  <a:gd name="T9" fmla="*/ 0 h 6"/>
                  <a:gd name="T10" fmla="*/ 10 w 12"/>
                  <a:gd name="T11" fmla="*/ 0 h 6"/>
                  <a:gd name="T12" fmla="*/ 10 w 12"/>
                  <a:gd name="T13" fmla="*/ 2 h 6"/>
                  <a:gd name="T14" fmla="*/ 10 w 12"/>
                  <a:gd name="T15" fmla="*/ 2 h 6"/>
                  <a:gd name="T16" fmla="*/ 10 w 12"/>
                  <a:gd name="T17" fmla="*/ 2 h 6"/>
                  <a:gd name="T18" fmla="*/ 10 w 12"/>
                  <a:gd name="T19" fmla="*/ 2 h 6"/>
                  <a:gd name="T20" fmla="*/ 10 w 12"/>
                  <a:gd name="T21" fmla="*/ 4 h 6"/>
                  <a:gd name="T22" fmla="*/ 10 w 12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92BB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2" name="Freeform 4774"/>
              <p:cNvSpPr>
                <a:spLocks/>
              </p:cNvSpPr>
              <p:nvPr/>
            </p:nvSpPr>
            <p:spPr bwMode="auto">
              <a:xfrm>
                <a:off x="4647" y="1669"/>
                <a:ext cx="12" cy="6"/>
              </a:xfrm>
              <a:custGeom>
                <a:avLst/>
                <a:gdLst>
                  <a:gd name="T0" fmla="*/ 10 w 12"/>
                  <a:gd name="T1" fmla="*/ 4 h 6"/>
                  <a:gd name="T2" fmla="*/ 0 w 12"/>
                  <a:gd name="T3" fmla="*/ 6 h 6"/>
                  <a:gd name="T4" fmla="*/ 0 w 12"/>
                  <a:gd name="T5" fmla="*/ 2 h 6"/>
                  <a:gd name="T6" fmla="*/ 12 w 12"/>
                  <a:gd name="T7" fmla="*/ 0 h 6"/>
                  <a:gd name="T8" fmla="*/ 12 w 12"/>
                  <a:gd name="T9" fmla="*/ 0 h 6"/>
                  <a:gd name="T10" fmla="*/ 12 w 12"/>
                  <a:gd name="T11" fmla="*/ 0 h 6"/>
                  <a:gd name="T12" fmla="*/ 12 w 12"/>
                  <a:gd name="T13" fmla="*/ 0 h 6"/>
                  <a:gd name="T14" fmla="*/ 12 w 12"/>
                  <a:gd name="T15" fmla="*/ 2 h 6"/>
                  <a:gd name="T16" fmla="*/ 12 w 12"/>
                  <a:gd name="T17" fmla="*/ 2 h 6"/>
                  <a:gd name="T18" fmla="*/ 10 w 12"/>
                  <a:gd name="T19" fmla="*/ 2 h 6"/>
                  <a:gd name="T20" fmla="*/ 10 w 12"/>
                  <a:gd name="T21" fmla="*/ 4 h 6"/>
                  <a:gd name="T22" fmla="*/ 10 w 12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92BB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3" name="Freeform 4775"/>
              <p:cNvSpPr>
                <a:spLocks/>
              </p:cNvSpPr>
              <p:nvPr/>
            </p:nvSpPr>
            <p:spPr bwMode="auto">
              <a:xfrm>
                <a:off x="4647" y="1667"/>
                <a:ext cx="12" cy="6"/>
              </a:xfrm>
              <a:custGeom>
                <a:avLst/>
                <a:gdLst>
                  <a:gd name="T0" fmla="*/ 12 w 12"/>
                  <a:gd name="T1" fmla="*/ 4 h 6"/>
                  <a:gd name="T2" fmla="*/ 0 w 12"/>
                  <a:gd name="T3" fmla="*/ 6 h 6"/>
                  <a:gd name="T4" fmla="*/ 0 w 12"/>
                  <a:gd name="T5" fmla="*/ 2 h 6"/>
                  <a:gd name="T6" fmla="*/ 12 w 12"/>
                  <a:gd name="T7" fmla="*/ 0 h 6"/>
                  <a:gd name="T8" fmla="*/ 12 w 12"/>
                  <a:gd name="T9" fmla="*/ 0 h 6"/>
                  <a:gd name="T10" fmla="*/ 12 w 12"/>
                  <a:gd name="T11" fmla="*/ 0 h 6"/>
                  <a:gd name="T12" fmla="*/ 12 w 12"/>
                  <a:gd name="T13" fmla="*/ 0 h 6"/>
                  <a:gd name="T14" fmla="*/ 12 w 12"/>
                  <a:gd name="T15" fmla="*/ 2 h 6"/>
                  <a:gd name="T16" fmla="*/ 12 w 12"/>
                  <a:gd name="T17" fmla="*/ 2 h 6"/>
                  <a:gd name="T18" fmla="*/ 12 w 12"/>
                  <a:gd name="T19" fmla="*/ 2 h 6"/>
                  <a:gd name="T20" fmla="*/ 12 w 12"/>
                  <a:gd name="T21" fmla="*/ 2 h 6"/>
                  <a:gd name="T22" fmla="*/ 12 w 12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92BB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4" name="Freeform 4776"/>
              <p:cNvSpPr>
                <a:spLocks/>
              </p:cNvSpPr>
              <p:nvPr/>
            </p:nvSpPr>
            <p:spPr bwMode="auto">
              <a:xfrm>
                <a:off x="4647" y="1665"/>
                <a:ext cx="12" cy="6"/>
              </a:xfrm>
              <a:custGeom>
                <a:avLst/>
                <a:gdLst>
                  <a:gd name="T0" fmla="*/ 12 w 12"/>
                  <a:gd name="T1" fmla="*/ 4 h 6"/>
                  <a:gd name="T2" fmla="*/ 0 w 12"/>
                  <a:gd name="T3" fmla="*/ 6 h 6"/>
                  <a:gd name="T4" fmla="*/ 0 w 12"/>
                  <a:gd name="T5" fmla="*/ 2 h 6"/>
                  <a:gd name="T6" fmla="*/ 12 w 12"/>
                  <a:gd name="T7" fmla="*/ 0 h 6"/>
                  <a:gd name="T8" fmla="*/ 12 w 12"/>
                  <a:gd name="T9" fmla="*/ 0 h 6"/>
                  <a:gd name="T10" fmla="*/ 12 w 12"/>
                  <a:gd name="T11" fmla="*/ 0 h 6"/>
                  <a:gd name="T12" fmla="*/ 12 w 12"/>
                  <a:gd name="T13" fmla="*/ 0 h 6"/>
                  <a:gd name="T14" fmla="*/ 12 w 12"/>
                  <a:gd name="T15" fmla="*/ 2 h 6"/>
                  <a:gd name="T16" fmla="*/ 12 w 12"/>
                  <a:gd name="T17" fmla="*/ 2 h 6"/>
                  <a:gd name="T18" fmla="*/ 12 w 12"/>
                  <a:gd name="T19" fmla="*/ 2 h 6"/>
                  <a:gd name="T20" fmla="*/ 12 w 12"/>
                  <a:gd name="T21" fmla="*/ 2 h 6"/>
                  <a:gd name="T22" fmla="*/ 12 w 12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95BC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" name="Freeform 4777"/>
              <p:cNvSpPr>
                <a:spLocks/>
              </p:cNvSpPr>
              <p:nvPr/>
            </p:nvSpPr>
            <p:spPr bwMode="auto">
              <a:xfrm>
                <a:off x="4647" y="1664"/>
                <a:ext cx="14" cy="5"/>
              </a:xfrm>
              <a:custGeom>
                <a:avLst/>
                <a:gdLst>
                  <a:gd name="T0" fmla="*/ 12 w 14"/>
                  <a:gd name="T1" fmla="*/ 3 h 5"/>
                  <a:gd name="T2" fmla="*/ 0 w 14"/>
                  <a:gd name="T3" fmla="*/ 5 h 5"/>
                  <a:gd name="T4" fmla="*/ 1 w 14"/>
                  <a:gd name="T5" fmla="*/ 1 h 5"/>
                  <a:gd name="T6" fmla="*/ 14 w 14"/>
                  <a:gd name="T7" fmla="*/ 0 h 5"/>
                  <a:gd name="T8" fmla="*/ 14 w 14"/>
                  <a:gd name="T9" fmla="*/ 0 h 5"/>
                  <a:gd name="T10" fmla="*/ 12 w 14"/>
                  <a:gd name="T11" fmla="*/ 0 h 5"/>
                  <a:gd name="T12" fmla="*/ 12 w 14"/>
                  <a:gd name="T13" fmla="*/ 0 h 5"/>
                  <a:gd name="T14" fmla="*/ 12 w 14"/>
                  <a:gd name="T15" fmla="*/ 1 h 5"/>
                  <a:gd name="T16" fmla="*/ 12 w 14"/>
                  <a:gd name="T17" fmla="*/ 1 h 5"/>
                  <a:gd name="T18" fmla="*/ 12 w 14"/>
                  <a:gd name="T19" fmla="*/ 1 h 5"/>
                  <a:gd name="T20" fmla="*/ 12 w 14"/>
                  <a:gd name="T21" fmla="*/ 1 h 5"/>
                  <a:gd name="T22" fmla="*/ 12 w 14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5">
                    <a:moveTo>
                      <a:pt x="12" y="3"/>
                    </a:moveTo>
                    <a:lnTo>
                      <a:pt x="0" y="5"/>
                    </a:lnTo>
                    <a:lnTo>
                      <a:pt x="1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95BC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" name="Freeform 4778"/>
              <p:cNvSpPr>
                <a:spLocks/>
              </p:cNvSpPr>
              <p:nvPr/>
            </p:nvSpPr>
            <p:spPr bwMode="auto">
              <a:xfrm>
                <a:off x="4647" y="1660"/>
                <a:ext cx="14" cy="7"/>
              </a:xfrm>
              <a:custGeom>
                <a:avLst/>
                <a:gdLst>
                  <a:gd name="T0" fmla="*/ 12 w 14"/>
                  <a:gd name="T1" fmla="*/ 5 h 7"/>
                  <a:gd name="T2" fmla="*/ 0 w 14"/>
                  <a:gd name="T3" fmla="*/ 7 h 7"/>
                  <a:gd name="T4" fmla="*/ 1 w 14"/>
                  <a:gd name="T5" fmla="*/ 4 h 7"/>
                  <a:gd name="T6" fmla="*/ 14 w 14"/>
                  <a:gd name="T7" fmla="*/ 0 h 7"/>
                  <a:gd name="T8" fmla="*/ 14 w 14"/>
                  <a:gd name="T9" fmla="*/ 2 h 7"/>
                  <a:gd name="T10" fmla="*/ 14 w 14"/>
                  <a:gd name="T11" fmla="*/ 2 h 7"/>
                  <a:gd name="T12" fmla="*/ 14 w 14"/>
                  <a:gd name="T13" fmla="*/ 2 h 7"/>
                  <a:gd name="T14" fmla="*/ 14 w 14"/>
                  <a:gd name="T15" fmla="*/ 4 h 7"/>
                  <a:gd name="T16" fmla="*/ 14 w 14"/>
                  <a:gd name="T17" fmla="*/ 4 h 7"/>
                  <a:gd name="T18" fmla="*/ 12 w 14"/>
                  <a:gd name="T19" fmla="*/ 4 h 7"/>
                  <a:gd name="T20" fmla="*/ 12 w 14"/>
                  <a:gd name="T21" fmla="*/ 4 h 7"/>
                  <a:gd name="T22" fmla="*/ 12 w 14"/>
                  <a:gd name="T23" fmla="*/ 5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7">
                    <a:moveTo>
                      <a:pt x="12" y="5"/>
                    </a:moveTo>
                    <a:lnTo>
                      <a:pt x="0" y="7"/>
                    </a:lnTo>
                    <a:lnTo>
                      <a:pt x="1" y="4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95BC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7" name="Freeform 4779"/>
              <p:cNvSpPr>
                <a:spLocks/>
              </p:cNvSpPr>
              <p:nvPr/>
            </p:nvSpPr>
            <p:spPr bwMode="auto">
              <a:xfrm>
                <a:off x="4648" y="1658"/>
                <a:ext cx="13" cy="7"/>
              </a:xfrm>
              <a:custGeom>
                <a:avLst/>
                <a:gdLst>
                  <a:gd name="T0" fmla="*/ 13 w 13"/>
                  <a:gd name="T1" fmla="*/ 6 h 7"/>
                  <a:gd name="T2" fmla="*/ 0 w 13"/>
                  <a:gd name="T3" fmla="*/ 7 h 7"/>
                  <a:gd name="T4" fmla="*/ 0 w 13"/>
                  <a:gd name="T5" fmla="*/ 4 h 7"/>
                  <a:gd name="T6" fmla="*/ 13 w 13"/>
                  <a:gd name="T7" fmla="*/ 0 h 7"/>
                  <a:gd name="T8" fmla="*/ 13 w 13"/>
                  <a:gd name="T9" fmla="*/ 2 h 7"/>
                  <a:gd name="T10" fmla="*/ 13 w 13"/>
                  <a:gd name="T11" fmla="*/ 2 h 7"/>
                  <a:gd name="T12" fmla="*/ 13 w 13"/>
                  <a:gd name="T13" fmla="*/ 2 h 7"/>
                  <a:gd name="T14" fmla="*/ 13 w 13"/>
                  <a:gd name="T15" fmla="*/ 2 h 7"/>
                  <a:gd name="T16" fmla="*/ 13 w 13"/>
                  <a:gd name="T17" fmla="*/ 4 h 7"/>
                  <a:gd name="T18" fmla="*/ 13 w 13"/>
                  <a:gd name="T19" fmla="*/ 4 h 7"/>
                  <a:gd name="T20" fmla="*/ 13 w 13"/>
                  <a:gd name="T21" fmla="*/ 4 h 7"/>
                  <a:gd name="T22" fmla="*/ 13 w 13"/>
                  <a:gd name="T23" fmla="*/ 6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7">
                    <a:moveTo>
                      <a:pt x="13" y="6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94B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8" name="Freeform 4780"/>
              <p:cNvSpPr>
                <a:spLocks/>
              </p:cNvSpPr>
              <p:nvPr/>
            </p:nvSpPr>
            <p:spPr bwMode="auto">
              <a:xfrm>
                <a:off x="4648" y="1656"/>
                <a:ext cx="14" cy="8"/>
              </a:xfrm>
              <a:custGeom>
                <a:avLst/>
                <a:gdLst>
                  <a:gd name="T0" fmla="*/ 13 w 14"/>
                  <a:gd name="T1" fmla="*/ 4 h 8"/>
                  <a:gd name="T2" fmla="*/ 0 w 14"/>
                  <a:gd name="T3" fmla="*/ 8 h 8"/>
                  <a:gd name="T4" fmla="*/ 0 w 14"/>
                  <a:gd name="T5" fmla="*/ 4 h 8"/>
                  <a:gd name="T6" fmla="*/ 14 w 14"/>
                  <a:gd name="T7" fmla="*/ 0 h 8"/>
                  <a:gd name="T8" fmla="*/ 14 w 14"/>
                  <a:gd name="T9" fmla="*/ 2 h 8"/>
                  <a:gd name="T10" fmla="*/ 13 w 14"/>
                  <a:gd name="T11" fmla="*/ 2 h 8"/>
                  <a:gd name="T12" fmla="*/ 13 w 14"/>
                  <a:gd name="T13" fmla="*/ 2 h 8"/>
                  <a:gd name="T14" fmla="*/ 13 w 14"/>
                  <a:gd name="T15" fmla="*/ 2 h 8"/>
                  <a:gd name="T16" fmla="*/ 13 w 14"/>
                  <a:gd name="T17" fmla="*/ 4 h 8"/>
                  <a:gd name="T18" fmla="*/ 13 w 14"/>
                  <a:gd name="T19" fmla="*/ 4 h 8"/>
                  <a:gd name="T20" fmla="*/ 13 w 14"/>
                  <a:gd name="T21" fmla="*/ 4 h 8"/>
                  <a:gd name="T22" fmla="*/ 13 w 14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8">
                    <a:moveTo>
                      <a:pt x="13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94B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9" name="Freeform 4781"/>
              <p:cNvSpPr>
                <a:spLocks/>
              </p:cNvSpPr>
              <p:nvPr/>
            </p:nvSpPr>
            <p:spPr bwMode="auto">
              <a:xfrm>
                <a:off x="4648" y="1654"/>
                <a:ext cx="14" cy="8"/>
              </a:xfrm>
              <a:custGeom>
                <a:avLst/>
                <a:gdLst>
                  <a:gd name="T0" fmla="*/ 13 w 14"/>
                  <a:gd name="T1" fmla="*/ 4 h 8"/>
                  <a:gd name="T2" fmla="*/ 0 w 14"/>
                  <a:gd name="T3" fmla="*/ 8 h 8"/>
                  <a:gd name="T4" fmla="*/ 0 w 14"/>
                  <a:gd name="T5" fmla="*/ 2 h 8"/>
                  <a:gd name="T6" fmla="*/ 14 w 14"/>
                  <a:gd name="T7" fmla="*/ 0 h 8"/>
                  <a:gd name="T8" fmla="*/ 14 w 14"/>
                  <a:gd name="T9" fmla="*/ 0 h 8"/>
                  <a:gd name="T10" fmla="*/ 14 w 14"/>
                  <a:gd name="T11" fmla="*/ 2 h 8"/>
                  <a:gd name="T12" fmla="*/ 14 w 14"/>
                  <a:gd name="T13" fmla="*/ 2 h 8"/>
                  <a:gd name="T14" fmla="*/ 14 w 14"/>
                  <a:gd name="T15" fmla="*/ 2 h 8"/>
                  <a:gd name="T16" fmla="*/ 14 w 14"/>
                  <a:gd name="T17" fmla="*/ 4 h 8"/>
                  <a:gd name="T18" fmla="*/ 13 w 14"/>
                  <a:gd name="T19" fmla="*/ 4 h 8"/>
                  <a:gd name="T20" fmla="*/ 13 w 14"/>
                  <a:gd name="T21" fmla="*/ 4 h 8"/>
                  <a:gd name="T22" fmla="*/ 13 w 14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8">
                    <a:moveTo>
                      <a:pt x="13" y="4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96B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0" name="Freeform 4782"/>
              <p:cNvSpPr>
                <a:spLocks/>
              </p:cNvSpPr>
              <p:nvPr/>
            </p:nvSpPr>
            <p:spPr bwMode="auto">
              <a:xfrm>
                <a:off x="4648" y="1652"/>
                <a:ext cx="14" cy="8"/>
              </a:xfrm>
              <a:custGeom>
                <a:avLst/>
                <a:gdLst>
                  <a:gd name="T0" fmla="*/ 14 w 14"/>
                  <a:gd name="T1" fmla="*/ 4 h 8"/>
                  <a:gd name="T2" fmla="*/ 0 w 14"/>
                  <a:gd name="T3" fmla="*/ 8 h 8"/>
                  <a:gd name="T4" fmla="*/ 0 w 14"/>
                  <a:gd name="T5" fmla="*/ 2 h 8"/>
                  <a:gd name="T6" fmla="*/ 14 w 14"/>
                  <a:gd name="T7" fmla="*/ 0 h 8"/>
                  <a:gd name="T8" fmla="*/ 14 w 14"/>
                  <a:gd name="T9" fmla="*/ 0 h 8"/>
                  <a:gd name="T10" fmla="*/ 14 w 14"/>
                  <a:gd name="T11" fmla="*/ 2 h 8"/>
                  <a:gd name="T12" fmla="*/ 14 w 14"/>
                  <a:gd name="T13" fmla="*/ 2 h 8"/>
                  <a:gd name="T14" fmla="*/ 14 w 14"/>
                  <a:gd name="T15" fmla="*/ 2 h 8"/>
                  <a:gd name="T16" fmla="*/ 14 w 14"/>
                  <a:gd name="T17" fmla="*/ 2 h 8"/>
                  <a:gd name="T18" fmla="*/ 14 w 14"/>
                  <a:gd name="T19" fmla="*/ 4 h 8"/>
                  <a:gd name="T20" fmla="*/ 14 w 14"/>
                  <a:gd name="T21" fmla="*/ 4 h 8"/>
                  <a:gd name="T22" fmla="*/ 14 w 14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8">
                    <a:moveTo>
                      <a:pt x="14" y="4"/>
                    </a:moveTo>
                    <a:lnTo>
                      <a:pt x="0" y="8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96B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1" name="Freeform 4783"/>
              <p:cNvSpPr>
                <a:spLocks/>
              </p:cNvSpPr>
              <p:nvPr/>
            </p:nvSpPr>
            <p:spPr bwMode="auto">
              <a:xfrm>
                <a:off x="4648" y="1650"/>
                <a:ext cx="16" cy="6"/>
              </a:xfrm>
              <a:custGeom>
                <a:avLst/>
                <a:gdLst>
                  <a:gd name="T0" fmla="*/ 14 w 16"/>
                  <a:gd name="T1" fmla="*/ 4 h 6"/>
                  <a:gd name="T2" fmla="*/ 0 w 16"/>
                  <a:gd name="T3" fmla="*/ 6 h 6"/>
                  <a:gd name="T4" fmla="*/ 0 w 16"/>
                  <a:gd name="T5" fmla="*/ 2 h 6"/>
                  <a:gd name="T6" fmla="*/ 16 w 16"/>
                  <a:gd name="T7" fmla="*/ 0 h 6"/>
                  <a:gd name="T8" fmla="*/ 16 w 16"/>
                  <a:gd name="T9" fmla="*/ 0 h 6"/>
                  <a:gd name="T10" fmla="*/ 16 w 16"/>
                  <a:gd name="T11" fmla="*/ 2 h 6"/>
                  <a:gd name="T12" fmla="*/ 16 w 16"/>
                  <a:gd name="T13" fmla="*/ 2 h 6"/>
                  <a:gd name="T14" fmla="*/ 14 w 16"/>
                  <a:gd name="T15" fmla="*/ 2 h 6"/>
                  <a:gd name="T16" fmla="*/ 14 w 16"/>
                  <a:gd name="T17" fmla="*/ 2 h 6"/>
                  <a:gd name="T18" fmla="*/ 14 w 16"/>
                  <a:gd name="T19" fmla="*/ 4 h 6"/>
                  <a:gd name="T20" fmla="*/ 14 w 16"/>
                  <a:gd name="T21" fmla="*/ 4 h 6"/>
                  <a:gd name="T22" fmla="*/ 14 w 16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6">
                    <a:moveTo>
                      <a:pt x="14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96BF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2" name="Freeform 4784"/>
              <p:cNvSpPr>
                <a:spLocks/>
              </p:cNvSpPr>
              <p:nvPr/>
            </p:nvSpPr>
            <p:spPr bwMode="auto">
              <a:xfrm>
                <a:off x="4648" y="1648"/>
                <a:ext cx="16" cy="6"/>
              </a:xfrm>
              <a:custGeom>
                <a:avLst/>
                <a:gdLst>
                  <a:gd name="T0" fmla="*/ 14 w 16"/>
                  <a:gd name="T1" fmla="*/ 4 h 6"/>
                  <a:gd name="T2" fmla="*/ 0 w 16"/>
                  <a:gd name="T3" fmla="*/ 6 h 6"/>
                  <a:gd name="T4" fmla="*/ 0 w 16"/>
                  <a:gd name="T5" fmla="*/ 2 h 6"/>
                  <a:gd name="T6" fmla="*/ 16 w 16"/>
                  <a:gd name="T7" fmla="*/ 0 h 6"/>
                  <a:gd name="T8" fmla="*/ 16 w 16"/>
                  <a:gd name="T9" fmla="*/ 0 h 6"/>
                  <a:gd name="T10" fmla="*/ 16 w 16"/>
                  <a:gd name="T11" fmla="*/ 2 h 6"/>
                  <a:gd name="T12" fmla="*/ 16 w 16"/>
                  <a:gd name="T13" fmla="*/ 2 h 6"/>
                  <a:gd name="T14" fmla="*/ 16 w 16"/>
                  <a:gd name="T15" fmla="*/ 2 h 6"/>
                  <a:gd name="T16" fmla="*/ 16 w 16"/>
                  <a:gd name="T17" fmla="*/ 2 h 6"/>
                  <a:gd name="T18" fmla="*/ 16 w 16"/>
                  <a:gd name="T19" fmla="*/ 4 h 6"/>
                  <a:gd name="T20" fmla="*/ 16 w 16"/>
                  <a:gd name="T21" fmla="*/ 4 h 6"/>
                  <a:gd name="T22" fmla="*/ 14 w 16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6">
                    <a:moveTo>
                      <a:pt x="14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96BF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3" name="Freeform 4785"/>
              <p:cNvSpPr>
                <a:spLocks/>
              </p:cNvSpPr>
              <p:nvPr/>
            </p:nvSpPr>
            <p:spPr bwMode="auto">
              <a:xfrm>
                <a:off x="4648" y="1647"/>
                <a:ext cx="18" cy="5"/>
              </a:xfrm>
              <a:custGeom>
                <a:avLst/>
                <a:gdLst>
                  <a:gd name="T0" fmla="*/ 16 w 18"/>
                  <a:gd name="T1" fmla="*/ 3 h 5"/>
                  <a:gd name="T2" fmla="*/ 0 w 18"/>
                  <a:gd name="T3" fmla="*/ 5 h 5"/>
                  <a:gd name="T4" fmla="*/ 2 w 18"/>
                  <a:gd name="T5" fmla="*/ 1 h 5"/>
                  <a:gd name="T6" fmla="*/ 18 w 18"/>
                  <a:gd name="T7" fmla="*/ 0 h 5"/>
                  <a:gd name="T8" fmla="*/ 18 w 18"/>
                  <a:gd name="T9" fmla="*/ 0 h 5"/>
                  <a:gd name="T10" fmla="*/ 18 w 18"/>
                  <a:gd name="T11" fmla="*/ 0 h 5"/>
                  <a:gd name="T12" fmla="*/ 16 w 18"/>
                  <a:gd name="T13" fmla="*/ 1 h 5"/>
                  <a:gd name="T14" fmla="*/ 16 w 18"/>
                  <a:gd name="T15" fmla="*/ 1 h 5"/>
                  <a:gd name="T16" fmla="*/ 16 w 18"/>
                  <a:gd name="T17" fmla="*/ 1 h 5"/>
                  <a:gd name="T18" fmla="*/ 16 w 18"/>
                  <a:gd name="T19" fmla="*/ 3 h 5"/>
                  <a:gd name="T20" fmla="*/ 16 w 18"/>
                  <a:gd name="T21" fmla="*/ 3 h 5"/>
                  <a:gd name="T22" fmla="*/ 16 w 18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5">
                    <a:moveTo>
                      <a:pt x="16" y="3"/>
                    </a:moveTo>
                    <a:lnTo>
                      <a:pt x="0" y="5"/>
                    </a:lnTo>
                    <a:lnTo>
                      <a:pt x="2" y="1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96BF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" name="Freeform 4786"/>
              <p:cNvSpPr>
                <a:spLocks/>
              </p:cNvSpPr>
              <p:nvPr/>
            </p:nvSpPr>
            <p:spPr bwMode="auto">
              <a:xfrm>
                <a:off x="4648" y="1645"/>
                <a:ext cx="18" cy="5"/>
              </a:xfrm>
              <a:custGeom>
                <a:avLst/>
                <a:gdLst>
                  <a:gd name="T0" fmla="*/ 16 w 18"/>
                  <a:gd name="T1" fmla="*/ 3 h 5"/>
                  <a:gd name="T2" fmla="*/ 0 w 18"/>
                  <a:gd name="T3" fmla="*/ 5 h 5"/>
                  <a:gd name="T4" fmla="*/ 2 w 18"/>
                  <a:gd name="T5" fmla="*/ 2 h 5"/>
                  <a:gd name="T6" fmla="*/ 18 w 18"/>
                  <a:gd name="T7" fmla="*/ 0 h 5"/>
                  <a:gd name="T8" fmla="*/ 18 w 18"/>
                  <a:gd name="T9" fmla="*/ 0 h 5"/>
                  <a:gd name="T10" fmla="*/ 18 w 18"/>
                  <a:gd name="T11" fmla="*/ 0 h 5"/>
                  <a:gd name="T12" fmla="*/ 18 w 18"/>
                  <a:gd name="T13" fmla="*/ 2 h 5"/>
                  <a:gd name="T14" fmla="*/ 18 w 18"/>
                  <a:gd name="T15" fmla="*/ 2 h 5"/>
                  <a:gd name="T16" fmla="*/ 18 w 18"/>
                  <a:gd name="T17" fmla="*/ 2 h 5"/>
                  <a:gd name="T18" fmla="*/ 18 w 18"/>
                  <a:gd name="T19" fmla="*/ 2 h 5"/>
                  <a:gd name="T20" fmla="*/ 16 w 18"/>
                  <a:gd name="T21" fmla="*/ 3 h 5"/>
                  <a:gd name="T22" fmla="*/ 16 w 18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5">
                    <a:moveTo>
                      <a:pt x="16" y="3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96BF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" name="Freeform 4787"/>
              <p:cNvSpPr>
                <a:spLocks/>
              </p:cNvSpPr>
              <p:nvPr/>
            </p:nvSpPr>
            <p:spPr bwMode="auto">
              <a:xfrm>
                <a:off x="4650" y="1643"/>
                <a:ext cx="17" cy="5"/>
              </a:xfrm>
              <a:custGeom>
                <a:avLst/>
                <a:gdLst>
                  <a:gd name="T0" fmla="*/ 16 w 17"/>
                  <a:gd name="T1" fmla="*/ 4 h 5"/>
                  <a:gd name="T2" fmla="*/ 0 w 17"/>
                  <a:gd name="T3" fmla="*/ 5 h 5"/>
                  <a:gd name="T4" fmla="*/ 0 w 17"/>
                  <a:gd name="T5" fmla="*/ 2 h 5"/>
                  <a:gd name="T6" fmla="*/ 17 w 17"/>
                  <a:gd name="T7" fmla="*/ 0 h 5"/>
                  <a:gd name="T8" fmla="*/ 17 w 17"/>
                  <a:gd name="T9" fmla="*/ 0 h 5"/>
                  <a:gd name="T10" fmla="*/ 17 w 17"/>
                  <a:gd name="T11" fmla="*/ 0 h 5"/>
                  <a:gd name="T12" fmla="*/ 16 w 17"/>
                  <a:gd name="T13" fmla="*/ 2 h 5"/>
                  <a:gd name="T14" fmla="*/ 16 w 17"/>
                  <a:gd name="T15" fmla="*/ 2 h 5"/>
                  <a:gd name="T16" fmla="*/ 16 w 17"/>
                  <a:gd name="T17" fmla="*/ 2 h 5"/>
                  <a:gd name="T18" fmla="*/ 16 w 17"/>
                  <a:gd name="T19" fmla="*/ 2 h 5"/>
                  <a:gd name="T20" fmla="*/ 16 w 17"/>
                  <a:gd name="T21" fmla="*/ 4 h 5"/>
                  <a:gd name="T22" fmla="*/ 16 w 17"/>
                  <a:gd name="T23" fmla="*/ 4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5">
                    <a:moveTo>
                      <a:pt x="16" y="4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17" y="0"/>
                    </a:lnTo>
                    <a:lnTo>
                      <a:pt x="16" y="2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99C0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6" name="Freeform 4788"/>
              <p:cNvSpPr>
                <a:spLocks/>
              </p:cNvSpPr>
              <p:nvPr/>
            </p:nvSpPr>
            <p:spPr bwMode="auto">
              <a:xfrm>
                <a:off x="4650" y="1641"/>
                <a:ext cx="17" cy="6"/>
              </a:xfrm>
              <a:custGeom>
                <a:avLst/>
                <a:gdLst>
                  <a:gd name="T0" fmla="*/ 16 w 17"/>
                  <a:gd name="T1" fmla="*/ 4 h 6"/>
                  <a:gd name="T2" fmla="*/ 0 w 17"/>
                  <a:gd name="T3" fmla="*/ 6 h 6"/>
                  <a:gd name="T4" fmla="*/ 0 w 17"/>
                  <a:gd name="T5" fmla="*/ 2 h 6"/>
                  <a:gd name="T6" fmla="*/ 17 w 17"/>
                  <a:gd name="T7" fmla="*/ 0 h 6"/>
                  <a:gd name="T8" fmla="*/ 17 w 17"/>
                  <a:gd name="T9" fmla="*/ 0 h 6"/>
                  <a:gd name="T10" fmla="*/ 17 w 17"/>
                  <a:gd name="T11" fmla="*/ 0 h 6"/>
                  <a:gd name="T12" fmla="*/ 17 w 17"/>
                  <a:gd name="T13" fmla="*/ 0 h 6"/>
                  <a:gd name="T14" fmla="*/ 17 w 17"/>
                  <a:gd name="T15" fmla="*/ 2 h 6"/>
                  <a:gd name="T16" fmla="*/ 17 w 17"/>
                  <a:gd name="T17" fmla="*/ 2 h 6"/>
                  <a:gd name="T18" fmla="*/ 17 w 17"/>
                  <a:gd name="T19" fmla="*/ 2 h 6"/>
                  <a:gd name="T20" fmla="*/ 16 w 17"/>
                  <a:gd name="T21" fmla="*/ 4 h 6"/>
                  <a:gd name="T22" fmla="*/ 16 w 17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6">
                    <a:moveTo>
                      <a:pt x="16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99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" name="Freeform 4789"/>
              <p:cNvSpPr>
                <a:spLocks/>
              </p:cNvSpPr>
              <p:nvPr/>
            </p:nvSpPr>
            <p:spPr bwMode="auto">
              <a:xfrm>
                <a:off x="4650" y="1637"/>
                <a:ext cx="19" cy="8"/>
              </a:xfrm>
              <a:custGeom>
                <a:avLst/>
                <a:gdLst>
                  <a:gd name="T0" fmla="*/ 17 w 19"/>
                  <a:gd name="T1" fmla="*/ 6 h 8"/>
                  <a:gd name="T2" fmla="*/ 0 w 19"/>
                  <a:gd name="T3" fmla="*/ 8 h 8"/>
                  <a:gd name="T4" fmla="*/ 0 w 19"/>
                  <a:gd name="T5" fmla="*/ 4 h 8"/>
                  <a:gd name="T6" fmla="*/ 19 w 19"/>
                  <a:gd name="T7" fmla="*/ 0 h 8"/>
                  <a:gd name="T8" fmla="*/ 19 w 19"/>
                  <a:gd name="T9" fmla="*/ 2 h 8"/>
                  <a:gd name="T10" fmla="*/ 19 w 19"/>
                  <a:gd name="T11" fmla="*/ 2 h 8"/>
                  <a:gd name="T12" fmla="*/ 19 w 19"/>
                  <a:gd name="T13" fmla="*/ 2 h 8"/>
                  <a:gd name="T14" fmla="*/ 17 w 19"/>
                  <a:gd name="T15" fmla="*/ 4 h 8"/>
                  <a:gd name="T16" fmla="*/ 17 w 19"/>
                  <a:gd name="T17" fmla="*/ 4 h 8"/>
                  <a:gd name="T18" fmla="*/ 17 w 19"/>
                  <a:gd name="T19" fmla="*/ 4 h 8"/>
                  <a:gd name="T20" fmla="*/ 17 w 19"/>
                  <a:gd name="T21" fmla="*/ 4 h 8"/>
                  <a:gd name="T22" fmla="*/ 17 w 19"/>
                  <a:gd name="T23" fmla="*/ 6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8">
                    <a:moveTo>
                      <a:pt x="17" y="6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99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8" name="Freeform 4790"/>
              <p:cNvSpPr>
                <a:spLocks/>
              </p:cNvSpPr>
              <p:nvPr/>
            </p:nvSpPr>
            <p:spPr bwMode="auto">
              <a:xfrm>
                <a:off x="4650" y="1635"/>
                <a:ext cx="21" cy="8"/>
              </a:xfrm>
              <a:custGeom>
                <a:avLst/>
                <a:gdLst>
                  <a:gd name="T0" fmla="*/ 17 w 21"/>
                  <a:gd name="T1" fmla="*/ 6 h 8"/>
                  <a:gd name="T2" fmla="*/ 0 w 21"/>
                  <a:gd name="T3" fmla="*/ 8 h 8"/>
                  <a:gd name="T4" fmla="*/ 0 w 21"/>
                  <a:gd name="T5" fmla="*/ 4 h 8"/>
                  <a:gd name="T6" fmla="*/ 21 w 21"/>
                  <a:gd name="T7" fmla="*/ 0 h 8"/>
                  <a:gd name="T8" fmla="*/ 19 w 21"/>
                  <a:gd name="T9" fmla="*/ 2 h 8"/>
                  <a:gd name="T10" fmla="*/ 19 w 21"/>
                  <a:gd name="T11" fmla="*/ 2 h 8"/>
                  <a:gd name="T12" fmla="*/ 19 w 21"/>
                  <a:gd name="T13" fmla="*/ 2 h 8"/>
                  <a:gd name="T14" fmla="*/ 19 w 21"/>
                  <a:gd name="T15" fmla="*/ 2 h 8"/>
                  <a:gd name="T16" fmla="*/ 19 w 21"/>
                  <a:gd name="T17" fmla="*/ 4 h 8"/>
                  <a:gd name="T18" fmla="*/ 19 w 21"/>
                  <a:gd name="T19" fmla="*/ 4 h 8"/>
                  <a:gd name="T20" fmla="*/ 19 w 21"/>
                  <a:gd name="T21" fmla="*/ 4 h 8"/>
                  <a:gd name="T22" fmla="*/ 17 w 21"/>
                  <a:gd name="T23" fmla="*/ 6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8">
                    <a:moveTo>
                      <a:pt x="17" y="6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99C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9" name="Freeform 4791"/>
              <p:cNvSpPr>
                <a:spLocks/>
              </p:cNvSpPr>
              <p:nvPr/>
            </p:nvSpPr>
            <p:spPr bwMode="auto">
              <a:xfrm>
                <a:off x="4650" y="1633"/>
                <a:ext cx="21" cy="8"/>
              </a:xfrm>
              <a:custGeom>
                <a:avLst/>
                <a:gdLst>
                  <a:gd name="T0" fmla="*/ 19 w 21"/>
                  <a:gd name="T1" fmla="*/ 4 h 8"/>
                  <a:gd name="T2" fmla="*/ 0 w 21"/>
                  <a:gd name="T3" fmla="*/ 8 h 8"/>
                  <a:gd name="T4" fmla="*/ 0 w 21"/>
                  <a:gd name="T5" fmla="*/ 4 h 8"/>
                  <a:gd name="T6" fmla="*/ 21 w 21"/>
                  <a:gd name="T7" fmla="*/ 0 h 8"/>
                  <a:gd name="T8" fmla="*/ 21 w 21"/>
                  <a:gd name="T9" fmla="*/ 2 h 8"/>
                  <a:gd name="T10" fmla="*/ 21 w 21"/>
                  <a:gd name="T11" fmla="*/ 2 h 8"/>
                  <a:gd name="T12" fmla="*/ 21 w 21"/>
                  <a:gd name="T13" fmla="*/ 2 h 8"/>
                  <a:gd name="T14" fmla="*/ 21 w 21"/>
                  <a:gd name="T15" fmla="*/ 2 h 8"/>
                  <a:gd name="T16" fmla="*/ 19 w 21"/>
                  <a:gd name="T17" fmla="*/ 4 h 8"/>
                  <a:gd name="T18" fmla="*/ 19 w 21"/>
                  <a:gd name="T19" fmla="*/ 4 h 8"/>
                  <a:gd name="T20" fmla="*/ 19 w 21"/>
                  <a:gd name="T21" fmla="*/ 4 h 8"/>
                  <a:gd name="T22" fmla="*/ 19 w 21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99C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0" name="Freeform 4792"/>
              <p:cNvSpPr>
                <a:spLocks/>
              </p:cNvSpPr>
              <p:nvPr/>
            </p:nvSpPr>
            <p:spPr bwMode="auto">
              <a:xfrm>
                <a:off x="4650" y="1632"/>
                <a:ext cx="23" cy="7"/>
              </a:xfrm>
              <a:custGeom>
                <a:avLst/>
                <a:gdLst>
                  <a:gd name="T0" fmla="*/ 21 w 23"/>
                  <a:gd name="T1" fmla="*/ 3 h 7"/>
                  <a:gd name="T2" fmla="*/ 0 w 23"/>
                  <a:gd name="T3" fmla="*/ 7 h 7"/>
                  <a:gd name="T4" fmla="*/ 2 w 23"/>
                  <a:gd name="T5" fmla="*/ 3 h 7"/>
                  <a:gd name="T6" fmla="*/ 23 w 23"/>
                  <a:gd name="T7" fmla="*/ 0 h 7"/>
                  <a:gd name="T8" fmla="*/ 23 w 23"/>
                  <a:gd name="T9" fmla="*/ 0 h 7"/>
                  <a:gd name="T10" fmla="*/ 21 w 23"/>
                  <a:gd name="T11" fmla="*/ 1 h 7"/>
                  <a:gd name="T12" fmla="*/ 21 w 23"/>
                  <a:gd name="T13" fmla="*/ 1 h 7"/>
                  <a:gd name="T14" fmla="*/ 21 w 23"/>
                  <a:gd name="T15" fmla="*/ 1 h 7"/>
                  <a:gd name="T16" fmla="*/ 21 w 23"/>
                  <a:gd name="T17" fmla="*/ 3 h 7"/>
                  <a:gd name="T18" fmla="*/ 21 w 23"/>
                  <a:gd name="T19" fmla="*/ 3 h 7"/>
                  <a:gd name="T20" fmla="*/ 21 w 23"/>
                  <a:gd name="T21" fmla="*/ 3 h 7"/>
                  <a:gd name="T22" fmla="*/ 21 w 23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7">
                    <a:moveTo>
                      <a:pt x="21" y="3"/>
                    </a:moveTo>
                    <a:lnTo>
                      <a:pt x="0" y="7"/>
                    </a:lnTo>
                    <a:lnTo>
                      <a:pt x="2" y="3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9AC0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1" name="Freeform 4793"/>
              <p:cNvSpPr>
                <a:spLocks/>
              </p:cNvSpPr>
              <p:nvPr/>
            </p:nvSpPr>
            <p:spPr bwMode="auto">
              <a:xfrm>
                <a:off x="4650" y="1630"/>
                <a:ext cx="23" cy="7"/>
              </a:xfrm>
              <a:custGeom>
                <a:avLst/>
                <a:gdLst>
                  <a:gd name="T0" fmla="*/ 21 w 23"/>
                  <a:gd name="T1" fmla="*/ 3 h 7"/>
                  <a:gd name="T2" fmla="*/ 0 w 23"/>
                  <a:gd name="T3" fmla="*/ 7 h 7"/>
                  <a:gd name="T4" fmla="*/ 2 w 23"/>
                  <a:gd name="T5" fmla="*/ 3 h 7"/>
                  <a:gd name="T6" fmla="*/ 23 w 23"/>
                  <a:gd name="T7" fmla="*/ 0 h 7"/>
                  <a:gd name="T8" fmla="*/ 23 w 23"/>
                  <a:gd name="T9" fmla="*/ 0 h 7"/>
                  <a:gd name="T10" fmla="*/ 23 w 23"/>
                  <a:gd name="T11" fmla="*/ 2 h 7"/>
                  <a:gd name="T12" fmla="*/ 23 w 23"/>
                  <a:gd name="T13" fmla="*/ 2 h 7"/>
                  <a:gd name="T14" fmla="*/ 23 w 23"/>
                  <a:gd name="T15" fmla="*/ 2 h 7"/>
                  <a:gd name="T16" fmla="*/ 23 w 23"/>
                  <a:gd name="T17" fmla="*/ 2 h 7"/>
                  <a:gd name="T18" fmla="*/ 21 w 23"/>
                  <a:gd name="T19" fmla="*/ 3 h 7"/>
                  <a:gd name="T20" fmla="*/ 21 w 23"/>
                  <a:gd name="T21" fmla="*/ 3 h 7"/>
                  <a:gd name="T22" fmla="*/ 21 w 23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7">
                    <a:moveTo>
                      <a:pt x="21" y="3"/>
                    </a:moveTo>
                    <a:lnTo>
                      <a:pt x="0" y="7"/>
                    </a:lnTo>
                    <a:lnTo>
                      <a:pt x="2" y="3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9AC0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2" name="Freeform 4794"/>
              <p:cNvSpPr>
                <a:spLocks/>
              </p:cNvSpPr>
              <p:nvPr/>
            </p:nvSpPr>
            <p:spPr bwMode="auto">
              <a:xfrm>
                <a:off x="4652" y="1628"/>
                <a:ext cx="22" cy="7"/>
              </a:xfrm>
              <a:custGeom>
                <a:avLst/>
                <a:gdLst>
                  <a:gd name="T0" fmla="*/ 21 w 22"/>
                  <a:gd name="T1" fmla="*/ 4 h 7"/>
                  <a:gd name="T2" fmla="*/ 0 w 22"/>
                  <a:gd name="T3" fmla="*/ 7 h 7"/>
                  <a:gd name="T4" fmla="*/ 0 w 22"/>
                  <a:gd name="T5" fmla="*/ 4 h 7"/>
                  <a:gd name="T6" fmla="*/ 22 w 22"/>
                  <a:gd name="T7" fmla="*/ 0 h 7"/>
                  <a:gd name="T8" fmla="*/ 22 w 22"/>
                  <a:gd name="T9" fmla="*/ 0 h 7"/>
                  <a:gd name="T10" fmla="*/ 22 w 22"/>
                  <a:gd name="T11" fmla="*/ 0 h 7"/>
                  <a:gd name="T12" fmla="*/ 22 w 22"/>
                  <a:gd name="T13" fmla="*/ 2 h 7"/>
                  <a:gd name="T14" fmla="*/ 21 w 22"/>
                  <a:gd name="T15" fmla="*/ 2 h 7"/>
                  <a:gd name="T16" fmla="*/ 21 w 22"/>
                  <a:gd name="T17" fmla="*/ 2 h 7"/>
                  <a:gd name="T18" fmla="*/ 21 w 22"/>
                  <a:gd name="T19" fmla="*/ 4 h 7"/>
                  <a:gd name="T20" fmla="*/ 21 w 22"/>
                  <a:gd name="T21" fmla="*/ 4 h 7"/>
                  <a:gd name="T22" fmla="*/ 21 w 22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7">
                    <a:moveTo>
                      <a:pt x="21" y="4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9AC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" name="Freeform 4795"/>
              <p:cNvSpPr>
                <a:spLocks/>
              </p:cNvSpPr>
              <p:nvPr/>
            </p:nvSpPr>
            <p:spPr bwMode="auto">
              <a:xfrm>
                <a:off x="4652" y="1626"/>
                <a:ext cx="24" cy="7"/>
              </a:xfrm>
              <a:custGeom>
                <a:avLst/>
                <a:gdLst>
                  <a:gd name="T0" fmla="*/ 21 w 24"/>
                  <a:gd name="T1" fmla="*/ 4 h 7"/>
                  <a:gd name="T2" fmla="*/ 0 w 24"/>
                  <a:gd name="T3" fmla="*/ 7 h 7"/>
                  <a:gd name="T4" fmla="*/ 0 w 24"/>
                  <a:gd name="T5" fmla="*/ 4 h 7"/>
                  <a:gd name="T6" fmla="*/ 24 w 24"/>
                  <a:gd name="T7" fmla="*/ 0 h 7"/>
                  <a:gd name="T8" fmla="*/ 24 w 24"/>
                  <a:gd name="T9" fmla="*/ 0 h 7"/>
                  <a:gd name="T10" fmla="*/ 22 w 24"/>
                  <a:gd name="T11" fmla="*/ 0 h 7"/>
                  <a:gd name="T12" fmla="*/ 22 w 24"/>
                  <a:gd name="T13" fmla="*/ 2 h 7"/>
                  <a:gd name="T14" fmla="*/ 22 w 24"/>
                  <a:gd name="T15" fmla="*/ 2 h 7"/>
                  <a:gd name="T16" fmla="*/ 22 w 24"/>
                  <a:gd name="T17" fmla="*/ 2 h 7"/>
                  <a:gd name="T18" fmla="*/ 22 w 24"/>
                  <a:gd name="T19" fmla="*/ 2 h 7"/>
                  <a:gd name="T20" fmla="*/ 22 w 24"/>
                  <a:gd name="T21" fmla="*/ 4 h 7"/>
                  <a:gd name="T22" fmla="*/ 21 w 24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7">
                    <a:moveTo>
                      <a:pt x="21" y="4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9AC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" name="Freeform 4796"/>
              <p:cNvSpPr>
                <a:spLocks/>
              </p:cNvSpPr>
              <p:nvPr/>
            </p:nvSpPr>
            <p:spPr bwMode="auto">
              <a:xfrm>
                <a:off x="4652" y="1624"/>
                <a:ext cx="24" cy="8"/>
              </a:xfrm>
              <a:custGeom>
                <a:avLst/>
                <a:gdLst>
                  <a:gd name="T0" fmla="*/ 22 w 24"/>
                  <a:gd name="T1" fmla="*/ 4 h 8"/>
                  <a:gd name="T2" fmla="*/ 0 w 24"/>
                  <a:gd name="T3" fmla="*/ 8 h 8"/>
                  <a:gd name="T4" fmla="*/ 0 w 24"/>
                  <a:gd name="T5" fmla="*/ 4 h 8"/>
                  <a:gd name="T6" fmla="*/ 24 w 24"/>
                  <a:gd name="T7" fmla="*/ 0 h 8"/>
                  <a:gd name="T8" fmla="*/ 24 w 24"/>
                  <a:gd name="T9" fmla="*/ 0 h 8"/>
                  <a:gd name="T10" fmla="*/ 24 w 24"/>
                  <a:gd name="T11" fmla="*/ 0 h 8"/>
                  <a:gd name="T12" fmla="*/ 24 w 24"/>
                  <a:gd name="T13" fmla="*/ 2 h 8"/>
                  <a:gd name="T14" fmla="*/ 24 w 24"/>
                  <a:gd name="T15" fmla="*/ 2 h 8"/>
                  <a:gd name="T16" fmla="*/ 24 w 24"/>
                  <a:gd name="T17" fmla="*/ 2 h 8"/>
                  <a:gd name="T18" fmla="*/ 22 w 24"/>
                  <a:gd name="T19" fmla="*/ 2 h 8"/>
                  <a:gd name="T20" fmla="*/ 22 w 24"/>
                  <a:gd name="T21" fmla="*/ 4 h 8"/>
                  <a:gd name="T22" fmla="*/ 22 w 24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8">
                    <a:moveTo>
                      <a:pt x="22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9AC0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5" name="Freeform 4797"/>
              <p:cNvSpPr>
                <a:spLocks/>
              </p:cNvSpPr>
              <p:nvPr/>
            </p:nvSpPr>
            <p:spPr bwMode="auto">
              <a:xfrm>
                <a:off x="4652" y="1622"/>
                <a:ext cx="26" cy="8"/>
              </a:xfrm>
              <a:custGeom>
                <a:avLst/>
                <a:gdLst>
                  <a:gd name="T0" fmla="*/ 24 w 26"/>
                  <a:gd name="T1" fmla="*/ 4 h 8"/>
                  <a:gd name="T2" fmla="*/ 0 w 26"/>
                  <a:gd name="T3" fmla="*/ 8 h 8"/>
                  <a:gd name="T4" fmla="*/ 0 w 26"/>
                  <a:gd name="T5" fmla="*/ 4 h 8"/>
                  <a:gd name="T6" fmla="*/ 26 w 26"/>
                  <a:gd name="T7" fmla="*/ 0 h 8"/>
                  <a:gd name="T8" fmla="*/ 26 w 26"/>
                  <a:gd name="T9" fmla="*/ 0 h 8"/>
                  <a:gd name="T10" fmla="*/ 26 w 26"/>
                  <a:gd name="T11" fmla="*/ 0 h 8"/>
                  <a:gd name="T12" fmla="*/ 26 w 26"/>
                  <a:gd name="T13" fmla="*/ 0 h 8"/>
                  <a:gd name="T14" fmla="*/ 24 w 26"/>
                  <a:gd name="T15" fmla="*/ 2 h 8"/>
                  <a:gd name="T16" fmla="*/ 24 w 26"/>
                  <a:gd name="T17" fmla="*/ 2 h 8"/>
                  <a:gd name="T18" fmla="*/ 24 w 26"/>
                  <a:gd name="T19" fmla="*/ 2 h 8"/>
                  <a:gd name="T20" fmla="*/ 24 w 26"/>
                  <a:gd name="T21" fmla="*/ 4 h 8"/>
                  <a:gd name="T22" fmla="*/ 24 w 26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4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9D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" name="Freeform 4798"/>
              <p:cNvSpPr>
                <a:spLocks/>
              </p:cNvSpPr>
              <p:nvPr/>
            </p:nvSpPr>
            <p:spPr bwMode="auto">
              <a:xfrm>
                <a:off x="4652" y="1618"/>
                <a:ext cx="27" cy="10"/>
              </a:xfrm>
              <a:custGeom>
                <a:avLst/>
                <a:gdLst>
                  <a:gd name="T0" fmla="*/ 24 w 27"/>
                  <a:gd name="T1" fmla="*/ 6 h 10"/>
                  <a:gd name="T2" fmla="*/ 0 w 27"/>
                  <a:gd name="T3" fmla="*/ 10 h 10"/>
                  <a:gd name="T4" fmla="*/ 0 w 27"/>
                  <a:gd name="T5" fmla="*/ 6 h 10"/>
                  <a:gd name="T6" fmla="*/ 27 w 27"/>
                  <a:gd name="T7" fmla="*/ 0 h 10"/>
                  <a:gd name="T8" fmla="*/ 27 w 27"/>
                  <a:gd name="T9" fmla="*/ 2 h 10"/>
                  <a:gd name="T10" fmla="*/ 27 w 27"/>
                  <a:gd name="T11" fmla="*/ 2 h 10"/>
                  <a:gd name="T12" fmla="*/ 26 w 27"/>
                  <a:gd name="T13" fmla="*/ 2 h 10"/>
                  <a:gd name="T14" fmla="*/ 26 w 27"/>
                  <a:gd name="T15" fmla="*/ 4 h 10"/>
                  <a:gd name="T16" fmla="*/ 26 w 27"/>
                  <a:gd name="T17" fmla="*/ 4 h 10"/>
                  <a:gd name="T18" fmla="*/ 26 w 27"/>
                  <a:gd name="T19" fmla="*/ 4 h 10"/>
                  <a:gd name="T20" fmla="*/ 26 w 27"/>
                  <a:gd name="T21" fmla="*/ 4 h 10"/>
                  <a:gd name="T22" fmla="*/ 24 w 27"/>
                  <a:gd name="T23" fmla="*/ 6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10">
                    <a:moveTo>
                      <a:pt x="24" y="6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9D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" name="Freeform 4799"/>
              <p:cNvSpPr>
                <a:spLocks/>
              </p:cNvSpPr>
              <p:nvPr/>
            </p:nvSpPr>
            <p:spPr bwMode="auto">
              <a:xfrm>
                <a:off x="4652" y="1617"/>
                <a:ext cx="29" cy="9"/>
              </a:xfrm>
              <a:custGeom>
                <a:avLst/>
                <a:gdLst>
                  <a:gd name="T0" fmla="*/ 26 w 29"/>
                  <a:gd name="T1" fmla="*/ 5 h 9"/>
                  <a:gd name="T2" fmla="*/ 0 w 29"/>
                  <a:gd name="T3" fmla="*/ 9 h 9"/>
                  <a:gd name="T4" fmla="*/ 0 w 29"/>
                  <a:gd name="T5" fmla="*/ 5 h 9"/>
                  <a:gd name="T6" fmla="*/ 29 w 29"/>
                  <a:gd name="T7" fmla="*/ 0 h 9"/>
                  <a:gd name="T8" fmla="*/ 27 w 29"/>
                  <a:gd name="T9" fmla="*/ 1 h 9"/>
                  <a:gd name="T10" fmla="*/ 27 w 29"/>
                  <a:gd name="T11" fmla="*/ 1 h 9"/>
                  <a:gd name="T12" fmla="*/ 27 w 29"/>
                  <a:gd name="T13" fmla="*/ 1 h 9"/>
                  <a:gd name="T14" fmla="*/ 27 w 29"/>
                  <a:gd name="T15" fmla="*/ 1 h 9"/>
                  <a:gd name="T16" fmla="*/ 27 w 29"/>
                  <a:gd name="T17" fmla="*/ 3 h 9"/>
                  <a:gd name="T18" fmla="*/ 27 w 29"/>
                  <a:gd name="T19" fmla="*/ 3 h 9"/>
                  <a:gd name="T20" fmla="*/ 26 w 29"/>
                  <a:gd name="T21" fmla="*/ 3 h 9"/>
                  <a:gd name="T22" fmla="*/ 26 w 29"/>
                  <a:gd name="T23" fmla="*/ 5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9">
                    <a:moveTo>
                      <a:pt x="26" y="5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9DC1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8" name="Freeform 4800"/>
              <p:cNvSpPr>
                <a:spLocks/>
              </p:cNvSpPr>
              <p:nvPr/>
            </p:nvSpPr>
            <p:spPr bwMode="auto">
              <a:xfrm>
                <a:off x="4652" y="1615"/>
                <a:ext cx="29" cy="9"/>
              </a:xfrm>
              <a:custGeom>
                <a:avLst/>
                <a:gdLst>
                  <a:gd name="T0" fmla="*/ 27 w 29"/>
                  <a:gd name="T1" fmla="*/ 3 h 9"/>
                  <a:gd name="T2" fmla="*/ 0 w 29"/>
                  <a:gd name="T3" fmla="*/ 9 h 9"/>
                  <a:gd name="T4" fmla="*/ 2 w 29"/>
                  <a:gd name="T5" fmla="*/ 5 h 9"/>
                  <a:gd name="T6" fmla="*/ 29 w 29"/>
                  <a:gd name="T7" fmla="*/ 0 h 9"/>
                  <a:gd name="T8" fmla="*/ 29 w 29"/>
                  <a:gd name="T9" fmla="*/ 0 h 9"/>
                  <a:gd name="T10" fmla="*/ 29 w 29"/>
                  <a:gd name="T11" fmla="*/ 2 h 9"/>
                  <a:gd name="T12" fmla="*/ 29 w 29"/>
                  <a:gd name="T13" fmla="*/ 2 h 9"/>
                  <a:gd name="T14" fmla="*/ 29 w 29"/>
                  <a:gd name="T15" fmla="*/ 2 h 9"/>
                  <a:gd name="T16" fmla="*/ 27 w 29"/>
                  <a:gd name="T17" fmla="*/ 3 h 9"/>
                  <a:gd name="T18" fmla="*/ 27 w 29"/>
                  <a:gd name="T19" fmla="*/ 3 h 9"/>
                  <a:gd name="T20" fmla="*/ 27 w 29"/>
                  <a:gd name="T21" fmla="*/ 3 h 9"/>
                  <a:gd name="T22" fmla="*/ 27 w 29"/>
                  <a:gd name="T23" fmla="*/ 3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9">
                    <a:moveTo>
                      <a:pt x="27" y="3"/>
                    </a:moveTo>
                    <a:lnTo>
                      <a:pt x="0" y="9"/>
                    </a:lnTo>
                    <a:lnTo>
                      <a:pt x="2" y="5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9DC1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9" name="Freeform 4801"/>
              <p:cNvSpPr>
                <a:spLocks/>
              </p:cNvSpPr>
              <p:nvPr/>
            </p:nvSpPr>
            <p:spPr bwMode="auto">
              <a:xfrm>
                <a:off x="4652" y="1613"/>
                <a:ext cx="31" cy="9"/>
              </a:xfrm>
              <a:custGeom>
                <a:avLst/>
                <a:gdLst>
                  <a:gd name="T0" fmla="*/ 29 w 31"/>
                  <a:gd name="T1" fmla="*/ 4 h 9"/>
                  <a:gd name="T2" fmla="*/ 0 w 31"/>
                  <a:gd name="T3" fmla="*/ 9 h 9"/>
                  <a:gd name="T4" fmla="*/ 2 w 31"/>
                  <a:gd name="T5" fmla="*/ 5 h 9"/>
                  <a:gd name="T6" fmla="*/ 31 w 31"/>
                  <a:gd name="T7" fmla="*/ 0 h 9"/>
                  <a:gd name="T8" fmla="*/ 31 w 31"/>
                  <a:gd name="T9" fmla="*/ 0 h 9"/>
                  <a:gd name="T10" fmla="*/ 31 w 31"/>
                  <a:gd name="T11" fmla="*/ 2 h 9"/>
                  <a:gd name="T12" fmla="*/ 31 w 31"/>
                  <a:gd name="T13" fmla="*/ 2 h 9"/>
                  <a:gd name="T14" fmla="*/ 29 w 31"/>
                  <a:gd name="T15" fmla="*/ 2 h 9"/>
                  <a:gd name="T16" fmla="*/ 29 w 31"/>
                  <a:gd name="T17" fmla="*/ 2 h 9"/>
                  <a:gd name="T18" fmla="*/ 29 w 31"/>
                  <a:gd name="T19" fmla="*/ 4 h 9"/>
                  <a:gd name="T20" fmla="*/ 29 w 31"/>
                  <a:gd name="T21" fmla="*/ 4 h 9"/>
                  <a:gd name="T22" fmla="*/ 29 w 3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9">
                    <a:moveTo>
                      <a:pt x="29" y="4"/>
                    </a:moveTo>
                    <a:lnTo>
                      <a:pt x="0" y="9"/>
                    </a:lnTo>
                    <a:lnTo>
                      <a:pt x="2" y="5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9DC1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0" name="Freeform 4802"/>
              <p:cNvSpPr>
                <a:spLocks/>
              </p:cNvSpPr>
              <p:nvPr/>
            </p:nvSpPr>
            <p:spPr bwMode="auto">
              <a:xfrm>
                <a:off x="4654" y="1611"/>
                <a:ext cx="31" cy="9"/>
              </a:xfrm>
              <a:custGeom>
                <a:avLst/>
                <a:gdLst>
                  <a:gd name="T0" fmla="*/ 27 w 31"/>
                  <a:gd name="T1" fmla="*/ 4 h 9"/>
                  <a:gd name="T2" fmla="*/ 0 w 31"/>
                  <a:gd name="T3" fmla="*/ 9 h 9"/>
                  <a:gd name="T4" fmla="*/ 0 w 31"/>
                  <a:gd name="T5" fmla="*/ 6 h 9"/>
                  <a:gd name="T6" fmla="*/ 31 w 31"/>
                  <a:gd name="T7" fmla="*/ 0 h 9"/>
                  <a:gd name="T8" fmla="*/ 31 w 31"/>
                  <a:gd name="T9" fmla="*/ 0 h 9"/>
                  <a:gd name="T10" fmla="*/ 31 w 31"/>
                  <a:gd name="T11" fmla="*/ 0 h 9"/>
                  <a:gd name="T12" fmla="*/ 29 w 31"/>
                  <a:gd name="T13" fmla="*/ 2 h 9"/>
                  <a:gd name="T14" fmla="*/ 29 w 31"/>
                  <a:gd name="T15" fmla="*/ 2 h 9"/>
                  <a:gd name="T16" fmla="*/ 29 w 31"/>
                  <a:gd name="T17" fmla="*/ 2 h 9"/>
                  <a:gd name="T18" fmla="*/ 29 w 31"/>
                  <a:gd name="T19" fmla="*/ 4 h 9"/>
                  <a:gd name="T20" fmla="*/ 29 w 31"/>
                  <a:gd name="T21" fmla="*/ 4 h 9"/>
                  <a:gd name="T22" fmla="*/ 27 w 31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9">
                    <a:moveTo>
                      <a:pt x="27" y="4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9DC1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1" name="Freeform 4803"/>
              <p:cNvSpPr>
                <a:spLocks/>
              </p:cNvSpPr>
              <p:nvPr/>
            </p:nvSpPr>
            <p:spPr bwMode="auto">
              <a:xfrm>
                <a:off x="4654" y="1609"/>
                <a:ext cx="32" cy="9"/>
              </a:xfrm>
              <a:custGeom>
                <a:avLst/>
                <a:gdLst>
                  <a:gd name="T0" fmla="*/ 29 w 32"/>
                  <a:gd name="T1" fmla="*/ 4 h 9"/>
                  <a:gd name="T2" fmla="*/ 0 w 32"/>
                  <a:gd name="T3" fmla="*/ 9 h 9"/>
                  <a:gd name="T4" fmla="*/ 0 w 32"/>
                  <a:gd name="T5" fmla="*/ 6 h 9"/>
                  <a:gd name="T6" fmla="*/ 32 w 32"/>
                  <a:gd name="T7" fmla="*/ 0 h 9"/>
                  <a:gd name="T8" fmla="*/ 32 w 32"/>
                  <a:gd name="T9" fmla="*/ 0 h 9"/>
                  <a:gd name="T10" fmla="*/ 31 w 32"/>
                  <a:gd name="T11" fmla="*/ 0 h 9"/>
                  <a:gd name="T12" fmla="*/ 31 w 32"/>
                  <a:gd name="T13" fmla="*/ 2 h 9"/>
                  <a:gd name="T14" fmla="*/ 31 w 32"/>
                  <a:gd name="T15" fmla="*/ 2 h 9"/>
                  <a:gd name="T16" fmla="*/ 31 w 32"/>
                  <a:gd name="T17" fmla="*/ 2 h 9"/>
                  <a:gd name="T18" fmla="*/ 31 w 32"/>
                  <a:gd name="T19" fmla="*/ 2 h 9"/>
                  <a:gd name="T20" fmla="*/ 29 w 32"/>
                  <a:gd name="T21" fmla="*/ 4 h 9"/>
                  <a:gd name="T22" fmla="*/ 29 w 32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9">
                    <a:moveTo>
                      <a:pt x="29" y="4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A0C4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2" name="Freeform 4804"/>
              <p:cNvSpPr>
                <a:spLocks/>
              </p:cNvSpPr>
              <p:nvPr/>
            </p:nvSpPr>
            <p:spPr bwMode="auto">
              <a:xfrm>
                <a:off x="4654" y="1607"/>
                <a:ext cx="34" cy="10"/>
              </a:xfrm>
              <a:custGeom>
                <a:avLst/>
                <a:gdLst>
                  <a:gd name="T0" fmla="*/ 31 w 34"/>
                  <a:gd name="T1" fmla="*/ 4 h 10"/>
                  <a:gd name="T2" fmla="*/ 0 w 34"/>
                  <a:gd name="T3" fmla="*/ 10 h 10"/>
                  <a:gd name="T4" fmla="*/ 0 w 34"/>
                  <a:gd name="T5" fmla="*/ 6 h 10"/>
                  <a:gd name="T6" fmla="*/ 34 w 34"/>
                  <a:gd name="T7" fmla="*/ 0 h 10"/>
                  <a:gd name="T8" fmla="*/ 32 w 34"/>
                  <a:gd name="T9" fmla="*/ 0 h 10"/>
                  <a:gd name="T10" fmla="*/ 32 w 34"/>
                  <a:gd name="T11" fmla="*/ 0 h 10"/>
                  <a:gd name="T12" fmla="*/ 32 w 34"/>
                  <a:gd name="T13" fmla="*/ 0 h 10"/>
                  <a:gd name="T14" fmla="*/ 32 w 34"/>
                  <a:gd name="T15" fmla="*/ 2 h 10"/>
                  <a:gd name="T16" fmla="*/ 32 w 34"/>
                  <a:gd name="T17" fmla="*/ 2 h 10"/>
                  <a:gd name="T18" fmla="*/ 31 w 34"/>
                  <a:gd name="T19" fmla="*/ 2 h 10"/>
                  <a:gd name="T20" fmla="*/ 31 w 34"/>
                  <a:gd name="T21" fmla="*/ 4 h 10"/>
                  <a:gd name="T22" fmla="*/ 31 w 34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10">
                    <a:moveTo>
                      <a:pt x="31" y="4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A0C4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3" name="Freeform 4805"/>
              <p:cNvSpPr>
                <a:spLocks/>
              </p:cNvSpPr>
              <p:nvPr/>
            </p:nvSpPr>
            <p:spPr bwMode="auto">
              <a:xfrm>
                <a:off x="4654" y="1603"/>
                <a:ext cx="36" cy="12"/>
              </a:xfrm>
              <a:custGeom>
                <a:avLst/>
                <a:gdLst>
                  <a:gd name="T0" fmla="*/ 32 w 36"/>
                  <a:gd name="T1" fmla="*/ 6 h 12"/>
                  <a:gd name="T2" fmla="*/ 0 w 36"/>
                  <a:gd name="T3" fmla="*/ 12 h 12"/>
                  <a:gd name="T4" fmla="*/ 0 w 36"/>
                  <a:gd name="T5" fmla="*/ 8 h 12"/>
                  <a:gd name="T6" fmla="*/ 36 w 36"/>
                  <a:gd name="T7" fmla="*/ 0 h 12"/>
                  <a:gd name="T8" fmla="*/ 34 w 36"/>
                  <a:gd name="T9" fmla="*/ 2 h 12"/>
                  <a:gd name="T10" fmla="*/ 34 w 36"/>
                  <a:gd name="T11" fmla="*/ 2 h 12"/>
                  <a:gd name="T12" fmla="*/ 34 w 36"/>
                  <a:gd name="T13" fmla="*/ 2 h 12"/>
                  <a:gd name="T14" fmla="*/ 34 w 36"/>
                  <a:gd name="T15" fmla="*/ 4 h 12"/>
                  <a:gd name="T16" fmla="*/ 32 w 36"/>
                  <a:gd name="T17" fmla="*/ 4 h 12"/>
                  <a:gd name="T18" fmla="*/ 32 w 36"/>
                  <a:gd name="T19" fmla="*/ 4 h 12"/>
                  <a:gd name="T20" fmla="*/ 32 w 36"/>
                  <a:gd name="T21" fmla="*/ 4 h 12"/>
                  <a:gd name="T22" fmla="*/ 32 w 36"/>
                  <a:gd name="T23" fmla="*/ 6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12">
                    <a:moveTo>
                      <a:pt x="32" y="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A0C4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4" name="Freeform 4806"/>
              <p:cNvSpPr>
                <a:spLocks/>
              </p:cNvSpPr>
              <p:nvPr/>
            </p:nvSpPr>
            <p:spPr bwMode="auto">
              <a:xfrm>
                <a:off x="4654" y="1601"/>
                <a:ext cx="36" cy="12"/>
              </a:xfrm>
              <a:custGeom>
                <a:avLst/>
                <a:gdLst>
                  <a:gd name="T0" fmla="*/ 34 w 36"/>
                  <a:gd name="T1" fmla="*/ 6 h 12"/>
                  <a:gd name="T2" fmla="*/ 0 w 36"/>
                  <a:gd name="T3" fmla="*/ 12 h 12"/>
                  <a:gd name="T4" fmla="*/ 0 w 36"/>
                  <a:gd name="T5" fmla="*/ 8 h 12"/>
                  <a:gd name="T6" fmla="*/ 36 w 36"/>
                  <a:gd name="T7" fmla="*/ 0 h 12"/>
                  <a:gd name="T8" fmla="*/ 36 w 36"/>
                  <a:gd name="T9" fmla="*/ 2 h 12"/>
                  <a:gd name="T10" fmla="*/ 36 w 36"/>
                  <a:gd name="T11" fmla="*/ 2 h 12"/>
                  <a:gd name="T12" fmla="*/ 36 w 36"/>
                  <a:gd name="T13" fmla="*/ 2 h 12"/>
                  <a:gd name="T14" fmla="*/ 36 w 36"/>
                  <a:gd name="T15" fmla="*/ 2 h 12"/>
                  <a:gd name="T16" fmla="*/ 34 w 36"/>
                  <a:gd name="T17" fmla="*/ 4 h 12"/>
                  <a:gd name="T18" fmla="*/ 34 w 36"/>
                  <a:gd name="T19" fmla="*/ 4 h 12"/>
                  <a:gd name="T20" fmla="*/ 34 w 36"/>
                  <a:gd name="T21" fmla="*/ 4 h 12"/>
                  <a:gd name="T22" fmla="*/ 34 w 36"/>
                  <a:gd name="T23" fmla="*/ 6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12">
                    <a:moveTo>
                      <a:pt x="34" y="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A0C4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5" name="Freeform 4807"/>
              <p:cNvSpPr>
                <a:spLocks/>
              </p:cNvSpPr>
              <p:nvPr/>
            </p:nvSpPr>
            <p:spPr bwMode="auto">
              <a:xfrm>
                <a:off x="4654" y="1600"/>
                <a:ext cx="38" cy="11"/>
              </a:xfrm>
              <a:custGeom>
                <a:avLst/>
                <a:gdLst>
                  <a:gd name="T0" fmla="*/ 36 w 38"/>
                  <a:gd name="T1" fmla="*/ 3 h 11"/>
                  <a:gd name="T2" fmla="*/ 0 w 38"/>
                  <a:gd name="T3" fmla="*/ 11 h 11"/>
                  <a:gd name="T4" fmla="*/ 1 w 38"/>
                  <a:gd name="T5" fmla="*/ 7 h 11"/>
                  <a:gd name="T6" fmla="*/ 38 w 38"/>
                  <a:gd name="T7" fmla="*/ 0 h 11"/>
                  <a:gd name="T8" fmla="*/ 38 w 38"/>
                  <a:gd name="T9" fmla="*/ 0 h 11"/>
                  <a:gd name="T10" fmla="*/ 38 w 38"/>
                  <a:gd name="T11" fmla="*/ 1 h 11"/>
                  <a:gd name="T12" fmla="*/ 38 w 38"/>
                  <a:gd name="T13" fmla="*/ 1 h 11"/>
                  <a:gd name="T14" fmla="*/ 36 w 38"/>
                  <a:gd name="T15" fmla="*/ 1 h 11"/>
                  <a:gd name="T16" fmla="*/ 36 w 38"/>
                  <a:gd name="T17" fmla="*/ 3 h 11"/>
                  <a:gd name="T18" fmla="*/ 36 w 38"/>
                  <a:gd name="T19" fmla="*/ 3 h 11"/>
                  <a:gd name="T20" fmla="*/ 36 w 38"/>
                  <a:gd name="T21" fmla="*/ 3 h 11"/>
                  <a:gd name="T22" fmla="*/ 36 w 38"/>
                  <a:gd name="T23" fmla="*/ 3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" h="11">
                    <a:moveTo>
                      <a:pt x="36" y="3"/>
                    </a:moveTo>
                    <a:lnTo>
                      <a:pt x="0" y="11"/>
                    </a:lnTo>
                    <a:lnTo>
                      <a:pt x="1" y="7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6" y="1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A0C4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6" name="Freeform 4808"/>
              <p:cNvSpPr>
                <a:spLocks/>
              </p:cNvSpPr>
              <p:nvPr/>
            </p:nvSpPr>
            <p:spPr bwMode="auto">
              <a:xfrm>
                <a:off x="4654" y="1598"/>
                <a:ext cx="39" cy="11"/>
              </a:xfrm>
              <a:custGeom>
                <a:avLst/>
                <a:gdLst>
                  <a:gd name="T0" fmla="*/ 36 w 39"/>
                  <a:gd name="T1" fmla="*/ 3 h 11"/>
                  <a:gd name="T2" fmla="*/ 0 w 39"/>
                  <a:gd name="T3" fmla="*/ 11 h 11"/>
                  <a:gd name="T4" fmla="*/ 1 w 39"/>
                  <a:gd name="T5" fmla="*/ 7 h 11"/>
                  <a:gd name="T6" fmla="*/ 39 w 39"/>
                  <a:gd name="T7" fmla="*/ 0 h 11"/>
                  <a:gd name="T8" fmla="*/ 39 w 39"/>
                  <a:gd name="T9" fmla="*/ 0 h 11"/>
                  <a:gd name="T10" fmla="*/ 39 w 39"/>
                  <a:gd name="T11" fmla="*/ 2 h 11"/>
                  <a:gd name="T12" fmla="*/ 39 w 39"/>
                  <a:gd name="T13" fmla="*/ 2 h 11"/>
                  <a:gd name="T14" fmla="*/ 38 w 39"/>
                  <a:gd name="T15" fmla="*/ 2 h 11"/>
                  <a:gd name="T16" fmla="*/ 38 w 39"/>
                  <a:gd name="T17" fmla="*/ 2 h 11"/>
                  <a:gd name="T18" fmla="*/ 38 w 39"/>
                  <a:gd name="T19" fmla="*/ 3 h 11"/>
                  <a:gd name="T20" fmla="*/ 38 w 39"/>
                  <a:gd name="T21" fmla="*/ 3 h 11"/>
                  <a:gd name="T22" fmla="*/ 36 w 39"/>
                  <a:gd name="T23" fmla="*/ 3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9" h="11">
                    <a:moveTo>
                      <a:pt x="36" y="3"/>
                    </a:moveTo>
                    <a:lnTo>
                      <a:pt x="0" y="11"/>
                    </a:lnTo>
                    <a:lnTo>
                      <a:pt x="1" y="7"/>
                    </a:lnTo>
                    <a:lnTo>
                      <a:pt x="39" y="0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A2C5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7" name="Freeform 4809"/>
              <p:cNvSpPr>
                <a:spLocks/>
              </p:cNvSpPr>
              <p:nvPr/>
            </p:nvSpPr>
            <p:spPr bwMode="auto">
              <a:xfrm>
                <a:off x="4655" y="1596"/>
                <a:ext cx="40" cy="11"/>
              </a:xfrm>
              <a:custGeom>
                <a:avLst/>
                <a:gdLst>
                  <a:gd name="T0" fmla="*/ 37 w 40"/>
                  <a:gd name="T1" fmla="*/ 4 h 11"/>
                  <a:gd name="T2" fmla="*/ 0 w 40"/>
                  <a:gd name="T3" fmla="*/ 11 h 11"/>
                  <a:gd name="T4" fmla="*/ 0 w 40"/>
                  <a:gd name="T5" fmla="*/ 5 h 11"/>
                  <a:gd name="T6" fmla="*/ 40 w 40"/>
                  <a:gd name="T7" fmla="*/ 0 h 11"/>
                  <a:gd name="T8" fmla="*/ 40 w 40"/>
                  <a:gd name="T9" fmla="*/ 0 h 11"/>
                  <a:gd name="T10" fmla="*/ 40 w 40"/>
                  <a:gd name="T11" fmla="*/ 0 h 11"/>
                  <a:gd name="T12" fmla="*/ 38 w 40"/>
                  <a:gd name="T13" fmla="*/ 2 h 11"/>
                  <a:gd name="T14" fmla="*/ 38 w 40"/>
                  <a:gd name="T15" fmla="*/ 2 h 11"/>
                  <a:gd name="T16" fmla="*/ 38 w 40"/>
                  <a:gd name="T17" fmla="*/ 2 h 11"/>
                  <a:gd name="T18" fmla="*/ 38 w 40"/>
                  <a:gd name="T19" fmla="*/ 4 h 11"/>
                  <a:gd name="T20" fmla="*/ 38 w 40"/>
                  <a:gd name="T21" fmla="*/ 4 h 11"/>
                  <a:gd name="T22" fmla="*/ 37 w 4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11">
                    <a:moveTo>
                      <a:pt x="37" y="4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A2C5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8" name="Freeform 4810"/>
              <p:cNvSpPr>
                <a:spLocks/>
              </p:cNvSpPr>
              <p:nvPr/>
            </p:nvSpPr>
            <p:spPr bwMode="auto">
              <a:xfrm>
                <a:off x="4655" y="1594"/>
                <a:ext cx="42" cy="11"/>
              </a:xfrm>
              <a:custGeom>
                <a:avLst/>
                <a:gdLst>
                  <a:gd name="T0" fmla="*/ 38 w 42"/>
                  <a:gd name="T1" fmla="*/ 4 h 11"/>
                  <a:gd name="T2" fmla="*/ 0 w 42"/>
                  <a:gd name="T3" fmla="*/ 11 h 11"/>
                  <a:gd name="T4" fmla="*/ 0 w 42"/>
                  <a:gd name="T5" fmla="*/ 6 h 11"/>
                  <a:gd name="T6" fmla="*/ 42 w 42"/>
                  <a:gd name="T7" fmla="*/ 0 h 11"/>
                  <a:gd name="T8" fmla="*/ 42 w 42"/>
                  <a:gd name="T9" fmla="*/ 0 h 11"/>
                  <a:gd name="T10" fmla="*/ 42 w 42"/>
                  <a:gd name="T11" fmla="*/ 0 h 11"/>
                  <a:gd name="T12" fmla="*/ 40 w 42"/>
                  <a:gd name="T13" fmla="*/ 2 h 11"/>
                  <a:gd name="T14" fmla="*/ 40 w 42"/>
                  <a:gd name="T15" fmla="*/ 2 h 11"/>
                  <a:gd name="T16" fmla="*/ 40 w 42"/>
                  <a:gd name="T17" fmla="*/ 2 h 11"/>
                  <a:gd name="T18" fmla="*/ 40 w 42"/>
                  <a:gd name="T19" fmla="*/ 2 h 11"/>
                  <a:gd name="T20" fmla="*/ 38 w 42"/>
                  <a:gd name="T21" fmla="*/ 4 h 11"/>
                  <a:gd name="T22" fmla="*/ 38 w 42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" h="11">
                    <a:moveTo>
                      <a:pt x="38" y="4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A2C5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9" name="Freeform 4811"/>
              <p:cNvSpPr>
                <a:spLocks/>
              </p:cNvSpPr>
              <p:nvPr/>
            </p:nvSpPr>
            <p:spPr bwMode="auto">
              <a:xfrm>
                <a:off x="4655" y="1590"/>
                <a:ext cx="43" cy="11"/>
              </a:xfrm>
              <a:custGeom>
                <a:avLst/>
                <a:gdLst>
                  <a:gd name="T0" fmla="*/ 40 w 43"/>
                  <a:gd name="T1" fmla="*/ 6 h 11"/>
                  <a:gd name="T2" fmla="*/ 0 w 43"/>
                  <a:gd name="T3" fmla="*/ 11 h 11"/>
                  <a:gd name="T4" fmla="*/ 0 w 43"/>
                  <a:gd name="T5" fmla="*/ 8 h 11"/>
                  <a:gd name="T6" fmla="*/ 43 w 43"/>
                  <a:gd name="T7" fmla="*/ 0 h 11"/>
                  <a:gd name="T8" fmla="*/ 43 w 43"/>
                  <a:gd name="T9" fmla="*/ 2 h 11"/>
                  <a:gd name="T10" fmla="*/ 43 w 43"/>
                  <a:gd name="T11" fmla="*/ 2 h 11"/>
                  <a:gd name="T12" fmla="*/ 42 w 43"/>
                  <a:gd name="T13" fmla="*/ 2 h 11"/>
                  <a:gd name="T14" fmla="*/ 42 w 43"/>
                  <a:gd name="T15" fmla="*/ 4 h 11"/>
                  <a:gd name="T16" fmla="*/ 42 w 43"/>
                  <a:gd name="T17" fmla="*/ 4 h 11"/>
                  <a:gd name="T18" fmla="*/ 42 w 43"/>
                  <a:gd name="T19" fmla="*/ 4 h 11"/>
                  <a:gd name="T20" fmla="*/ 40 w 43"/>
                  <a:gd name="T21" fmla="*/ 6 h 11"/>
                  <a:gd name="T22" fmla="*/ 40 w 43"/>
                  <a:gd name="T23" fmla="*/ 6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" h="11">
                    <a:moveTo>
                      <a:pt x="40" y="6"/>
                    </a:moveTo>
                    <a:lnTo>
                      <a:pt x="0" y="11"/>
                    </a:lnTo>
                    <a:lnTo>
                      <a:pt x="0" y="8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A2C5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0" name="Freeform 4812"/>
              <p:cNvSpPr>
                <a:spLocks/>
              </p:cNvSpPr>
              <p:nvPr/>
            </p:nvSpPr>
            <p:spPr bwMode="auto">
              <a:xfrm>
                <a:off x="4655" y="1588"/>
                <a:ext cx="45" cy="12"/>
              </a:xfrm>
              <a:custGeom>
                <a:avLst/>
                <a:gdLst>
                  <a:gd name="T0" fmla="*/ 42 w 45"/>
                  <a:gd name="T1" fmla="*/ 6 h 12"/>
                  <a:gd name="T2" fmla="*/ 0 w 45"/>
                  <a:gd name="T3" fmla="*/ 12 h 12"/>
                  <a:gd name="T4" fmla="*/ 0 w 45"/>
                  <a:gd name="T5" fmla="*/ 8 h 12"/>
                  <a:gd name="T6" fmla="*/ 45 w 45"/>
                  <a:gd name="T7" fmla="*/ 0 h 12"/>
                  <a:gd name="T8" fmla="*/ 45 w 45"/>
                  <a:gd name="T9" fmla="*/ 2 h 12"/>
                  <a:gd name="T10" fmla="*/ 43 w 45"/>
                  <a:gd name="T11" fmla="*/ 2 h 12"/>
                  <a:gd name="T12" fmla="*/ 43 w 45"/>
                  <a:gd name="T13" fmla="*/ 2 h 12"/>
                  <a:gd name="T14" fmla="*/ 43 w 45"/>
                  <a:gd name="T15" fmla="*/ 2 h 12"/>
                  <a:gd name="T16" fmla="*/ 43 w 45"/>
                  <a:gd name="T17" fmla="*/ 4 h 12"/>
                  <a:gd name="T18" fmla="*/ 43 w 45"/>
                  <a:gd name="T19" fmla="*/ 4 h 12"/>
                  <a:gd name="T20" fmla="*/ 42 w 45"/>
                  <a:gd name="T21" fmla="*/ 4 h 12"/>
                  <a:gd name="T22" fmla="*/ 42 w 45"/>
                  <a:gd name="T23" fmla="*/ 6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" h="12">
                    <a:moveTo>
                      <a:pt x="42" y="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A2C5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1" name="Freeform 4813"/>
              <p:cNvSpPr>
                <a:spLocks/>
              </p:cNvSpPr>
              <p:nvPr/>
            </p:nvSpPr>
            <p:spPr bwMode="auto">
              <a:xfrm>
                <a:off x="4655" y="1586"/>
                <a:ext cx="47" cy="12"/>
              </a:xfrm>
              <a:custGeom>
                <a:avLst/>
                <a:gdLst>
                  <a:gd name="T0" fmla="*/ 43 w 47"/>
                  <a:gd name="T1" fmla="*/ 4 h 12"/>
                  <a:gd name="T2" fmla="*/ 0 w 47"/>
                  <a:gd name="T3" fmla="*/ 12 h 12"/>
                  <a:gd name="T4" fmla="*/ 0 w 47"/>
                  <a:gd name="T5" fmla="*/ 8 h 12"/>
                  <a:gd name="T6" fmla="*/ 47 w 47"/>
                  <a:gd name="T7" fmla="*/ 0 h 12"/>
                  <a:gd name="T8" fmla="*/ 47 w 47"/>
                  <a:gd name="T9" fmla="*/ 0 h 12"/>
                  <a:gd name="T10" fmla="*/ 45 w 47"/>
                  <a:gd name="T11" fmla="*/ 2 h 12"/>
                  <a:gd name="T12" fmla="*/ 45 w 47"/>
                  <a:gd name="T13" fmla="*/ 2 h 12"/>
                  <a:gd name="T14" fmla="*/ 45 w 47"/>
                  <a:gd name="T15" fmla="*/ 2 h 12"/>
                  <a:gd name="T16" fmla="*/ 45 w 47"/>
                  <a:gd name="T17" fmla="*/ 4 h 12"/>
                  <a:gd name="T18" fmla="*/ 43 w 47"/>
                  <a:gd name="T19" fmla="*/ 4 h 12"/>
                  <a:gd name="T20" fmla="*/ 43 w 47"/>
                  <a:gd name="T21" fmla="*/ 4 h 12"/>
                  <a:gd name="T22" fmla="*/ 43 w 47"/>
                  <a:gd name="T23" fmla="*/ 4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2">
                    <a:moveTo>
                      <a:pt x="43" y="4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A2C5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2" name="Freeform 4814"/>
              <p:cNvSpPr>
                <a:spLocks/>
              </p:cNvSpPr>
              <p:nvPr/>
            </p:nvSpPr>
            <p:spPr bwMode="auto">
              <a:xfrm>
                <a:off x="4655" y="1585"/>
                <a:ext cx="49" cy="11"/>
              </a:xfrm>
              <a:custGeom>
                <a:avLst/>
                <a:gdLst>
                  <a:gd name="T0" fmla="*/ 45 w 49"/>
                  <a:gd name="T1" fmla="*/ 3 h 11"/>
                  <a:gd name="T2" fmla="*/ 0 w 49"/>
                  <a:gd name="T3" fmla="*/ 11 h 11"/>
                  <a:gd name="T4" fmla="*/ 0 w 49"/>
                  <a:gd name="T5" fmla="*/ 7 h 11"/>
                  <a:gd name="T6" fmla="*/ 49 w 49"/>
                  <a:gd name="T7" fmla="*/ 0 h 11"/>
                  <a:gd name="T8" fmla="*/ 49 w 49"/>
                  <a:gd name="T9" fmla="*/ 0 h 11"/>
                  <a:gd name="T10" fmla="*/ 47 w 49"/>
                  <a:gd name="T11" fmla="*/ 1 h 11"/>
                  <a:gd name="T12" fmla="*/ 47 w 49"/>
                  <a:gd name="T13" fmla="*/ 1 h 11"/>
                  <a:gd name="T14" fmla="*/ 47 w 49"/>
                  <a:gd name="T15" fmla="*/ 1 h 11"/>
                  <a:gd name="T16" fmla="*/ 47 w 49"/>
                  <a:gd name="T17" fmla="*/ 1 h 11"/>
                  <a:gd name="T18" fmla="*/ 45 w 49"/>
                  <a:gd name="T19" fmla="*/ 3 h 11"/>
                  <a:gd name="T20" fmla="*/ 45 w 49"/>
                  <a:gd name="T21" fmla="*/ 3 h 11"/>
                  <a:gd name="T22" fmla="*/ 45 w 49"/>
                  <a:gd name="T23" fmla="*/ 3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9" h="11">
                    <a:moveTo>
                      <a:pt x="45" y="3"/>
                    </a:moveTo>
                    <a:lnTo>
                      <a:pt x="0" y="11"/>
                    </a:lnTo>
                    <a:lnTo>
                      <a:pt x="0" y="7"/>
                    </a:lnTo>
                    <a:lnTo>
                      <a:pt x="49" y="0"/>
                    </a:lnTo>
                    <a:lnTo>
                      <a:pt x="47" y="1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A6C7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3" name="Freeform 4815"/>
              <p:cNvSpPr>
                <a:spLocks/>
              </p:cNvSpPr>
              <p:nvPr/>
            </p:nvSpPr>
            <p:spPr bwMode="auto">
              <a:xfrm>
                <a:off x="4655" y="1583"/>
                <a:ext cx="50" cy="11"/>
              </a:xfrm>
              <a:custGeom>
                <a:avLst/>
                <a:gdLst>
                  <a:gd name="T0" fmla="*/ 47 w 50"/>
                  <a:gd name="T1" fmla="*/ 3 h 11"/>
                  <a:gd name="T2" fmla="*/ 0 w 50"/>
                  <a:gd name="T3" fmla="*/ 11 h 11"/>
                  <a:gd name="T4" fmla="*/ 2 w 50"/>
                  <a:gd name="T5" fmla="*/ 7 h 11"/>
                  <a:gd name="T6" fmla="*/ 50 w 50"/>
                  <a:gd name="T7" fmla="*/ 0 h 11"/>
                  <a:gd name="T8" fmla="*/ 50 w 50"/>
                  <a:gd name="T9" fmla="*/ 0 h 11"/>
                  <a:gd name="T10" fmla="*/ 49 w 50"/>
                  <a:gd name="T11" fmla="*/ 0 h 11"/>
                  <a:gd name="T12" fmla="*/ 49 w 50"/>
                  <a:gd name="T13" fmla="*/ 2 h 11"/>
                  <a:gd name="T14" fmla="*/ 49 w 50"/>
                  <a:gd name="T15" fmla="*/ 2 h 11"/>
                  <a:gd name="T16" fmla="*/ 49 w 50"/>
                  <a:gd name="T17" fmla="*/ 2 h 11"/>
                  <a:gd name="T18" fmla="*/ 47 w 50"/>
                  <a:gd name="T19" fmla="*/ 3 h 11"/>
                  <a:gd name="T20" fmla="*/ 47 w 50"/>
                  <a:gd name="T21" fmla="*/ 3 h 11"/>
                  <a:gd name="T22" fmla="*/ 47 w 50"/>
                  <a:gd name="T23" fmla="*/ 3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0" h="11">
                    <a:moveTo>
                      <a:pt x="47" y="3"/>
                    </a:moveTo>
                    <a:lnTo>
                      <a:pt x="0" y="11"/>
                    </a:lnTo>
                    <a:lnTo>
                      <a:pt x="2" y="7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A6C7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4" name="Freeform 4816"/>
              <p:cNvSpPr>
                <a:spLocks/>
              </p:cNvSpPr>
              <p:nvPr/>
            </p:nvSpPr>
            <p:spPr bwMode="auto">
              <a:xfrm>
                <a:off x="4655" y="1581"/>
                <a:ext cx="52" cy="11"/>
              </a:xfrm>
              <a:custGeom>
                <a:avLst/>
                <a:gdLst>
                  <a:gd name="T0" fmla="*/ 49 w 52"/>
                  <a:gd name="T1" fmla="*/ 4 h 11"/>
                  <a:gd name="T2" fmla="*/ 0 w 52"/>
                  <a:gd name="T3" fmla="*/ 11 h 11"/>
                  <a:gd name="T4" fmla="*/ 2 w 52"/>
                  <a:gd name="T5" fmla="*/ 7 h 11"/>
                  <a:gd name="T6" fmla="*/ 52 w 52"/>
                  <a:gd name="T7" fmla="*/ 0 h 11"/>
                  <a:gd name="T8" fmla="*/ 52 w 52"/>
                  <a:gd name="T9" fmla="*/ 0 h 11"/>
                  <a:gd name="T10" fmla="*/ 50 w 52"/>
                  <a:gd name="T11" fmla="*/ 0 h 11"/>
                  <a:gd name="T12" fmla="*/ 50 w 52"/>
                  <a:gd name="T13" fmla="*/ 2 h 11"/>
                  <a:gd name="T14" fmla="*/ 50 w 52"/>
                  <a:gd name="T15" fmla="*/ 2 h 11"/>
                  <a:gd name="T16" fmla="*/ 50 w 52"/>
                  <a:gd name="T17" fmla="*/ 2 h 11"/>
                  <a:gd name="T18" fmla="*/ 49 w 52"/>
                  <a:gd name="T19" fmla="*/ 2 h 11"/>
                  <a:gd name="T20" fmla="*/ 49 w 52"/>
                  <a:gd name="T21" fmla="*/ 4 h 11"/>
                  <a:gd name="T22" fmla="*/ 49 w 52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" h="11">
                    <a:moveTo>
                      <a:pt x="49" y="4"/>
                    </a:moveTo>
                    <a:lnTo>
                      <a:pt x="0" y="11"/>
                    </a:lnTo>
                    <a:lnTo>
                      <a:pt x="2" y="7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A6C7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5" name="Freeform 4817"/>
              <p:cNvSpPr>
                <a:spLocks/>
              </p:cNvSpPr>
              <p:nvPr/>
            </p:nvSpPr>
            <p:spPr bwMode="auto">
              <a:xfrm>
                <a:off x="4657" y="1577"/>
                <a:ext cx="52" cy="13"/>
              </a:xfrm>
              <a:custGeom>
                <a:avLst/>
                <a:gdLst>
                  <a:gd name="T0" fmla="*/ 48 w 52"/>
                  <a:gd name="T1" fmla="*/ 6 h 13"/>
                  <a:gd name="T2" fmla="*/ 0 w 52"/>
                  <a:gd name="T3" fmla="*/ 13 h 13"/>
                  <a:gd name="T4" fmla="*/ 0 w 52"/>
                  <a:gd name="T5" fmla="*/ 9 h 13"/>
                  <a:gd name="T6" fmla="*/ 52 w 52"/>
                  <a:gd name="T7" fmla="*/ 0 h 13"/>
                  <a:gd name="T8" fmla="*/ 52 w 52"/>
                  <a:gd name="T9" fmla="*/ 2 h 13"/>
                  <a:gd name="T10" fmla="*/ 50 w 52"/>
                  <a:gd name="T11" fmla="*/ 2 h 13"/>
                  <a:gd name="T12" fmla="*/ 50 w 52"/>
                  <a:gd name="T13" fmla="*/ 2 h 13"/>
                  <a:gd name="T14" fmla="*/ 50 w 52"/>
                  <a:gd name="T15" fmla="*/ 4 h 13"/>
                  <a:gd name="T16" fmla="*/ 50 w 52"/>
                  <a:gd name="T17" fmla="*/ 4 h 13"/>
                  <a:gd name="T18" fmla="*/ 48 w 52"/>
                  <a:gd name="T19" fmla="*/ 4 h 13"/>
                  <a:gd name="T20" fmla="*/ 48 w 52"/>
                  <a:gd name="T21" fmla="*/ 6 h 13"/>
                  <a:gd name="T22" fmla="*/ 48 w 52"/>
                  <a:gd name="T23" fmla="*/ 6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" h="13">
                    <a:moveTo>
                      <a:pt x="48" y="6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A6C7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6" name="Freeform 4818"/>
              <p:cNvSpPr>
                <a:spLocks/>
              </p:cNvSpPr>
              <p:nvPr/>
            </p:nvSpPr>
            <p:spPr bwMode="auto">
              <a:xfrm>
                <a:off x="4657" y="1575"/>
                <a:ext cx="53" cy="13"/>
              </a:xfrm>
              <a:custGeom>
                <a:avLst/>
                <a:gdLst>
                  <a:gd name="T0" fmla="*/ 50 w 53"/>
                  <a:gd name="T1" fmla="*/ 6 h 13"/>
                  <a:gd name="T2" fmla="*/ 0 w 53"/>
                  <a:gd name="T3" fmla="*/ 13 h 13"/>
                  <a:gd name="T4" fmla="*/ 0 w 53"/>
                  <a:gd name="T5" fmla="*/ 10 h 13"/>
                  <a:gd name="T6" fmla="*/ 53 w 53"/>
                  <a:gd name="T7" fmla="*/ 0 h 13"/>
                  <a:gd name="T8" fmla="*/ 53 w 53"/>
                  <a:gd name="T9" fmla="*/ 2 h 13"/>
                  <a:gd name="T10" fmla="*/ 52 w 53"/>
                  <a:gd name="T11" fmla="*/ 2 h 13"/>
                  <a:gd name="T12" fmla="*/ 52 w 53"/>
                  <a:gd name="T13" fmla="*/ 2 h 13"/>
                  <a:gd name="T14" fmla="*/ 52 w 53"/>
                  <a:gd name="T15" fmla="*/ 2 h 13"/>
                  <a:gd name="T16" fmla="*/ 52 w 53"/>
                  <a:gd name="T17" fmla="*/ 4 h 13"/>
                  <a:gd name="T18" fmla="*/ 50 w 53"/>
                  <a:gd name="T19" fmla="*/ 4 h 13"/>
                  <a:gd name="T20" fmla="*/ 50 w 53"/>
                  <a:gd name="T21" fmla="*/ 4 h 13"/>
                  <a:gd name="T22" fmla="*/ 50 w 53"/>
                  <a:gd name="T23" fmla="*/ 6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" h="13">
                    <a:moveTo>
                      <a:pt x="50" y="6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50" y="6"/>
                    </a:lnTo>
                    <a:close/>
                  </a:path>
                </a:pathLst>
              </a:custGeom>
              <a:solidFill>
                <a:srgbClr val="A6C7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7" name="Freeform 4819"/>
              <p:cNvSpPr>
                <a:spLocks/>
              </p:cNvSpPr>
              <p:nvPr/>
            </p:nvSpPr>
            <p:spPr bwMode="auto">
              <a:xfrm>
                <a:off x="4657" y="1573"/>
                <a:ext cx="55" cy="13"/>
              </a:xfrm>
              <a:custGeom>
                <a:avLst/>
                <a:gdLst>
                  <a:gd name="T0" fmla="*/ 52 w 55"/>
                  <a:gd name="T1" fmla="*/ 4 h 13"/>
                  <a:gd name="T2" fmla="*/ 0 w 55"/>
                  <a:gd name="T3" fmla="*/ 13 h 13"/>
                  <a:gd name="T4" fmla="*/ 0 w 55"/>
                  <a:gd name="T5" fmla="*/ 10 h 13"/>
                  <a:gd name="T6" fmla="*/ 55 w 55"/>
                  <a:gd name="T7" fmla="*/ 0 h 13"/>
                  <a:gd name="T8" fmla="*/ 55 w 55"/>
                  <a:gd name="T9" fmla="*/ 0 h 13"/>
                  <a:gd name="T10" fmla="*/ 53 w 55"/>
                  <a:gd name="T11" fmla="*/ 2 h 13"/>
                  <a:gd name="T12" fmla="*/ 53 w 55"/>
                  <a:gd name="T13" fmla="*/ 2 h 13"/>
                  <a:gd name="T14" fmla="*/ 53 w 55"/>
                  <a:gd name="T15" fmla="*/ 2 h 13"/>
                  <a:gd name="T16" fmla="*/ 53 w 55"/>
                  <a:gd name="T17" fmla="*/ 4 h 13"/>
                  <a:gd name="T18" fmla="*/ 52 w 55"/>
                  <a:gd name="T19" fmla="*/ 4 h 13"/>
                  <a:gd name="T20" fmla="*/ 52 w 55"/>
                  <a:gd name="T21" fmla="*/ 4 h 13"/>
                  <a:gd name="T22" fmla="*/ 52 w 55"/>
                  <a:gd name="T23" fmla="*/ 4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5" h="13">
                    <a:moveTo>
                      <a:pt x="52" y="4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A8C8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8" name="Freeform 4820"/>
              <p:cNvSpPr>
                <a:spLocks/>
              </p:cNvSpPr>
              <p:nvPr/>
            </p:nvSpPr>
            <p:spPr bwMode="auto">
              <a:xfrm>
                <a:off x="4657" y="1571"/>
                <a:ext cx="57" cy="14"/>
              </a:xfrm>
              <a:custGeom>
                <a:avLst/>
                <a:gdLst>
                  <a:gd name="T0" fmla="*/ 53 w 57"/>
                  <a:gd name="T1" fmla="*/ 4 h 14"/>
                  <a:gd name="T2" fmla="*/ 0 w 57"/>
                  <a:gd name="T3" fmla="*/ 14 h 14"/>
                  <a:gd name="T4" fmla="*/ 0 w 57"/>
                  <a:gd name="T5" fmla="*/ 10 h 14"/>
                  <a:gd name="T6" fmla="*/ 57 w 57"/>
                  <a:gd name="T7" fmla="*/ 0 h 14"/>
                  <a:gd name="T8" fmla="*/ 57 w 57"/>
                  <a:gd name="T9" fmla="*/ 0 h 14"/>
                  <a:gd name="T10" fmla="*/ 55 w 57"/>
                  <a:gd name="T11" fmla="*/ 2 h 14"/>
                  <a:gd name="T12" fmla="*/ 55 w 57"/>
                  <a:gd name="T13" fmla="*/ 2 h 14"/>
                  <a:gd name="T14" fmla="*/ 55 w 57"/>
                  <a:gd name="T15" fmla="*/ 2 h 14"/>
                  <a:gd name="T16" fmla="*/ 55 w 57"/>
                  <a:gd name="T17" fmla="*/ 2 h 14"/>
                  <a:gd name="T18" fmla="*/ 53 w 57"/>
                  <a:gd name="T19" fmla="*/ 4 h 14"/>
                  <a:gd name="T20" fmla="*/ 53 w 57"/>
                  <a:gd name="T21" fmla="*/ 4 h 14"/>
                  <a:gd name="T22" fmla="*/ 53 w 57"/>
                  <a:gd name="T23" fmla="*/ 4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7" h="14">
                    <a:moveTo>
                      <a:pt x="53" y="4"/>
                    </a:moveTo>
                    <a:lnTo>
                      <a:pt x="0" y="14"/>
                    </a:lnTo>
                    <a:lnTo>
                      <a:pt x="0" y="1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A8C8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9" name="Freeform 4821"/>
              <p:cNvSpPr>
                <a:spLocks/>
              </p:cNvSpPr>
              <p:nvPr/>
            </p:nvSpPr>
            <p:spPr bwMode="auto">
              <a:xfrm>
                <a:off x="4657" y="1570"/>
                <a:ext cx="59" cy="13"/>
              </a:xfrm>
              <a:custGeom>
                <a:avLst/>
                <a:gdLst>
                  <a:gd name="T0" fmla="*/ 55 w 59"/>
                  <a:gd name="T1" fmla="*/ 3 h 13"/>
                  <a:gd name="T2" fmla="*/ 0 w 59"/>
                  <a:gd name="T3" fmla="*/ 13 h 13"/>
                  <a:gd name="T4" fmla="*/ 0 w 59"/>
                  <a:gd name="T5" fmla="*/ 9 h 13"/>
                  <a:gd name="T6" fmla="*/ 59 w 59"/>
                  <a:gd name="T7" fmla="*/ 0 h 13"/>
                  <a:gd name="T8" fmla="*/ 59 w 59"/>
                  <a:gd name="T9" fmla="*/ 0 h 13"/>
                  <a:gd name="T10" fmla="*/ 57 w 59"/>
                  <a:gd name="T11" fmla="*/ 0 h 13"/>
                  <a:gd name="T12" fmla="*/ 57 w 59"/>
                  <a:gd name="T13" fmla="*/ 1 h 13"/>
                  <a:gd name="T14" fmla="*/ 57 w 59"/>
                  <a:gd name="T15" fmla="*/ 1 h 13"/>
                  <a:gd name="T16" fmla="*/ 57 w 59"/>
                  <a:gd name="T17" fmla="*/ 1 h 13"/>
                  <a:gd name="T18" fmla="*/ 55 w 59"/>
                  <a:gd name="T19" fmla="*/ 3 h 13"/>
                  <a:gd name="T20" fmla="*/ 55 w 59"/>
                  <a:gd name="T21" fmla="*/ 3 h 13"/>
                  <a:gd name="T22" fmla="*/ 55 w 59"/>
                  <a:gd name="T23" fmla="*/ 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9" h="13">
                    <a:moveTo>
                      <a:pt x="55" y="3"/>
                    </a:moveTo>
                    <a:lnTo>
                      <a:pt x="0" y="13"/>
                    </a:lnTo>
                    <a:lnTo>
                      <a:pt x="0" y="9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rgbClr val="A8C8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0" name="Freeform 4822"/>
              <p:cNvSpPr>
                <a:spLocks/>
              </p:cNvSpPr>
              <p:nvPr/>
            </p:nvSpPr>
            <p:spPr bwMode="auto">
              <a:xfrm>
                <a:off x="4657" y="1568"/>
                <a:ext cx="60" cy="13"/>
              </a:xfrm>
              <a:custGeom>
                <a:avLst/>
                <a:gdLst>
                  <a:gd name="T0" fmla="*/ 57 w 60"/>
                  <a:gd name="T1" fmla="*/ 3 h 13"/>
                  <a:gd name="T2" fmla="*/ 0 w 60"/>
                  <a:gd name="T3" fmla="*/ 13 h 13"/>
                  <a:gd name="T4" fmla="*/ 2 w 60"/>
                  <a:gd name="T5" fmla="*/ 9 h 13"/>
                  <a:gd name="T6" fmla="*/ 60 w 60"/>
                  <a:gd name="T7" fmla="*/ 0 h 13"/>
                  <a:gd name="T8" fmla="*/ 60 w 60"/>
                  <a:gd name="T9" fmla="*/ 0 h 13"/>
                  <a:gd name="T10" fmla="*/ 59 w 60"/>
                  <a:gd name="T11" fmla="*/ 0 h 13"/>
                  <a:gd name="T12" fmla="*/ 59 w 60"/>
                  <a:gd name="T13" fmla="*/ 0 h 13"/>
                  <a:gd name="T14" fmla="*/ 59 w 60"/>
                  <a:gd name="T15" fmla="*/ 2 h 13"/>
                  <a:gd name="T16" fmla="*/ 59 w 60"/>
                  <a:gd name="T17" fmla="*/ 2 h 13"/>
                  <a:gd name="T18" fmla="*/ 57 w 60"/>
                  <a:gd name="T19" fmla="*/ 2 h 13"/>
                  <a:gd name="T20" fmla="*/ 57 w 60"/>
                  <a:gd name="T21" fmla="*/ 3 h 13"/>
                  <a:gd name="T22" fmla="*/ 57 w 60"/>
                  <a:gd name="T23" fmla="*/ 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" h="13">
                    <a:moveTo>
                      <a:pt x="57" y="3"/>
                    </a:moveTo>
                    <a:lnTo>
                      <a:pt x="0" y="13"/>
                    </a:lnTo>
                    <a:lnTo>
                      <a:pt x="2" y="9"/>
                    </a:lnTo>
                    <a:lnTo>
                      <a:pt x="60" y="0"/>
                    </a:lnTo>
                    <a:lnTo>
                      <a:pt x="59" y="0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57" y="3"/>
                    </a:lnTo>
                    <a:close/>
                  </a:path>
                </a:pathLst>
              </a:custGeom>
              <a:solidFill>
                <a:srgbClr val="A8C8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1" name="Freeform 4823"/>
              <p:cNvSpPr>
                <a:spLocks/>
              </p:cNvSpPr>
              <p:nvPr/>
            </p:nvSpPr>
            <p:spPr bwMode="auto">
              <a:xfrm>
                <a:off x="4657" y="1564"/>
                <a:ext cx="62" cy="15"/>
              </a:xfrm>
              <a:custGeom>
                <a:avLst/>
                <a:gdLst>
                  <a:gd name="T0" fmla="*/ 59 w 62"/>
                  <a:gd name="T1" fmla="*/ 6 h 15"/>
                  <a:gd name="T2" fmla="*/ 0 w 62"/>
                  <a:gd name="T3" fmla="*/ 15 h 15"/>
                  <a:gd name="T4" fmla="*/ 2 w 62"/>
                  <a:gd name="T5" fmla="*/ 11 h 15"/>
                  <a:gd name="T6" fmla="*/ 62 w 62"/>
                  <a:gd name="T7" fmla="*/ 0 h 15"/>
                  <a:gd name="T8" fmla="*/ 62 w 62"/>
                  <a:gd name="T9" fmla="*/ 2 h 15"/>
                  <a:gd name="T10" fmla="*/ 60 w 62"/>
                  <a:gd name="T11" fmla="*/ 2 h 15"/>
                  <a:gd name="T12" fmla="*/ 60 w 62"/>
                  <a:gd name="T13" fmla="*/ 2 h 15"/>
                  <a:gd name="T14" fmla="*/ 60 w 62"/>
                  <a:gd name="T15" fmla="*/ 4 h 15"/>
                  <a:gd name="T16" fmla="*/ 60 w 62"/>
                  <a:gd name="T17" fmla="*/ 4 h 15"/>
                  <a:gd name="T18" fmla="*/ 59 w 62"/>
                  <a:gd name="T19" fmla="*/ 4 h 15"/>
                  <a:gd name="T20" fmla="*/ 59 w 62"/>
                  <a:gd name="T21" fmla="*/ 4 h 15"/>
                  <a:gd name="T22" fmla="*/ 59 w 62"/>
                  <a:gd name="T23" fmla="*/ 6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15">
                    <a:moveTo>
                      <a:pt x="59" y="6"/>
                    </a:moveTo>
                    <a:lnTo>
                      <a:pt x="0" y="15"/>
                    </a:lnTo>
                    <a:lnTo>
                      <a:pt x="2" y="11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59" y="4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A8C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2" name="Freeform 4824"/>
              <p:cNvSpPr>
                <a:spLocks/>
              </p:cNvSpPr>
              <p:nvPr/>
            </p:nvSpPr>
            <p:spPr bwMode="auto">
              <a:xfrm>
                <a:off x="4659" y="1562"/>
                <a:ext cx="62" cy="15"/>
              </a:xfrm>
              <a:custGeom>
                <a:avLst/>
                <a:gdLst>
                  <a:gd name="T0" fmla="*/ 58 w 62"/>
                  <a:gd name="T1" fmla="*/ 6 h 15"/>
                  <a:gd name="T2" fmla="*/ 0 w 62"/>
                  <a:gd name="T3" fmla="*/ 15 h 15"/>
                  <a:gd name="T4" fmla="*/ 0 w 62"/>
                  <a:gd name="T5" fmla="*/ 11 h 15"/>
                  <a:gd name="T6" fmla="*/ 62 w 62"/>
                  <a:gd name="T7" fmla="*/ 0 h 15"/>
                  <a:gd name="T8" fmla="*/ 62 w 62"/>
                  <a:gd name="T9" fmla="*/ 2 h 15"/>
                  <a:gd name="T10" fmla="*/ 60 w 62"/>
                  <a:gd name="T11" fmla="*/ 2 h 15"/>
                  <a:gd name="T12" fmla="*/ 60 w 62"/>
                  <a:gd name="T13" fmla="*/ 2 h 15"/>
                  <a:gd name="T14" fmla="*/ 60 w 62"/>
                  <a:gd name="T15" fmla="*/ 2 h 15"/>
                  <a:gd name="T16" fmla="*/ 60 w 62"/>
                  <a:gd name="T17" fmla="*/ 4 h 15"/>
                  <a:gd name="T18" fmla="*/ 58 w 62"/>
                  <a:gd name="T19" fmla="*/ 4 h 15"/>
                  <a:gd name="T20" fmla="*/ 58 w 62"/>
                  <a:gd name="T21" fmla="*/ 4 h 15"/>
                  <a:gd name="T22" fmla="*/ 58 w 62"/>
                  <a:gd name="T23" fmla="*/ 6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15">
                    <a:moveTo>
                      <a:pt x="58" y="6"/>
                    </a:moveTo>
                    <a:lnTo>
                      <a:pt x="0" y="15"/>
                    </a:lnTo>
                    <a:lnTo>
                      <a:pt x="0" y="11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6"/>
                    </a:lnTo>
                    <a:close/>
                  </a:path>
                </a:pathLst>
              </a:custGeom>
              <a:solidFill>
                <a:srgbClr val="A8C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3" name="Freeform 4825"/>
              <p:cNvSpPr>
                <a:spLocks/>
              </p:cNvSpPr>
              <p:nvPr/>
            </p:nvSpPr>
            <p:spPr bwMode="auto">
              <a:xfrm>
                <a:off x="4659" y="1560"/>
                <a:ext cx="64" cy="15"/>
              </a:xfrm>
              <a:custGeom>
                <a:avLst/>
                <a:gdLst>
                  <a:gd name="T0" fmla="*/ 60 w 64"/>
                  <a:gd name="T1" fmla="*/ 4 h 15"/>
                  <a:gd name="T2" fmla="*/ 0 w 64"/>
                  <a:gd name="T3" fmla="*/ 15 h 15"/>
                  <a:gd name="T4" fmla="*/ 0 w 64"/>
                  <a:gd name="T5" fmla="*/ 11 h 15"/>
                  <a:gd name="T6" fmla="*/ 64 w 64"/>
                  <a:gd name="T7" fmla="*/ 0 h 15"/>
                  <a:gd name="T8" fmla="*/ 64 w 64"/>
                  <a:gd name="T9" fmla="*/ 0 h 15"/>
                  <a:gd name="T10" fmla="*/ 64 w 64"/>
                  <a:gd name="T11" fmla="*/ 2 h 15"/>
                  <a:gd name="T12" fmla="*/ 62 w 64"/>
                  <a:gd name="T13" fmla="*/ 2 h 15"/>
                  <a:gd name="T14" fmla="*/ 62 w 64"/>
                  <a:gd name="T15" fmla="*/ 2 h 15"/>
                  <a:gd name="T16" fmla="*/ 62 w 64"/>
                  <a:gd name="T17" fmla="*/ 4 h 15"/>
                  <a:gd name="T18" fmla="*/ 60 w 64"/>
                  <a:gd name="T19" fmla="*/ 4 h 15"/>
                  <a:gd name="T20" fmla="*/ 60 w 64"/>
                  <a:gd name="T21" fmla="*/ 4 h 15"/>
                  <a:gd name="T22" fmla="*/ 60 w 64"/>
                  <a:gd name="T23" fmla="*/ 4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" h="15">
                    <a:moveTo>
                      <a:pt x="60" y="4"/>
                    </a:moveTo>
                    <a:lnTo>
                      <a:pt x="0" y="15"/>
                    </a:lnTo>
                    <a:lnTo>
                      <a:pt x="0" y="11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2" y="4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ABC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4" name="Freeform 4826"/>
              <p:cNvSpPr>
                <a:spLocks/>
              </p:cNvSpPr>
              <p:nvPr/>
            </p:nvSpPr>
            <p:spPr bwMode="auto">
              <a:xfrm>
                <a:off x="4659" y="1558"/>
                <a:ext cx="65" cy="15"/>
              </a:xfrm>
              <a:custGeom>
                <a:avLst/>
                <a:gdLst>
                  <a:gd name="T0" fmla="*/ 62 w 65"/>
                  <a:gd name="T1" fmla="*/ 4 h 15"/>
                  <a:gd name="T2" fmla="*/ 0 w 65"/>
                  <a:gd name="T3" fmla="*/ 15 h 15"/>
                  <a:gd name="T4" fmla="*/ 0 w 65"/>
                  <a:gd name="T5" fmla="*/ 12 h 15"/>
                  <a:gd name="T6" fmla="*/ 65 w 65"/>
                  <a:gd name="T7" fmla="*/ 0 h 15"/>
                  <a:gd name="T8" fmla="*/ 65 w 65"/>
                  <a:gd name="T9" fmla="*/ 0 h 15"/>
                  <a:gd name="T10" fmla="*/ 65 w 65"/>
                  <a:gd name="T11" fmla="*/ 0 h 15"/>
                  <a:gd name="T12" fmla="*/ 64 w 65"/>
                  <a:gd name="T13" fmla="*/ 2 h 15"/>
                  <a:gd name="T14" fmla="*/ 64 w 65"/>
                  <a:gd name="T15" fmla="*/ 2 h 15"/>
                  <a:gd name="T16" fmla="*/ 64 w 65"/>
                  <a:gd name="T17" fmla="*/ 2 h 15"/>
                  <a:gd name="T18" fmla="*/ 64 w 65"/>
                  <a:gd name="T19" fmla="*/ 4 h 15"/>
                  <a:gd name="T20" fmla="*/ 62 w 65"/>
                  <a:gd name="T21" fmla="*/ 4 h 15"/>
                  <a:gd name="T22" fmla="*/ 62 w 65"/>
                  <a:gd name="T23" fmla="*/ 4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5">
                    <a:moveTo>
                      <a:pt x="62" y="4"/>
                    </a:moveTo>
                    <a:lnTo>
                      <a:pt x="0" y="15"/>
                    </a:lnTo>
                    <a:lnTo>
                      <a:pt x="0" y="12"/>
                    </a:lnTo>
                    <a:lnTo>
                      <a:pt x="65" y="0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ABCB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5" name="Freeform 4827"/>
              <p:cNvSpPr>
                <a:spLocks/>
              </p:cNvSpPr>
              <p:nvPr/>
            </p:nvSpPr>
            <p:spPr bwMode="auto">
              <a:xfrm>
                <a:off x="4659" y="1556"/>
                <a:ext cx="67" cy="15"/>
              </a:xfrm>
              <a:custGeom>
                <a:avLst/>
                <a:gdLst>
                  <a:gd name="T0" fmla="*/ 64 w 67"/>
                  <a:gd name="T1" fmla="*/ 4 h 15"/>
                  <a:gd name="T2" fmla="*/ 0 w 67"/>
                  <a:gd name="T3" fmla="*/ 15 h 15"/>
                  <a:gd name="T4" fmla="*/ 0 w 67"/>
                  <a:gd name="T5" fmla="*/ 12 h 15"/>
                  <a:gd name="T6" fmla="*/ 67 w 67"/>
                  <a:gd name="T7" fmla="*/ 0 h 15"/>
                  <a:gd name="T8" fmla="*/ 67 w 67"/>
                  <a:gd name="T9" fmla="*/ 0 h 15"/>
                  <a:gd name="T10" fmla="*/ 67 w 67"/>
                  <a:gd name="T11" fmla="*/ 0 h 15"/>
                  <a:gd name="T12" fmla="*/ 65 w 67"/>
                  <a:gd name="T13" fmla="*/ 2 h 15"/>
                  <a:gd name="T14" fmla="*/ 65 w 67"/>
                  <a:gd name="T15" fmla="*/ 2 h 15"/>
                  <a:gd name="T16" fmla="*/ 65 w 67"/>
                  <a:gd name="T17" fmla="*/ 2 h 15"/>
                  <a:gd name="T18" fmla="*/ 65 w 67"/>
                  <a:gd name="T19" fmla="*/ 2 h 15"/>
                  <a:gd name="T20" fmla="*/ 64 w 67"/>
                  <a:gd name="T21" fmla="*/ 4 h 15"/>
                  <a:gd name="T22" fmla="*/ 64 w 67"/>
                  <a:gd name="T23" fmla="*/ 4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7" h="15">
                    <a:moveTo>
                      <a:pt x="64" y="4"/>
                    </a:moveTo>
                    <a:lnTo>
                      <a:pt x="0" y="15"/>
                    </a:lnTo>
                    <a:lnTo>
                      <a:pt x="0" y="12"/>
                    </a:lnTo>
                    <a:lnTo>
                      <a:pt x="67" y="0"/>
                    </a:lnTo>
                    <a:lnTo>
                      <a:pt x="65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ABCB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6" name="Freeform 4828"/>
              <p:cNvSpPr>
                <a:spLocks/>
              </p:cNvSpPr>
              <p:nvPr/>
            </p:nvSpPr>
            <p:spPr bwMode="auto">
              <a:xfrm>
                <a:off x="4659" y="1555"/>
                <a:ext cx="69" cy="15"/>
              </a:xfrm>
              <a:custGeom>
                <a:avLst/>
                <a:gdLst>
                  <a:gd name="T0" fmla="*/ 65 w 69"/>
                  <a:gd name="T1" fmla="*/ 3 h 15"/>
                  <a:gd name="T2" fmla="*/ 0 w 69"/>
                  <a:gd name="T3" fmla="*/ 15 h 15"/>
                  <a:gd name="T4" fmla="*/ 0 w 69"/>
                  <a:gd name="T5" fmla="*/ 11 h 15"/>
                  <a:gd name="T6" fmla="*/ 69 w 69"/>
                  <a:gd name="T7" fmla="*/ 0 h 15"/>
                  <a:gd name="T8" fmla="*/ 69 w 69"/>
                  <a:gd name="T9" fmla="*/ 0 h 15"/>
                  <a:gd name="T10" fmla="*/ 69 w 69"/>
                  <a:gd name="T11" fmla="*/ 0 h 15"/>
                  <a:gd name="T12" fmla="*/ 67 w 69"/>
                  <a:gd name="T13" fmla="*/ 0 h 15"/>
                  <a:gd name="T14" fmla="*/ 67 w 69"/>
                  <a:gd name="T15" fmla="*/ 1 h 15"/>
                  <a:gd name="T16" fmla="*/ 67 w 69"/>
                  <a:gd name="T17" fmla="*/ 1 h 15"/>
                  <a:gd name="T18" fmla="*/ 67 w 69"/>
                  <a:gd name="T19" fmla="*/ 1 h 15"/>
                  <a:gd name="T20" fmla="*/ 65 w 69"/>
                  <a:gd name="T21" fmla="*/ 3 h 15"/>
                  <a:gd name="T22" fmla="*/ 65 w 69"/>
                  <a:gd name="T23" fmla="*/ 3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9" h="15">
                    <a:moveTo>
                      <a:pt x="65" y="3"/>
                    </a:moveTo>
                    <a:lnTo>
                      <a:pt x="0" y="15"/>
                    </a:lnTo>
                    <a:lnTo>
                      <a:pt x="0" y="1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1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rgbClr val="ABCB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7" name="Freeform 4829"/>
              <p:cNvSpPr>
                <a:spLocks/>
              </p:cNvSpPr>
              <p:nvPr/>
            </p:nvSpPr>
            <p:spPr bwMode="auto">
              <a:xfrm>
                <a:off x="4659" y="1551"/>
                <a:ext cx="70" cy="17"/>
              </a:xfrm>
              <a:custGeom>
                <a:avLst/>
                <a:gdLst>
                  <a:gd name="T0" fmla="*/ 67 w 70"/>
                  <a:gd name="T1" fmla="*/ 5 h 17"/>
                  <a:gd name="T2" fmla="*/ 0 w 70"/>
                  <a:gd name="T3" fmla="*/ 17 h 17"/>
                  <a:gd name="T4" fmla="*/ 0 w 70"/>
                  <a:gd name="T5" fmla="*/ 13 h 17"/>
                  <a:gd name="T6" fmla="*/ 17 w 70"/>
                  <a:gd name="T7" fmla="*/ 9 h 17"/>
                  <a:gd name="T8" fmla="*/ 17 w 70"/>
                  <a:gd name="T9" fmla="*/ 9 h 17"/>
                  <a:gd name="T10" fmla="*/ 17 w 70"/>
                  <a:gd name="T11" fmla="*/ 9 h 17"/>
                  <a:gd name="T12" fmla="*/ 17 w 70"/>
                  <a:gd name="T13" fmla="*/ 9 h 17"/>
                  <a:gd name="T14" fmla="*/ 17 w 70"/>
                  <a:gd name="T15" fmla="*/ 9 h 17"/>
                  <a:gd name="T16" fmla="*/ 17 w 70"/>
                  <a:gd name="T17" fmla="*/ 9 h 17"/>
                  <a:gd name="T18" fmla="*/ 17 w 70"/>
                  <a:gd name="T19" fmla="*/ 9 h 17"/>
                  <a:gd name="T20" fmla="*/ 17 w 70"/>
                  <a:gd name="T21" fmla="*/ 9 h 17"/>
                  <a:gd name="T22" fmla="*/ 17 w 70"/>
                  <a:gd name="T23" fmla="*/ 9 h 17"/>
                  <a:gd name="T24" fmla="*/ 17 w 70"/>
                  <a:gd name="T25" fmla="*/ 9 h 17"/>
                  <a:gd name="T26" fmla="*/ 70 w 70"/>
                  <a:gd name="T27" fmla="*/ 0 h 17"/>
                  <a:gd name="T28" fmla="*/ 70 w 70"/>
                  <a:gd name="T29" fmla="*/ 2 h 17"/>
                  <a:gd name="T30" fmla="*/ 70 w 70"/>
                  <a:gd name="T31" fmla="*/ 2 h 17"/>
                  <a:gd name="T32" fmla="*/ 69 w 70"/>
                  <a:gd name="T33" fmla="*/ 2 h 17"/>
                  <a:gd name="T34" fmla="*/ 69 w 70"/>
                  <a:gd name="T35" fmla="*/ 4 h 17"/>
                  <a:gd name="T36" fmla="*/ 69 w 70"/>
                  <a:gd name="T37" fmla="*/ 4 h 17"/>
                  <a:gd name="T38" fmla="*/ 69 w 70"/>
                  <a:gd name="T39" fmla="*/ 4 h 17"/>
                  <a:gd name="T40" fmla="*/ 67 w 70"/>
                  <a:gd name="T41" fmla="*/ 4 h 17"/>
                  <a:gd name="T42" fmla="*/ 67 w 70"/>
                  <a:gd name="T43" fmla="*/ 5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0" h="17">
                    <a:moveTo>
                      <a:pt x="67" y="5"/>
                    </a:moveTo>
                    <a:lnTo>
                      <a:pt x="0" y="17"/>
                    </a:lnTo>
                    <a:lnTo>
                      <a:pt x="0" y="13"/>
                    </a:lnTo>
                    <a:lnTo>
                      <a:pt x="17" y="9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9" y="2"/>
                    </a:lnTo>
                    <a:lnTo>
                      <a:pt x="69" y="4"/>
                    </a:lnTo>
                    <a:lnTo>
                      <a:pt x="67" y="4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rgbClr val="ABCB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8" name="Freeform 4830"/>
              <p:cNvSpPr>
                <a:spLocks/>
              </p:cNvSpPr>
              <p:nvPr/>
            </p:nvSpPr>
            <p:spPr bwMode="auto">
              <a:xfrm>
                <a:off x="4659" y="1549"/>
                <a:ext cx="72" cy="17"/>
              </a:xfrm>
              <a:custGeom>
                <a:avLst/>
                <a:gdLst>
                  <a:gd name="T0" fmla="*/ 69 w 72"/>
                  <a:gd name="T1" fmla="*/ 6 h 17"/>
                  <a:gd name="T2" fmla="*/ 0 w 72"/>
                  <a:gd name="T3" fmla="*/ 17 h 17"/>
                  <a:gd name="T4" fmla="*/ 2 w 72"/>
                  <a:gd name="T5" fmla="*/ 13 h 17"/>
                  <a:gd name="T6" fmla="*/ 15 w 72"/>
                  <a:gd name="T7" fmla="*/ 9 h 17"/>
                  <a:gd name="T8" fmla="*/ 17 w 72"/>
                  <a:gd name="T9" fmla="*/ 11 h 17"/>
                  <a:gd name="T10" fmla="*/ 17 w 72"/>
                  <a:gd name="T11" fmla="*/ 11 h 17"/>
                  <a:gd name="T12" fmla="*/ 17 w 72"/>
                  <a:gd name="T13" fmla="*/ 11 h 17"/>
                  <a:gd name="T14" fmla="*/ 17 w 72"/>
                  <a:gd name="T15" fmla="*/ 11 h 17"/>
                  <a:gd name="T16" fmla="*/ 17 w 72"/>
                  <a:gd name="T17" fmla="*/ 11 h 17"/>
                  <a:gd name="T18" fmla="*/ 17 w 72"/>
                  <a:gd name="T19" fmla="*/ 11 h 17"/>
                  <a:gd name="T20" fmla="*/ 17 w 72"/>
                  <a:gd name="T21" fmla="*/ 9 h 17"/>
                  <a:gd name="T22" fmla="*/ 17 w 72"/>
                  <a:gd name="T23" fmla="*/ 9 h 17"/>
                  <a:gd name="T24" fmla="*/ 19 w 72"/>
                  <a:gd name="T25" fmla="*/ 9 h 17"/>
                  <a:gd name="T26" fmla="*/ 72 w 72"/>
                  <a:gd name="T27" fmla="*/ 0 h 17"/>
                  <a:gd name="T28" fmla="*/ 72 w 72"/>
                  <a:gd name="T29" fmla="*/ 0 h 17"/>
                  <a:gd name="T30" fmla="*/ 72 w 72"/>
                  <a:gd name="T31" fmla="*/ 2 h 17"/>
                  <a:gd name="T32" fmla="*/ 72 w 72"/>
                  <a:gd name="T33" fmla="*/ 2 h 17"/>
                  <a:gd name="T34" fmla="*/ 70 w 72"/>
                  <a:gd name="T35" fmla="*/ 2 h 17"/>
                  <a:gd name="T36" fmla="*/ 70 w 72"/>
                  <a:gd name="T37" fmla="*/ 4 h 17"/>
                  <a:gd name="T38" fmla="*/ 70 w 72"/>
                  <a:gd name="T39" fmla="*/ 4 h 17"/>
                  <a:gd name="T40" fmla="*/ 69 w 72"/>
                  <a:gd name="T41" fmla="*/ 4 h 17"/>
                  <a:gd name="T42" fmla="*/ 69 w 72"/>
                  <a:gd name="T43" fmla="*/ 6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2" h="17">
                    <a:moveTo>
                      <a:pt x="69" y="6"/>
                    </a:moveTo>
                    <a:lnTo>
                      <a:pt x="0" y="17"/>
                    </a:lnTo>
                    <a:lnTo>
                      <a:pt x="2" y="13"/>
                    </a:lnTo>
                    <a:lnTo>
                      <a:pt x="15" y="9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9" y="4"/>
                    </a:lnTo>
                    <a:lnTo>
                      <a:pt x="69" y="6"/>
                    </a:lnTo>
                    <a:close/>
                  </a:path>
                </a:pathLst>
              </a:custGeom>
              <a:solidFill>
                <a:srgbClr val="ADCC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9" name="Freeform 4831"/>
              <p:cNvSpPr>
                <a:spLocks noEditPoints="1"/>
              </p:cNvSpPr>
              <p:nvPr/>
            </p:nvSpPr>
            <p:spPr bwMode="auto">
              <a:xfrm>
                <a:off x="4659" y="1547"/>
                <a:ext cx="74" cy="17"/>
              </a:xfrm>
              <a:custGeom>
                <a:avLst/>
                <a:gdLst>
                  <a:gd name="T0" fmla="*/ 70 w 74"/>
                  <a:gd name="T1" fmla="*/ 4 h 17"/>
                  <a:gd name="T2" fmla="*/ 17 w 74"/>
                  <a:gd name="T3" fmla="*/ 13 h 17"/>
                  <a:gd name="T4" fmla="*/ 17 w 74"/>
                  <a:gd name="T5" fmla="*/ 13 h 17"/>
                  <a:gd name="T6" fmla="*/ 17 w 74"/>
                  <a:gd name="T7" fmla="*/ 13 h 17"/>
                  <a:gd name="T8" fmla="*/ 17 w 74"/>
                  <a:gd name="T9" fmla="*/ 11 h 17"/>
                  <a:gd name="T10" fmla="*/ 19 w 74"/>
                  <a:gd name="T11" fmla="*/ 11 h 17"/>
                  <a:gd name="T12" fmla="*/ 19 w 74"/>
                  <a:gd name="T13" fmla="*/ 11 h 17"/>
                  <a:gd name="T14" fmla="*/ 19 w 74"/>
                  <a:gd name="T15" fmla="*/ 11 h 17"/>
                  <a:gd name="T16" fmla="*/ 19 w 74"/>
                  <a:gd name="T17" fmla="*/ 9 h 17"/>
                  <a:gd name="T18" fmla="*/ 19 w 74"/>
                  <a:gd name="T19" fmla="*/ 9 h 17"/>
                  <a:gd name="T20" fmla="*/ 74 w 74"/>
                  <a:gd name="T21" fmla="*/ 0 h 17"/>
                  <a:gd name="T22" fmla="*/ 74 w 74"/>
                  <a:gd name="T23" fmla="*/ 0 h 17"/>
                  <a:gd name="T24" fmla="*/ 74 w 74"/>
                  <a:gd name="T25" fmla="*/ 2 h 17"/>
                  <a:gd name="T26" fmla="*/ 74 w 74"/>
                  <a:gd name="T27" fmla="*/ 2 h 17"/>
                  <a:gd name="T28" fmla="*/ 72 w 74"/>
                  <a:gd name="T29" fmla="*/ 2 h 17"/>
                  <a:gd name="T30" fmla="*/ 72 w 74"/>
                  <a:gd name="T31" fmla="*/ 2 h 17"/>
                  <a:gd name="T32" fmla="*/ 72 w 74"/>
                  <a:gd name="T33" fmla="*/ 4 h 17"/>
                  <a:gd name="T34" fmla="*/ 72 w 74"/>
                  <a:gd name="T35" fmla="*/ 4 h 17"/>
                  <a:gd name="T36" fmla="*/ 70 w 74"/>
                  <a:gd name="T37" fmla="*/ 4 h 17"/>
                  <a:gd name="T38" fmla="*/ 17 w 74"/>
                  <a:gd name="T39" fmla="*/ 13 h 17"/>
                  <a:gd name="T40" fmla="*/ 0 w 74"/>
                  <a:gd name="T41" fmla="*/ 17 h 17"/>
                  <a:gd name="T42" fmla="*/ 2 w 74"/>
                  <a:gd name="T43" fmla="*/ 13 h 17"/>
                  <a:gd name="T44" fmla="*/ 15 w 74"/>
                  <a:gd name="T45" fmla="*/ 9 h 17"/>
                  <a:gd name="T46" fmla="*/ 15 w 74"/>
                  <a:gd name="T47" fmla="*/ 11 h 17"/>
                  <a:gd name="T48" fmla="*/ 15 w 74"/>
                  <a:gd name="T49" fmla="*/ 11 h 17"/>
                  <a:gd name="T50" fmla="*/ 15 w 74"/>
                  <a:gd name="T51" fmla="*/ 11 h 17"/>
                  <a:gd name="T52" fmla="*/ 15 w 74"/>
                  <a:gd name="T53" fmla="*/ 11 h 17"/>
                  <a:gd name="T54" fmla="*/ 15 w 74"/>
                  <a:gd name="T55" fmla="*/ 11 h 17"/>
                  <a:gd name="T56" fmla="*/ 15 w 74"/>
                  <a:gd name="T57" fmla="*/ 11 h 17"/>
                  <a:gd name="T58" fmla="*/ 15 w 74"/>
                  <a:gd name="T59" fmla="*/ 11 h 17"/>
                  <a:gd name="T60" fmla="*/ 15 w 74"/>
                  <a:gd name="T61" fmla="*/ 11 h 17"/>
                  <a:gd name="T62" fmla="*/ 17 w 74"/>
                  <a:gd name="T63" fmla="*/ 13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4" h="17">
                    <a:moveTo>
                      <a:pt x="70" y="4"/>
                    </a:moveTo>
                    <a:lnTo>
                      <a:pt x="17" y="13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0" y="4"/>
                    </a:lnTo>
                    <a:close/>
                    <a:moveTo>
                      <a:pt x="17" y="13"/>
                    </a:moveTo>
                    <a:lnTo>
                      <a:pt x="0" y="17"/>
                    </a:lnTo>
                    <a:lnTo>
                      <a:pt x="2" y="13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AD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0" name="Freeform 4832"/>
              <p:cNvSpPr>
                <a:spLocks noEditPoints="1"/>
              </p:cNvSpPr>
              <p:nvPr/>
            </p:nvSpPr>
            <p:spPr bwMode="auto">
              <a:xfrm>
                <a:off x="4661" y="1545"/>
                <a:ext cx="74" cy="17"/>
              </a:xfrm>
              <a:custGeom>
                <a:avLst/>
                <a:gdLst>
                  <a:gd name="T0" fmla="*/ 70 w 74"/>
                  <a:gd name="T1" fmla="*/ 4 h 17"/>
                  <a:gd name="T2" fmla="*/ 17 w 74"/>
                  <a:gd name="T3" fmla="*/ 13 h 17"/>
                  <a:gd name="T4" fmla="*/ 17 w 74"/>
                  <a:gd name="T5" fmla="*/ 13 h 17"/>
                  <a:gd name="T6" fmla="*/ 17 w 74"/>
                  <a:gd name="T7" fmla="*/ 13 h 17"/>
                  <a:gd name="T8" fmla="*/ 17 w 74"/>
                  <a:gd name="T9" fmla="*/ 11 h 17"/>
                  <a:gd name="T10" fmla="*/ 17 w 74"/>
                  <a:gd name="T11" fmla="*/ 11 h 17"/>
                  <a:gd name="T12" fmla="*/ 17 w 74"/>
                  <a:gd name="T13" fmla="*/ 11 h 17"/>
                  <a:gd name="T14" fmla="*/ 18 w 74"/>
                  <a:gd name="T15" fmla="*/ 10 h 17"/>
                  <a:gd name="T16" fmla="*/ 18 w 74"/>
                  <a:gd name="T17" fmla="*/ 10 h 17"/>
                  <a:gd name="T18" fmla="*/ 18 w 74"/>
                  <a:gd name="T19" fmla="*/ 10 h 17"/>
                  <a:gd name="T20" fmla="*/ 74 w 74"/>
                  <a:gd name="T21" fmla="*/ 0 h 17"/>
                  <a:gd name="T22" fmla="*/ 74 w 74"/>
                  <a:gd name="T23" fmla="*/ 0 h 17"/>
                  <a:gd name="T24" fmla="*/ 74 w 74"/>
                  <a:gd name="T25" fmla="*/ 0 h 17"/>
                  <a:gd name="T26" fmla="*/ 74 w 74"/>
                  <a:gd name="T27" fmla="*/ 2 h 17"/>
                  <a:gd name="T28" fmla="*/ 72 w 74"/>
                  <a:gd name="T29" fmla="*/ 2 h 17"/>
                  <a:gd name="T30" fmla="*/ 72 w 74"/>
                  <a:gd name="T31" fmla="*/ 2 h 17"/>
                  <a:gd name="T32" fmla="*/ 72 w 74"/>
                  <a:gd name="T33" fmla="*/ 4 h 17"/>
                  <a:gd name="T34" fmla="*/ 72 w 74"/>
                  <a:gd name="T35" fmla="*/ 4 h 17"/>
                  <a:gd name="T36" fmla="*/ 70 w 74"/>
                  <a:gd name="T37" fmla="*/ 4 h 17"/>
                  <a:gd name="T38" fmla="*/ 13 w 74"/>
                  <a:gd name="T39" fmla="*/ 13 h 17"/>
                  <a:gd name="T40" fmla="*/ 0 w 74"/>
                  <a:gd name="T41" fmla="*/ 17 h 17"/>
                  <a:gd name="T42" fmla="*/ 0 w 74"/>
                  <a:gd name="T43" fmla="*/ 13 h 17"/>
                  <a:gd name="T44" fmla="*/ 13 w 74"/>
                  <a:gd name="T45" fmla="*/ 10 h 17"/>
                  <a:gd name="T46" fmla="*/ 13 w 74"/>
                  <a:gd name="T47" fmla="*/ 11 h 17"/>
                  <a:gd name="T48" fmla="*/ 13 w 74"/>
                  <a:gd name="T49" fmla="*/ 11 h 17"/>
                  <a:gd name="T50" fmla="*/ 13 w 74"/>
                  <a:gd name="T51" fmla="*/ 11 h 17"/>
                  <a:gd name="T52" fmla="*/ 13 w 74"/>
                  <a:gd name="T53" fmla="*/ 11 h 17"/>
                  <a:gd name="T54" fmla="*/ 13 w 74"/>
                  <a:gd name="T55" fmla="*/ 13 h 17"/>
                  <a:gd name="T56" fmla="*/ 13 w 74"/>
                  <a:gd name="T57" fmla="*/ 13 h 17"/>
                  <a:gd name="T58" fmla="*/ 13 w 74"/>
                  <a:gd name="T59" fmla="*/ 13 h 17"/>
                  <a:gd name="T60" fmla="*/ 13 w 74"/>
                  <a:gd name="T61" fmla="*/ 13 h 17"/>
                  <a:gd name="T62" fmla="*/ 13 w 74"/>
                  <a:gd name="T63" fmla="*/ 13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4" h="17">
                    <a:moveTo>
                      <a:pt x="70" y="4"/>
                    </a:moveTo>
                    <a:lnTo>
                      <a:pt x="17" y="13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0" y="4"/>
                    </a:lnTo>
                    <a:close/>
                    <a:moveTo>
                      <a:pt x="13" y="13"/>
                    </a:moveTo>
                    <a:lnTo>
                      <a:pt x="0" y="17"/>
                    </a:lnTo>
                    <a:lnTo>
                      <a:pt x="0" y="13"/>
                    </a:lnTo>
                    <a:lnTo>
                      <a:pt x="13" y="10"/>
                    </a:lnTo>
                    <a:lnTo>
                      <a:pt x="13" y="11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AD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1" name="Freeform 4833"/>
              <p:cNvSpPr>
                <a:spLocks noEditPoints="1"/>
              </p:cNvSpPr>
              <p:nvPr/>
            </p:nvSpPr>
            <p:spPr bwMode="auto">
              <a:xfrm>
                <a:off x="4661" y="1543"/>
                <a:ext cx="75" cy="17"/>
              </a:xfrm>
              <a:custGeom>
                <a:avLst/>
                <a:gdLst>
                  <a:gd name="T0" fmla="*/ 72 w 75"/>
                  <a:gd name="T1" fmla="*/ 4 h 17"/>
                  <a:gd name="T2" fmla="*/ 17 w 75"/>
                  <a:gd name="T3" fmla="*/ 13 h 17"/>
                  <a:gd name="T4" fmla="*/ 17 w 75"/>
                  <a:gd name="T5" fmla="*/ 13 h 17"/>
                  <a:gd name="T6" fmla="*/ 18 w 75"/>
                  <a:gd name="T7" fmla="*/ 12 h 17"/>
                  <a:gd name="T8" fmla="*/ 18 w 75"/>
                  <a:gd name="T9" fmla="*/ 12 h 17"/>
                  <a:gd name="T10" fmla="*/ 18 w 75"/>
                  <a:gd name="T11" fmla="*/ 12 h 17"/>
                  <a:gd name="T12" fmla="*/ 18 w 75"/>
                  <a:gd name="T13" fmla="*/ 12 h 17"/>
                  <a:gd name="T14" fmla="*/ 18 w 75"/>
                  <a:gd name="T15" fmla="*/ 10 h 17"/>
                  <a:gd name="T16" fmla="*/ 20 w 75"/>
                  <a:gd name="T17" fmla="*/ 10 h 17"/>
                  <a:gd name="T18" fmla="*/ 20 w 75"/>
                  <a:gd name="T19" fmla="*/ 10 h 17"/>
                  <a:gd name="T20" fmla="*/ 75 w 75"/>
                  <a:gd name="T21" fmla="*/ 0 h 17"/>
                  <a:gd name="T22" fmla="*/ 75 w 75"/>
                  <a:gd name="T23" fmla="*/ 0 h 17"/>
                  <a:gd name="T24" fmla="*/ 75 w 75"/>
                  <a:gd name="T25" fmla="*/ 0 h 17"/>
                  <a:gd name="T26" fmla="*/ 75 w 75"/>
                  <a:gd name="T27" fmla="*/ 0 h 17"/>
                  <a:gd name="T28" fmla="*/ 74 w 75"/>
                  <a:gd name="T29" fmla="*/ 2 h 17"/>
                  <a:gd name="T30" fmla="*/ 74 w 75"/>
                  <a:gd name="T31" fmla="*/ 2 h 17"/>
                  <a:gd name="T32" fmla="*/ 74 w 75"/>
                  <a:gd name="T33" fmla="*/ 2 h 17"/>
                  <a:gd name="T34" fmla="*/ 74 w 75"/>
                  <a:gd name="T35" fmla="*/ 4 h 17"/>
                  <a:gd name="T36" fmla="*/ 72 w 75"/>
                  <a:gd name="T37" fmla="*/ 4 h 17"/>
                  <a:gd name="T38" fmla="*/ 13 w 75"/>
                  <a:gd name="T39" fmla="*/ 13 h 17"/>
                  <a:gd name="T40" fmla="*/ 0 w 75"/>
                  <a:gd name="T41" fmla="*/ 17 h 17"/>
                  <a:gd name="T42" fmla="*/ 0 w 75"/>
                  <a:gd name="T43" fmla="*/ 13 h 17"/>
                  <a:gd name="T44" fmla="*/ 13 w 75"/>
                  <a:gd name="T45" fmla="*/ 10 h 17"/>
                  <a:gd name="T46" fmla="*/ 13 w 75"/>
                  <a:gd name="T47" fmla="*/ 12 h 17"/>
                  <a:gd name="T48" fmla="*/ 13 w 75"/>
                  <a:gd name="T49" fmla="*/ 12 h 17"/>
                  <a:gd name="T50" fmla="*/ 13 w 75"/>
                  <a:gd name="T51" fmla="*/ 12 h 17"/>
                  <a:gd name="T52" fmla="*/ 13 w 75"/>
                  <a:gd name="T53" fmla="*/ 12 h 17"/>
                  <a:gd name="T54" fmla="*/ 13 w 75"/>
                  <a:gd name="T55" fmla="*/ 13 h 17"/>
                  <a:gd name="T56" fmla="*/ 13 w 75"/>
                  <a:gd name="T57" fmla="*/ 13 h 17"/>
                  <a:gd name="T58" fmla="*/ 13 w 75"/>
                  <a:gd name="T59" fmla="*/ 13 h 17"/>
                  <a:gd name="T60" fmla="*/ 13 w 75"/>
                  <a:gd name="T61" fmla="*/ 13 h 1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5" h="17">
                    <a:moveTo>
                      <a:pt x="72" y="4"/>
                    </a:moveTo>
                    <a:lnTo>
                      <a:pt x="17" y="13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4"/>
                    </a:lnTo>
                    <a:lnTo>
                      <a:pt x="72" y="4"/>
                    </a:lnTo>
                    <a:close/>
                    <a:moveTo>
                      <a:pt x="13" y="13"/>
                    </a:moveTo>
                    <a:lnTo>
                      <a:pt x="0" y="17"/>
                    </a:lnTo>
                    <a:lnTo>
                      <a:pt x="0" y="13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ADCC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2" name="Freeform 4834"/>
              <p:cNvSpPr>
                <a:spLocks noEditPoints="1"/>
              </p:cNvSpPr>
              <p:nvPr/>
            </p:nvSpPr>
            <p:spPr bwMode="auto">
              <a:xfrm>
                <a:off x="4661" y="1539"/>
                <a:ext cx="77" cy="19"/>
              </a:xfrm>
              <a:custGeom>
                <a:avLst/>
                <a:gdLst>
                  <a:gd name="T0" fmla="*/ 74 w 77"/>
                  <a:gd name="T1" fmla="*/ 6 h 19"/>
                  <a:gd name="T2" fmla="*/ 18 w 77"/>
                  <a:gd name="T3" fmla="*/ 16 h 19"/>
                  <a:gd name="T4" fmla="*/ 18 w 77"/>
                  <a:gd name="T5" fmla="*/ 16 h 19"/>
                  <a:gd name="T6" fmla="*/ 18 w 77"/>
                  <a:gd name="T7" fmla="*/ 14 h 19"/>
                  <a:gd name="T8" fmla="*/ 20 w 77"/>
                  <a:gd name="T9" fmla="*/ 14 h 19"/>
                  <a:gd name="T10" fmla="*/ 20 w 77"/>
                  <a:gd name="T11" fmla="*/ 14 h 19"/>
                  <a:gd name="T12" fmla="*/ 20 w 77"/>
                  <a:gd name="T13" fmla="*/ 12 h 19"/>
                  <a:gd name="T14" fmla="*/ 20 w 77"/>
                  <a:gd name="T15" fmla="*/ 12 h 19"/>
                  <a:gd name="T16" fmla="*/ 22 w 77"/>
                  <a:gd name="T17" fmla="*/ 12 h 19"/>
                  <a:gd name="T18" fmla="*/ 22 w 77"/>
                  <a:gd name="T19" fmla="*/ 12 h 19"/>
                  <a:gd name="T20" fmla="*/ 77 w 77"/>
                  <a:gd name="T21" fmla="*/ 0 h 19"/>
                  <a:gd name="T22" fmla="*/ 77 w 77"/>
                  <a:gd name="T23" fmla="*/ 2 h 19"/>
                  <a:gd name="T24" fmla="*/ 77 w 77"/>
                  <a:gd name="T25" fmla="*/ 2 h 19"/>
                  <a:gd name="T26" fmla="*/ 77 w 77"/>
                  <a:gd name="T27" fmla="*/ 2 h 19"/>
                  <a:gd name="T28" fmla="*/ 75 w 77"/>
                  <a:gd name="T29" fmla="*/ 4 h 19"/>
                  <a:gd name="T30" fmla="*/ 75 w 77"/>
                  <a:gd name="T31" fmla="*/ 4 h 19"/>
                  <a:gd name="T32" fmla="*/ 75 w 77"/>
                  <a:gd name="T33" fmla="*/ 4 h 19"/>
                  <a:gd name="T34" fmla="*/ 75 w 77"/>
                  <a:gd name="T35" fmla="*/ 4 h 19"/>
                  <a:gd name="T36" fmla="*/ 74 w 77"/>
                  <a:gd name="T37" fmla="*/ 6 h 19"/>
                  <a:gd name="T38" fmla="*/ 13 w 77"/>
                  <a:gd name="T39" fmla="*/ 16 h 19"/>
                  <a:gd name="T40" fmla="*/ 0 w 77"/>
                  <a:gd name="T41" fmla="*/ 19 h 19"/>
                  <a:gd name="T42" fmla="*/ 0 w 77"/>
                  <a:gd name="T43" fmla="*/ 16 h 19"/>
                  <a:gd name="T44" fmla="*/ 13 w 77"/>
                  <a:gd name="T45" fmla="*/ 12 h 19"/>
                  <a:gd name="T46" fmla="*/ 13 w 77"/>
                  <a:gd name="T47" fmla="*/ 14 h 19"/>
                  <a:gd name="T48" fmla="*/ 13 w 77"/>
                  <a:gd name="T49" fmla="*/ 14 h 19"/>
                  <a:gd name="T50" fmla="*/ 13 w 77"/>
                  <a:gd name="T51" fmla="*/ 14 h 19"/>
                  <a:gd name="T52" fmla="*/ 13 w 77"/>
                  <a:gd name="T53" fmla="*/ 14 h 19"/>
                  <a:gd name="T54" fmla="*/ 13 w 77"/>
                  <a:gd name="T55" fmla="*/ 16 h 19"/>
                  <a:gd name="T56" fmla="*/ 13 w 77"/>
                  <a:gd name="T57" fmla="*/ 16 h 19"/>
                  <a:gd name="T58" fmla="*/ 13 w 77"/>
                  <a:gd name="T59" fmla="*/ 16 h 19"/>
                  <a:gd name="T60" fmla="*/ 13 w 77"/>
                  <a:gd name="T61" fmla="*/ 16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7" h="19">
                    <a:moveTo>
                      <a:pt x="74" y="6"/>
                    </a:moveTo>
                    <a:lnTo>
                      <a:pt x="18" y="16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lnTo>
                      <a:pt x="74" y="6"/>
                    </a:lnTo>
                    <a:close/>
                    <a:moveTo>
                      <a:pt x="13" y="16"/>
                    </a:moveTo>
                    <a:lnTo>
                      <a:pt x="0" y="19"/>
                    </a:lnTo>
                    <a:lnTo>
                      <a:pt x="0" y="16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ADCC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3" name="Freeform 4835"/>
              <p:cNvSpPr>
                <a:spLocks noEditPoints="1"/>
              </p:cNvSpPr>
              <p:nvPr/>
            </p:nvSpPr>
            <p:spPr bwMode="auto">
              <a:xfrm>
                <a:off x="4661" y="1538"/>
                <a:ext cx="80" cy="18"/>
              </a:xfrm>
              <a:custGeom>
                <a:avLst/>
                <a:gdLst>
                  <a:gd name="T0" fmla="*/ 75 w 80"/>
                  <a:gd name="T1" fmla="*/ 5 h 18"/>
                  <a:gd name="T2" fmla="*/ 20 w 80"/>
                  <a:gd name="T3" fmla="*/ 15 h 18"/>
                  <a:gd name="T4" fmla="*/ 20 w 80"/>
                  <a:gd name="T5" fmla="*/ 13 h 18"/>
                  <a:gd name="T6" fmla="*/ 20 w 80"/>
                  <a:gd name="T7" fmla="*/ 13 h 18"/>
                  <a:gd name="T8" fmla="*/ 22 w 80"/>
                  <a:gd name="T9" fmla="*/ 13 h 18"/>
                  <a:gd name="T10" fmla="*/ 22 w 80"/>
                  <a:gd name="T11" fmla="*/ 13 h 18"/>
                  <a:gd name="T12" fmla="*/ 22 w 80"/>
                  <a:gd name="T13" fmla="*/ 11 h 18"/>
                  <a:gd name="T14" fmla="*/ 22 w 80"/>
                  <a:gd name="T15" fmla="*/ 11 h 18"/>
                  <a:gd name="T16" fmla="*/ 22 w 80"/>
                  <a:gd name="T17" fmla="*/ 11 h 18"/>
                  <a:gd name="T18" fmla="*/ 24 w 80"/>
                  <a:gd name="T19" fmla="*/ 9 h 18"/>
                  <a:gd name="T20" fmla="*/ 80 w 80"/>
                  <a:gd name="T21" fmla="*/ 0 h 18"/>
                  <a:gd name="T22" fmla="*/ 79 w 80"/>
                  <a:gd name="T23" fmla="*/ 1 h 18"/>
                  <a:gd name="T24" fmla="*/ 79 w 80"/>
                  <a:gd name="T25" fmla="*/ 1 h 18"/>
                  <a:gd name="T26" fmla="*/ 79 w 80"/>
                  <a:gd name="T27" fmla="*/ 1 h 18"/>
                  <a:gd name="T28" fmla="*/ 77 w 80"/>
                  <a:gd name="T29" fmla="*/ 1 h 18"/>
                  <a:gd name="T30" fmla="*/ 77 w 80"/>
                  <a:gd name="T31" fmla="*/ 3 h 18"/>
                  <a:gd name="T32" fmla="*/ 77 w 80"/>
                  <a:gd name="T33" fmla="*/ 3 h 18"/>
                  <a:gd name="T34" fmla="*/ 77 w 80"/>
                  <a:gd name="T35" fmla="*/ 3 h 18"/>
                  <a:gd name="T36" fmla="*/ 75 w 80"/>
                  <a:gd name="T37" fmla="*/ 5 h 18"/>
                  <a:gd name="T38" fmla="*/ 13 w 80"/>
                  <a:gd name="T39" fmla="*/ 15 h 18"/>
                  <a:gd name="T40" fmla="*/ 0 w 80"/>
                  <a:gd name="T41" fmla="*/ 18 h 18"/>
                  <a:gd name="T42" fmla="*/ 0 w 80"/>
                  <a:gd name="T43" fmla="*/ 15 h 18"/>
                  <a:gd name="T44" fmla="*/ 13 w 80"/>
                  <a:gd name="T45" fmla="*/ 11 h 18"/>
                  <a:gd name="T46" fmla="*/ 13 w 80"/>
                  <a:gd name="T47" fmla="*/ 13 h 18"/>
                  <a:gd name="T48" fmla="*/ 13 w 80"/>
                  <a:gd name="T49" fmla="*/ 13 h 18"/>
                  <a:gd name="T50" fmla="*/ 13 w 80"/>
                  <a:gd name="T51" fmla="*/ 13 h 18"/>
                  <a:gd name="T52" fmla="*/ 13 w 80"/>
                  <a:gd name="T53" fmla="*/ 13 h 18"/>
                  <a:gd name="T54" fmla="*/ 13 w 80"/>
                  <a:gd name="T55" fmla="*/ 15 h 18"/>
                  <a:gd name="T56" fmla="*/ 13 w 80"/>
                  <a:gd name="T57" fmla="*/ 15 h 18"/>
                  <a:gd name="T58" fmla="*/ 13 w 80"/>
                  <a:gd name="T59" fmla="*/ 15 h 18"/>
                  <a:gd name="T60" fmla="*/ 13 w 80"/>
                  <a:gd name="T61" fmla="*/ 15 h 1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18">
                    <a:moveTo>
                      <a:pt x="75" y="5"/>
                    </a:moveTo>
                    <a:lnTo>
                      <a:pt x="20" y="15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4" y="9"/>
                    </a:lnTo>
                    <a:lnTo>
                      <a:pt x="80" y="0"/>
                    </a:lnTo>
                    <a:lnTo>
                      <a:pt x="79" y="1"/>
                    </a:lnTo>
                    <a:lnTo>
                      <a:pt x="77" y="1"/>
                    </a:lnTo>
                    <a:lnTo>
                      <a:pt x="77" y="3"/>
                    </a:lnTo>
                    <a:lnTo>
                      <a:pt x="75" y="5"/>
                    </a:lnTo>
                    <a:close/>
                    <a:moveTo>
                      <a:pt x="13" y="15"/>
                    </a:moveTo>
                    <a:lnTo>
                      <a:pt x="0" y="18"/>
                    </a:lnTo>
                    <a:lnTo>
                      <a:pt x="0" y="15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ADCC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4" name="Freeform 4836"/>
              <p:cNvSpPr>
                <a:spLocks noEditPoints="1"/>
              </p:cNvSpPr>
              <p:nvPr/>
            </p:nvSpPr>
            <p:spPr bwMode="auto">
              <a:xfrm>
                <a:off x="4661" y="1536"/>
                <a:ext cx="82" cy="19"/>
              </a:xfrm>
              <a:custGeom>
                <a:avLst/>
                <a:gdLst>
                  <a:gd name="T0" fmla="*/ 77 w 82"/>
                  <a:gd name="T1" fmla="*/ 3 h 19"/>
                  <a:gd name="T2" fmla="*/ 22 w 82"/>
                  <a:gd name="T3" fmla="*/ 15 h 19"/>
                  <a:gd name="T4" fmla="*/ 22 w 82"/>
                  <a:gd name="T5" fmla="*/ 13 h 19"/>
                  <a:gd name="T6" fmla="*/ 22 w 82"/>
                  <a:gd name="T7" fmla="*/ 13 h 19"/>
                  <a:gd name="T8" fmla="*/ 22 w 82"/>
                  <a:gd name="T9" fmla="*/ 13 h 19"/>
                  <a:gd name="T10" fmla="*/ 24 w 82"/>
                  <a:gd name="T11" fmla="*/ 11 h 19"/>
                  <a:gd name="T12" fmla="*/ 24 w 82"/>
                  <a:gd name="T13" fmla="*/ 11 h 19"/>
                  <a:gd name="T14" fmla="*/ 24 w 82"/>
                  <a:gd name="T15" fmla="*/ 11 h 19"/>
                  <a:gd name="T16" fmla="*/ 24 w 82"/>
                  <a:gd name="T17" fmla="*/ 11 h 19"/>
                  <a:gd name="T18" fmla="*/ 25 w 82"/>
                  <a:gd name="T19" fmla="*/ 9 h 19"/>
                  <a:gd name="T20" fmla="*/ 82 w 82"/>
                  <a:gd name="T21" fmla="*/ 0 h 19"/>
                  <a:gd name="T22" fmla="*/ 80 w 82"/>
                  <a:gd name="T23" fmla="*/ 0 h 19"/>
                  <a:gd name="T24" fmla="*/ 80 w 82"/>
                  <a:gd name="T25" fmla="*/ 2 h 19"/>
                  <a:gd name="T26" fmla="*/ 80 w 82"/>
                  <a:gd name="T27" fmla="*/ 2 h 19"/>
                  <a:gd name="T28" fmla="*/ 80 w 82"/>
                  <a:gd name="T29" fmla="*/ 2 h 19"/>
                  <a:gd name="T30" fmla="*/ 79 w 82"/>
                  <a:gd name="T31" fmla="*/ 3 h 19"/>
                  <a:gd name="T32" fmla="*/ 79 w 82"/>
                  <a:gd name="T33" fmla="*/ 3 h 19"/>
                  <a:gd name="T34" fmla="*/ 79 w 82"/>
                  <a:gd name="T35" fmla="*/ 3 h 19"/>
                  <a:gd name="T36" fmla="*/ 77 w 82"/>
                  <a:gd name="T37" fmla="*/ 3 h 19"/>
                  <a:gd name="T38" fmla="*/ 13 w 82"/>
                  <a:gd name="T39" fmla="*/ 15 h 19"/>
                  <a:gd name="T40" fmla="*/ 0 w 82"/>
                  <a:gd name="T41" fmla="*/ 19 h 19"/>
                  <a:gd name="T42" fmla="*/ 0 w 82"/>
                  <a:gd name="T43" fmla="*/ 15 h 19"/>
                  <a:gd name="T44" fmla="*/ 13 w 82"/>
                  <a:gd name="T45" fmla="*/ 11 h 19"/>
                  <a:gd name="T46" fmla="*/ 13 w 82"/>
                  <a:gd name="T47" fmla="*/ 13 h 19"/>
                  <a:gd name="T48" fmla="*/ 13 w 82"/>
                  <a:gd name="T49" fmla="*/ 13 h 19"/>
                  <a:gd name="T50" fmla="*/ 13 w 82"/>
                  <a:gd name="T51" fmla="*/ 13 h 19"/>
                  <a:gd name="T52" fmla="*/ 13 w 82"/>
                  <a:gd name="T53" fmla="*/ 13 h 19"/>
                  <a:gd name="T54" fmla="*/ 13 w 82"/>
                  <a:gd name="T55" fmla="*/ 15 h 19"/>
                  <a:gd name="T56" fmla="*/ 13 w 82"/>
                  <a:gd name="T57" fmla="*/ 15 h 19"/>
                  <a:gd name="T58" fmla="*/ 13 w 82"/>
                  <a:gd name="T59" fmla="*/ 15 h 19"/>
                  <a:gd name="T60" fmla="*/ 13 w 82"/>
                  <a:gd name="T61" fmla="*/ 15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2" h="19">
                    <a:moveTo>
                      <a:pt x="77" y="3"/>
                    </a:moveTo>
                    <a:lnTo>
                      <a:pt x="22" y="15"/>
                    </a:lnTo>
                    <a:lnTo>
                      <a:pt x="22" y="13"/>
                    </a:lnTo>
                    <a:lnTo>
                      <a:pt x="24" y="11"/>
                    </a:lnTo>
                    <a:lnTo>
                      <a:pt x="25" y="9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9" y="3"/>
                    </a:lnTo>
                    <a:lnTo>
                      <a:pt x="77" y="3"/>
                    </a:lnTo>
                    <a:close/>
                    <a:moveTo>
                      <a:pt x="13" y="15"/>
                    </a:moveTo>
                    <a:lnTo>
                      <a:pt x="0" y="19"/>
                    </a:lnTo>
                    <a:lnTo>
                      <a:pt x="0" y="15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B1CE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5" name="Freeform 4837"/>
              <p:cNvSpPr>
                <a:spLocks noEditPoints="1"/>
              </p:cNvSpPr>
              <p:nvPr/>
            </p:nvSpPr>
            <p:spPr bwMode="auto">
              <a:xfrm>
                <a:off x="4661" y="1534"/>
                <a:ext cx="84" cy="19"/>
              </a:xfrm>
              <a:custGeom>
                <a:avLst/>
                <a:gdLst>
                  <a:gd name="T0" fmla="*/ 80 w 84"/>
                  <a:gd name="T1" fmla="*/ 4 h 19"/>
                  <a:gd name="T2" fmla="*/ 24 w 84"/>
                  <a:gd name="T3" fmla="*/ 13 h 19"/>
                  <a:gd name="T4" fmla="*/ 24 w 84"/>
                  <a:gd name="T5" fmla="*/ 13 h 19"/>
                  <a:gd name="T6" fmla="*/ 24 w 84"/>
                  <a:gd name="T7" fmla="*/ 13 h 19"/>
                  <a:gd name="T8" fmla="*/ 24 w 84"/>
                  <a:gd name="T9" fmla="*/ 13 h 19"/>
                  <a:gd name="T10" fmla="*/ 25 w 84"/>
                  <a:gd name="T11" fmla="*/ 11 h 19"/>
                  <a:gd name="T12" fmla="*/ 25 w 84"/>
                  <a:gd name="T13" fmla="*/ 11 h 19"/>
                  <a:gd name="T14" fmla="*/ 25 w 84"/>
                  <a:gd name="T15" fmla="*/ 11 h 19"/>
                  <a:gd name="T16" fmla="*/ 25 w 84"/>
                  <a:gd name="T17" fmla="*/ 9 h 19"/>
                  <a:gd name="T18" fmla="*/ 27 w 84"/>
                  <a:gd name="T19" fmla="*/ 9 h 19"/>
                  <a:gd name="T20" fmla="*/ 84 w 84"/>
                  <a:gd name="T21" fmla="*/ 0 h 19"/>
                  <a:gd name="T22" fmla="*/ 82 w 84"/>
                  <a:gd name="T23" fmla="*/ 0 h 19"/>
                  <a:gd name="T24" fmla="*/ 82 w 84"/>
                  <a:gd name="T25" fmla="*/ 0 h 19"/>
                  <a:gd name="T26" fmla="*/ 82 w 84"/>
                  <a:gd name="T27" fmla="*/ 2 h 19"/>
                  <a:gd name="T28" fmla="*/ 82 w 84"/>
                  <a:gd name="T29" fmla="*/ 2 h 19"/>
                  <a:gd name="T30" fmla="*/ 80 w 84"/>
                  <a:gd name="T31" fmla="*/ 2 h 19"/>
                  <a:gd name="T32" fmla="*/ 80 w 84"/>
                  <a:gd name="T33" fmla="*/ 4 h 19"/>
                  <a:gd name="T34" fmla="*/ 80 w 84"/>
                  <a:gd name="T35" fmla="*/ 4 h 19"/>
                  <a:gd name="T36" fmla="*/ 80 w 84"/>
                  <a:gd name="T37" fmla="*/ 4 h 19"/>
                  <a:gd name="T38" fmla="*/ 13 w 84"/>
                  <a:gd name="T39" fmla="*/ 15 h 19"/>
                  <a:gd name="T40" fmla="*/ 0 w 84"/>
                  <a:gd name="T41" fmla="*/ 19 h 19"/>
                  <a:gd name="T42" fmla="*/ 0 w 84"/>
                  <a:gd name="T43" fmla="*/ 15 h 19"/>
                  <a:gd name="T44" fmla="*/ 13 w 84"/>
                  <a:gd name="T45" fmla="*/ 11 h 19"/>
                  <a:gd name="T46" fmla="*/ 13 w 84"/>
                  <a:gd name="T47" fmla="*/ 13 h 19"/>
                  <a:gd name="T48" fmla="*/ 13 w 84"/>
                  <a:gd name="T49" fmla="*/ 13 h 19"/>
                  <a:gd name="T50" fmla="*/ 13 w 84"/>
                  <a:gd name="T51" fmla="*/ 13 h 19"/>
                  <a:gd name="T52" fmla="*/ 13 w 84"/>
                  <a:gd name="T53" fmla="*/ 13 h 19"/>
                  <a:gd name="T54" fmla="*/ 13 w 84"/>
                  <a:gd name="T55" fmla="*/ 15 h 19"/>
                  <a:gd name="T56" fmla="*/ 13 w 84"/>
                  <a:gd name="T57" fmla="*/ 15 h 19"/>
                  <a:gd name="T58" fmla="*/ 13 w 84"/>
                  <a:gd name="T59" fmla="*/ 15 h 19"/>
                  <a:gd name="T60" fmla="*/ 13 w 84"/>
                  <a:gd name="T61" fmla="*/ 15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4" h="19">
                    <a:moveTo>
                      <a:pt x="80" y="4"/>
                    </a:moveTo>
                    <a:lnTo>
                      <a:pt x="24" y="13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2" y="2"/>
                    </a:lnTo>
                    <a:lnTo>
                      <a:pt x="80" y="2"/>
                    </a:lnTo>
                    <a:lnTo>
                      <a:pt x="80" y="4"/>
                    </a:lnTo>
                    <a:close/>
                    <a:moveTo>
                      <a:pt x="13" y="15"/>
                    </a:moveTo>
                    <a:lnTo>
                      <a:pt x="0" y="19"/>
                    </a:lnTo>
                    <a:lnTo>
                      <a:pt x="0" y="15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B1CE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6" name="Freeform 4838"/>
              <p:cNvSpPr>
                <a:spLocks noEditPoints="1"/>
              </p:cNvSpPr>
              <p:nvPr/>
            </p:nvSpPr>
            <p:spPr bwMode="auto">
              <a:xfrm>
                <a:off x="4657" y="1532"/>
                <a:ext cx="90" cy="19"/>
              </a:xfrm>
              <a:custGeom>
                <a:avLst/>
                <a:gdLst>
                  <a:gd name="T0" fmla="*/ 86 w 90"/>
                  <a:gd name="T1" fmla="*/ 4 h 19"/>
                  <a:gd name="T2" fmla="*/ 29 w 90"/>
                  <a:gd name="T3" fmla="*/ 13 h 19"/>
                  <a:gd name="T4" fmla="*/ 29 w 90"/>
                  <a:gd name="T5" fmla="*/ 13 h 19"/>
                  <a:gd name="T6" fmla="*/ 29 w 90"/>
                  <a:gd name="T7" fmla="*/ 13 h 19"/>
                  <a:gd name="T8" fmla="*/ 29 w 90"/>
                  <a:gd name="T9" fmla="*/ 11 h 19"/>
                  <a:gd name="T10" fmla="*/ 31 w 90"/>
                  <a:gd name="T11" fmla="*/ 11 h 19"/>
                  <a:gd name="T12" fmla="*/ 31 w 90"/>
                  <a:gd name="T13" fmla="*/ 11 h 19"/>
                  <a:gd name="T14" fmla="*/ 31 w 90"/>
                  <a:gd name="T15" fmla="*/ 11 h 19"/>
                  <a:gd name="T16" fmla="*/ 31 w 90"/>
                  <a:gd name="T17" fmla="*/ 9 h 19"/>
                  <a:gd name="T18" fmla="*/ 33 w 90"/>
                  <a:gd name="T19" fmla="*/ 9 h 19"/>
                  <a:gd name="T20" fmla="*/ 90 w 90"/>
                  <a:gd name="T21" fmla="*/ 0 h 19"/>
                  <a:gd name="T22" fmla="*/ 88 w 90"/>
                  <a:gd name="T23" fmla="*/ 0 h 19"/>
                  <a:gd name="T24" fmla="*/ 88 w 90"/>
                  <a:gd name="T25" fmla="*/ 0 h 19"/>
                  <a:gd name="T26" fmla="*/ 88 w 90"/>
                  <a:gd name="T27" fmla="*/ 2 h 19"/>
                  <a:gd name="T28" fmla="*/ 88 w 90"/>
                  <a:gd name="T29" fmla="*/ 2 h 19"/>
                  <a:gd name="T30" fmla="*/ 86 w 90"/>
                  <a:gd name="T31" fmla="*/ 2 h 19"/>
                  <a:gd name="T32" fmla="*/ 86 w 90"/>
                  <a:gd name="T33" fmla="*/ 2 h 19"/>
                  <a:gd name="T34" fmla="*/ 86 w 90"/>
                  <a:gd name="T35" fmla="*/ 4 h 19"/>
                  <a:gd name="T36" fmla="*/ 86 w 90"/>
                  <a:gd name="T37" fmla="*/ 4 h 19"/>
                  <a:gd name="T38" fmla="*/ 17 w 90"/>
                  <a:gd name="T39" fmla="*/ 15 h 19"/>
                  <a:gd name="T40" fmla="*/ 4 w 90"/>
                  <a:gd name="T41" fmla="*/ 19 h 19"/>
                  <a:gd name="T42" fmla="*/ 5 w 90"/>
                  <a:gd name="T43" fmla="*/ 15 h 19"/>
                  <a:gd name="T44" fmla="*/ 0 w 90"/>
                  <a:gd name="T45" fmla="*/ 15 h 19"/>
                  <a:gd name="T46" fmla="*/ 17 w 90"/>
                  <a:gd name="T47" fmla="*/ 11 h 19"/>
                  <a:gd name="T48" fmla="*/ 17 w 90"/>
                  <a:gd name="T49" fmla="*/ 13 h 19"/>
                  <a:gd name="T50" fmla="*/ 17 w 90"/>
                  <a:gd name="T51" fmla="*/ 13 h 19"/>
                  <a:gd name="T52" fmla="*/ 17 w 90"/>
                  <a:gd name="T53" fmla="*/ 13 h 19"/>
                  <a:gd name="T54" fmla="*/ 17 w 90"/>
                  <a:gd name="T55" fmla="*/ 13 h 19"/>
                  <a:gd name="T56" fmla="*/ 17 w 90"/>
                  <a:gd name="T57" fmla="*/ 15 h 19"/>
                  <a:gd name="T58" fmla="*/ 17 w 90"/>
                  <a:gd name="T59" fmla="*/ 15 h 19"/>
                  <a:gd name="T60" fmla="*/ 17 w 90"/>
                  <a:gd name="T61" fmla="*/ 15 h 19"/>
                  <a:gd name="T62" fmla="*/ 17 w 90"/>
                  <a:gd name="T63" fmla="*/ 15 h 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0" h="19">
                    <a:moveTo>
                      <a:pt x="86" y="4"/>
                    </a:moveTo>
                    <a:lnTo>
                      <a:pt x="29" y="13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8" y="2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  <a:moveTo>
                      <a:pt x="17" y="15"/>
                    </a:moveTo>
                    <a:lnTo>
                      <a:pt x="4" y="19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17" y="11"/>
                    </a:lnTo>
                    <a:lnTo>
                      <a:pt x="17" y="13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B1CE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7" name="Freeform 4839"/>
              <p:cNvSpPr>
                <a:spLocks noEditPoints="1"/>
              </p:cNvSpPr>
              <p:nvPr/>
            </p:nvSpPr>
            <p:spPr bwMode="auto">
              <a:xfrm>
                <a:off x="4655" y="1530"/>
                <a:ext cx="93" cy="19"/>
              </a:xfrm>
              <a:custGeom>
                <a:avLst/>
                <a:gdLst>
                  <a:gd name="T0" fmla="*/ 90 w 93"/>
                  <a:gd name="T1" fmla="*/ 4 h 19"/>
                  <a:gd name="T2" fmla="*/ 33 w 93"/>
                  <a:gd name="T3" fmla="*/ 13 h 19"/>
                  <a:gd name="T4" fmla="*/ 33 w 93"/>
                  <a:gd name="T5" fmla="*/ 13 h 19"/>
                  <a:gd name="T6" fmla="*/ 33 w 93"/>
                  <a:gd name="T7" fmla="*/ 13 h 19"/>
                  <a:gd name="T8" fmla="*/ 33 w 93"/>
                  <a:gd name="T9" fmla="*/ 11 h 19"/>
                  <a:gd name="T10" fmla="*/ 35 w 93"/>
                  <a:gd name="T11" fmla="*/ 11 h 19"/>
                  <a:gd name="T12" fmla="*/ 35 w 93"/>
                  <a:gd name="T13" fmla="*/ 11 h 19"/>
                  <a:gd name="T14" fmla="*/ 35 w 93"/>
                  <a:gd name="T15" fmla="*/ 9 h 19"/>
                  <a:gd name="T16" fmla="*/ 35 w 93"/>
                  <a:gd name="T17" fmla="*/ 9 h 19"/>
                  <a:gd name="T18" fmla="*/ 37 w 93"/>
                  <a:gd name="T19" fmla="*/ 9 h 19"/>
                  <a:gd name="T20" fmla="*/ 93 w 93"/>
                  <a:gd name="T21" fmla="*/ 0 h 19"/>
                  <a:gd name="T22" fmla="*/ 92 w 93"/>
                  <a:gd name="T23" fmla="*/ 0 h 19"/>
                  <a:gd name="T24" fmla="*/ 92 w 93"/>
                  <a:gd name="T25" fmla="*/ 0 h 19"/>
                  <a:gd name="T26" fmla="*/ 92 w 93"/>
                  <a:gd name="T27" fmla="*/ 0 h 19"/>
                  <a:gd name="T28" fmla="*/ 92 w 93"/>
                  <a:gd name="T29" fmla="*/ 2 h 19"/>
                  <a:gd name="T30" fmla="*/ 90 w 93"/>
                  <a:gd name="T31" fmla="*/ 2 h 19"/>
                  <a:gd name="T32" fmla="*/ 90 w 93"/>
                  <a:gd name="T33" fmla="*/ 2 h 19"/>
                  <a:gd name="T34" fmla="*/ 90 w 93"/>
                  <a:gd name="T35" fmla="*/ 4 h 19"/>
                  <a:gd name="T36" fmla="*/ 90 w 93"/>
                  <a:gd name="T37" fmla="*/ 4 h 19"/>
                  <a:gd name="T38" fmla="*/ 19 w 93"/>
                  <a:gd name="T39" fmla="*/ 15 h 19"/>
                  <a:gd name="T40" fmla="*/ 6 w 93"/>
                  <a:gd name="T41" fmla="*/ 19 h 19"/>
                  <a:gd name="T42" fmla="*/ 7 w 93"/>
                  <a:gd name="T43" fmla="*/ 17 h 19"/>
                  <a:gd name="T44" fmla="*/ 0 w 93"/>
                  <a:gd name="T45" fmla="*/ 17 h 19"/>
                  <a:gd name="T46" fmla="*/ 0 w 93"/>
                  <a:gd name="T47" fmla="*/ 15 h 19"/>
                  <a:gd name="T48" fmla="*/ 19 w 93"/>
                  <a:gd name="T49" fmla="*/ 11 h 19"/>
                  <a:gd name="T50" fmla="*/ 19 w 93"/>
                  <a:gd name="T51" fmla="*/ 13 h 19"/>
                  <a:gd name="T52" fmla="*/ 19 w 93"/>
                  <a:gd name="T53" fmla="*/ 13 h 19"/>
                  <a:gd name="T54" fmla="*/ 19 w 93"/>
                  <a:gd name="T55" fmla="*/ 13 h 19"/>
                  <a:gd name="T56" fmla="*/ 19 w 93"/>
                  <a:gd name="T57" fmla="*/ 13 h 19"/>
                  <a:gd name="T58" fmla="*/ 19 w 93"/>
                  <a:gd name="T59" fmla="*/ 15 h 19"/>
                  <a:gd name="T60" fmla="*/ 19 w 93"/>
                  <a:gd name="T61" fmla="*/ 15 h 19"/>
                  <a:gd name="T62" fmla="*/ 19 w 93"/>
                  <a:gd name="T63" fmla="*/ 15 h 19"/>
                  <a:gd name="T64" fmla="*/ 19 w 93"/>
                  <a:gd name="T65" fmla="*/ 15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3" h="19">
                    <a:moveTo>
                      <a:pt x="90" y="4"/>
                    </a:moveTo>
                    <a:lnTo>
                      <a:pt x="33" y="13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93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0" y="4"/>
                    </a:lnTo>
                    <a:close/>
                    <a:moveTo>
                      <a:pt x="19" y="15"/>
                    </a:moveTo>
                    <a:lnTo>
                      <a:pt x="6" y="19"/>
                    </a:lnTo>
                    <a:lnTo>
                      <a:pt x="7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B1CE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8" name="Freeform 4840"/>
              <p:cNvSpPr>
                <a:spLocks noEditPoints="1"/>
              </p:cNvSpPr>
              <p:nvPr/>
            </p:nvSpPr>
            <p:spPr bwMode="auto">
              <a:xfrm>
                <a:off x="4655" y="1526"/>
                <a:ext cx="95" cy="21"/>
              </a:xfrm>
              <a:custGeom>
                <a:avLst/>
                <a:gdLst>
                  <a:gd name="T0" fmla="*/ 92 w 95"/>
                  <a:gd name="T1" fmla="*/ 6 h 21"/>
                  <a:gd name="T2" fmla="*/ 35 w 95"/>
                  <a:gd name="T3" fmla="*/ 15 h 21"/>
                  <a:gd name="T4" fmla="*/ 35 w 95"/>
                  <a:gd name="T5" fmla="*/ 15 h 21"/>
                  <a:gd name="T6" fmla="*/ 35 w 95"/>
                  <a:gd name="T7" fmla="*/ 13 h 21"/>
                  <a:gd name="T8" fmla="*/ 35 w 95"/>
                  <a:gd name="T9" fmla="*/ 13 h 21"/>
                  <a:gd name="T10" fmla="*/ 37 w 95"/>
                  <a:gd name="T11" fmla="*/ 13 h 21"/>
                  <a:gd name="T12" fmla="*/ 37 w 95"/>
                  <a:gd name="T13" fmla="*/ 12 h 21"/>
                  <a:gd name="T14" fmla="*/ 37 w 95"/>
                  <a:gd name="T15" fmla="*/ 12 h 21"/>
                  <a:gd name="T16" fmla="*/ 38 w 95"/>
                  <a:gd name="T17" fmla="*/ 12 h 21"/>
                  <a:gd name="T18" fmla="*/ 38 w 95"/>
                  <a:gd name="T19" fmla="*/ 12 h 21"/>
                  <a:gd name="T20" fmla="*/ 95 w 95"/>
                  <a:gd name="T21" fmla="*/ 0 h 21"/>
                  <a:gd name="T22" fmla="*/ 93 w 95"/>
                  <a:gd name="T23" fmla="*/ 2 h 21"/>
                  <a:gd name="T24" fmla="*/ 93 w 95"/>
                  <a:gd name="T25" fmla="*/ 2 h 21"/>
                  <a:gd name="T26" fmla="*/ 93 w 95"/>
                  <a:gd name="T27" fmla="*/ 2 h 21"/>
                  <a:gd name="T28" fmla="*/ 93 w 95"/>
                  <a:gd name="T29" fmla="*/ 4 h 21"/>
                  <a:gd name="T30" fmla="*/ 92 w 95"/>
                  <a:gd name="T31" fmla="*/ 4 h 21"/>
                  <a:gd name="T32" fmla="*/ 92 w 95"/>
                  <a:gd name="T33" fmla="*/ 4 h 21"/>
                  <a:gd name="T34" fmla="*/ 92 w 95"/>
                  <a:gd name="T35" fmla="*/ 4 h 21"/>
                  <a:gd name="T36" fmla="*/ 92 w 95"/>
                  <a:gd name="T37" fmla="*/ 6 h 21"/>
                  <a:gd name="T38" fmla="*/ 19 w 95"/>
                  <a:gd name="T39" fmla="*/ 17 h 21"/>
                  <a:gd name="T40" fmla="*/ 2 w 95"/>
                  <a:gd name="T41" fmla="*/ 21 h 21"/>
                  <a:gd name="T42" fmla="*/ 0 w 95"/>
                  <a:gd name="T43" fmla="*/ 21 h 21"/>
                  <a:gd name="T44" fmla="*/ 0 w 95"/>
                  <a:gd name="T45" fmla="*/ 17 h 21"/>
                  <a:gd name="T46" fmla="*/ 19 w 95"/>
                  <a:gd name="T47" fmla="*/ 13 h 21"/>
                  <a:gd name="T48" fmla="*/ 19 w 95"/>
                  <a:gd name="T49" fmla="*/ 15 h 21"/>
                  <a:gd name="T50" fmla="*/ 19 w 95"/>
                  <a:gd name="T51" fmla="*/ 15 h 21"/>
                  <a:gd name="T52" fmla="*/ 19 w 95"/>
                  <a:gd name="T53" fmla="*/ 15 h 21"/>
                  <a:gd name="T54" fmla="*/ 19 w 95"/>
                  <a:gd name="T55" fmla="*/ 15 h 21"/>
                  <a:gd name="T56" fmla="*/ 19 w 95"/>
                  <a:gd name="T57" fmla="*/ 17 h 21"/>
                  <a:gd name="T58" fmla="*/ 19 w 95"/>
                  <a:gd name="T59" fmla="*/ 17 h 21"/>
                  <a:gd name="T60" fmla="*/ 19 w 95"/>
                  <a:gd name="T61" fmla="*/ 17 h 21"/>
                  <a:gd name="T62" fmla="*/ 19 w 95"/>
                  <a:gd name="T63" fmla="*/ 17 h 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5" h="21">
                    <a:moveTo>
                      <a:pt x="92" y="6"/>
                    </a:moveTo>
                    <a:lnTo>
                      <a:pt x="35" y="15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3" y="4"/>
                    </a:lnTo>
                    <a:lnTo>
                      <a:pt x="92" y="4"/>
                    </a:lnTo>
                    <a:lnTo>
                      <a:pt x="92" y="6"/>
                    </a:lnTo>
                    <a:close/>
                    <a:moveTo>
                      <a:pt x="19" y="17"/>
                    </a:moveTo>
                    <a:lnTo>
                      <a:pt x="2" y="21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9" y="17"/>
                    </a:lnTo>
                    <a:close/>
                  </a:path>
                </a:pathLst>
              </a:custGeom>
              <a:solidFill>
                <a:srgbClr val="B1CE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9" name="Freeform 4841"/>
              <p:cNvSpPr>
                <a:spLocks noEditPoints="1"/>
              </p:cNvSpPr>
              <p:nvPr/>
            </p:nvSpPr>
            <p:spPr bwMode="auto">
              <a:xfrm>
                <a:off x="4654" y="1524"/>
                <a:ext cx="98" cy="21"/>
              </a:xfrm>
              <a:custGeom>
                <a:avLst/>
                <a:gdLst>
                  <a:gd name="T0" fmla="*/ 94 w 98"/>
                  <a:gd name="T1" fmla="*/ 6 h 21"/>
                  <a:gd name="T2" fmla="*/ 38 w 98"/>
                  <a:gd name="T3" fmla="*/ 15 h 21"/>
                  <a:gd name="T4" fmla="*/ 38 w 98"/>
                  <a:gd name="T5" fmla="*/ 14 h 21"/>
                  <a:gd name="T6" fmla="*/ 38 w 98"/>
                  <a:gd name="T7" fmla="*/ 14 h 21"/>
                  <a:gd name="T8" fmla="*/ 39 w 98"/>
                  <a:gd name="T9" fmla="*/ 14 h 21"/>
                  <a:gd name="T10" fmla="*/ 39 w 98"/>
                  <a:gd name="T11" fmla="*/ 14 h 21"/>
                  <a:gd name="T12" fmla="*/ 39 w 98"/>
                  <a:gd name="T13" fmla="*/ 12 h 21"/>
                  <a:gd name="T14" fmla="*/ 39 w 98"/>
                  <a:gd name="T15" fmla="*/ 12 h 21"/>
                  <a:gd name="T16" fmla="*/ 41 w 98"/>
                  <a:gd name="T17" fmla="*/ 12 h 21"/>
                  <a:gd name="T18" fmla="*/ 41 w 98"/>
                  <a:gd name="T19" fmla="*/ 10 h 21"/>
                  <a:gd name="T20" fmla="*/ 98 w 98"/>
                  <a:gd name="T21" fmla="*/ 0 h 21"/>
                  <a:gd name="T22" fmla="*/ 96 w 98"/>
                  <a:gd name="T23" fmla="*/ 0 h 21"/>
                  <a:gd name="T24" fmla="*/ 96 w 98"/>
                  <a:gd name="T25" fmla="*/ 2 h 21"/>
                  <a:gd name="T26" fmla="*/ 96 w 98"/>
                  <a:gd name="T27" fmla="*/ 2 h 21"/>
                  <a:gd name="T28" fmla="*/ 96 w 98"/>
                  <a:gd name="T29" fmla="*/ 2 h 21"/>
                  <a:gd name="T30" fmla="*/ 94 w 98"/>
                  <a:gd name="T31" fmla="*/ 4 h 21"/>
                  <a:gd name="T32" fmla="*/ 94 w 98"/>
                  <a:gd name="T33" fmla="*/ 4 h 21"/>
                  <a:gd name="T34" fmla="*/ 94 w 98"/>
                  <a:gd name="T35" fmla="*/ 4 h 21"/>
                  <a:gd name="T36" fmla="*/ 94 w 98"/>
                  <a:gd name="T37" fmla="*/ 6 h 21"/>
                  <a:gd name="T38" fmla="*/ 20 w 98"/>
                  <a:gd name="T39" fmla="*/ 17 h 21"/>
                  <a:gd name="T40" fmla="*/ 1 w 98"/>
                  <a:gd name="T41" fmla="*/ 21 h 21"/>
                  <a:gd name="T42" fmla="*/ 1 w 98"/>
                  <a:gd name="T43" fmla="*/ 19 h 21"/>
                  <a:gd name="T44" fmla="*/ 0 w 98"/>
                  <a:gd name="T45" fmla="*/ 17 h 21"/>
                  <a:gd name="T46" fmla="*/ 20 w 98"/>
                  <a:gd name="T47" fmla="*/ 14 h 21"/>
                  <a:gd name="T48" fmla="*/ 20 w 98"/>
                  <a:gd name="T49" fmla="*/ 15 h 21"/>
                  <a:gd name="T50" fmla="*/ 20 w 98"/>
                  <a:gd name="T51" fmla="*/ 15 h 21"/>
                  <a:gd name="T52" fmla="*/ 20 w 98"/>
                  <a:gd name="T53" fmla="*/ 15 h 21"/>
                  <a:gd name="T54" fmla="*/ 20 w 98"/>
                  <a:gd name="T55" fmla="*/ 15 h 21"/>
                  <a:gd name="T56" fmla="*/ 20 w 98"/>
                  <a:gd name="T57" fmla="*/ 17 h 21"/>
                  <a:gd name="T58" fmla="*/ 20 w 98"/>
                  <a:gd name="T59" fmla="*/ 17 h 21"/>
                  <a:gd name="T60" fmla="*/ 20 w 98"/>
                  <a:gd name="T61" fmla="*/ 17 h 21"/>
                  <a:gd name="T62" fmla="*/ 20 w 98"/>
                  <a:gd name="T63" fmla="*/ 17 h 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8" h="21">
                    <a:moveTo>
                      <a:pt x="94" y="6"/>
                    </a:moveTo>
                    <a:lnTo>
                      <a:pt x="38" y="15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1" y="1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96" y="2"/>
                    </a:lnTo>
                    <a:lnTo>
                      <a:pt x="94" y="4"/>
                    </a:lnTo>
                    <a:lnTo>
                      <a:pt x="94" y="6"/>
                    </a:lnTo>
                    <a:close/>
                    <a:moveTo>
                      <a:pt x="20" y="17"/>
                    </a:moveTo>
                    <a:lnTo>
                      <a:pt x="1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B3CF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0" name="Freeform 4842"/>
              <p:cNvSpPr>
                <a:spLocks noEditPoints="1"/>
              </p:cNvSpPr>
              <p:nvPr/>
            </p:nvSpPr>
            <p:spPr bwMode="auto">
              <a:xfrm>
                <a:off x="4652" y="1523"/>
                <a:ext cx="102" cy="20"/>
              </a:xfrm>
              <a:custGeom>
                <a:avLst/>
                <a:gdLst>
                  <a:gd name="T0" fmla="*/ 98 w 102"/>
                  <a:gd name="T1" fmla="*/ 3 h 20"/>
                  <a:gd name="T2" fmla="*/ 41 w 102"/>
                  <a:gd name="T3" fmla="*/ 15 h 20"/>
                  <a:gd name="T4" fmla="*/ 41 w 102"/>
                  <a:gd name="T5" fmla="*/ 13 h 20"/>
                  <a:gd name="T6" fmla="*/ 41 w 102"/>
                  <a:gd name="T7" fmla="*/ 13 h 20"/>
                  <a:gd name="T8" fmla="*/ 43 w 102"/>
                  <a:gd name="T9" fmla="*/ 13 h 20"/>
                  <a:gd name="T10" fmla="*/ 43 w 102"/>
                  <a:gd name="T11" fmla="*/ 11 h 20"/>
                  <a:gd name="T12" fmla="*/ 43 w 102"/>
                  <a:gd name="T13" fmla="*/ 11 h 20"/>
                  <a:gd name="T14" fmla="*/ 45 w 102"/>
                  <a:gd name="T15" fmla="*/ 11 h 20"/>
                  <a:gd name="T16" fmla="*/ 45 w 102"/>
                  <a:gd name="T17" fmla="*/ 9 h 20"/>
                  <a:gd name="T18" fmla="*/ 45 w 102"/>
                  <a:gd name="T19" fmla="*/ 9 h 20"/>
                  <a:gd name="T20" fmla="*/ 102 w 102"/>
                  <a:gd name="T21" fmla="*/ 0 h 20"/>
                  <a:gd name="T22" fmla="*/ 100 w 102"/>
                  <a:gd name="T23" fmla="*/ 0 h 20"/>
                  <a:gd name="T24" fmla="*/ 100 w 102"/>
                  <a:gd name="T25" fmla="*/ 1 h 20"/>
                  <a:gd name="T26" fmla="*/ 100 w 102"/>
                  <a:gd name="T27" fmla="*/ 1 h 20"/>
                  <a:gd name="T28" fmla="*/ 100 w 102"/>
                  <a:gd name="T29" fmla="*/ 1 h 20"/>
                  <a:gd name="T30" fmla="*/ 98 w 102"/>
                  <a:gd name="T31" fmla="*/ 1 h 20"/>
                  <a:gd name="T32" fmla="*/ 98 w 102"/>
                  <a:gd name="T33" fmla="*/ 3 h 20"/>
                  <a:gd name="T34" fmla="*/ 98 w 102"/>
                  <a:gd name="T35" fmla="*/ 3 h 20"/>
                  <a:gd name="T36" fmla="*/ 98 w 102"/>
                  <a:gd name="T37" fmla="*/ 3 h 20"/>
                  <a:gd name="T38" fmla="*/ 22 w 102"/>
                  <a:gd name="T39" fmla="*/ 16 h 20"/>
                  <a:gd name="T40" fmla="*/ 3 w 102"/>
                  <a:gd name="T41" fmla="*/ 20 h 20"/>
                  <a:gd name="T42" fmla="*/ 3 w 102"/>
                  <a:gd name="T43" fmla="*/ 20 h 20"/>
                  <a:gd name="T44" fmla="*/ 0 w 102"/>
                  <a:gd name="T45" fmla="*/ 16 h 20"/>
                  <a:gd name="T46" fmla="*/ 22 w 102"/>
                  <a:gd name="T47" fmla="*/ 13 h 20"/>
                  <a:gd name="T48" fmla="*/ 22 w 102"/>
                  <a:gd name="T49" fmla="*/ 15 h 20"/>
                  <a:gd name="T50" fmla="*/ 22 w 102"/>
                  <a:gd name="T51" fmla="*/ 15 h 20"/>
                  <a:gd name="T52" fmla="*/ 22 w 102"/>
                  <a:gd name="T53" fmla="*/ 15 h 20"/>
                  <a:gd name="T54" fmla="*/ 22 w 102"/>
                  <a:gd name="T55" fmla="*/ 15 h 20"/>
                  <a:gd name="T56" fmla="*/ 22 w 102"/>
                  <a:gd name="T57" fmla="*/ 16 h 20"/>
                  <a:gd name="T58" fmla="*/ 22 w 102"/>
                  <a:gd name="T59" fmla="*/ 16 h 20"/>
                  <a:gd name="T60" fmla="*/ 22 w 102"/>
                  <a:gd name="T61" fmla="*/ 16 h 20"/>
                  <a:gd name="T62" fmla="*/ 22 w 102"/>
                  <a:gd name="T63" fmla="*/ 16 h 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2" h="20">
                    <a:moveTo>
                      <a:pt x="98" y="3"/>
                    </a:moveTo>
                    <a:lnTo>
                      <a:pt x="41" y="15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5" y="9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100" y="1"/>
                    </a:lnTo>
                    <a:lnTo>
                      <a:pt x="98" y="1"/>
                    </a:lnTo>
                    <a:lnTo>
                      <a:pt x="98" y="3"/>
                    </a:lnTo>
                    <a:close/>
                    <a:moveTo>
                      <a:pt x="22" y="16"/>
                    </a:moveTo>
                    <a:lnTo>
                      <a:pt x="3" y="20"/>
                    </a:lnTo>
                    <a:lnTo>
                      <a:pt x="0" y="16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B3C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1" name="Freeform 4843"/>
              <p:cNvSpPr>
                <a:spLocks noEditPoints="1"/>
              </p:cNvSpPr>
              <p:nvPr/>
            </p:nvSpPr>
            <p:spPr bwMode="auto">
              <a:xfrm>
                <a:off x="4650" y="1521"/>
                <a:ext cx="105" cy="20"/>
              </a:xfrm>
              <a:custGeom>
                <a:avLst/>
                <a:gdLst>
                  <a:gd name="T0" fmla="*/ 102 w 105"/>
                  <a:gd name="T1" fmla="*/ 3 h 20"/>
                  <a:gd name="T2" fmla="*/ 45 w 105"/>
                  <a:gd name="T3" fmla="*/ 13 h 20"/>
                  <a:gd name="T4" fmla="*/ 45 w 105"/>
                  <a:gd name="T5" fmla="*/ 13 h 20"/>
                  <a:gd name="T6" fmla="*/ 47 w 105"/>
                  <a:gd name="T7" fmla="*/ 13 h 20"/>
                  <a:gd name="T8" fmla="*/ 47 w 105"/>
                  <a:gd name="T9" fmla="*/ 11 h 20"/>
                  <a:gd name="T10" fmla="*/ 47 w 105"/>
                  <a:gd name="T11" fmla="*/ 11 h 20"/>
                  <a:gd name="T12" fmla="*/ 48 w 105"/>
                  <a:gd name="T13" fmla="*/ 11 h 20"/>
                  <a:gd name="T14" fmla="*/ 48 w 105"/>
                  <a:gd name="T15" fmla="*/ 11 h 20"/>
                  <a:gd name="T16" fmla="*/ 48 w 105"/>
                  <a:gd name="T17" fmla="*/ 9 h 20"/>
                  <a:gd name="T18" fmla="*/ 50 w 105"/>
                  <a:gd name="T19" fmla="*/ 9 h 20"/>
                  <a:gd name="T20" fmla="*/ 105 w 105"/>
                  <a:gd name="T21" fmla="*/ 0 h 20"/>
                  <a:gd name="T22" fmla="*/ 104 w 105"/>
                  <a:gd name="T23" fmla="*/ 0 h 20"/>
                  <a:gd name="T24" fmla="*/ 104 w 105"/>
                  <a:gd name="T25" fmla="*/ 0 h 20"/>
                  <a:gd name="T26" fmla="*/ 104 w 105"/>
                  <a:gd name="T27" fmla="*/ 2 h 20"/>
                  <a:gd name="T28" fmla="*/ 104 w 105"/>
                  <a:gd name="T29" fmla="*/ 2 h 20"/>
                  <a:gd name="T30" fmla="*/ 102 w 105"/>
                  <a:gd name="T31" fmla="*/ 2 h 20"/>
                  <a:gd name="T32" fmla="*/ 102 w 105"/>
                  <a:gd name="T33" fmla="*/ 3 h 20"/>
                  <a:gd name="T34" fmla="*/ 102 w 105"/>
                  <a:gd name="T35" fmla="*/ 3 h 20"/>
                  <a:gd name="T36" fmla="*/ 102 w 105"/>
                  <a:gd name="T37" fmla="*/ 3 h 20"/>
                  <a:gd name="T38" fmla="*/ 24 w 105"/>
                  <a:gd name="T39" fmla="*/ 17 h 20"/>
                  <a:gd name="T40" fmla="*/ 4 w 105"/>
                  <a:gd name="T41" fmla="*/ 20 h 20"/>
                  <a:gd name="T42" fmla="*/ 0 w 105"/>
                  <a:gd name="T43" fmla="*/ 17 h 20"/>
                  <a:gd name="T44" fmla="*/ 24 w 105"/>
                  <a:gd name="T45" fmla="*/ 13 h 20"/>
                  <a:gd name="T46" fmla="*/ 24 w 105"/>
                  <a:gd name="T47" fmla="*/ 13 h 20"/>
                  <a:gd name="T48" fmla="*/ 24 w 105"/>
                  <a:gd name="T49" fmla="*/ 15 h 20"/>
                  <a:gd name="T50" fmla="*/ 24 w 105"/>
                  <a:gd name="T51" fmla="*/ 15 h 20"/>
                  <a:gd name="T52" fmla="*/ 24 w 105"/>
                  <a:gd name="T53" fmla="*/ 15 h 20"/>
                  <a:gd name="T54" fmla="*/ 24 w 105"/>
                  <a:gd name="T55" fmla="*/ 17 h 20"/>
                  <a:gd name="T56" fmla="*/ 24 w 105"/>
                  <a:gd name="T57" fmla="*/ 17 h 20"/>
                  <a:gd name="T58" fmla="*/ 24 w 105"/>
                  <a:gd name="T59" fmla="*/ 17 h 20"/>
                  <a:gd name="T60" fmla="*/ 24 w 105"/>
                  <a:gd name="T61" fmla="*/ 17 h 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5" h="20">
                    <a:moveTo>
                      <a:pt x="102" y="3"/>
                    </a:moveTo>
                    <a:lnTo>
                      <a:pt x="45" y="13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4" y="2"/>
                    </a:lnTo>
                    <a:lnTo>
                      <a:pt x="102" y="2"/>
                    </a:lnTo>
                    <a:lnTo>
                      <a:pt x="102" y="3"/>
                    </a:lnTo>
                    <a:close/>
                    <a:moveTo>
                      <a:pt x="24" y="17"/>
                    </a:moveTo>
                    <a:lnTo>
                      <a:pt x="4" y="20"/>
                    </a:lnTo>
                    <a:lnTo>
                      <a:pt x="0" y="17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4" y="17"/>
                    </a:lnTo>
                    <a:close/>
                  </a:path>
                </a:pathLst>
              </a:custGeom>
              <a:solidFill>
                <a:srgbClr val="B3C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2" name="Freeform 4844"/>
              <p:cNvSpPr>
                <a:spLocks noEditPoints="1"/>
              </p:cNvSpPr>
              <p:nvPr/>
            </p:nvSpPr>
            <p:spPr bwMode="auto">
              <a:xfrm>
                <a:off x="4648" y="1519"/>
                <a:ext cx="109" cy="20"/>
              </a:xfrm>
              <a:custGeom>
                <a:avLst/>
                <a:gdLst>
                  <a:gd name="T0" fmla="*/ 106 w 109"/>
                  <a:gd name="T1" fmla="*/ 4 h 20"/>
                  <a:gd name="T2" fmla="*/ 49 w 109"/>
                  <a:gd name="T3" fmla="*/ 13 h 20"/>
                  <a:gd name="T4" fmla="*/ 50 w 109"/>
                  <a:gd name="T5" fmla="*/ 13 h 20"/>
                  <a:gd name="T6" fmla="*/ 50 w 109"/>
                  <a:gd name="T7" fmla="*/ 13 h 20"/>
                  <a:gd name="T8" fmla="*/ 50 w 109"/>
                  <a:gd name="T9" fmla="*/ 11 h 20"/>
                  <a:gd name="T10" fmla="*/ 52 w 109"/>
                  <a:gd name="T11" fmla="*/ 11 h 20"/>
                  <a:gd name="T12" fmla="*/ 52 w 109"/>
                  <a:gd name="T13" fmla="*/ 11 h 20"/>
                  <a:gd name="T14" fmla="*/ 52 w 109"/>
                  <a:gd name="T15" fmla="*/ 9 h 20"/>
                  <a:gd name="T16" fmla="*/ 54 w 109"/>
                  <a:gd name="T17" fmla="*/ 9 h 20"/>
                  <a:gd name="T18" fmla="*/ 54 w 109"/>
                  <a:gd name="T19" fmla="*/ 9 h 20"/>
                  <a:gd name="T20" fmla="*/ 109 w 109"/>
                  <a:gd name="T21" fmla="*/ 0 h 20"/>
                  <a:gd name="T22" fmla="*/ 107 w 109"/>
                  <a:gd name="T23" fmla="*/ 0 h 20"/>
                  <a:gd name="T24" fmla="*/ 107 w 109"/>
                  <a:gd name="T25" fmla="*/ 0 h 20"/>
                  <a:gd name="T26" fmla="*/ 107 w 109"/>
                  <a:gd name="T27" fmla="*/ 2 h 20"/>
                  <a:gd name="T28" fmla="*/ 107 w 109"/>
                  <a:gd name="T29" fmla="*/ 2 h 20"/>
                  <a:gd name="T30" fmla="*/ 106 w 109"/>
                  <a:gd name="T31" fmla="*/ 2 h 20"/>
                  <a:gd name="T32" fmla="*/ 106 w 109"/>
                  <a:gd name="T33" fmla="*/ 2 h 20"/>
                  <a:gd name="T34" fmla="*/ 106 w 109"/>
                  <a:gd name="T35" fmla="*/ 4 h 20"/>
                  <a:gd name="T36" fmla="*/ 106 w 109"/>
                  <a:gd name="T37" fmla="*/ 4 h 20"/>
                  <a:gd name="T38" fmla="*/ 26 w 109"/>
                  <a:gd name="T39" fmla="*/ 17 h 20"/>
                  <a:gd name="T40" fmla="*/ 4 w 109"/>
                  <a:gd name="T41" fmla="*/ 20 h 20"/>
                  <a:gd name="T42" fmla="*/ 0 w 109"/>
                  <a:gd name="T43" fmla="*/ 19 h 20"/>
                  <a:gd name="T44" fmla="*/ 26 w 109"/>
                  <a:gd name="T45" fmla="*/ 13 h 20"/>
                  <a:gd name="T46" fmla="*/ 26 w 109"/>
                  <a:gd name="T47" fmla="*/ 13 h 20"/>
                  <a:gd name="T48" fmla="*/ 26 w 109"/>
                  <a:gd name="T49" fmla="*/ 15 h 20"/>
                  <a:gd name="T50" fmla="*/ 26 w 109"/>
                  <a:gd name="T51" fmla="*/ 15 h 20"/>
                  <a:gd name="T52" fmla="*/ 26 w 109"/>
                  <a:gd name="T53" fmla="*/ 15 h 20"/>
                  <a:gd name="T54" fmla="*/ 26 w 109"/>
                  <a:gd name="T55" fmla="*/ 15 h 20"/>
                  <a:gd name="T56" fmla="*/ 26 w 109"/>
                  <a:gd name="T57" fmla="*/ 17 h 20"/>
                  <a:gd name="T58" fmla="*/ 26 w 109"/>
                  <a:gd name="T59" fmla="*/ 17 h 20"/>
                  <a:gd name="T60" fmla="*/ 26 w 109"/>
                  <a:gd name="T61" fmla="*/ 17 h 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9" h="20">
                    <a:moveTo>
                      <a:pt x="106" y="4"/>
                    </a:moveTo>
                    <a:lnTo>
                      <a:pt x="49" y="13"/>
                    </a:lnTo>
                    <a:lnTo>
                      <a:pt x="50" y="13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7" y="2"/>
                    </a:lnTo>
                    <a:lnTo>
                      <a:pt x="106" y="2"/>
                    </a:lnTo>
                    <a:lnTo>
                      <a:pt x="106" y="4"/>
                    </a:lnTo>
                    <a:close/>
                    <a:moveTo>
                      <a:pt x="26" y="17"/>
                    </a:moveTo>
                    <a:lnTo>
                      <a:pt x="4" y="2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B3C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3" name="Freeform 4845"/>
              <p:cNvSpPr>
                <a:spLocks noEditPoints="1"/>
              </p:cNvSpPr>
              <p:nvPr/>
            </p:nvSpPr>
            <p:spPr bwMode="auto">
              <a:xfrm>
                <a:off x="4647" y="1517"/>
                <a:ext cx="112" cy="21"/>
              </a:xfrm>
              <a:custGeom>
                <a:avLst/>
                <a:gdLst>
                  <a:gd name="T0" fmla="*/ 108 w 112"/>
                  <a:gd name="T1" fmla="*/ 4 h 21"/>
                  <a:gd name="T2" fmla="*/ 53 w 112"/>
                  <a:gd name="T3" fmla="*/ 13 h 21"/>
                  <a:gd name="T4" fmla="*/ 53 w 112"/>
                  <a:gd name="T5" fmla="*/ 13 h 21"/>
                  <a:gd name="T6" fmla="*/ 53 w 112"/>
                  <a:gd name="T7" fmla="*/ 11 h 21"/>
                  <a:gd name="T8" fmla="*/ 55 w 112"/>
                  <a:gd name="T9" fmla="*/ 11 h 21"/>
                  <a:gd name="T10" fmla="*/ 55 w 112"/>
                  <a:gd name="T11" fmla="*/ 11 h 21"/>
                  <a:gd name="T12" fmla="*/ 55 w 112"/>
                  <a:gd name="T13" fmla="*/ 9 h 21"/>
                  <a:gd name="T14" fmla="*/ 57 w 112"/>
                  <a:gd name="T15" fmla="*/ 9 h 21"/>
                  <a:gd name="T16" fmla="*/ 57 w 112"/>
                  <a:gd name="T17" fmla="*/ 9 h 21"/>
                  <a:gd name="T18" fmla="*/ 58 w 112"/>
                  <a:gd name="T19" fmla="*/ 7 h 21"/>
                  <a:gd name="T20" fmla="*/ 112 w 112"/>
                  <a:gd name="T21" fmla="*/ 0 h 21"/>
                  <a:gd name="T22" fmla="*/ 110 w 112"/>
                  <a:gd name="T23" fmla="*/ 0 h 21"/>
                  <a:gd name="T24" fmla="*/ 110 w 112"/>
                  <a:gd name="T25" fmla="*/ 0 h 21"/>
                  <a:gd name="T26" fmla="*/ 110 w 112"/>
                  <a:gd name="T27" fmla="*/ 0 h 21"/>
                  <a:gd name="T28" fmla="*/ 110 w 112"/>
                  <a:gd name="T29" fmla="*/ 2 h 21"/>
                  <a:gd name="T30" fmla="*/ 108 w 112"/>
                  <a:gd name="T31" fmla="*/ 2 h 21"/>
                  <a:gd name="T32" fmla="*/ 108 w 112"/>
                  <a:gd name="T33" fmla="*/ 2 h 21"/>
                  <a:gd name="T34" fmla="*/ 108 w 112"/>
                  <a:gd name="T35" fmla="*/ 4 h 21"/>
                  <a:gd name="T36" fmla="*/ 108 w 112"/>
                  <a:gd name="T37" fmla="*/ 4 h 21"/>
                  <a:gd name="T38" fmla="*/ 27 w 112"/>
                  <a:gd name="T39" fmla="*/ 17 h 21"/>
                  <a:gd name="T40" fmla="*/ 3 w 112"/>
                  <a:gd name="T41" fmla="*/ 21 h 21"/>
                  <a:gd name="T42" fmla="*/ 0 w 112"/>
                  <a:gd name="T43" fmla="*/ 19 h 21"/>
                  <a:gd name="T44" fmla="*/ 27 w 112"/>
                  <a:gd name="T45" fmla="*/ 13 h 21"/>
                  <a:gd name="T46" fmla="*/ 27 w 112"/>
                  <a:gd name="T47" fmla="*/ 13 h 21"/>
                  <a:gd name="T48" fmla="*/ 27 w 112"/>
                  <a:gd name="T49" fmla="*/ 15 h 21"/>
                  <a:gd name="T50" fmla="*/ 27 w 112"/>
                  <a:gd name="T51" fmla="*/ 15 h 21"/>
                  <a:gd name="T52" fmla="*/ 27 w 112"/>
                  <a:gd name="T53" fmla="*/ 15 h 21"/>
                  <a:gd name="T54" fmla="*/ 27 w 112"/>
                  <a:gd name="T55" fmla="*/ 15 h 21"/>
                  <a:gd name="T56" fmla="*/ 27 w 112"/>
                  <a:gd name="T57" fmla="*/ 17 h 21"/>
                  <a:gd name="T58" fmla="*/ 27 w 112"/>
                  <a:gd name="T59" fmla="*/ 17 h 21"/>
                  <a:gd name="T60" fmla="*/ 27 w 112"/>
                  <a:gd name="T61" fmla="*/ 17 h 2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2" h="21">
                    <a:moveTo>
                      <a:pt x="108" y="4"/>
                    </a:moveTo>
                    <a:lnTo>
                      <a:pt x="53" y="13"/>
                    </a:lnTo>
                    <a:lnTo>
                      <a:pt x="53" y="11"/>
                    </a:lnTo>
                    <a:lnTo>
                      <a:pt x="55" y="11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8" y="7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08" y="2"/>
                    </a:lnTo>
                    <a:lnTo>
                      <a:pt x="108" y="4"/>
                    </a:lnTo>
                    <a:close/>
                    <a:moveTo>
                      <a:pt x="27" y="17"/>
                    </a:moveTo>
                    <a:lnTo>
                      <a:pt x="3" y="21"/>
                    </a:lnTo>
                    <a:lnTo>
                      <a:pt x="0" y="19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B3C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4" name="Freeform 4846"/>
              <p:cNvSpPr>
                <a:spLocks noEditPoints="1"/>
              </p:cNvSpPr>
              <p:nvPr/>
            </p:nvSpPr>
            <p:spPr bwMode="auto">
              <a:xfrm>
                <a:off x="4645" y="1513"/>
                <a:ext cx="115" cy="25"/>
              </a:xfrm>
              <a:custGeom>
                <a:avLst/>
                <a:gdLst>
                  <a:gd name="T0" fmla="*/ 112 w 115"/>
                  <a:gd name="T1" fmla="*/ 6 h 25"/>
                  <a:gd name="T2" fmla="*/ 57 w 115"/>
                  <a:gd name="T3" fmla="*/ 15 h 25"/>
                  <a:gd name="T4" fmla="*/ 57 w 115"/>
                  <a:gd name="T5" fmla="*/ 13 h 25"/>
                  <a:gd name="T6" fmla="*/ 59 w 115"/>
                  <a:gd name="T7" fmla="*/ 13 h 25"/>
                  <a:gd name="T8" fmla="*/ 59 w 115"/>
                  <a:gd name="T9" fmla="*/ 13 h 25"/>
                  <a:gd name="T10" fmla="*/ 60 w 115"/>
                  <a:gd name="T11" fmla="*/ 11 h 25"/>
                  <a:gd name="T12" fmla="*/ 60 w 115"/>
                  <a:gd name="T13" fmla="*/ 11 h 25"/>
                  <a:gd name="T14" fmla="*/ 60 w 115"/>
                  <a:gd name="T15" fmla="*/ 11 h 25"/>
                  <a:gd name="T16" fmla="*/ 62 w 115"/>
                  <a:gd name="T17" fmla="*/ 10 h 25"/>
                  <a:gd name="T18" fmla="*/ 62 w 115"/>
                  <a:gd name="T19" fmla="*/ 10 h 25"/>
                  <a:gd name="T20" fmla="*/ 115 w 115"/>
                  <a:gd name="T21" fmla="*/ 0 h 25"/>
                  <a:gd name="T22" fmla="*/ 114 w 115"/>
                  <a:gd name="T23" fmla="*/ 2 h 25"/>
                  <a:gd name="T24" fmla="*/ 114 w 115"/>
                  <a:gd name="T25" fmla="*/ 2 h 25"/>
                  <a:gd name="T26" fmla="*/ 114 w 115"/>
                  <a:gd name="T27" fmla="*/ 2 h 25"/>
                  <a:gd name="T28" fmla="*/ 114 w 115"/>
                  <a:gd name="T29" fmla="*/ 4 h 25"/>
                  <a:gd name="T30" fmla="*/ 112 w 115"/>
                  <a:gd name="T31" fmla="*/ 4 h 25"/>
                  <a:gd name="T32" fmla="*/ 112 w 115"/>
                  <a:gd name="T33" fmla="*/ 4 h 25"/>
                  <a:gd name="T34" fmla="*/ 112 w 115"/>
                  <a:gd name="T35" fmla="*/ 4 h 25"/>
                  <a:gd name="T36" fmla="*/ 112 w 115"/>
                  <a:gd name="T37" fmla="*/ 6 h 25"/>
                  <a:gd name="T38" fmla="*/ 29 w 115"/>
                  <a:gd name="T39" fmla="*/ 19 h 25"/>
                  <a:gd name="T40" fmla="*/ 3 w 115"/>
                  <a:gd name="T41" fmla="*/ 25 h 25"/>
                  <a:gd name="T42" fmla="*/ 0 w 115"/>
                  <a:gd name="T43" fmla="*/ 21 h 25"/>
                  <a:gd name="T44" fmla="*/ 29 w 115"/>
                  <a:gd name="T45" fmla="*/ 15 h 25"/>
                  <a:gd name="T46" fmla="*/ 29 w 115"/>
                  <a:gd name="T47" fmla="*/ 15 h 25"/>
                  <a:gd name="T48" fmla="*/ 29 w 115"/>
                  <a:gd name="T49" fmla="*/ 17 h 25"/>
                  <a:gd name="T50" fmla="*/ 29 w 115"/>
                  <a:gd name="T51" fmla="*/ 17 h 25"/>
                  <a:gd name="T52" fmla="*/ 29 w 115"/>
                  <a:gd name="T53" fmla="*/ 17 h 25"/>
                  <a:gd name="T54" fmla="*/ 29 w 115"/>
                  <a:gd name="T55" fmla="*/ 17 h 25"/>
                  <a:gd name="T56" fmla="*/ 29 w 115"/>
                  <a:gd name="T57" fmla="*/ 19 h 25"/>
                  <a:gd name="T58" fmla="*/ 29 w 115"/>
                  <a:gd name="T59" fmla="*/ 19 h 25"/>
                  <a:gd name="T60" fmla="*/ 29 w 115"/>
                  <a:gd name="T61" fmla="*/ 19 h 2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5" h="25">
                    <a:moveTo>
                      <a:pt x="112" y="6"/>
                    </a:moveTo>
                    <a:lnTo>
                      <a:pt x="57" y="15"/>
                    </a:lnTo>
                    <a:lnTo>
                      <a:pt x="57" y="13"/>
                    </a:lnTo>
                    <a:lnTo>
                      <a:pt x="59" y="13"/>
                    </a:lnTo>
                    <a:lnTo>
                      <a:pt x="60" y="11"/>
                    </a:lnTo>
                    <a:lnTo>
                      <a:pt x="62" y="10"/>
                    </a:lnTo>
                    <a:lnTo>
                      <a:pt x="115" y="0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2" y="4"/>
                    </a:lnTo>
                    <a:lnTo>
                      <a:pt x="112" y="6"/>
                    </a:lnTo>
                    <a:close/>
                    <a:moveTo>
                      <a:pt x="29" y="19"/>
                    </a:moveTo>
                    <a:lnTo>
                      <a:pt x="3" y="25"/>
                    </a:lnTo>
                    <a:lnTo>
                      <a:pt x="0" y="21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B7D2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5" name="Freeform 4847"/>
              <p:cNvSpPr>
                <a:spLocks noEditPoints="1"/>
              </p:cNvSpPr>
              <p:nvPr/>
            </p:nvSpPr>
            <p:spPr bwMode="auto">
              <a:xfrm>
                <a:off x="4643" y="1511"/>
                <a:ext cx="117" cy="25"/>
              </a:xfrm>
              <a:custGeom>
                <a:avLst/>
                <a:gdLst>
                  <a:gd name="T0" fmla="*/ 116 w 117"/>
                  <a:gd name="T1" fmla="*/ 6 h 25"/>
                  <a:gd name="T2" fmla="*/ 62 w 117"/>
                  <a:gd name="T3" fmla="*/ 13 h 25"/>
                  <a:gd name="T4" fmla="*/ 62 w 117"/>
                  <a:gd name="T5" fmla="*/ 13 h 25"/>
                  <a:gd name="T6" fmla="*/ 62 w 117"/>
                  <a:gd name="T7" fmla="*/ 13 h 25"/>
                  <a:gd name="T8" fmla="*/ 64 w 117"/>
                  <a:gd name="T9" fmla="*/ 12 h 25"/>
                  <a:gd name="T10" fmla="*/ 64 w 117"/>
                  <a:gd name="T11" fmla="*/ 12 h 25"/>
                  <a:gd name="T12" fmla="*/ 64 w 117"/>
                  <a:gd name="T13" fmla="*/ 12 h 25"/>
                  <a:gd name="T14" fmla="*/ 66 w 117"/>
                  <a:gd name="T15" fmla="*/ 12 h 25"/>
                  <a:gd name="T16" fmla="*/ 66 w 117"/>
                  <a:gd name="T17" fmla="*/ 10 h 25"/>
                  <a:gd name="T18" fmla="*/ 67 w 117"/>
                  <a:gd name="T19" fmla="*/ 10 h 25"/>
                  <a:gd name="T20" fmla="*/ 117 w 117"/>
                  <a:gd name="T21" fmla="*/ 0 h 25"/>
                  <a:gd name="T22" fmla="*/ 117 w 117"/>
                  <a:gd name="T23" fmla="*/ 0 h 25"/>
                  <a:gd name="T24" fmla="*/ 117 w 117"/>
                  <a:gd name="T25" fmla="*/ 2 h 25"/>
                  <a:gd name="T26" fmla="*/ 117 w 117"/>
                  <a:gd name="T27" fmla="*/ 2 h 25"/>
                  <a:gd name="T28" fmla="*/ 117 w 117"/>
                  <a:gd name="T29" fmla="*/ 2 h 25"/>
                  <a:gd name="T30" fmla="*/ 116 w 117"/>
                  <a:gd name="T31" fmla="*/ 4 h 25"/>
                  <a:gd name="T32" fmla="*/ 116 w 117"/>
                  <a:gd name="T33" fmla="*/ 4 h 25"/>
                  <a:gd name="T34" fmla="*/ 116 w 117"/>
                  <a:gd name="T35" fmla="*/ 4 h 25"/>
                  <a:gd name="T36" fmla="*/ 116 w 117"/>
                  <a:gd name="T37" fmla="*/ 6 h 25"/>
                  <a:gd name="T38" fmla="*/ 31 w 117"/>
                  <a:gd name="T39" fmla="*/ 19 h 25"/>
                  <a:gd name="T40" fmla="*/ 4 w 117"/>
                  <a:gd name="T41" fmla="*/ 25 h 25"/>
                  <a:gd name="T42" fmla="*/ 0 w 117"/>
                  <a:gd name="T43" fmla="*/ 21 h 25"/>
                  <a:gd name="T44" fmla="*/ 0 w 117"/>
                  <a:gd name="T45" fmla="*/ 21 h 25"/>
                  <a:gd name="T46" fmla="*/ 31 w 117"/>
                  <a:gd name="T47" fmla="*/ 15 h 25"/>
                  <a:gd name="T48" fmla="*/ 31 w 117"/>
                  <a:gd name="T49" fmla="*/ 15 h 25"/>
                  <a:gd name="T50" fmla="*/ 31 w 117"/>
                  <a:gd name="T51" fmla="*/ 17 h 25"/>
                  <a:gd name="T52" fmla="*/ 31 w 117"/>
                  <a:gd name="T53" fmla="*/ 17 h 25"/>
                  <a:gd name="T54" fmla="*/ 31 w 117"/>
                  <a:gd name="T55" fmla="*/ 17 h 25"/>
                  <a:gd name="T56" fmla="*/ 31 w 117"/>
                  <a:gd name="T57" fmla="*/ 17 h 25"/>
                  <a:gd name="T58" fmla="*/ 31 w 117"/>
                  <a:gd name="T59" fmla="*/ 19 h 25"/>
                  <a:gd name="T60" fmla="*/ 31 w 117"/>
                  <a:gd name="T61" fmla="*/ 19 h 25"/>
                  <a:gd name="T62" fmla="*/ 31 w 117"/>
                  <a:gd name="T63" fmla="*/ 19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17" h="25">
                    <a:moveTo>
                      <a:pt x="116" y="6"/>
                    </a:moveTo>
                    <a:lnTo>
                      <a:pt x="62" y="13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6" y="10"/>
                    </a:lnTo>
                    <a:lnTo>
                      <a:pt x="67" y="10"/>
                    </a:lnTo>
                    <a:lnTo>
                      <a:pt x="117" y="0"/>
                    </a:lnTo>
                    <a:lnTo>
                      <a:pt x="117" y="2"/>
                    </a:lnTo>
                    <a:lnTo>
                      <a:pt x="116" y="4"/>
                    </a:lnTo>
                    <a:lnTo>
                      <a:pt x="116" y="6"/>
                    </a:lnTo>
                    <a:close/>
                    <a:moveTo>
                      <a:pt x="31" y="19"/>
                    </a:moveTo>
                    <a:lnTo>
                      <a:pt x="4" y="25"/>
                    </a:lnTo>
                    <a:lnTo>
                      <a:pt x="0" y="21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B7D2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6" name="Freeform 4848"/>
              <p:cNvSpPr>
                <a:spLocks noEditPoints="1"/>
              </p:cNvSpPr>
              <p:nvPr/>
            </p:nvSpPr>
            <p:spPr bwMode="auto">
              <a:xfrm>
                <a:off x="4642" y="1509"/>
                <a:ext cx="120" cy="25"/>
              </a:xfrm>
              <a:custGeom>
                <a:avLst/>
                <a:gdLst>
                  <a:gd name="T0" fmla="*/ 118 w 120"/>
                  <a:gd name="T1" fmla="*/ 4 h 25"/>
                  <a:gd name="T2" fmla="*/ 65 w 120"/>
                  <a:gd name="T3" fmla="*/ 14 h 25"/>
                  <a:gd name="T4" fmla="*/ 65 w 120"/>
                  <a:gd name="T5" fmla="*/ 14 h 25"/>
                  <a:gd name="T6" fmla="*/ 67 w 120"/>
                  <a:gd name="T7" fmla="*/ 14 h 25"/>
                  <a:gd name="T8" fmla="*/ 67 w 120"/>
                  <a:gd name="T9" fmla="*/ 12 h 25"/>
                  <a:gd name="T10" fmla="*/ 68 w 120"/>
                  <a:gd name="T11" fmla="*/ 12 h 25"/>
                  <a:gd name="T12" fmla="*/ 68 w 120"/>
                  <a:gd name="T13" fmla="*/ 12 h 25"/>
                  <a:gd name="T14" fmla="*/ 68 w 120"/>
                  <a:gd name="T15" fmla="*/ 10 h 25"/>
                  <a:gd name="T16" fmla="*/ 70 w 120"/>
                  <a:gd name="T17" fmla="*/ 10 h 25"/>
                  <a:gd name="T18" fmla="*/ 70 w 120"/>
                  <a:gd name="T19" fmla="*/ 10 h 25"/>
                  <a:gd name="T20" fmla="*/ 120 w 120"/>
                  <a:gd name="T21" fmla="*/ 0 h 25"/>
                  <a:gd name="T22" fmla="*/ 120 w 120"/>
                  <a:gd name="T23" fmla="*/ 0 h 25"/>
                  <a:gd name="T24" fmla="*/ 120 w 120"/>
                  <a:gd name="T25" fmla="*/ 2 h 25"/>
                  <a:gd name="T26" fmla="*/ 120 w 120"/>
                  <a:gd name="T27" fmla="*/ 2 h 25"/>
                  <a:gd name="T28" fmla="*/ 118 w 120"/>
                  <a:gd name="T29" fmla="*/ 2 h 25"/>
                  <a:gd name="T30" fmla="*/ 118 w 120"/>
                  <a:gd name="T31" fmla="*/ 2 h 25"/>
                  <a:gd name="T32" fmla="*/ 118 w 120"/>
                  <a:gd name="T33" fmla="*/ 4 h 25"/>
                  <a:gd name="T34" fmla="*/ 118 w 120"/>
                  <a:gd name="T35" fmla="*/ 4 h 25"/>
                  <a:gd name="T36" fmla="*/ 118 w 120"/>
                  <a:gd name="T37" fmla="*/ 4 h 25"/>
                  <a:gd name="T38" fmla="*/ 32 w 120"/>
                  <a:gd name="T39" fmla="*/ 19 h 25"/>
                  <a:gd name="T40" fmla="*/ 3 w 120"/>
                  <a:gd name="T41" fmla="*/ 25 h 25"/>
                  <a:gd name="T42" fmla="*/ 1 w 120"/>
                  <a:gd name="T43" fmla="*/ 23 h 25"/>
                  <a:gd name="T44" fmla="*/ 0 w 120"/>
                  <a:gd name="T45" fmla="*/ 21 h 25"/>
                  <a:gd name="T46" fmla="*/ 32 w 120"/>
                  <a:gd name="T47" fmla="*/ 15 h 25"/>
                  <a:gd name="T48" fmla="*/ 32 w 120"/>
                  <a:gd name="T49" fmla="*/ 15 h 25"/>
                  <a:gd name="T50" fmla="*/ 32 w 120"/>
                  <a:gd name="T51" fmla="*/ 17 h 25"/>
                  <a:gd name="T52" fmla="*/ 32 w 120"/>
                  <a:gd name="T53" fmla="*/ 17 h 25"/>
                  <a:gd name="T54" fmla="*/ 32 w 120"/>
                  <a:gd name="T55" fmla="*/ 17 h 25"/>
                  <a:gd name="T56" fmla="*/ 32 w 120"/>
                  <a:gd name="T57" fmla="*/ 17 h 25"/>
                  <a:gd name="T58" fmla="*/ 32 w 120"/>
                  <a:gd name="T59" fmla="*/ 19 h 25"/>
                  <a:gd name="T60" fmla="*/ 32 w 120"/>
                  <a:gd name="T61" fmla="*/ 19 h 25"/>
                  <a:gd name="T62" fmla="*/ 32 w 120"/>
                  <a:gd name="T63" fmla="*/ 19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0" h="25">
                    <a:moveTo>
                      <a:pt x="118" y="4"/>
                    </a:moveTo>
                    <a:lnTo>
                      <a:pt x="65" y="14"/>
                    </a:lnTo>
                    <a:lnTo>
                      <a:pt x="67" y="14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8" y="10"/>
                    </a:lnTo>
                    <a:lnTo>
                      <a:pt x="70" y="10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2"/>
                    </a:lnTo>
                    <a:lnTo>
                      <a:pt x="118" y="4"/>
                    </a:lnTo>
                    <a:close/>
                    <a:moveTo>
                      <a:pt x="32" y="19"/>
                    </a:moveTo>
                    <a:lnTo>
                      <a:pt x="3" y="25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B7D2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7" name="Freeform 4849"/>
              <p:cNvSpPr>
                <a:spLocks noEditPoints="1"/>
              </p:cNvSpPr>
              <p:nvPr/>
            </p:nvSpPr>
            <p:spPr bwMode="auto">
              <a:xfrm>
                <a:off x="4640" y="1508"/>
                <a:ext cx="124" cy="24"/>
              </a:xfrm>
              <a:custGeom>
                <a:avLst/>
                <a:gdLst>
                  <a:gd name="T0" fmla="*/ 120 w 124"/>
                  <a:gd name="T1" fmla="*/ 3 h 24"/>
                  <a:gd name="T2" fmla="*/ 70 w 124"/>
                  <a:gd name="T3" fmla="*/ 13 h 24"/>
                  <a:gd name="T4" fmla="*/ 70 w 124"/>
                  <a:gd name="T5" fmla="*/ 13 h 24"/>
                  <a:gd name="T6" fmla="*/ 70 w 124"/>
                  <a:gd name="T7" fmla="*/ 11 h 24"/>
                  <a:gd name="T8" fmla="*/ 72 w 124"/>
                  <a:gd name="T9" fmla="*/ 11 h 24"/>
                  <a:gd name="T10" fmla="*/ 72 w 124"/>
                  <a:gd name="T11" fmla="*/ 11 h 24"/>
                  <a:gd name="T12" fmla="*/ 74 w 124"/>
                  <a:gd name="T13" fmla="*/ 9 h 24"/>
                  <a:gd name="T14" fmla="*/ 74 w 124"/>
                  <a:gd name="T15" fmla="*/ 9 h 24"/>
                  <a:gd name="T16" fmla="*/ 76 w 124"/>
                  <a:gd name="T17" fmla="*/ 9 h 24"/>
                  <a:gd name="T18" fmla="*/ 76 w 124"/>
                  <a:gd name="T19" fmla="*/ 7 h 24"/>
                  <a:gd name="T20" fmla="*/ 124 w 124"/>
                  <a:gd name="T21" fmla="*/ 0 h 24"/>
                  <a:gd name="T22" fmla="*/ 124 w 124"/>
                  <a:gd name="T23" fmla="*/ 0 h 24"/>
                  <a:gd name="T24" fmla="*/ 124 w 124"/>
                  <a:gd name="T25" fmla="*/ 0 h 24"/>
                  <a:gd name="T26" fmla="*/ 124 w 124"/>
                  <a:gd name="T27" fmla="*/ 1 h 24"/>
                  <a:gd name="T28" fmla="*/ 122 w 124"/>
                  <a:gd name="T29" fmla="*/ 1 h 24"/>
                  <a:gd name="T30" fmla="*/ 122 w 124"/>
                  <a:gd name="T31" fmla="*/ 1 h 24"/>
                  <a:gd name="T32" fmla="*/ 122 w 124"/>
                  <a:gd name="T33" fmla="*/ 3 h 24"/>
                  <a:gd name="T34" fmla="*/ 122 w 124"/>
                  <a:gd name="T35" fmla="*/ 3 h 24"/>
                  <a:gd name="T36" fmla="*/ 120 w 124"/>
                  <a:gd name="T37" fmla="*/ 3 h 24"/>
                  <a:gd name="T38" fmla="*/ 34 w 124"/>
                  <a:gd name="T39" fmla="*/ 18 h 24"/>
                  <a:gd name="T40" fmla="*/ 3 w 124"/>
                  <a:gd name="T41" fmla="*/ 24 h 24"/>
                  <a:gd name="T42" fmla="*/ 0 w 124"/>
                  <a:gd name="T43" fmla="*/ 20 h 24"/>
                  <a:gd name="T44" fmla="*/ 34 w 124"/>
                  <a:gd name="T45" fmla="*/ 15 h 24"/>
                  <a:gd name="T46" fmla="*/ 34 w 124"/>
                  <a:gd name="T47" fmla="*/ 15 h 24"/>
                  <a:gd name="T48" fmla="*/ 34 w 124"/>
                  <a:gd name="T49" fmla="*/ 16 h 24"/>
                  <a:gd name="T50" fmla="*/ 34 w 124"/>
                  <a:gd name="T51" fmla="*/ 16 h 24"/>
                  <a:gd name="T52" fmla="*/ 34 w 124"/>
                  <a:gd name="T53" fmla="*/ 16 h 24"/>
                  <a:gd name="T54" fmla="*/ 34 w 124"/>
                  <a:gd name="T55" fmla="*/ 16 h 24"/>
                  <a:gd name="T56" fmla="*/ 34 w 124"/>
                  <a:gd name="T57" fmla="*/ 18 h 24"/>
                  <a:gd name="T58" fmla="*/ 34 w 124"/>
                  <a:gd name="T59" fmla="*/ 18 h 24"/>
                  <a:gd name="T60" fmla="*/ 34 w 124"/>
                  <a:gd name="T61" fmla="*/ 18 h 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4" h="24">
                    <a:moveTo>
                      <a:pt x="120" y="3"/>
                    </a:moveTo>
                    <a:lnTo>
                      <a:pt x="70" y="13"/>
                    </a:lnTo>
                    <a:lnTo>
                      <a:pt x="70" y="11"/>
                    </a:lnTo>
                    <a:lnTo>
                      <a:pt x="72" y="11"/>
                    </a:lnTo>
                    <a:lnTo>
                      <a:pt x="74" y="9"/>
                    </a:lnTo>
                    <a:lnTo>
                      <a:pt x="76" y="9"/>
                    </a:lnTo>
                    <a:lnTo>
                      <a:pt x="76" y="7"/>
                    </a:lnTo>
                    <a:lnTo>
                      <a:pt x="124" y="0"/>
                    </a:lnTo>
                    <a:lnTo>
                      <a:pt x="124" y="1"/>
                    </a:lnTo>
                    <a:lnTo>
                      <a:pt x="122" y="1"/>
                    </a:lnTo>
                    <a:lnTo>
                      <a:pt x="122" y="3"/>
                    </a:lnTo>
                    <a:lnTo>
                      <a:pt x="120" y="3"/>
                    </a:lnTo>
                    <a:close/>
                    <a:moveTo>
                      <a:pt x="34" y="18"/>
                    </a:moveTo>
                    <a:lnTo>
                      <a:pt x="3" y="24"/>
                    </a:lnTo>
                    <a:lnTo>
                      <a:pt x="0" y="20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B7D2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8" name="Freeform 4850"/>
              <p:cNvSpPr>
                <a:spLocks noEditPoints="1"/>
              </p:cNvSpPr>
              <p:nvPr/>
            </p:nvSpPr>
            <p:spPr bwMode="auto">
              <a:xfrm>
                <a:off x="4638" y="1506"/>
                <a:ext cx="128" cy="24"/>
              </a:xfrm>
              <a:custGeom>
                <a:avLst/>
                <a:gdLst>
                  <a:gd name="T0" fmla="*/ 124 w 128"/>
                  <a:gd name="T1" fmla="*/ 3 h 24"/>
                  <a:gd name="T2" fmla="*/ 74 w 128"/>
                  <a:gd name="T3" fmla="*/ 13 h 24"/>
                  <a:gd name="T4" fmla="*/ 76 w 128"/>
                  <a:gd name="T5" fmla="*/ 11 h 24"/>
                  <a:gd name="T6" fmla="*/ 76 w 128"/>
                  <a:gd name="T7" fmla="*/ 11 h 24"/>
                  <a:gd name="T8" fmla="*/ 78 w 128"/>
                  <a:gd name="T9" fmla="*/ 11 h 24"/>
                  <a:gd name="T10" fmla="*/ 78 w 128"/>
                  <a:gd name="T11" fmla="*/ 9 h 24"/>
                  <a:gd name="T12" fmla="*/ 78 w 128"/>
                  <a:gd name="T13" fmla="*/ 9 h 24"/>
                  <a:gd name="T14" fmla="*/ 79 w 128"/>
                  <a:gd name="T15" fmla="*/ 9 h 24"/>
                  <a:gd name="T16" fmla="*/ 79 w 128"/>
                  <a:gd name="T17" fmla="*/ 7 h 24"/>
                  <a:gd name="T18" fmla="*/ 81 w 128"/>
                  <a:gd name="T19" fmla="*/ 7 h 24"/>
                  <a:gd name="T20" fmla="*/ 128 w 128"/>
                  <a:gd name="T21" fmla="*/ 0 h 24"/>
                  <a:gd name="T22" fmla="*/ 128 w 128"/>
                  <a:gd name="T23" fmla="*/ 0 h 24"/>
                  <a:gd name="T24" fmla="*/ 128 w 128"/>
                  <a:gd name="T25" fmla="*/ 0 h 24"/>
                  <a:gd name="T26" fmla="*/ 128 w 128"/>
                  <a:gd name="T27" fmla="*/ 2 h 24"/>
                  <a:gd name="T28" fmla="*/ 126 w 128"/>
                  <a:gd name="T29" fmla="*/ 2 h 24"/>
                  <a:gd name="T30" fmla="*/ 126 w 128"/>
                  <a:gd name="T31" fmla="*/ 2 h 24"/>
                  <a:gd name="T32" fmla="*/ 126 w 128"/>
                  <a:gd name="T33" fmla="*/ 2 h 24"/>
                  <a:gd name="T34" fmla="*/ 126 w 128"/>
                  <a:gd name="T35" fmla="*/ 3 h 24"/>
                  <a:gd name="T36" fmla="*/ 124 w 128"/>
                  <a:gd name="T37" fmla="*/ 3 h 24"/>
                  <a:gd name="T38" fmla="*/ 36 w 128"/>
                  <a:gd name="T39" fmla="*/ 18 h 24"/>
                  <a:gd name="T40" fmla="*/ 4 w 128"/>
                  <a:gd name="T41" fmla="*/ 24 h 24"/>
                  <a:gd name="T42" fmla="*/ 0 w 128"/>
                  <a:gd name="T43" fmla="*/ 20 h 24"/>
                  <a:gd name="T44" fmla="*/ 36 w 128"/>
                  <a:gd name="T45" fmla="*/ 15 h 24"/>
                  <a:gd name="T46" fmla="*/ 36 w 128"/>
                  <a:gd name="T47" fmla="*/ 15 h 24"/>
                  <a:gd name="T48" fmla="*/ 36 w 128"/>
                  <a:gd name="T49" fmla="*/ 17 h 24"/>
                  <a:gd name="T50" fmla="*/ 36 w 128"/>
                  <a:gd name="T51" fmla="*/ 17 h 24"/>
                  <a:gd name="T52" fmla="*/ 36 w 128"/>
                  <a:gd name="T53" fmla="*/ 17 h 24"/>
                  <a:gd name="T54" fmla="*/ 36 w 128"/>
                  <a:gd name="T55" fmla="*/ 17 h 24"/>
                  <a:gd name="T56" fmla="*/ 36 w 128"/>
                  <a:gd name="T57" fmla="*/ 18 h 24"/>
                  <a:gd name="T58" fmla="*/ 36 w 128"/>
                  <a:gd name="T59" fmla="*/ 18 h 24"/>
                  <a:gd name="T60" fmla="*/ 36 w 128"/>
                  <a:gd name="T61" fmla="*/ 18 h 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8" h="24">
                    <a:moveTo>
                      <a:pt x="124" y="3"/>
                    </a:moveTo>
                    <a:lnTo>
                      <a:pt x="74" y="13"/>
                    </a:lnTo>
                    <a:lnTo>
                      <a:pt x="76" y="11"/>
                    </a:lnTo>
                    <a:lnTo>
                      <a:pt x="78" y="11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128" y="0"/>
                    </a:lnTo>
                    <a:lnTo>
                      <a:pt x="128" y="2"/>
                    </a:lnTo>
                    <a:lnTo>
                      <a:pt x="126" y="2"/>
                    </a:lnTo>
                    <a:lnTo>
                      <a:pt x="126" y="3"/>
                    </a:lnTo>
                    <a:lnTo>
                      <a:pt x="124" y="3"/>
                    </a:lnTo>
                    <a:close/>
                    <a:moveTo>
                      <a:pt x="36" y="18"/>
                    </a:moveTo>
                    <a:lnTo>
                      <a:pt x="4" y="24"/>
                    </a:lnTo>
                    <a:lnTo>
                      <a:pt x="0" y="20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B7D2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9" name="Freeform 4851"/>
              <p:cNvSpPr>
                <a:spLocks noEditPoints="1"/>
              </p:cNvSpPr>
              <p:nvPr/>
            </p:nvSpPr>
            <p:spPr bwMode="auto">
              <a:xfrm>
                <a:off x="4636" y="1504"/>
                <a:ext cx="131" cy="24"/>
              </a:xfrm>
              <a:custGeom>
                <a:avLst/>
                <a:gdLst>
                  <a:gd name="T0" fmla="*/ 128 w 131"/>
                  <a:gd name="T1" fmla="*/ 4 h 24"/>
                  <a:gd name="T2" fmla="*/ 80 w 131"/>
                  <a:gd name="T3" fmla="*/ 11 h 24"/>
                  <a:gd name="T4" fmla="*/ 80 w 131"/>
                  <a:gd name="T5" fmla="*/ 11 h 24"/>
                  <a:gd name="T6" fmla="*/ 81 w 131"/>
                  <a:gd name="T7" fmla="*/ 11 h 24"/>
                  <a:gd name="T8" fmla="*/ 81 w 131"/>
                  <a:gd name="T9" fmla="*/ 9 h 24"/>
                  <a:gd name="T10" fmla="*/ 83 w 131"/>
                  <a:gd name="T11" fmla="*/ 9 h 24"/>
                  <a:gd name="T12" fmla="*/ 83 w 131"/>
                  <a:gd name="T13" fmla="*/ 9 h 24"/>
                  <a:gd name="T14" fmla="*/ 85 w 131"/>
                  <a:gd name="T15" fmla="*/ 7 h 24"/>
                  <a:gd name="T16" fmla="*/ 85 w 131"/>
                  <a:gd name="T17" fmla="*/ 7 h 24"/>
                  <a:gd name="T18" fmla="*/ 87 w 131"/>
                  <a:gd name="T19" fmla="*/ 7 h 24"/>
                  <a:gd name="T20" fmla="*/ 131 w 131"/>
                  <a:gd name="T21" fmla="*/ 0 h 24"/>
                  <a:gd name="T22" fmla="*/ 131 w 131"/>
                  <a:gd name="T23" fmla="*/ 0 h 24"/>
                  <a:gd name="T24" fmla="*/ 131 w 131"/>
                  <a:gd name="T25" fmla="*/ 0 h 24"/>
                  <a:gd name="T26" fmla="*/ 130 w 131"/>
                  <a:gd name="T27" fmla="*/ 0 h 24"/>
                  <a:gd name="T28" fmla="*/ 130 w 131"/>
                  <a:gd name="T29" fmla="*/ 2 h 24"/>
                  <a:gd name="T30" fmla="*/ 130 w 131"/>
                  <a:gd name="T31" fmla="*/ 2 h 24"/>
                  <a:gd name="T32" fmla="*/ 130 w 131"/>
                  <a:gd name="T33" fmla="*/ 2 h 24"/>
                  <a:gd name="T34" fmla="*/ 130 w 131"/>
                  <a:gd name="T35" fmla="*/ 4 h 24"/>
                  <a:gd name="T36" fmla="*/ 128 w 131"/>
                  <a:gd name="T37" fmla="*/ 4 h 24"/>
                  <a:gd name="T38" fmla="*/ 38 w 131"/>
                  <a:gd name="T39" fmla="*/ 19 h 24"/>
                  <a:gd name="T40" fmla="*/ 4 w 131"/>
                  <a:gd name="T41" fmla="*/ 24 h 24"/>
                  <a:gd name="T42" fmla="*/ 0 w 131"/>
                  <a:gd name="T43" fmla="*/ 22 h 24"/>
                  <a:gd name="T44" fmla="*/ 38 w 131"/>
                  <a:gd name="T45" fmla="*/ 15 h 24"/>
                  <a:gd name="T46" fmla="*/ 38 w 131"/>
                  <a:gd name="T47" fmla="*/ 15 h 24"/>
                  <a:gd name="T48" fmla="*/ 38 w 131"/>
                  <a:gd name="T49" fmla="*/ 17 h 24"/>
                  <a:gd name="T50" fmla="*/ 38 w 131"/>
                  <a:gd name="T51" fmla="*/ 17 h 24"/>
                  <a:gd name="T52" fmla="*/ 38 w 131"/>
                  <a:gd name="T53" fmla="*/ 17 h 24"/>
                  <a:gd name="T54" fmla="*/ 38 w 131"/>
                  <a:gd name="T55" fmla="*/ 17 h 24"/>
                  <a:gd name="T56" fmla="*/ 38 w 131"/>
                  <a:gd name="T57" fmla="*/ 19 h 24"/>
                  <a:gd name="T58" fmla="*/ 38 w 131"/>
                  <a:gd name="T59" fmla="*/ 19 h 24"/>
                  <a:gd name="T60" fmla="*/ 38 w 131"/>
                  <a:gd name="T61" fmla="*/ 19 h 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1" h="24">
                    <a:moveTo>
                      <a:pt x="128" y="4"/>
                    </a:moveTo>
                    <a:lnTo>
                      <a:pt x="80" y="11"/>
                    </a:lnTo>
                    <a:lnTo>
                      <a:pt x="81" y="11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131" y="0"/>
                    </a:lnTo>
                    <a:lnTo>
                      <a:pt x="130" y="0"/>
                    </a:lnTo>
                    <a:lnTo>
                      <a:pt x="130" y="2"/>
                    </a:lnTo>
                    <a:lnTo>
                      <a:pt x="130" y="4"/>
                    </a:lnTo>
                    <a:lnTo>
                      <a:pt x="128" y="4"/>
                    </a:lnTo>
                    <a:close/>
                    <a:moveTo>
                      <a:pt x="38" y="19"/>
                    </a:moveTo>
                    <a:lnTo>
                      <a:pt x="4" y="24"/>
                    </a:lnTo>
                    <a:lnTo>
                      <a:pt x="0" y="22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B7D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0" name="Freeform 4852"/>
              <p:cNvSpPr>
                <a:spLocks noEditPoints="1"/>
              </p:cNvSpPr>
              <p:nvPr/>
            </p:nvSpPr>
            <p:spPr bwMode="auto">
              <a:xfrm>
                <a:off x="4635" y="1500"/>
                <a:ext cx="134" cy="26"/>
              </a:xfrm>
              <a:custGeom>
                <a:avLst/>
                <a:gdLst>
                  <a:gd name="T0" fmla="*/ 131 w 134"/>
                  <a:gd name="T1" fmla="*/ 6 h 26"/>
                  <a:gd name="T2" fmla="*/ 84 w 134"/>
                  <a:gd name="T3" fmla="*/ 13 h 26"/>
                  <a:gd name="T4" fmla="*/ 84 w 134"/>
                  <a:gd name="T5" fmla="*/ 13 h 26"/>
                  <a:gd name="T6" fmla="*/ 86 w 134"/>
                  <a:gd name="T7" fmla="*/ 11 h 26"/>
                  <a:gd name="T8" fmla="*/ 86 w 134"/>
                  <a:gd name="T9" fmla="*/ 11 h 26"/>
                  <a:gd name="T10" fmla="*/ 88 w 134"/>
                  <a:gd name="T11" fmla="*/ 11 h 26"/>
                  <a:gd name="T12" fmla="*/ 88 w 134"/>
                  <a:gd name="T13" fmla="*/ 9 h 26"/>
                  <a:gd name="T14" fmla="*/ 89 w 134"/>
                  <a:gd name="T15" fmla="*/ 9 h 26"/>
                  <a:gd name="T16" fmla="*/ 89 w 134"/>
                  <a:gd name="T17" fmla="*/ 9 h 26"/>
                  <a:gd name="T18" fmla="*/ 91 w 134"/>
                  <a:gd name="T19" fmla="*/ 8 h 26"/>
                  <a:gd name="T20" fmla="*/ 134 w 134"/>
                  <a:gd name="T21" fmla="*/ 0 h 26"/>
                  <a:gd name="T22" fmla="*/ 134 w 134"/>
                  <a:gd name="T23" fmla="*/ 2 h 26"/>
                  <a:gd name="T24" fmla="*/ 134 w 134"/>
                  <a:gd name="T25" fmla="*/ 2 h 26"/>
                  <a:gd name="T26" fmla="*/ 132 w 134"/>
                  <a:gd name="T27" fmla="*/ 2 h 26"/>
                  <a:gd name="T28" fmla="*/ 132 w 134"/>
                  <a:gd name="T29" fmla="*/ 4 h 26"/>
                  <a:gd name="T30" fmla="*/ 132 w 134"/>
                  <a:gd name="T31" fmla="*/ 4 h 26"/>
                  <a:gd name="T32" fmla="*/ 132 w 134"/>
                  <a:gd name="T33" fmla="*/ 4 h 26"/>
                  <a:gd name="T34" fmla="*/ 131 w 134"/>
                  <a:gd name="T35" fmla="*/ 4 h 26"/>
                  <a:gd name="T36" fmla="*/ 131 w 134"/>
                  <a:gd name="T37" fmla="*/ 6 h 26"/>
                  <a:gd name="T38" fmla="*/ 39 w 134"/>
                  <a:gd name="T39" fmla="*/ 21 h 26"/>
                  <a:gd name="T40" fmla="*/ 3 w 134"/>
                  <a:gd name="T41" fmla="*/ 26 h 26"/>
                  <a:gd name="T42" fmla="*/ 0 w 134"/>
                  <a:gd name="T43" fmla="*/ 24 h 26"/>
                  <a:gd name="T44" fmla="*/ 39 w 134"/>
                  <a:gd name="T45" fmla="*/ 17 h 26"/>
                  <a:gd name="T46" fmla="*/ 39 w 134"/>
                  <a:gd name="T47" fmla="*/ 17 h 26"/>
                  <a:gd name="T48" fmla="*/ 39 w 134"/>
                  <a:gd name="T49" fmla="*/ 19 h 26"/>
                  <a:gd name="T50" fmla="*/ 39 w 134"/>
                  <a:gd name="T51" fmla="*/ 19 h 26"/>
                  <a:gd name="T52" fmla="*/ 39 w 134"/>
                  <a:gd name="T53" fmla="*/ 19 h 26"/>
                  <a:gd name="T54" fmla="*/ 39 w 134"/>
                  <a:gd name="T55" fmla="*/ 19 h 26"/>
                  <a:gd name="T56" fmla="*/ 39 w 134"/>
                  <a:gd name="T57" fmla="*/ 21 h 26"/>
                  <a:gd name="T58" fmla="*/ 39 w 134"/>
                  <a:gd name="T59" fmla="*/ 21 h 26"/>
                  <a:gd name="T60" fmla="*/ 39 w 134"/>
                  <a:gd name="T61" fmla="*/ 21 h 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34" h="26">
                    <a:moveTo>
                      <a:pt x="131" y="6"/>
                    </a:moveTo>
                    <a:lnTo>
                      <a:pt x="84" y="13"/>
                    </a:lnTo>
                    <a:lnTo>
                      <a:pt x="86" y="11"/>
                    </a:lnTo>
                    <a:lnTo>
                      <a:pt x="88" y="11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91" y="8"/>
                    </a:lnTo>
                    <a:lnTo>
                      <a:pt x="134" y="0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32" y="4"/>
                    </a:lnTo>
                    <a:lnTo>
                      <a:pt x="131" y="4"/>
                    </a:lnTo>
                    <a:lnTo>
                      <a:pt x="131" y="6"/>
                    </a:lnTo>
                    <a:close/>
                    <a:moveTo>
                      <a:pt x="39" y="21"/>
                    </a:moveTo>
                    <a:lnTo>
                      <a:pt x="3" y="26"/>
                    </a:lnTo>
                    <a:lnTo>
                      <a:pt x="0" y="24"/>
                    </a:lnTo>
                    <a:lnTo>
                      <a:pt x="39" y="17"/>
                    </a:lnTo>
                    <a:lnTo>
                      <a:pt x="39" y="19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BAD4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1" name="Freeform 4853"/>
              <p:cNvSpPr>
                <a:spLocks noEditPoints="1"/>
              </p:cNvSpPr>
              <p:nvPr/>
            </p:nvSpPr>
            <p:spPr bwMode="auto">
              <a:xfrm>
                <a:off x="4633" y="1498"/>
                <a:ext cx="138" cy="28"/>
              </a:xfrm>
              <a:custGeom>
                <a:avLst/>
                <a:gdLst>
                  <a:gd name="T0" fmla="*/ 134 w 138"/>
                  <a:gd name="T1" fmla="*/ 6 h 28"/>
                  <a:gd name="T2" fmla="*/ 90 w 138"/>
                  <a:gd name="T3" fmla="*/ 13 h 28"/>
                  <a:gd name="T4" fmla="*/ 90 w 138"/>
                  <a:gd name="T5" fmla="*/ 11 h 28"/>
                  <a:gd name="T6" fmla="*/ 91 w 138"/>
                  <a:gd name="T7" fmla="*/ 11 h 28"/>
                  <a:gd name="T8" fmla="*/ 91 w 138"/>
                  <a:gd name="T9" fmla="*/ 11 h 28"/>
                  <a:gd name="T10" fmla="*/ 93 w 138"/>
                  <a:gd name="T11" fmla="*/ 10 h 28"/>
                  <a:gd name="T12" fmla="*/ 93 w 138"/>
                  <a:gd name="T13" fmla="*/ 10 h 28"/>
                  <a:gd name="T14" fmla="*/ 95 w 138"/>
                  <a:gd name="T15" fmla="*/ 10 h 28"/>
                  <a:gd name="T16" fmla="*/ 95 w 138"/>
                  <a:gd name="T17" fmla="*/ 8 h 28"/>
                  <a:gd name="T18" fmla="*/ 96 w 138"/>
                  <a:gd name="T19" fmla="*/ 8 h 28"/>
                  <a:gd name="T20" fmla="*/ 138 w 138"/>
                  <a:gd name="T21" fmla="*/ 0 h 28"/>
                  <a:gd name="T22" fmla="*/ 138 w 138"/>
                  <a:gd name="T23" fmla="*/ 2 h 28"/>
                  <a:gd name="T24" fmla="*/ 136 w 138"/>
                  <a:gd name="T25" fmla="*/ 2 h 28"/>
                  <a:gd name="T26" fmla="*/ 136 w 138"/>
                  <a:gd name="T27" fmla="*/ 2 h 28"/>
                  <a:gd name="T28" fmla="*/ 136 w 138"/>
                  <a:gd name="T29" fmla="*/ 2 h 28"/>
                  <a:gd name="T30" fmla="*/ 136 w 138"/>
                  <a:gd name="T31" fmla="*/ 4 h 28"/>
                  <a:gd name="T32" fmla="*/ 136 w 138"/>
                  <a:gd name="T33" fmla="*/ 4 h 28"/>
                  <a:gd name="T34" fmla="*/ 134 w 138"/>
                  <a:gd name="T35" fmla="*/ 4 h 28"/>
                  <a:gd name="T36" fmla="*/ 134 w 138"/>
                  <a:gd name="T37" fmla="*/ 6 h 28"/>
                  <a:gd name="T38" fmla="*/ 41 w 138"/>
                  <a:gd name="T39" fmla="*/ 21 h 28"/>
                  <a:gd name="T40" fmla="*/ 3 w 138"/>
                  <a:gd name="T41" fmla="*/ 28 h 28"/>
                  <a:gd name="T42" fmla="*/ 2 w 138"/>
                  <a:gd name="T43" fmla="*/ 25 h 28"/>
                  <a:gd name="T44" fmla="*/ 2 w 138"/>
                  <a:gd name="T45" fmla="*/ 25 h 28"/>
                  <a:gd name="T46" fmla="*/ 2 w 138"/>
                  <a:gd name="T47" fmla="*/ 25 h 28"/>
                  <a:gd name="T48" fmla="*/ 2 w 138"/>
                  <a:gd name="T49" fmla="*/ 25 h 28"/>
                  <a:gd name="T50" fmla="*/ 2 w 138"/>
                  <a:gd name="T51" fmla="*/ 25 h 28"/>
                  <a:gd name="T52" fmla="*/ 2 w 138"/>
                  <a:gd name="T53" fmla="*/ 25 h 28"/>
                  <a:gd name="T54" fmla="*/ 0 w 138"/>
                  <a:gd name="T55" fmla="*/ 25 h 28"/>
                  <a:gd name="T56" fmla="*/ 0 w 138"/>
                  <a:gd name="T57" fmla="*/ 25 h 28"/>
                  <a:gd name="T58" fmla="*/ 0 w 138"/>
                  <a:gd name="T59" fmla="*/ 25 h 28"/>
                  <a:gd name="T60" fmla="*/ 41 w 138"/>
                  <a:gd name="T61" fmla="*/ 17 h 28"/>
                  <a:gd name="T62" fmla="*/ 41 w 138"/>
                  <a:gd name="T63" fmla="*/ 17 h 28"/>
                  <a:gd name="T64" fmla="*/ 41 w 138"/>
                  <a:gd name="T65" fmla="*/ 19 h 28"/>
                  <a:gd name="T66" fmla="*/ 41 w 138"/>
                  <a:gd name="T67" fmla="*/ 19 h 28"/>
                  <a:gd name="T68" fmla="*/ 41 w 138"/>
                  <a:gd name="T69" fmla="*/ 19 h 28"/>
                  <a:gd name="T70" fmla="*/ 41 w 138"/>
                  <a:gd name="T71" fmla="*/ 19 h 28"/>
                  <a:gd name="T72" fmla="*/ 41 w 138"/>
                  <a:gd name="T73" fmla="*/ 21 h 28"/>
                  <a:gd name="T74" fmla="*/ 41 w 138"/>
                  <a:gd name="T75" fmla="*/ 21 h 28"/>
                  <a:gd name="T76" fmla="*/ 41 w 138"/>
                  <a:gd name="T77" fmla="*/ 21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38" h="28">
                    <a:moveTo>
                      <a:pt x="134" y="6"/>
                    </a:moveTo>
                    <a:lnTo>
                      <a:pt x="90" y="13"/>
                    </a:lnTo>
                    <a:lnTo>
                      <a:pt x="90" y="11"/>
                    </a:lnTo>
                    <a:lnTo>
                      <a:pt x="91" y="11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5" y="8"/>
                    </a:lnTo>
                    <a:lnTo>
                      <a:pt x="96" y="8"/>
                    </a:lnTo>
                    <a:lnTo>
                      <a:pt x="138" y="0"/>
                    </a:lnTo>
                    <a:lnTo>
                      <a:pt x="138" y="2"/>
                    </a:lnTo>
                    <a:lnTo>
                      <a:pt x="136" y="2"/>
                    </a:lnTo>
                    <a:lnTo>
                      <a:pt x="136" y="4"/>
                    </a:lnTo>
                    <a:lnTo>
                      <a:pt x="134" y="4"/>
                    </a:lnTo>
                    <a:lnTo>
                      <a:pt x="134" y="6"/>
                    </a:lnTo>
                    <a:close/>
                    <a:moveTo>
                      <a:pt x="41" y="21"/>
                    </a:moveTo>
                    <a:lnTo>
                      <a:pt x="3" y="28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BAD4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2" name="Freeform 4854"/>
              <p:cNvSpPr>
                <a:spLocks noEditPoints="1"/>
              </p:cNvSpPr>
              <p:nvPr/>
            </p:nvSpPr>
            <p:spPr bwMode="auto">
              <a:xfrm>
                <a:off x="4631" y="1496"/>
                <a:ext cx="141" cy="28"/>
              </a:xfrm>
              <a:custGeom>
                <a:avLst/>
                <a:gdLst>
                  <a:gd name="T0" fmla="*/ 138 w 141"/>
                  <a:gd name="T1" fmla="*/ 4 h 28"/>
                  <a:gd name="T2" fmla="*/ 95 w 141"/>
                  <a:gd name="T3" fmla="*/ 12 h 28"/>
                  <a:gd name="T4" fmla="*/ 95 w 141"/>
                  <a:gd name="T5" fmla="*/ 12 h 28"/>
                  <a:gd name="T6" fmla="*/ 97 w 141"/>
                  <a:gd name="T7" fmla="*/ 12 h 28"/>
                  <a:gd name="T8" fmla="*/ 97 w 141"/>
                  <a:gd name="T9" fmla="*/ 10 h 28"/>
                  <a:gd name="T10" fmla="*/ 98 w 141"/>
                  <a:gd name="T11" fmla="*/ 10 h 28"/>
                  <a:gd name="T12" fmla="*/ 98 w 141"/>
                  <a:gd name="T13" fmla="*/ 10 h 28"/>
                  <a:gd name="T14" fmla="*/ 100 w 141"/>
                  <a:gd name="T15" fmla="*/ 8 h 28"/>
                  <a:gd name="T16" fmla="*/ 100 w 141"/>
                  <a:gd name="T17" fmla="*/ 8 h 28"/>
                  <a:gd name="T18" fmla="*/ 102 w 141"/>
                  <a:gd name="T19" fmla="*/ 8 h 28"/>
                  <a:gd name="T20" fmla="*/ 141 w 141"/>
                  <a:gd name="T21" fmla="*/ 0 h 28"/>
                  <a:gd name="T22" fmla="*/ 141 w 141"/>
                  <a:gd name="T23" fmla="*/ 0 h 28"/>
                  <a:gd name="T24" fmla="*/ 140 w 141"/>
                  <a:gd name="T25" fmla="*/ 2 h 28"/>
                  <a:gd name="T26" fmla="*/ 140 w 141"/>
                  <a:gd name="T27" fmla="*/ 2 h 28"/>
                  <a:gd name="T28" fmla="*/ 140 w 141"/>
                  <a:gd name="T29" fmla="*/ 2 h 28"/>
                  <a:gd name="T30" fmla="*/ 140 w 141"/>
                  <a:gd name="T31" fmla="*/ 4 h 28"/>
                  <a:gd name="T32" fmla="*/ 138 w 141"/>
                  <a:gd name="T33" fmla="*/ 4 h 28"/>
                  <a:gd name="T34" fmla="*/ 138 w 141"/>
                  <a:gd name="T35" fmla="*/ 4 h 28"/>
                  <a:gd name="T36" fmla="*/ 138 w 141"/>
                  <a:gd name="T37" fmla="*/ 4 h 28"/>
                  <a:gd name="T38" fmla="*/ 43 w 141"/>
                  <a:gd name="T39" fmla="*/ 21 h 28"/>
                  <a:gd name="T40" fmla="*/ 4 w 141"/>
                  <a:gd name="T41" fmla="*/ 28 h 28"/>
                  <a:gd name="T42" fmla="*/ 4 w 141"/>
                  <a:gd name="T43" fmla="*/ 27 h 28"/>
                  <a:gd name="T44" fmla="*/ 4 w 141"/>
                  <a:gd name="T45" fmla="*/ 27 h 28"/>
                  <a:gd name="T46" fmla="*/ 2 w 141"/>
                  <a:gd name="T47" fmla="*/ 27 h 28"/>
                  <a:gd name="T48" fmla="*/ 2 w 141"/>
                  <a:gd name="T49" fmla="*/ 27 h 28"/>
                  <a:gd name="T50" fmla="*/ 2 w 141"/>
                  <a:gd name="T51" fmla="*/ 27 h 28"/>
                  <a:gd name="T52" fmla="*/ 2 w 141"/>
                  <a:gd name="T53" fmla="*/ 25 h 28"/>
                  <a:gd name="T54" fmla="*/ 0 w 141"/>
                  <a:gd name="T55" fmla="*/ 25 h 28"/>
                  <a:gd name="T56" fmla="*/ 0 w 141"/>
                  <a:gd name="T57" fmla="*/ 25 h 28"/>
                  <a:gd name="T58" fmla="*/ 0 w 141"/>
                  <a:gd name="T59" fmla="*/ 25 h 28"/>
                  <a:gd name="T60" fmla="*/ 43 w 141"/>
                  <a:gd name="T61" fmla="*/ 17 h 28"/>
                  <a:gd name="T62" fmla="*/ 43 w 141"/>
                  <a:gd name="T63" fmla="*/ 17 h 28"/>
                  <a:gd name="T64" fmla="*/ 43 w 141"/>
                  <a:gd name="T65" fmla="*/ 19 h 28"/>
                  <a:gd name="T66" fmla="*/ 43 w 141"/>
                  <a:gd name="T67" fmla="*/ 19 h 28"/>
                  <a:gd name="T68" fmla="*/ 43 w 141"/>
                  <a:gd name="T69" fmla="*/ 19 h 28"/>
                  <a:gd name="T70" fmla="*/ 43 w 141"/>
                  <a:gd name="T71" fmla="*/ 19 h 28"/>
                  <a:gd name="T72" fmla="*/ 43 w 141"/>
                  <a:gd name="T73" fmla="*/ 21 h 28"/>
                  <a:gd name="T74" fmla="*/ 43 w 141"/>
                  <a:gd name="T75" fmla="*/ 21 h 28"/>
                  <a:gd name="T76" fmla="*/ 43 w 141"/>
                  <a:gd name="T77" fmla="*/ 21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1" h="28">
                    <a:moveTo>
                      <a:pt x="138" y="4"/>
                    </a:moveTo>
                    <a:lnTo>
                      <a:pt x="95" y="12"/>
                    </a:lnTo>
                    <a:lnTo>
                      <a:pt x="97" y="12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100" y="8"/>
                    </a:lnTo>
                    <a:lnTo>
                      <a:pt x="102" y="8"/>
                    </a:lnTo>
                    <a:lnTo>
                      <a:pt x="141" y="0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38" y="4"/>
                    </a:lnTo>
                    <a:close/>
                    <a:moveTo>
                      <a:pt x="43" y="21"/>
                    </a:moveTo>
                    <a:lnTo>
                      <a:pt x="4" y="2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3" y="21"/>
                    </a:lnTo>
                    <a:close/>
                  </a:path>
                </a:pathLst>
              </a:custGeom>
              <a:solidFill>
                <a:srgbClr val="BAD4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3" name="Freeform 4855"/>
              <p:cNvSpPr>
                <a:spLocks noEditPoints="1"/>
              </p:cNvSpPr>
              <p:nvPr/>
            </p:nvSpPr>
            <p:spPr bwMode="auto">
              <a:xfrm>
                <a:off x="4630" y="1494"/>
                <a:ext cx="144" cy="29"/>
              </a:xfrm>
              <a:custGeom>
                <a:avLst/>
                <a:gdLst>
                  <a:gd name="T0" fmla="*/ 141 w 144"/>
                  <a:gd name="T1" fmla="*/ 4 h 29"/>
                  <a:gd name="T2" fmla="*/ 99 w 144"/>
                  <a:gd name="T3" fmla="*/ 12 h 29"/>
                  <a:gd name="T4" fmla="*/ 99 w 144"/>
                  <a:gd name="T5" fmla="*/ 12 h 29"/>
                  <a:gd name="T6" fmla="*/ 101 w 144"/>
                  <a:gd name="T7" fmla="*/ 10 h 29"/>
                  <a:gd name="T8" fmla="*/ 101 w 144"/>
                  <a:gd name="T9" fmla="*/ 10 h 29"/>
                  <a:gd name="T10" fmla="*/ 103 w 144"/>
                  <a:gd name="T11" fmla="*/ 10 h 29"/>
                  <a:gd name="T12" fmla="*/ 103 w 144"/>
                  <a:gd name="T13" fmla="*/ 8 h 29"/>
                  <a:gd name="T14" fmla="*/ 105 w 144"/>
                  <a:gd name="T15" fmla="*/ 8 h 29"/>
                  <a:gd name="T16" fmla="*/ 105 w 144"/>
                  <a:gd name="T17" fmla="*/ 8 h 29"/>
                  <a:gd name="T18" fmla="*/ 106 w 144"/>
                  <a:gd name="T19" fmla="*/ 6 h 29"/>
                  <a:gd name="T20" fmla="*/ 144 w 144"/>
                  <a:gd name="T21" fmla="*/ 0 h 29"/>
                  <a:gd name="T22" fmla="*/ 142 w 144"/>
                  <a:gd name="T23" fmla="*/ 0 h 29"/>
                  <a:gd name="T24" fmla="*/ 142 w 144"/>
                  <a:gd name="T25" fmla="*/ 2 h 29"/>
                  <a:gd name="T26" fmla="*/ 142 w 144"/>
                  <a:gd name="T27" fmla="*/ 2 h 29"/>
                  <a:gd name="T28" fmla="*/ 142 w 144"/>
                  <a:gd name="T29" fmla="*/ 2 h 29"/>
                  <a:gd name="T30" fmla="*/ 142 w 144"/>
                  <a:gd name="T31" fmla="*/ 2 h 29"/>
                  <a:gd name="T32" fmla="*/ 141 w 144"/>
                  <a:gd name="T33" fmla="*/ 4 h 29"/>
                  <a:gd name="T34" fmla="*/ 141 w 144"/>
                  <a:gd name="T35" fmla="*/ 4 h 29"/>
                  <a:gd name="T36" fmla="*/ 141 w 144"/>
                  <a:gd name="T37" fmla="*/ 4 h 29"/>
                  <a:gd name="T38" fmla="*/ 44 w 144"/>
                  <a:gd name="T39" fmla="*/ 21 h 29"/>
                  <a:gd name="T40" fmla="*/ 3 w 144"/>
                  <a:gd name="T41" fmla="*/ 29 h 29"/>
                  <a:gd name="T42" fmla="*/ 3 w 144"/>
                  <a:gd name="T43" fmla="*/ 29 h 29"/>
                  <a:gd name="T44" fmla="*/ 3 w 144"/>
                  <a:gd name="T45" fmla="*/ 27 h 29"/>
                  <a:gd name="T46" fmla="*/ 1 w 144"/>
                  <a:gd name="T47" fmla="*/ 27 h 29"/>
                  <a:gd name="T48" fmla="*/ 1 w 144"/>
                  <a:gd name="T49" fmla="*/ 27 h 29"/>
                  <a:gd name="T50" fmla="*/ 1 w 144"/>
                  <a:gd name="T51" fmla="*/ 27 h 29"/>
                  <a:gd name="T52" fmla="*/ 0 w 144"/>
                  <a:gd name="T53" fmla="*/ 27 h 29"/>
                  <a:gd name="T54" fmla="*/ 0 w 144"/>
                  <a:gd name="T55" fmla="*/ 25 h 29"/>
                  <a:gd name="T56" fmla="*/ 0 w 144"/>
                  <a:gd name="T57" fmla="*/ 25 h 29"/>
                  <a:gd name="T58" fmla="*/ 43 w 144"/>
                  <a:gd name="T59" fmla="*/ 17 h 29"/>
                  <a:gd name="T60" fmla="*/ 43 w 144"/>
                  <a:gd name="T61" fmla="*/ 17 h 29"/>
                  <a:gd name="T62" fmla="*/ 44 w 144"/>
                  <a:gd name="T63" fmla="*/ 19 h 29"/>
                  <a:gd name="T64" fmla="*/ 44 w 144"/>
                  <a:gd name="T65" fmla="*/ 19 h 29"/>
                  <a:gd name="T66" fmla="*/ 44 w 144"/>
                  <a:gd name="T67" fmla="*/ 19 h 29"/>
                  <a:gd name="T68" fmla="*/ 44 w 144"/>
                  <a:gd name="T69" fmla="*/ 19 h 29"/>
                  <a:gd name="T70" fmla="*/ 44 w 144"/>
                  <a:gd name="T71" fmla="*/ 21 h 29"/>
                  <a:gd name="T72" fmla="*/ 44 w 144"/>
                  <a:gd name="T73" fmla="*/ 21 h 29"/>
                  <a:gd name="T74" fmla="*/ 44 w 144"/>
                  <a:gd name="T75" fmla="*/ 21 h 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4" h="29">
                    <a:moveTo>
                      <a:pt x="141" y="4"/>
                    </a:moveTo>
                    <a:lnTo>
                      <a:pt x="99" y="12"/>
                    </a:lnTo>
                    <a:lnTo>
                      <a:pt x="101" y="10"/>
                    </a:lnTo>
                    <a:lnTo>
                      <a:pt x="103" y="10"/>
                    </a:lnTo>
                    <a:lnTo>
                      <a:pt x="103" y="8"/>
                    </a:lnTo>
                    <a:lnTo>
                      <a:pt x="105" y="8"/>
                    </a:lnTo>
                    <a:lnTo>
                      <a:pt x="106" y="6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42" y="2"/>
                    </a:lnTo>
                    <a:lnTo>
                      <a:pt x="141" y="4"/>
                    </a:lnTo>
                    <a:close/>
                    <a:moveTo>
                      <a:pt x="44" y="21"/>
                    </a:moveTo>
                    <a:lnTo>
                      <a:pt x="3" y="29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43" y="17"/>
                    </a:lnTo>
                    <a:lnTo>
                      <a:pt x="44" y="19"/>
                    </a:lnTo>
                    <a:lnTo>
                      <a:pt x="44" y="21"/>
                    </a:lnTo>
                    <a:close/>
                  </a:path>
                </a:pathLst>
              </a:custGeom>
              <a:solidFill>
                <a:srgbClr val="BAD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4" name="Freeform 4856"/>
              <p:cNvSpPr>
                <a:spLocks noEditPoints="1"/>
              </p:cNvSpPr>
              <p:nvPr/>
            </p:nvSpPr>
            <p:spPr bwMode="auto">
              <a:xfrm>
                <a:off x="4626" y="1492"/>
                <a:ext cx="148" cy="29"/>
              </a:xfrm>
              <a:custGeom>
                <a:avLst/>
                <a:gdLst>
                  <a:gd name="T0" fmla="*/ 146 w 148"/>
                  <a:gd name="T1" fmla="*/ 4 h 29"/>
                  <a:gd name="T2" fmla="*/ 107 w 148"/>
                  <a:gd name="T3" fmla="*/ 12 h 29"/>
                  <a:gd name="T4" fmla="*/ 107 w 148"/>
                  <a:gd name="T5" fmla="*/ 10 h 29"/>
                  <a:gd name="T6" fmla="*/ 109 w 148"/>
                  <a:gd name="T7" fmla="*/ 10 h 29"/>
                  <a:gd name="T8" fmla="*/ 109 w 148"/>
                  <a:gd name="T9" fmla="*/ 10 h 29"/>
                  <a:gd name="T10" fmla="*/ 110 w 148"/>
                  <a:gd name="T11" fmla="*/ 8 h 29"/>
                  <a:gd name="T12" fmla="*/ 110 w 148"/>
                  <a:gd name="T13" fmla="*/ 8 h 29"/>
                  <a:gd name="T14" fmla="*/ 112 w 148"/>
                  <a:gd name="T15" fmla="*/ 8 h 29"/>
                  <a:gd name="T16" fmla="*/ 112 w 148"/>
                  <a:gd name="T17" fmla="*/ 6 h 29"/>
                  <a:gd name="T18" fmla="*/ 114 w 148"/>
                  <a:gd name="T19" fmla="*/ 6 h 29"/>
                  <a:gd name="T20" fmla="*/ 148 w 148"/>
                  <a:gd name="T21" fmla="*/ 0 h 29"/>
                  <a:gd name="T22" fmla="*/ 148 w 148"/>
                  <a:gd name="T23" fmla="*/ 0 h 29"/>
                  <a:gd name="T24" fmla="*/ 148 w 148"/>
                  <a:gd name="T25" fmla="*/ 0 h 29"/>
                  <a:gd name="T26" fmla="*/ 148 w 148"/>
                  <a:gd name="T27" fmla="*/ 2 h 29"/>
                  <a:gd name="T28" fmla="*/ 148 w 148"/>
                  <a:gd name="T29" fmla="*/ 2 h 29"/>
                  <a:gd name="T30" fmla="*/ 146 w 148"/>
                  <a:gd name="T31" fmla="*/ 2 h 29"/>
                  <a:gd name="T32" fmla="*/ 146 w 148"/>
                  <a:gd name="T33" fmla="*/ 4 h 29"/>
                  <a:gd name="T34" fmla="*/ 146 w 148"/>
                  <a:gd name="T35" fmla="*/ 4 h 29"/>
                  <a:gd name="T36" fmla="*/ 146 w 148"/>
                  <a:gd name="T37" fmla="*/ 4 h 29"/>
                  <a:gd name="T38" fmla="*/ 48 w 148"/>
                  <a:gd name="T39" fmla="*/ 21 h 29"/>
                  <a:gd name="T40" fmla="*/ 5 w 148"/>
                  <a:gd name="T41" fmla="*/ 29 h 29"/>
                  <a:gd name="T42" fmla="*/ 5 w 148"/>
                  <a:gd name="T43" fmla="*/ 29 h 29"/>
                  <a:gd name="T44" fmla="*/ 4 w 148"/>
                  <a:gd name="T45" fmla="*/ 29 h 29"/>
                  <a:gd name="T46" fmla="*/ 4 w 148"/>
                  <a:gd name="T47" fmla="*/ 27 h 29"/>
                  <a:gd name="T48" fmla="*/ 4 w 148"/>
                  <a:gd name="T49" fmla="*/ 27 h 29"/>
                  <a:gd name="T50" fmla="*/ 2 w 148"/>
                  <a:gd name="T51" fmla="*/ 27 h 29"/>
                  <a:gd name="T52" fmla="*/ 2 w 148"/>
                  <a:gd name="T53" fmla="*/ 27 h 29"/>
                  <a:gd name="T54" fmla="*/ 2 w 148"/>
                  <a:gd name="T55" fmla="*/ 27 h 29"/>
                  <a:gd name="T56" fmla="*/ 0 w 148"/>
                  <a:gd name="T57" fmla="*/ 25 h 29"/>
                  <a:gd name="T58" fmla="*/ 47 w 148"/>
                  <a:gd name="T59" fmla="*/ 17 h 29"/>
                  <a:gd name="T60" fmla="*/ 47 w 148"/>
                  <a:gd name="T61" fmla="*/ 17 h 29"/>
                  <a:gd name="T62" fmla="*/ 47 w 148"/>
                  <a:gd name="T63" fmla="*/ 19 h 29"/>
                  <a:gd name="T64" fmla="*/ 47 w 148"/>
                  <a:gd name="T65" fmla="*/ 19 h 29"/>
                  <a:gd name="T66" fmla="*/ 47 w 148"/>
                  <a:gd name="T67" fmla="*/ 19 h 29"/>
                  <a:gd name="T68" fmla="*/ 47 w 148"/>
                  <a:gd name="T69" fmla="*/ 19 h 29"/>
                  <a:gd name="T70" fmla="*/ 48 w 148"/>
                  <a:gd name="T71" fmla="*/ 21 h 29"/>
                  <a:gd name="T72" fmla="*/ 48 w 148"/>
                  <a:gd name="T73" fmla="*/ 21 h 29"/>
                  <a:gd name="T74" fmla="*/ 48 w 148"/>
                  <a:gd name="T75" fmla="*/ 21 h 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8" h="29">
                    <a:moveTo>
                      <a:pt x="146" y="4"/>
                    </a:moveTo>
                    <a:lnTo>
                      <a:pt x="107" y="12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48" y="0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6" y="4"/>
                    </a:lnTo>
                    <a:close/>
                    <a:moveTo>
                      <a:pt x="48" y="21"/>
                    </a:moveTo>
                    <a:lnTo>
                      <a:pt x="5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BAD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5" name="Freeform 4857"/>
              <p:cNvSpPr>
                <a:spLocks noEditPoints="1"/>
              </p:cNvSpPr>
              <p:nvPr/>
            </p:nvSpPr>
            <p:spPr bwMode="auto">
              <a:xfrm>
                <a:off x="4624" y="1491"/>
                <a:ext cx="152" cy="28"/>
              </a:xfrm>
              <a:custGeom>
                <a:avLst/>
                <a:gdLst>
                  <a:gd name="T0" fmla="*/ 150 w 152"/>
                  <a:gd name="T1" fmla="*/ 3 h 28"/>
                  <a:gd name="T2" fmla="*/ 112 w 152"/>
                  <a:gd name="T3" fmla="*/ 9 h 28"/>
                  <a:gd name="T4" fmla="*/ 112 w 152"/>
                  <a:gd name="T5" fmla="*/ 9 h 28"/>
                  <a:gd name="T6" fmla="*/ 114 w 152"/>
                  <a:gd name="T7" fmla="*/ 9 h 28"/>
                  <a:gd name="T8" fmla="*/ 114 w 152"/>
                  <a:gd name="T9" fmla="*/ 7 h 28"/>
                  <a:gd name="T10" fmla="*/ 116 w 152"/>
                  <a:gd name="T11" fmla="*/ 7 h 28"/>
                  <a:gd name="T12" fmla="*/ 117 w 152"/>
                  <a:gd name="T13" fmla="*/ 7 h 28"/>
                  <a:gd name="T14" fmla="*/ 117 w 152"/>
                  <a:gd name="T15" fmla="*/ 5 h 28"/>
                  <a:gd name="T16" fmla="*/ 119 w 152"/>
                  <a:gd name="T17" fmla="*/ 5 h 28"/>
                  <a:gd name="T18" fmla="*/ 119 w 152"/>
                  <a:gd name="T19" fmla="*/ 5 h 28"/>
                  <a:gd name="T20" fmla="*/ 152 w 152"/>
                  <a:gd name="T21" fmla="*/ 0 h 28"/>
                  <a:gd name="T22" fmla="*/ 152 w 152"/>
                  <a:gd name="T23" fmla="*/ 0 h 28"/>
                  <a:gd name="T24" fmla="*/ 152 w 152"/>
                  <a:gd name="T25" fmla="*/ 0 h 28"/>
                  <a:gd name="T26" fmla="*/ 152 w 152"/>
                  <a:gd name="T27" fmla="*/ 1 h 28"/>
                  <a:gd name="T28" fmla="*/ 150 w 152"/>
                  <a:gd name="T29" fmla="*/ 1 h 28"/>
                  <a:gd name="T30" fmla="*/ 150 w 152"/>
                  <a:gd name="T31" fmla="*/ 1 h 28"/>
                  <a:gd name="T32" fmla="*/ 150 w 152"/>
                  <a:gd name="T33" fmla="*/ 1 h 28"/>
                  <a:gd name="T34" fmla="*/ 150 w 152"/>
                  <a:gd name="T35" fmla="*/ 3 h 28"/>
                  <a:gd name="T36" fmla="*/ 150 w 152"/>
                  <a:gd name="T37" fmla="*/ 3 h 28"/>
                  <a:gd name="T38" fmla="*/ 49 w 152"/>
                  <a:gd name="T39" fmla="*/ 20 h 28"/>
                  <a:gd name="T40" fmla="*/ 6 w 152"/>
                  <a:gd name="T41" fmla="*/ 28 h 28"/>
                  <a:gd name="T42" fmla="*/ 4 w 152"/>
                  <a:gd name="T43" fmla="*/ 28 h 28"/>
                  <a:gd name="T44" fmla="*/ 4 w 152"/>
                  <a:gd name="T45" fmla="*/ 28 h 28"/>
                  <a:gd name="T46" fmla="*/ 4 w 152"/>
                  <a:gd name="T47" fmla="*/ 28 h 28"/>
                  <a:gd name="T48" fmla="*/ 2 w 152"/>
                  <a:gd name="T49" fmla="*/ 26 h 28"/>
                  <a:gd name="T50" fmla="*/ 2 w 152"/>
                  <a:gd name="T51" fmla="*/ 26 h 28"/>
                  <a:gd name="T52" fmla="*/ 2 w 152"/>
                  <a:gd name="T53" fmla="*/ 26 h 28"/>
                  <a:gd name="T54" fmla="*/ 0 w 152"/>
                  <a:gd name="T55" fmla="*/ 26 h 28"/>
                  <a:gd name="T56" fmla="*/ 0 w 152"/>
                  <a:gd name="T57" fmla="*/ 26 h 28"/>
                  <a:gd name="T58" fmla="*/ 49 w 152"/>
                  <a:gd name="T59" fmla="*/ 17 h 28"/>
                  <a:gd name="T60" fmla="*/ 49 w 152"/>
                  <a:gd name="T61" fmla="*/ 17 h 28"/>
                  <a:gd name="T62" fmla="*/ 49 w 152"/>
                  <a:gd name="T63" fmla="*/ 18 h 28"/>
                  <a:gd name="T64" fmla="*/ 49 w 152"/>
                  <a:gd name="T65" fmla="*/ 18 h 28"/>
                  <a:gd name="T66" fmla="*/ 49 w 152"/>
                  <a:gd name="T67" fmla="*/ 18 h 28"/>
                  <a:gd name="T68" fmla="*/ 49 w 152"/>
                  <a:gd name="T69" fmla="*/ 18 h 28"/>
                  <a:gd name="T70" fmla="*/ 49 w 152"/>
                  <a:gd name="T71" fmla="*/ 20 h 28"/>
                  <a:gd name="T72" fmla="*/ 49 w 152"/>
                  <a:gd name="T73" fmla="*/ 20 h 28"/>
                  <a:gd name="T74" fmla="*/ 49 w 152"/>
                  <a:gd name="T75" fmla="*/ 20 h 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2" h="28">
                    <a:moveTo>
                      <a:pt x="150" y="3"/>
                    </a:moveTo>
                    <a:lnTo>
                      <a:pt x="112" y="9"/>
                    </a:lnTo>
                    <a:lnTo>
                      <a:pt x="114" y="9"/>
                    </a:lnTo>
                    <a:lnTo>
                      <a:pt x="114" y="7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7" y="5"/>
                    </a:lnTo>
                    <a:lnTo>
                      <a:pt x="119" y="5"/>
                    </a:lnTo>
                    <a:lnTo>
                      <a:pt x="152" y="0"/>
                    </a:lnTo>
                    <a:lnTo>
                      <a:pt x="152" y="1"/>
                    </a:lnTo>
                    <a:lnTo>
                      <a:pt x="150" y="1"/>
                    </a:lnTo>
                    <a:lnTo>
                      <a:pt x="150" y="3"/>
                    </a:lnTo>
                    <a:close/>
                    <a:moveTo>
                      <a:pt x="49" y="20"/>
                    </a:moveTo>
                    <a:lnTo>
                      <a:pt x="6" y="28"/>
                    </a:lnTo>
                    <a:lnTo>
                      <a:pt x="4" y="28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49" y="17"/>
                    </a:lnTo>
                    <a:lnTo>
                      <a:pt x="49" y="18"/>
                    </a:lnTo>
                    <a:lnTo>
                      <a:pt x="49" y="20"/>
                    </a:lnTo>
                    <a:close/>
                  </a:path>
                </a:pathLst>
              </a:custGeom>
              <a:solidFill>
                <a:srgbClr val="BDD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6" name="Freeform 4858"/>
              <p:cNvSpPr>
                <a:spLocks noEditPoints="1"/>
              </p:cNvSpPr>
              <p:nvPr/>
            </p:nvSpPr>
            <p:spPr bwMode="auto">
              <a:xfrm>
                <a:off x="4623" y="1489"/>
                <a:ext cx="155" cy="28"/>
              </a:xfrm>
              <a:custGeom>
                <a:avLst/>
                <a:gdLst>
                  <a:gd name="T0" fmla="*/ 151 w 155"/>
                  <a:gd name="T1" fmla="*/ 3 h 28"/>
                  <a:gd name="T2" fmla="*/ 117 w 155"/>
                  <a:gd name="T3" fmla="*/ 9 h 28"/>
                  <a:gd name="T4" fmla="*/ 117 w 155"/>
                  <a:gd name="T5" fmla="*/ 9 h 28"/>
                  <a:gd name="T6" fmla="*/ 118 w 155"/>
                  <a:gd name="T7" fmla="*/ 9 h 28"/>
                  <a:gd name="T8" fmla="*/ 118 w 155"/>
                  <a:gd name="T9" fmla="*/ 7 h 28"/>
                  <a:gd name="T10" fmla="*/ 120 w 155"/>
                  <a:gd name="T11" fmla="*/ 7 h 28"/>
                  <a:gd name="T12" fmla="*/ 120 w 155"/>
                  <a:gd name="T13" fmla="*/ 7 h 28"/>
                  <a:gd name="T14" fmla="*/ 120 w 155"/>
                  <a:gd name="T15" fmla="*/ 7 h 28"/>
                  <a:gd name="T16" fmla="*/ 122 w 155"/>
                  <a:gd name="T17" fmla="*/ 5 h 28"/>
                  <a:gd name="T18" fmla="*/ 122 w 155"/>
                  <a:gd name="T19" fmla="*/ 5 h 28"/>
                  <a:gd name="T20" fmla="*/ 122 w 155"/>
                  <a:gd name="T21" fmla="*/ 5 h 28"/>
                  <a:gd name="T22" fmla="*/ 124 w 155"/>
                  <a:gd name="T23" fmla="*/ 5 h 28"/>
                  <a:gd name="T24" fmla="*/ 124 w 155"/>
                  <a:gd name="T25" fmla="*/ 5 h 28"/>
                  <a:gd name="T26" fmla="*/ 124 w 155"/>
                  <a:gd name="T27" fmla="*/ 5 h 28"/>
                  <a:gd name="T28" fmla="*/ 124 w 155"/>
                  <a:gd name="T29" fmla="*/ 5 h 28"/>
                  <a:gd name="T30" fmla="*/ 124 w 155"/>
                  <a:gd name="T31" fmla="*/ 3 h 28"/>
                  <a:gd name="T32" fmla="*/ 124 w 155"/>
                  <a:gd name="T33" fmla="*/ 3 h 28"/>
                  <a:gd name="T34" fmla="*/ 124 w 155"/>
                  <a:gd name="T35" fmla="*/ 3 h 28"/>
                  <a:gd name="T36" fmla="*/ 155 w 155"/>
                  <a:gd name="T37" fmla="*/ 0 h 28"/>
                  <a:gd name="T38" fmla="*/ 155 w 155"/>
                  <a:gd name="T39" fmla="*/ 0 h 28"/>
                  <a:gd name="T40" fmla="*/ 155 w 155"/>
                  <a:gd name="T41" fmla="*/ 0 h 28"/>
                  <a:gd name="T42" fmla="*/ 153 w 155"/>
                  <a:gd name="T43" fmla="*/ 0 h 28"/>
                  <a:gd name="T44" fmla="*/ 153 w 155"/>
                  <a:gd name="T45" fmla="*/ 2 h 28"/>
                  <a:gd name="T46" fmla="*/ 153 w 155"/>
                  <a:gd name="T47" fmla="*/ 2 h 28"/>
                  <a:gd name="T48" fmla="*/ 153 w 155"/>
                  <a:gd name="T49" fmla="*/ 2 h 28"/>
                  <a:gd name="T50" fmla="*/ 153 w 155"/>
                  <a:gd name="T51" fmla="*/ 3 h 28"/>
                  <a:gd name="T52" fmla="*/ 151 w 155"/>
                  <a:gd name="T53" fmla="*/ 3 h 28"/>
                  <a:gd name="T54" fmla="*/ 50 w 155"/>
                  <a:gd name="T55" fmla="*/ 20 h 28"/>
                  <a:gd name="T56" fmla="*/ 3 w 155"/>
                  <a:gd name="T57" fmla="*/ 28 h 28"/>
                  <a:gd name="T58" fmla="*/ 3 w 155"/>
                  <a:gd name="T59" fmla="*/ 28 h 28"/>
                  <a:gd name="T60" fmla="*/ 3 w 155"/>
                  <a:gd name="T61" fmla="*/ 28 h 28"/>
                  <a:gd name="T62" fmla="*/ 1 w 155"/>
                  <a:gd name="T63" fmla="*/ 28 h 28"/>
                  <a:gd name="T64" fmla="*/ 1 w 155"/>
                  <a:gd name="T65" fmla="*/ 28 h 28"/>
                  <a:gd name="T66" fmla="*/ 1 w 155"/>
                  <a:gd name="T67" fmla="*/ 26 h 28"/>
                  <a:gd name="T68" fmla="*/ 0 w 155"/>
                  <a:gd name="T69" fmla="*/ 26 h 28"/>
                  <a:gd name="T70" fmla="*/ 0 w 155"/>
                  <a:gd name="T71" fmla="*/ 26 h 28"/>
                  <a:gd name="T72" fmla="*/ 0 w 155"/>
                  <a:gd name="T73" fmla="*/ 26 h 28"/>
                  <a:gd name="T74" fmla="*/ 50 w 155"/>
                  <a:gd name="T75" fmla="*/ 17 h 28"/>
                  <a:gd name="T76" fmla="*/ 50 w 155"/>
                  <a:gd name="T77" fmla="*/ 17 h 28"/>
                  <a:gd name="T78" fmla="*/ 50 w 155"/>
                  <a:gd name="T79" fmla="*/ 19 h 28"/>
                  <a:gd name="T80" fmla="*/ 50 w 155"/>
                  <a:gd name="T81" fmla="*/ 19 h 28"/>
                  <a:gd name="T82" fmla="*/ 50 w 155"/>
                  <a:gd name="T83" fmla="*/ 19 h 28"/>
                  <a:gd name="T84" fmla="*/ 50 w 155"/>
                  <a:gd name="T85" fmla="*/ 19 h 28"/>
                  <a:gd name="T86" fmla="*/ 50 w 155"/>
                  <a:gd name="T87" fmla="*/ 20 h 28"/>
                  <a:gd name="T88" fmla="*/ 50 w 155"/>
                  <a:gd name="T89" fmla="*/ 20 h 28"/>
                  <a:gd name="T90" fmla="*/ 50 w 155"/>
                  <a:gd name="T91" fmla="*/ 20 h 2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55" h="28">
                    <a:moveTo>
                      <a:pt x="151" y="3"/>
                    </a:moveTo>
                    <a:lnTo>
                      <a:pt x="117" y="9"/>
                    </a:lnTo>
                    <a:lnTo>
                      <a:pt x="118" y="9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2" y="5"/>
                    </a:lnTo>
                    <a:lnTo>
                      <a:pt x="124" y="5"/>
                    </a:lnTo>
                    <a:lnTo>
                      <a:pt x="124" y="3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3" y="2"/>
                    </a:lnTo>
                    <a:lnTo>
                      <a:pt x="153" y="3"/>
                    </a:lnTo>
                    <a:lnTo>
                      <a:pt x="151" y="3"/>
                    </a:lnTo>
                    <a:close/>
                    <a:moveTo>
                      <a:pt x="50" y="20"/>
                    </a:moveTo>
                    <a:lnTo>
                      <a:pt x="3" y="28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50" y="17"/>
                    </a:lnTo>
                    <a:lnTo>
                      <a:pt x="50" y="19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BDD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7" name="Freeform 4859"/>
              <p:cNvSpPr>
                <a:spLocks noEditPoints="1"/>
              </p:cNvSpPr>
              <p:nvPr/>
            </p:nvSpPr>
            <p:spPr bwMode="auto">
              <a:xfrm>
                <a:off x="4619" y="1485"/>
                <a:ext cx="160" cy="32"/>
              </a:xfrm>
              <a:custGeom>
                <a:avLst/>
                <a:gdLst>
                  <a:gd name="T0" fmla="*/ 157 w 160"/>
                  <a:gd name="T1" fmla="*/ 6 h 32"/>
                  <a:gd name="T2" fmla="*/ 124 w 160"/>
                  <a:gd name="T3" fmla="*/ 11 h 32"/>
                  <a:gd name="T4" fmla="*/ 124 w 160"/>
                  <a:gd name="T5" fmla="*/ 11 h 32"/>
                  <a:gd name="T6" fmla="*/ 126 w 160"/>
                  <a:gd name="T7" fmla="*/ 9 h 32"/>
                  <a:gd name="T8" fmla="*/ 126 w 160"/>
                  <a:gd name="T9" fmla="*/ 9 h 32"/>
                  <a:gd name="T10" fmla="*/ 126 w 160"/>
                  <a:gd name="T11" fmla="*/ 9 h 32"/>
                  <a:gd name="T12" fmla="*/ 126 w 160"/>
                  <a:gd name="T13" fmla="*/ 9 h 32"/>
                  <a:gd name="T14" fmla="*/ 126 w 160"/>
                  <a:gd name="T15" fmla="*/ 9 h 32"/>
                  <a:gd name="T16" fmla="*/ 126 w 160"/>
                  <a:gd name="T17" fmla="*/ 9 h 32"/>
                  <a:gd name="T18" fmla="*/ 126 w 160"/>
                  <a:gd name="T19" fmla="*/ 9 h 32"/>
                  <a:gd name="T20" fmla="*/ 128 w 160"/>
                  <a:gd name="T21" fmla="*/ 9 h 32"/>
                  <a:gd name="T22" fmla="*/ 128 w 160"/>
                  <a:gd name="T23" fmla="*/ 9 h 32"/>
                  <a:gd name="T24" fmla="*/ 128 w 160"/>
                  <a:gd name="T25" fmla="*/ 7 h 32"/>
                  <a:gd name="T26" fmla="*/ 129 w 160"/>
                  <a:gd name="T27" fmla="*/ 7 h 32"/>
                  <a:gd name="T28" fmla="*/ 129 w 160"/>
                  <a:gd name="T29" fmla="*/ 7 h 32"/>
                  <a:gd name="T30" fmla="*/ 131 w 160"/>
                  <a:gd name="T31" fmla="*/ 6 h 32"/>
                  <a:gd name="T32" fmla="*/ 131 w 160"/>
                  <a:gd name="T33" fmla="*/ 6 h 32"/>
                  <a:gd name="T34" fmla="*/ 131 w 160"/>
                  <a:gd name="T35" fmla="*/ 6 h 32"/>
                  <a:gd name="T36" fmla="*/ 160 w 160"/>
                  <a:gd name="T37" fmla="*/ 0 h 32"/>
                  <a:gd name="T38" fmla="*/ 160 w 160"/>
                  <a:gd name="T39" fmla="*/ 2 h 32"/>
                  <a:gd name="T40" fmla="*/ 159 w 160"/>
                  <a:gd name="T41" fmla="*/ 2 h 32"/>
                  <a:gd name="T42" fmla="*/ 159 w 160"/>
                  <a:gd name="T43" fmla="*/ 2 h 32"/>
                  <a:gd name="T44" fmla="*/ 159 w 160"/>
                  <a:gd name="T45" fmla="*/ 4 h 32"/>
                  <a:gd name="T46" fmla="*/ 159 w 160"/>
                  <a:gd name="T47" fmla="*/ 4 h 32"/>
                  <a:gd name="T48" fmla="*/ 159 w 160"/>
                  <a:gd name="T49" fmla="*/ 4 h 32"/>
                  <a:gd name="T50" fmla="*/ 157 w 160"/>
                  <a:gd name="T51" fmla="*/ 4 h 32"/>
                  <a:gd name="T52" fmla="*/ 157 w 160"/>
                  <a:gd name="T53" fmla="*/ 6 h 32"/>
                  <a:gd name="T54" fmla="*/ 54 w 160"/>
                  <a:gd name="T55" fmla="*/ 23 h 32"/>
                  <a:gd name="T56" fmla="*/ 5 w 160"/>
                  <a:gd name="T57" fmla="*/ 32 h 32"/>
                  <a:gd name="T58" fmla="*/ 5 w 160"/>
                  <a:gd name="T59" fmla="*/ 30 h 32"/>
                  <a:gd name="T60" fmla="*/ 4 w 160"/>
                  <a:gd name="T61" fmla="*/ 30 h 32"/>
                  <a:gd name="T62" fmla="*/ 4 w 160"/>
                  <a:gd name="T63" fmla="*/ 30 h 32"/>
                  <a:gd name="T64" fmla="*/ 4 w 160"/>
                  <a:gd name="T65" fmla="*/ 30 h 32"/>
                  <a:gd name="T66" fmla="*/ 2 w 160"/>
                  <a:gd name="T67" fmla="*/ 30 h 32"/>
                  <a:gd name="T68" fmla="*/ 2 w 160"/>
                  <a:gd name="T69" fmla="*/ 28 h 32"/>
                  <a:gd name="T70" fmla="*/ 2 w 160"/>
                  <a:gd name="T71" fmla="*/ 28 h 32"/>
                  <a:gd name="T72" fmla="*/ 0 w 160"/>
                  <a:gd name="T73" fmla="*/ 28 h 32"/>
                  <a:gd name="T74" fmla="*/ 52 w 160"/>
                  <a:gd name="T75" fmla="*/ 19 h 32"/>
                  <a:gd name="T76" fmla="*/ 54 w 160"/>
                  <a:gd name="T77" fmla="*/ 19 h 32"/>
                  <a:gd name="T78" fmla="*/ 54 w 160"/>
                  <a:gd name="T79" fmla="*/ 21 h 32"/>
                  <a:gd name="T80" fmla="*/ 54 w 160"/>
                  <a:gd name="T81" fmla="*/ 21 h 32"/>
                  <a:gd name="T82" fmla="*/ 54 w 160"/>
                  <a:gd name="T83" fmla="*/ 21 h 32"/>
                  <a:gd name="T84" fmla="*/ 54 w 160"/>
                  <a:gd name="T85" fmla="*/ 21 h 32"/>
                  <a:gd name="T86" fmla="*/ 54 w 160"/>
                  <a:gd name="T87" fmla="*/ 23 h 32"/>
                  <a:gd name="T88" fmla="*/ 54 w 160"/>
                  <a:gd name="T89" fmla="*/ 23 h 32"/>
                  <a:gd name="T90" fmla="*/ 54 w 160"/>
                  <a:gd name="T91" fmla="*/ 23 h 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0" h="32">
                    <a:moveTo>
                      <a:pt x="157" y="6"/>
                    </a:moveTo>
                    <a:lnTo>
                      <a:pt x="124" y="11"/>
                    </a:lnTo>
                    <a:lnTo>
                      <a:pt x="126" y="9"/>
                    </a:lnTo>
                    <a:lnTo>
                      <a:pt x="128" y="9"/>
                    </a:lnTo>
                    <a:lnTo>
                      <a:pt x="128" y="7"/>
                    </a:lnTo>
                    <a:lnTo>
                      <a:pt x="129" y="7"/>
                    </a:lnTo>
                    <a:lnTo>
                      <a:pt x="131" y="6"/>
                    </a:lnTo>
                    <a:lnTo>
                      <a:pt x="160" y="0"/>
                    </a:lnTo>
                    <a:lnTo>
                      <a:pt x="160" y="2"/>
                    </a:lnTo>
                    <a:lnTo>
                      <a:pt x="159" y="2"/>
                    </a:lnTo>
                    <a:lnTo>
                      <a:pt x="159" y="4"/>
                    </a:lnTo>
                    <a:lnTo>
                      <a:pt x="157" y="4"/>
                    </a:lnTo>
                    <a:lnTo>
                      <a:pt x="157" y="6"/>
                    </a:lnTo>
                    <a:close/>
                    <a:moveTo>
                      <a:pt x="54" y="23"/>
                    </a:moveTo>
                    <a:lnTo>
                      <a:pt x="5" y="32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BDD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8" name="Freeform 4860"/>
              <p:cNvSpPr>
                <a:spLocks noEditPoints="1"/>
              </p:cNvSpPr>
              <p:nvPr/>
            </p:nvSpPr>
            <p:spPr bwMode="auto">
              <a:xfrm>
                <a:off x="4617" y="1483"/>
                <a:ext cx="164" cy="32"/>
              </a:xfrm>
              <a:custGeom>
                <a:avLst/>
                <a:gdLst>
                  <a:gd name="T0" fmla="*/ 161 w 164"/>
                  <a:gd name="T1" fmla="*/ 6 h 32"/>
                  <a:gd name="T2" fmla="*/ 130 w 164"/>
                  <a:gd name="T3" fmla="*/ 9 h 32"/>
                  <a:gd name="T4" fmla="*/ 131 w 164"/>
                  <a:gd name="T5" fmla="*/ 9 h 32"/>
                  <a:gd name="T6" fmla="*/ 131 w 164"/>
                  <a:gd name="T7" fmla="*/ 9 h 32"/>
                  <a:gd name="T8" fmla="*/ 133 w 164"/>
                  <a:gd name="T9" fmla="*/ 8 h 32"/>
                  <a:gd name="T10" fmla="*/ 133 w 164"/>
                  <a:gd name="T11" fmla="*/ 8 h 32"/>
                  <a:gd name="T12" fmla="*/ 135 w 164"/>
                  <a:gd name="T13" fmla="*/ 8 h 32"/>
                  <a:gd name="T14" fmla="*/ 135 w 164"/>
                  <a:gd name="T15" fmla="*/ 6 h 32"/>
                  <a:gd name="T16" fmla="*/ 137 w 164"/>
                  <a:gd name="T17" fmla="*/ 6 h 32"/>
                  <a:gd name="T18" fmla="*/ 137 w 164"/>
                  <a:gd name="T19" fmla="*/ 6 h 32"/>
                  <a:gd name="T20" fmla="*/ 164 w 164"/>
                  <a:gd name="T21" fmla="*/ 0 h 32"/>
                  <a:gd name="T22" fmla="*/ 162 w 164"/>
                  <a:gd name="T23" fmla="*/ 2 h 32"/>
                  <a:gd name="T24" fmla="*/ 162 w 164"/>
                  <a:gd name="T25" fmla="*/ 2 h 32"/>
                  <a:gd name="T26" fmla="*/ 162 w 164"/>
                  <a:gd name="T27" fmla="*/ 2 h 32"/>
                  <a:gd name="T28" fmla="*/ 162 w 164"/>
                  <a:gd name="T29" fmla="*/ 2 h 32"/>
                  <a:gd name="T30" fmla="*/ 162 w 164"/>
                  <a:gd name="T31" fmla="*/ 4 h 32"/>
                  <a:gd name="T32" fmla="*/ 161 w 164"/>
                  <a:gd name="T33" fmla="*/ 4 h 32"/>
                  <a:gd name="T34" fmla="*/ 161 w 164"/>
                  <a:gd name="T35" fmla="*/ 4 h 32"/>
                  <a:gd name="T36" fmla="*/ 161 w 164"/>
                  <a:gd name="T37" fmla="*/ 6 h 32"/>
                  <a:gd name="T38" fmla="*/ 56 w 164"/>
                  <a:gd name="T39" fmla="*/ 23 h 32"/>
                  <a:gd name="T40" fmla="*/ 6 w 164"/>
                  <a:gd name="T41" fmla="*/ 32 h 32"/>
                  <a:gd name="T42" fmla="*/ 4 w 164"/>
                  <a:gd name="T43" fmla="*/ 32 h 32"/>
                  <a:gd name="T44" fmla="*/ 4 w 164"/>
                  <a:gd name="T45" fmla="*/ 30 h 32"/>
                  <a:gd name="T46" fmla="*/ 4 w 164"/>
                  <a:gd name="T47" fmla="*/ 30 h 32"/>
                  <a:gd name="T48" fmla="*/ 2 w 164"/>
                  <a:gd name="T49" fmla="*/ 30 h 32"/>
                  <a:gd name="T50" fmla="*/ 2 w 164"/>
                  <a:gd name="T51" fmla="*/ 30 h 32"/>
                  <a:gd name="T52" fmla="*/ 2 w 164"/>
                  <a:gd name="T53" fmla="*/ 30 h 32"/>
                  <a:gd name="T54" fmla="*/ 2 w 164"/>
                  <a:gd name="T55" fmla="*/ 28 h 32"/>
                  <a:gd name="T56" fmla="*/ 0 w 164"/>
                  <a:gd name="T57" fmla="*/ 28 h 32"/>
                  <a:gd name="T58" fmla="*/ 54 w 164"/>
                  <a:gd name="T59" fmla="*/ 19 h 32"/>
                  <a:gd name="T60" fmla="*/ 54 w 164"/>
                  <a:gd name="T61" fmla="*/ 21 h 32"/>
                  <a:gd name="T62" fmla="*/ 54 w 164"/>
                  <a:gd name="T63" fmla="*/ 21 h 32"/>
                  <a:gd name="T64" fmla="*/ 54 w 164"/>
                  <a:gd name="T65" fmla="*/ 21 h 32"/>
                  <a:gd name="T66" fmla="*/ 54 w 164"/>
                  <a:gd name="T67" fmla="*/ 21 h 32"/>
                  <a:gd name="T68" fmla="*/ 56 w 164"/>
                  <a:gd name="T69" fmla="*/ 21 h 32"/>
                  <a:gd name="T70" fmla="*/ 56 w 164"/>
                  <a:gd name="T71" fmla="*/ 23 h 32"/>
                  <a:gd name="T72" fmla="*/ 56 w 164"/>
                  <a:gd name="T73" fmla="*/ 23 h 32"/>
                  <a:gd name="T74" fmla="*/ 56 w 164"/>
                  <a:gd name="T75" fmla="*/ 23 h 3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64" h="32">
                    <a:moveTo>
                      <a:pt x="161" y="6"/>
                    </a:moveTo>
                    <a:lnTo>
                      <a:pt x="130" y="9"/>
                    </a:lnTo>
                    <a:lnTo>
                      <a:pt x="131" y="9"/>
                    </a:lnTo>
                    <a:lnTo>
                      <a:pt x="133" y="8"/>
                    </a:lnTo>
                    <a:lnTo>
                      <a:pt x="135" y="8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64" y="0"/>
                    </a:lnTo>
                    <a:lnTo>
                      <a:pt x="162" y="2"/>
                    </a:lnTo>
                    <a:lnTo>
                      <a:pt x="162" y="4"/>
                    </a:lnTo>
                    <a:lnTo>
                      <a:pt x="161" y="4"/>
                    </a:lnTo>
                    <a:lnTo>
                      <a:pt x="161" y="6"/>
                    </a:lnTo>
                    <a:close/>
                    <a:moveTo>
                      <a:pt x="56" y="23"/>
                    </a:moveTo>
                    <a:lnTo>
                      <a:pt x="6" y="32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6" y="23"/>
                    </a:lnTo>
                    <a:close/>
                  </a:path>
                </a:pathLst>
              </a:custGeom>
              <a:solidFill>
                <a:srgbClr val="BDD4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9" name="Freeform 4861"/>
              <p:cNvSpPr>
                <a:spLocks noEditPoints="1"/>
              </p:cNvSpPr>
              <p:nvPr/>
            </p:nvSpPr>
            <p:spPr bwMode="auto">
              <a:xfrm>
                <a:off x="4616" y="1481"/>
                <a:ext cx="165" cy="32"/>
              </a:xfrm>
              <a:custGeom>
                <a:avLst/>
                <a:gdLst>
                  <a:gd name="T0" fmla="*/ 163 w 165"/>
                  <a:gd name="T1" fmla="*/ 4 h 32"/>
                  <a:gd name="T2" fmla="*/ 134 w 165"/>
                  <a:gd name="T3" fmla="*/ 10 h 32"/>
                  <a:gd name="T4" fmla="*/ 136 w 165"/>
                  <a:gd name="T5" fmla="*/ 10 h 32"/>
                  <a:gd name="T6" fmla="*/ 136 w 165"/>
                  <a:gd name="T7" fmla="*/ 8 h 32"/>
                  <a:gd name="T8" fmla="*/ 138 w 165"/>
                  <a:gd name="T9" fmla="*/ 8 h 32"/>
                  <a:gd name="T10" fmla="*/ 138 w 165"/>
                  <a:gd name="T11" fmla="*/ 8 h 32"/>
                  <a:gd name="T12" fmla="*/ 139 w 165"/>
                  <a:gd name="T13" fmla="*/ 6 h 32"/>
                  <a:gd name="T14" fmla="*/ 139 w 165"/>
                  <a:gd name="T15" fmla="*/ 6 h 32"/>
                  <a:gd name="T16" fmla="*/ 139 w 165"/>
                  <a:gd name="T17" fmla="*/ 6 h 32"/>
                  <a:gd name="T18" fmla="*/ 141 w 165"/>
                  <a:gd name="T19" fmla="*/ 4 h 32"/>
                  <a:gd name="T20" fmla="*/ 165 w 165"/>
                  <a:gd name="T21" fmla="*/ 0 h 32"/>
                  <a:gd name="T22" fmla="*/ 165 w 165"/>
                  <a:gd name="T23" fmla="*/ 0 h 32"/>
                  <a:gd name="T24" fmla="*/ 165 w 165"/>
                  <a:gd name="T25" fmla="*/ 2 h 32"/>
                  <a:gd name="T26" fmla="*/ 165 w 165"/>
                  <a:gd name="T27" fmla="*/ 2 h 32"/>
                  <a:gd name="T28" fmla="*/ 165 w 165"/>
                  <a:gd name="T29" fmla="*/ 2 h 32"/>
                  <a:gd name="T30" fmla="*/ 163 w 165"/>
                  <a:gd name="T31" fmla="*/ 4 h 32"/>
                  <a:gd name="T32" fmla="*/ 163 w 165"/>
                  <a:gd name="T33" fmla="*/ 4 h 32"/>
                  <a:gd name="T34" fmla="*/ 163 w 165"/>
                  <a:gd name="T35" fmla="*/ 4 h 32"/>
                  <a:gd name="T36" fmla="*/ 163 w 165"/>
                  <a:gd name="T37" fmla="*/ 4 h 32"/>
                  <a:gd name="T38" fmla="*/ 55 w 165"/>
                  <a:gd name="T39" fmla="*/ 23 h 32"/>
                  <a:gd name="T40" fmla="*/ 3 w 165"/>
                  <a:gd name="T41" fmla="*/ 32 h 32"/>
                  <a:gd name="T42" fmla="*/ 3 w 165"/>
                  <a:gd name="T43" fmla="*/ 32 h 32"/>
                  <a:gd name="T44" fmla="*/ 3 w 165"/>
                  <a:gd name="T45" fmla="*/ 32 h 32"/>
                  <a:gd name="T46" fmla="*/ 3 w 165"/>
                  <a:gd name="T47" fmla="*/ 30 h 32"/>
                  <a:gd name="T48" fmla="*/ 1 w 165"/>
                  <a:gd name="T49" fmla="*/ 30 h 32"/>
                  <a:gd name="T50" fmla="*/ 1 w 165"/>
                  <a:gd name="T51" fmla="*/ 30 h 32"/>
                  <a:gd name="T52" fmla="*/ 1 w 165"/>
                  <a:gd name="T53" fmla="*/ 30 h 32"/>
                  <a:gd name="T54" fmla="*/ 0 w 165"/>
                  <a:gd name="T55" fmla="*/ 30 h 32"/>
                  <a:gd name="T56" fmla="*/ 0 w 165"/>
                  <a:gd name="T57" fmla="*/ 28 h 32"/>
                  <a:gd name="T58" fmla="*/ 55 w 165"/>
                  <a:gd name="T59" fmla="*/ 19 h 32"/>
                  <a:gd name="T60" fmla="*/ 55 w 165"/>
                  <a:gd name="T61" fmla="*/ 19 h 32"/>
                  <a:gd name="T62" fmla="*/ 55 w 165"/>
                  <a:gd name="T63" fmla="*/ 21 h 32"/>
                  <a:gd name="T64" fmla="*/ 55 w 165"/>
                  <a:gd name="T65" fmla="*/ 21 h 32"/>
                  <a:gd name="T66" fmla="*/ 55 w 165"/>
                  <a:gd name="T67" fmla="*/ 21 h 32"/>
                  <a:gd name="T68" fmla="*/ 55 w 165"/>
                  <a:gd name="T69" fmla="*/ 21 h 32"/>
                  <a:gd name="T70" fmla="*/ 55 w 165"/>
                  <a:gd name="T71" fmla="*/ 23 h 32"/>
                  <a:gd name="T72" fmla="*/ 55 w 165"/>
                  <a:gd name="T73" fmla="*/ 23 h 32"/>
                  <a:gd name="T74" fmla="*/ 55 w 165"/>
                  <a:gd name="T75" fmla="*/ 23 h 32"/>
                  <a:gd name="T76" fmla="*/ 55 w 165"/>
                  <a:gd name="T77" fmla="*/ 23 h 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5" h="32">
                    <a:moveTo>
                      <a:pt x="163" y="4"/>
                    </a:moveTo>
                    <a:lnTo>
                      <a:pt x="134" y="10"/>
                    </a:lnTo>
                    <a:lnTo>
                      <a:pt x="136" y="10"/>
                    </a:lnTo>
                    <a:lnTo>
                      <a:pt x="136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65" y="0"/>
                    </a:lnTo>
                    <a:lnTo>
                      <a:pt x="165" y="2"/>
                    </a:lnTo>
                    <a:lnTo>
                      <a:pt x="163" y="4"/>
                    </a:lnTo>
                    <a:close/>
                    <a:moveTo>
                      <a:pt x="55" y="23"/>
                    </a:moveTo>
                    <a:lnTo>
                      <a:pt x="3" y="32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3"/>
                    </a:lnTo>
                    <a:close/>
                  </a:path>
                </a:pathLst>
              </a:custGeom>
              <a:solidFill>
                <a:srgbClr val="BDD4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0" name="Freeform 4862"/>
              <p:cNvSpPr>
                <a:spLocks noEditPoints="1"/>
              </p:cNvSpPr>
              <p:nvPr/>
            </p:nvSpPr>
            <p:spPr bwMode="auto">
              <a:xfrm>
                <a:off x="4614" y="1479"/>
                <a:ext cx="169" cy="32"/>
              </a:xfrm>
              <a:custGeom>
                <a:avLst/>
                <a:gdLst>
                  <a:gd name="T0" fmla="*/ 167 w 169"/>
                  <a:gd name="T1" fmla="*/ 4 h 32"/>
                  <a:gd name="T2" fmla="*/ 140 w 169"/>
                  <a:gd name="T3" fmla="*/ 10 h 32"/>
                  <a:gd name="T4" fmla="*/ 141 w 169"/>
                  <a:gd name="T5" fmla="*/ 8 h 32"/>
                  <a:gd name="T6" fmla="*/ 141 w 169"/>
                  <a:gd name="T7" fmla="*/ 8 h 32"/>
                  <a:gd name="T8" fmla="*/ 141 w 169"/>
                  <a:gd name="T9" fmla="*/ 8 h 32"/>
                  <a:gd name="T10" fmla="*/ 143 w 169"/>
                  <a:gd name="T11" fmla="*/ 6 h 32"/>
                  <a:gd name="T12" fmla="*/ 143 w 169"/>
                  <a:gd name="T13" fmla="*/ 6 h 32"/>
                  <a:gd name="T14" fmla="*/ 145 w 169"/>
                  <a:gd name="T15" fmla="*/ 6 h 32"/>
                  <a:gd name="T16" fmla="*/ 145 w 169"/>
                  <a:gd name="T17" fmla="*/ 4 h 32"/>
                  <a:gd name="T18" fmla="*/ 146 w 169"/>
                  <a:gd name="T19" fmla="*/ 4 h 32"/>
                  <a:gd name="T20" fmla="*/ 169 w 169"/>
                  <a:gd name="T21" fmla="*/ 0 h 32"/>
                  <a:gd name="T22" fmla="*/ 169 w 169"/>
                  <a:gd name="T23" fmla="*/ 0 h 32"/>
                  <a:gd name="T24" fmla="*/ 169 w 169"/>
                  <a:gd name="T25" fmla="*/ 2 h 32"/>
                  <a:gd name="T26" fmla="*/ 167 w 169"/>
                  <a:gd name="T27" fmla="*/ 2 h 32"/>
                  <a:gd name="T28" fmla="*/ 167 w 169"/>
                  <a:gd name="T29" fmla="*/ 2 h 32"/>
                  <a:gd name="T30" fmla="*/ 167 w 169"/>
                  <a:gd name="T31" fmla="*/ 2 h 32"/>
                  <a:gd name="T32" fmla="*/ 167 w 169"/>
                  <a:gd name="T33" fmla="*/ 4 h 32"/>
                  <a:gd name="T34" fmla="*/ 167 w 169"/>
                  <a:gd name="T35" fmla="*/ 4 h 32"/>
                  <a:gd name="T36" fmla="*/ 167 w 169"/>
                  <a:gd name="T37" fmla="*/ 4 h 32"/>
                  <a:gd name="T38" fmla="*/ 57 w 169"/>
                  <a:gd name="T39" fmla="*/ 23 h 32"/>
                  <a:gd name="T40" fmla="*/ 3 w 169"/>
                  <a:gd name="T41" fmla="*/ 32 h 32"/>
                  <a:gd name="T42" fmla="*/ 3 w 169"/>
                  <a:gd name="T43" fmla="*/ 32 h 32"/>
                  <a:gd name="T44" fmla="*/ 3 w 169"/>
                  <a:gd name="T45" fmla="*/ 32 h 32"/>
                  <a:gd name="T46" fmla="*/ 2 w 169"/>
                  <a:gd name="T47" fmla="*/ 32 h 32"/>
                  <a:gd name="T48" fmla="*/ 2 w 169"/>
                  <a:gd name="T49" fmla="*/ 30 h 32"/>
                  <a:gd name="T50" fmla="*/ 2 w 169"/>
                  <a:gd name="T51" fmla="*/ 30 h 32"/>
                  <a:gd name="T52" fmla="*/ 2 w 169"/>
                  <a:gd name="T53" fmla="*/ 30 h 32"/>
                  <a:gd name="T54" fmla="*/ 0 w 169"/>
                  <a:gd name="T55" fmla="*/ 30 h 32"/>
                  <a:gd name="T56" fmla="*/ 0 w 169"/>
                  <a:gd name="T57" fmla="*/ 30 h 32"/>
                  <a:gd name="T58" fmla="*/ 55 w 169"/>
                  <a:gd name="T59" fmla="*/ 19 h 32"/>
                  <a:gd name="T60" fmla="*/ 57 w 169"/>
                  <a:gd name="T61" fmla="*/ 21 h 32"/>
                  <a:gd name="T62" fmla="*/ 57 w 169"/>
                  <a:gd name="T63" fmla="*/ 23 h 32"/>
                  <a:gd name="T64" fmla="*/ 57 w 169"/>
                  <a:gd name="T65" fmla="*/ 23 h 32"/>
                  <a:gd name="T66" fmla="*/ 57 w 169"/>
                  <a:gd name="T67" fmla="*/ 23 h 32"/>
                  <a:gd name="T68" fmla="*/ 57 w 169"/>
                  <a:gd name="T69" fmla="*/ 23 h 32"/>
                  <a:gd name="T70" fmla="*/ 57 w 169"/>
                  <a:gd name="T71" fmla="*/ 23 h 32"/>
                  <a:gd name="T72" fmla="*/ 57 w 169"/>
                  <a:gd name="T73" fmla="*/ 23 h 32"/>
                  <a:gd name="T74" fmla="*/ 57 w 169"/>
                  <a:gd name="T75" fmla="*/ 23 h 32"/>
                  <a:gd name="T76" fmla="*/ 57 w 169"/>
                  <a:gd name="T77" fmla="*/ 23 h 3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9" h="32">
                    <a:moveTo>
                      <a:pt x="167" y="4"/>
                    </a:moveTo>
                    <a:lnTo>
                      <a:pt x="140" y="10"/>
                    </a:lnTo>
                    <a:lnTo>
                      <a:pt x="141" y="8"/>
                    </a:lnTo>
                    <a:lnTo>
                      <a:pt x="143" y="6"/>
                    </a:lnTo>
                    <a:lnTo>
                      <a:pt x="145" y="6"/>
                    </a:lnTo>
                    <a:lnTo>
                      <a:pt x="145" y="4"/>
                    </a:lnTo>
                    <a:lnTo>
                      <a:pt x="146" y="4"/>
                    </a:lnTo>
                    <a:lnTo>
                      <a:pt x="169" y="0"/>
                    </a:lnTo>
                    <a:lnTo>
                      <a:pt x="169" y="2"/>
                    </a:lnTo>
                    <a:lnTo>
                      <a:pt x="167" y="2"/>
                    </a:lnTo>
                    <a:lnTo>
                      <a:pt x="167" y="4"/>
                    </a:lnTo>
                    <a:close/>
                    <a:moveTo>
                      <a:pt x="57" y="23"/>
                    </a:moveTo>
                    <a:lnTo>
                      <a:pt x="3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55" y="19"/>
                    </a:lnTo>
                    <a:lnTo>
                      <a:pt x="57" y="21"/>
                    </a:lnTo>
                    <a:lnTo>
                      <a:pt x="57" y="23"/>
                    </a:lnTo>
                    <a:close/>
                  </a:path>
                </a:pathLst>
              </a:custGeom>
              <a:solidFill>
                <a:srgbClr val="BDD4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1" name="Freeform 4863"/>
              <p:cNvSpPr>
                <a:spLocks noEditPoints="1"/>
              </p:cNvSpPr>
              <p:nvPr/>
            </p:nvSpPr>
            <p:spPr bwMode="auto">
              <a:xfrm>
                <a:off x="4612" y="1477"/>
                <a:ext cx="173" cy="32"/>
              </a:xfrm>
              <a:custGeom>
                <a:avLst/>
                <a:gdLst>
                  <a:gd name="T0" fmla="*/ 169 w 173"/>
                  <a:gd name="T1" fmla="*/ 4 h 32"/>
                  <a:gd name="T2" fmla="*/ 145 w 173"/>
                  <a:gd name="T3" fmla="*/ 8 h 32"/>
                  <a:gd name="T4" fmla="*/ 145 w 173"/>
                  <a:gd name="T5" fmla="*/ 8 h 32"/>
                  <a:gd name="T6" fmla="*/ 147 w 173"/>
                  <a:gd name="T7" fmla="*/ 8 h 32"/>
                  <a:gd name="T8" fmla="*/ 147 w 173"/>
                  <a:gd name="T9" fmla="*/ 6 h 32"/>
                  <a:gd name="T10" fmla="*/ 147 w 173"/>
                  <a:gd name="T11" fmla="*/ 6 h 32"/>
                  <a:gd name="T12" fmla="*/ 148 w 173"/>
                  <a:gd name="T13" fmla="*/ 6 h 32"/>
                  <a:gd name="T14" fmla="*/ 148 w 173"/>
                  <a:gd name="T15" fmla="*/ 4 h 32"/>
                  <a:gd name="T16" fmla="*/ 150 w 173"/>
                  <a:gd name="T17" fmla="*/ 4 h 32"/>
                  <a:gd name="T18" fmla="*/ 150 w 173"/>
                  <a:gd name="T19" fmla="*/ 4 h 32"/>
                  <a:gd name="T20" fmla="*/ 173 w 173"/>
                  <a:gd name="T21" fmla="*/ 0 h 32"/>
                  <a:gd name="T22" fmla="*/ 173 w 173"/>
                  <a:gd name="T23" fmla="*/ 0 h 32"/>
                  <a:gd name="T24" fmla="*/ 171 w 173"/>
                  <a:gd name="T25" fmla="*/ 0 h 32"/>
                  <a:gd name="T26" fmla="*/ 171 w 173"/>
                  <a:gd name="T27" fmla="*/ 2 h 32"/>
                  <a:gd name="T28" fmla="*/ 171 w 173"/>
                  <a:gd name="T29" fmla="*/ 2 h 32"/>
                  <a:gd name="T30" fmla="*/ 171 w 173"/>
                  <a:gd name="T31" fmla="*/ 2 h 32"/>
                  <a:gd name="T32" fmla="*/ 171 w 173"/>
                  <a:gd name="T33" fmla="*/ 4 h 32"/>
                  <a:gd name="T34" fmla="*/ 169 w 173"/>
                  <a:gd name="T35" fmla="*/ 4 h 32"/>
                  <a:gd name="T36" fmla="*/ 169 w 173"/>
                  <a:gd name="T37" fmla="*/ 4 h 32"/>
                  <a:gd name="T38" fmla="*/ 59 w 173"/>
                  <a:gd name="T39" fmla="*/ 23 h 32"/>
                  <a:gd name="T40" fmla="*/ 4 w 173"/>
                  <a:gd name="T41" fmla="*/ 32 h 32"/>
                  <a:gd name="T42" fmla="*/ 4 w 173"/>
                  <a:gd name="T43" fmla="*/ 32 h 32"/>
                  <a:gd name="T44" fmla="*/ 4 w 173"/>
                  <a:gd name="T45" fmla="*/ 32 h 32"/>
                  <a:gd name="T46" fmla="*/ 2 w 173"/>
                  <a:gd name="T47" fmla="*/ 32 h 32"/>
                  <a:gd name="T48" fmla="*/ 2 w 173"/>
                  <a:gd name="T49" fmla="*/ 32 h 32"/>
                  <a:gd name="T50" fmla="*/ 2 w 173"/>
                  <a:gd name="T51" fmla="*/ 31 h 32"/>
                  <a:gd name="T52" fmla="*/ 0 w 173"/>
                  <a:gd name="T53" fmla="*/ 31 h 32"/>
                  <a:gd name="T54" fmla="*/ 0 w 173"/>
                  <a:gd name="T55" fmla="*/ 31 h 32"/>
                  <a:gd name="T56" fmla="*/ 0 w 173"/>
                  <a:gd name="T57" fmla="*/ 31 h 32"/>
                  <a:gd name="T58" fmla="*/ 57 w 173"/>
                  <a:gd name="T59" fmla="*/ 19 h 32"/>
                  <a:gd name="T60" fmla="*/ 59 w 173"/>
                  <a:gd name="T61" fmla="*/ 23 h 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" h="32">
                    <a:moveTo>
                      <a:pt x="169" y="4"/>
                    </a:moveTo>
                    <a:lnTo>
                      <a:pt x="145" y="8"/>
                    </a:lnTo>
                    <a:lnTo>
                      <a:pt x="147" y="8"/>
                    </a:lnTo>
                    <a:lnTo>
                      <a:pt x="147" y="6"/>
                    </a:lnTo>
                    <a:lnTo>
                      <a:pt x="148" y="6"/>
                    </a:lnTo>
                    <a:lnTo>
                      <a:pt x="148" y="4"/>
                    </a:lnTo>
                    <a:lnTo>
                      <a:pt x="150" y="4"/>
                    </a:lnTo>
                    <a:lnTo>
                      <a:pt x="173" y="0"/>
                    </a:lnTo>
                    <a:lnTo>
                      <a:pt x="171" y="0"/>
                    </a:lnTo>
                    <a:lnTo>
                      <a:pt x="171" y="2"/>
                    </a:lnTo>
                    <a:lnTo>
                      <a:pt x="171" y="4"/>
                    </a:lnTo>
                    <a:lnTo>
                      <a:pt x="169" y="4"/>
                    </a:lnTo>
                    <a:close/>
                    <a:moveTo>
                      <a:pt x="59" y="23"/>
                    </a:moveTo>
                    <a:lnTo>
                      <a:pt x="4" y="32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57" y="19"/>
                    </a:lnTo>
                    <a:lnTo>
                      <a:pt x="59" y="23"/>
                    </a:lnTo>
                    <a:close/>
                  </a:path>
                </a:pathLst>
              </a:custGeom>
              <a:solidFill>
                <a:srgbClr val="C0D5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2" name="Freeform 4864"/>
              <p:cNvSpPr>
                <a:spLocks noEditPoints="1"/>
              </p:cNvSpPr>
              <p:nvPr/>
            </p:nvSpPr>
            <p:spPr bwMode="auto">
              <a:xfrm>
                <a:off x="4611" y="1476"/>
                <a:ext cx="174" cy="33"/>
              </a:xfrm>
              <a:custGeom>
                <a:avLst/>
                <a:gdLst>
                  <a:gd name="T0" fmla="*/ 172 w 174"/>
                  <a:gd name="T1" fmla="*/ 3 h 33"/>
                  <a:gd name="T2" fmla="*/ 149 w 174"/>
                  <a:gd name="T3" fmla="*/ 7 h 33"/>
                  <a:gd name="T4" fmla="*/ 149 w 174"/>
                  <a:gd name="T5" fmla="*/ 7 h 33"/>
                  <a:gd name="T6" fmla="*/ 149 w 174"/>
                  <a:gd name="T7" fmla="*/ 5 h 33"/>
                  <a:gd name="T8" fmla="*/ 151 w 174"/>
                  <a:gd name="T9" fmla="*/ 5 h 33"/>
                  <a:gd name="T10" fmla="*/ 151 w 174"/>
                  <a:gd name="T11" fmla="*/ 5 h 33"/>
                  <a:gd name="T12" fmla="*/ 151 w 174"/>
                  <a:gd name="T13" fmla="*/ 5 h 33"/>
                  <a:gd name="T14" fmla="*/ 153 w 174"/>
                  <a:gd name="T15" fmla="*/ 3 h 33"/>
                  <a:gd name="T16" fmla="*/ 153 w 174"/>
                  <a:gd name="T17" fmla="*/ 3 h 33"/>
                  <a:gd name="T18" fmla="*/ 155 w 174"/>
                  <a:gd name="T19" fmla="*/ 3 h 33"/>
                  <a:gd name="T20" fmla="*/ 174 w 174"/>
                  <a:gd name="T21" fmla="*/ 0 h 33"/>
                  <a:gd name="T22" fmla="*/ 174 w 174"/>
                  <a:gd name="T23" fmla="*/ 0 h 33"/>
                  <a:gd name="T24" fmla="*/ 174 w 174"/>
                  <a:gd name="T25" fmla="*/ 0 h 33"/>
                  <a:gd name="T26" fmla="*/ 174 w 174"/>
                  <a:gd name="T27" fmla="*/ 1 h 33"/>
                  <a:gd name="T28" fmla="*/ 174 w 174"/>
                  <a:gd name="T29" fmla="*/ 1 h 33"/>
                  <a:gd name="T30" fmla="*/ 174 w 174"/>
                  <a:gd name="T31" fmla="*/ 1 h 33"/>
                  <a:gd name="T32" fmla="*/ 172 w 174"/>
                  <a:gd name="T33" fmla="*/ 1 h 33"/>
                  <a:gd name="T34" fmla="*/ 172 w 174"/>
                  <a:gd name="T35" fmla="*/ 3 h 33"/>
                  <a:gd name="T36" fmla="*/ 172 w 174"/>
                  <a:gd name="T37" fmla="*/ 3 h 33"/>
                  <a:gd name="T38" fmla="*/ 58 w 174"/>
                  <a:gd name="T39" fmla="*/ 22 h 33"/>
                  <a:gd name="T40" fmla="*/ 3 w 174"/>
                  <a:gd name="T41" fmla="*/ 33 h 33"/>
                  <a:gd name="T42" fmla="*/ 3 w 174"/>
                  <a:gd name="T43" fmla="*/ 32 h 33"/>
                  <a:gd name="T44" fmla="*/ 1 w 174"/>
                  <a:gd name="T45" fmla="*/ 32 h 33"/>
                  <a:gd name="T46" fmla="*/ 1 w 174"/>
                  <a:gd name="T47" fmla="*/ 32 h 33"/>
                  <a:gd name="T48" fmla="*/ 1 w 174"/>
                  <a:gd name="T49" fmla="*/ 32 h 33"/>
                  <a:gd name="T50" fmla="*/ 1 w 174"/>
                  <a:gd name="T51" fmla="*/ 30 h 33"/>
                  <a:gd name="T52" fmla="*/ 0 w 174"/>
                  <a:gd name="T53" fmla="*/ 30 h 33"/>
                  <a:gd name="T54" fmla="*/ 0 w 174"/>
                  <a:gd name="T55" fmla="*/ 30 h 33"/>
                  <a:gd name="T56" fmla="*/ 0 w 174"/>
                  <a:gd name="T57" fmla="*/ 30 h 33"/>
                  <a:gd name="T58" fmla="*/ 56 w 174"/>
                  <a:gd name="T59" fmla="*/ 20 h 33"/>
                  <a:gd name="T60" fmla="*/ 58 w 174"/>
                  <a:gd name="T61" fmla="*/ 22 h 3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4" h="33">
                    <a:moveTo>
                      <a:pt x="172" y="3"/>
                    </a:moveTo>
                    <a:lnTo>
                      <a:pt x="149" y="7"/>
                    </a:lnTo>
                    <a:lnTo>
                      <a:pt x="149" y="5"/>
                    </a:lnTo>
                    <a:lnTo>
                      <a:pt x="151" y="5"/>
                    </a:lnTo>
                    <a:lnTo>
                      <a:pt x="153" y="3"/>
                    </a:lnTo>
                    <a:lnTo>
                      <a:pt x="155" y="3"/>
                    </a:lnTo>
                    <a:lnTo>
                      <a:pt x="174" y="0"/>
                    </a:lnTo>
                    <a:lnTo>
                      <a:pt x="174" y="1"/>
                    </a:lnTo>
                    <a:lnTo>
                      <a:pt x="172" y="1"/>
                    </a:lnTo>
                    <a:lnTo>
                      <a:pt x="172" y="3"/>
                    </a:lnTo>
                    <a:close/>
                    <a:moveTo>
                      <a:pt x="58" y="22"/>
                    </a:moveTo>
                    <a:lnTo>
                      <a:pt x="3" y="33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56" y="20"/>
                    </a:lnTo>
                    <a:lnTo>
                      <a:pt x="58" y="22"/>
                    </a:lnTo>
                    <a:close/>
                  </a:path>
                </a:pathLst>
              </a:custGeom>
              <a:solidFill>
                <a:srgbClr val="C0D5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3" name="Freeform 4865"/>
              <p:cNvSpPr>
                <a:spLocks noEditPoints="1"/>
              </p:cNvSpPr>
              <p:nvPr/>
            </p:nvSpPr>
            <p:spPr bwMode="auto">
              <a:xfrm>
                <a:off x="4609" y="1474"/>
                <a:ext cx="177" cy="34"/>
              </a:xfrm>
              <a:custGeom>
                <a:avLst/>
                <a:gdLst>
                  <a:gd name="T0" fmla="*/ 176 w 177"/>
                  <a:gd name="T1" fmla="*/ 3 h 34"/>
                  <a:gd name="T2" fmla="*/ 153 w 177"/>
                  <a:gd name="T3" fmla="*/ 7 h 34"/>
                  <a:gd name="T4" fmla="*/ 153 w 177"/>
                  <a:gd name="T5" fmla="*/ 7 h 34"/>
                  <a:gd name="T6" fmla="*/ 155 w 177"/>
                  <a:gd name="T7" fmla="*/ 5 h 34"/>
                  <a:gd name="T8" fmla="*/ 155 w 177"/>
                  <a:gd name="T9" fmla="*/ 5 h 34"/>
                  <a:gd name="T10" fmla="*/ 157 w 177"/>
                  <a:gd name="T11" fmla="*/ 5 h 34"/>
                  <a:gd name="T12" fmla="*/ 157 w 177"/>
                  <a:gd name="T13" fmla="*/ 3 h 34"/>
                  <a:gd name="T14" fmla="*/ 157 w 177"/>
                  <a:gd name="T15" fmla="*/ 3 h 34"/>
                  <a:gd name="T16" fmla="*/ 158 w 177"/>
                  <a:gd name="T17" fmla="*/ 3 h 34"/>
                  <a:gd name="T18" fmla="*/ 158 w 177"/>
                  <a:gd name="T19" fmla="*/ 2 h 34"/>
                  <a:gd name="T20" fmla="*/ 177 w 177"/>
                  <a:gd name="T21" fmla="*/ 0 h 34"/>
                  <a:gd name="T22" fmla="*/ 177 w 177"/>
                  <a:gd name="T23" fmla="*/ 0 h 34"/>
                  <a:gd name="T24" fmla="*/ 177 w 177"/>
                  <a:gd name="T25" fmla="*/ 0 h 34"/>
                  <a:gd name="T26" fmla="*/ 177 w 177"/>
                  <a:gd name="T27" fmla="*/ 0 h 34"/>
                  <a:gd name="T28" fmla="*/ 176 w 177"/>
                  <a:gd name="T29" fmla="*/ 2 h 34"/>
                  <a:gd name="T30" fmla="*/ 176 w 177"/>
                  <a:gd name="T31" fmla="*/ 2 h 34"/>
                  <a:gd name="T32" fmla="*/ 176 w 177"/>
                  <a:gd name="T33" fmla="*/ 2 h 34"/>
                  <a:gd name="T34" fmla="*/ 176 w 177"/>
                  <a:gd name="T35" fmla="*/ 3 h 34"/>
                  <a:gd name="T36" fmla="*/ 176 w 177"/>
                  <a:gd name="T37" fmla="*/ 3 h 34"/>
                  <a:gd name="T38" fmla="*/ 60 w 177"/>
                  <a:gd name="T39" fmla="*/ 22 h 34"/>
                  <a:gd name="T40" fmla="*/ 3 w 177"/>
                  <a:gd name="T41" fmla="*/ 34 h 34"/>
                  <a:gd name="T42" fmla="*/ 3 w 177"/>
                  <a:gd name="T43" fmla="*/ 32 h 34"/>
                  <a:gd name="T44" fmla="*/ 2 w 177"/>
                  <a:gd name="T45" fmla="*/ 32 h 34"/>
                  <a:gd name="T46" fmla="*/ 2 w 177"/>
                  <a:gd name="T47" fmla="*/ 32 h 34"/>
                  <a:gd name="T48" fmla="*/ 2 w 177"/>
                  <a:gd name="T49" fmla="*/ 32 h 34"/>
                  <a:gd name="T50" fmla="*/ 0 w 177"/>
                  <a:gd name="T51" fmla="*/ 32 h 34"/>
                  <a:gd name="T52" fmla="*/ 0 w 177"/>
                  <a:gd name="T53" fmla="*/ 30 h 34"/>
                  <a:gd name="T54" fmla="*/ 0 w 177"/>
                  <a:gd name="T55" fmla="*/ 30 h 34"/>
                  <a:gd name="T56" fmla="*/ 0 w 177"/>
                  <a:gd name="T57" fmla="*/ 30 h 34"/>
                  <a:gd name="T58" fmla="*/ 58 w 177"/>
                  <a:gd name="T59" fmla="*/ 20 h 34"/>
                  <a:gd name="T60" fmla="*/ 58 w 177"/>
                  <a:gd name="T61" fmla="*/ 20 h 34"/>
                  <a:gd name="T62" fmla="*/ 60 w 177"/>
                  <a:gd name="T63" fmla="*/ 22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77" h="34">
                    <a:moveTo>
                      <a:pt x="176" y="3"/>
                    </a:moveTo>
                    <a:lnTo>
                      <a:pt x="153" y="7"/>
                    </a:lnTo>
                    <a:lnTo>
                      <a:pt x="155" y="5"/>
                    </a:lnTo>
                    <a:lnTo>
                      <a:pt x="157" y="5"/>
                    </a:lnTo>
                    <a:lnTo>
                      <a:pt x="157" y="3"/>
                    </a:lnTo>
                    <a:lnTo>
                      <a:pt x="158" y="3"/>
                    </a:lnTo>
                    <a:lnTo>
                      <a:pt x="158" y="2"/>
                    </a:lnTo>
                    <a:lnTo>
                      <a:pt x="177" y="0"/>
                    </a:lnTo>
                    <a:lnTo>
                      <a:pt x="176" y="2"/>
                    </a:lnTo>
                    <a:lnTo>
                      <a:pt x="176" y="3"/>
                    </a:lnTo>
                    <a:close/>
                    <a:moveTo>
                      <a:pt x="60" y="22"/>
                    </a:moveTo>
                    <a:lnTo>
                      <a:pt x="3" y="34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58" y="20"/>
                    </a:lnTo>
                    <a:lnTo>
                      <a:pt x="60" y="22"/>
                    </a:lnTo>
                    <a:close/>
                  </a:path>
                </a:pathLst>
              </a:custGeom>
              <a:solidFill>
                <a:srgbClr val="C0D5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4" name="Freeform 4866"/>
              <p:cNvSpPr>
                <a:spLocks noEditPoints="1"/>
              </p:cNvSpPr>
              <p:nvPr/>
            </p:nvSpPr>
            <p:spPr bwMode="auto">
              <a:xfrm>
                <a:off x="4607" y="1470"/>
                <a:ext cx="181" cy="36"/>
              </a:xfrm>
              <a:custGeom>
                <a:avLst/>
                <a:gdLst>
                  <a:gd name="T0" fmla="*/ 178 w 181"/>
                  <a:gd name="T1" fmla="*/ 6 h 36"/>
                  <a:gd name="T2" fmla="*/ 159 w 181"/>
                  <a:gd name="T3" fmla="*/ 9 h 36"/>
                  <a:gd name="T4" fmla="*/ 159 w 181"/>
                  <a:gd name="T5" fmla="*/ 7 h 36"/>
                  <a:gd name="T6" fmla="*/ 159 w 181"/>
                  <a:gd name="T7" fmla="*/ 7 h 36"/>
                  <a:gd name="T8" fmla="*/ 160 w 181"/>
                  <a:gd name="T9" fmla="*/ 7 h 36"/>
                  <a:gd name="T10" fmla="*/ 160 w 181"/>
                  <a:gd name="T11" fmla="*/ 6 h 36"/>
                  <a:gd name="T12" fmla="*/ 160 w 181"/>
                  <a:gd name="T13" fmla="*/ 6 h 36"/>
                  <a:gd name="T14" fmla="*/ 162 w 181"/>
                  <a:gd name="T15" fmla="*/ 6 h 36"/>
                  <a:gd name="T16" fmla="*/ 162 w 181"/>
                  <a:gd name="T17" fmla="*/ 4 h 36"/>
                  <a:gd name="T18" fmla="*/ 162 w 181"/>
                  <a:gd name="T19" fmla="*/ 4 h 36"/>
                  <a:gd name="T20" fmla="*/ 181 w 181"/>
                  <a:gd name="T21" fmla="*/ 0 h 36"/>
                  <a:gd name="T22" fmla="*/ 181 w 181"/>
                  <a:gd name="T23" fmla="*/ 2 h 36"/>
                  <a:gd name="T24" fmla="*/ 179 w 181"/>
                  <a:gd name="T25" fmla="*/ 2 h 36"/>
                  <a:gd name="T26" fmla="*/ 179 w 181"/>
                  <a:gd name="T27" fmla="*/ 2 h 36"/>
                  <a:gd name="T28" fmla="*/ 179 w 181"/>
                  <a:gd name="T29" fmla="*/ 4 h 36"/>
                  <a:gd name="T30" fmla="*/ 179 w 181"/>
                  <a:gd name="T31" fmla="*/ 4 h 36"/>
                  <a:gd name="T32" fmla="*/ 179 w 181"/>
                  <a:gd name="T33" fmla="*/ 4 h 36"/>
                  <a:gd name="T34" fmla="*/ 179 w 181"/>
                  <a:gd name="T35" fmla="*/ 4 h 36"/>
                  <a:gd name="T36" fmla="*/ 178 w 181"/>
                  <a:gd name="T37" fmla="*/ 6 h 36"/>
                  <a:gd name="T38" fmla="*/ 60 w 181"/>
                  <a:gd name="T39" fmla="*/ 26 h 36"/>
                  <a:gd name="T40" fmla="*/ 4 w 181"/>
                  <a:gd name="T41" fmla="*/ 36 h 36"/>
                  <a:gd name="T42" fmla="*/ 2 w 181"/>
                  <a:gd name="T43" fmla="*/ 36 h 36"/>
                  <a:gd name="T44" fmla="*/ 2 w 181"/>
                  <a:gd name="T45" fmla="*/ 34 h 36"/>
                  <a:gd name="T46" fmla="*/ 2 w 181"/>
                  <a:gd name="T47" fmla="*/ 34 h 36"/>
                  <a:gd name="T48" fmla="*/ 2 w 181"/>
                  <a:gd name="T49" fmla="*/ 34 h 36"/>
                  <a:gd name="T50" fmla="*/ 0 w 181"/>
                  <a:gd name="T51" fmla="*/ 34 h 36"/>
                  <a:gd name="T52" fmla="*/ 0 w 181"/>
                  <a:gd name="T53" fmla="*/ 34 h 36"/>
                  <a:gd name="T54" fmla="*/ 0 w 181"/>
                  <a:gd name="T55" fmla="*/ 32 h 36"/>
                  <a:gd name="T56" fmla="*/ 0 w 181"/>
                  <a:gd name="T57" fmla="*/ 32 h 36"/>
                  <a:gd name="T58" fmla="*/ 59 w 181"/>
                  <a:gd name="T59" fmla="*/ 22 h 36"/>
                  <a:gd name="T60" fmla="*/ 60 w 181"/>
                  <a:gd name="T61" fmla="*/ 24 h 36"/>
                  <a:gd name="T62" fmla="*/ 60 w 181"/>
                  <a:gd name="T63" fmla="*/ 26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1" h="36">
                    <a:moveTo>
                      <a:pt x="178" y="6"/>
                    </a:moveTo>
                    <a:lnTo>
                      <a:pt x="159" y="9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0" y="6"/>
                    </a:lnTo>
                    <a:lnTo>
                      <a:pt x="162" y="6"/>
                    </a:lnTo>
                    <a:lnTo>
                      <a:pt x="162" y="4"/>
                    </a:lnTo>
                    <a:lnTo>
                      <a:pt x="181" y="0"/>
                    </a:lnTo>
                    <a:lnTo>
                      <a:pt x="181" y="2"/>
                    </a:lnTo>
                    <a:lnTo>
                      <a:pt x="179" y="2"/>
                    </a:lnTo>
                    <a:lnTo>
                      <a:pt x="179" y="4"/>
                    </a:lnTo>
                    <a:lnTo>
                      <a:pt x="178" y="6"/>
                    </a:lnTo>
                    <a:close/>
                    <a:moveTo>
                      <a:pt x="60" y="26"/>
                    </a:moveTo>
                    <a:lnTo>
                      <a:pt x="4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59" y="22"/>
                    </a:lnTo>
                    <a:lnTo>
                      <a:pt x="60" y="24"/>
                    </a:lnTo>
                    <a:lnTo>
                      <a:pt x="60" y="26"/>
                    </a:lnTo>
                    <a:close/>
                  </a:path>
                </a:pathLst>
              </a:custGeom>
              <a:solidFill>
                <a:srgbClr val="C0D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5" name="Freeform 4867"/>
              <p:cNvSpPr>
                <a:spLocks noEditPoints="1"/>
              </p:cNvSpPr>
              <p:nvPr/>
            </p:nvSpPr>
            <p:spPr bwMode="auto">
              <a:xfrm>
                <a:off x="4605" y="1468"/>
                <a:ext cx="183" cy="36"/>
              </a:xfrm>
              <a:custGeom>
                <a:avLst/>
                <a:gdLst>
                  <a:gd name="T0" fmla="*/ 181 w 183"/>
                  <a:gd name="T1" fmla="*/ 6 h 36"/>
                  <a:gd name="T2" fmla="*/ 162 w 183"/>
                  <a:gd name="T3" fmla="*/ 8 h 36"/>
                  <a:gd name="T4" fmla="*/ 162 w 183"/>
                  <a:gd name="T5" fmla="*/ 8 h 36"/>
                  <a:gd name="T6" fmla="*/ 164 w 183"/>
                  <a:gd name="T7" fmla="*/ 8 h 36"/>
                  <a:gd name="T8" fmla="*/ 164 w 183"/>
                  <a:gd name="T9" fmla="*/ 6 h 36"/>
                  <a:gd name="T10" fmla="*/ 164 w 183"/>
                  <a:gd name="T11" fmla="*/ 6 h 36"/>
                  <a:gd name="T12" fmla="*/ 166 w 183"/>
                  <a:gd name="T13" fmla="*/ 6 h 36"/>
                  <a:gd name="T14" fmla="*/ 166 w 183"/>
                  <a:gd name="T15" fmla="*/ 6 h 36"/>
                  <a:gd name="T16" fmla="*/ 166 w 183"/>
                  <a:gd name="T17" fmla="*/ 4 h 36"/>
                  <a:gd name="T18" fmla="*/ 167 w 183"/>
                  <a:gd name="T19" fmla="*/ 4 h 36"/>
                  <a:gd name="T20" fmla="*/ 183 w 183"/>
                  <a:gd name="T21" fmla="*/ 0 h 36"/>
                  <a:gd name="T22" fmla="*/ 183 w 183"/>
                  <a:gd name="T23" fmla="*/ 2 h 36"/>
                  <a:gd name="T24" fmla="*/ 183 w 183"/>
                  <a:gd name="T25" fmla="*/ 2 h 36"/>
                  <a:gd name="T26" fmla="*/ 183 w 183"/>
                  <a:gd name="T27" fmla="*/ 2 h 36"/>
                  <a:gd name="T28" fmla="*/ 183 w 183"/>
                  <a:gd name="T29" fmla="*/ 2 h 36"/>
                  <a:gd name="T30" fmla="*/ 183 w 183"/>
                  <a:gd name="T31" fmla="*/ 4 h 36"/>
                  <a:gd name="T32" fmla="*/ 181 w 183"/>
                  <a:gd name="T33" fmla="*/ 4 h 36"/>
                  <a:gd name="T34" fmla="*/ 181 w 183"/>
                  <a:gd name="T35" fmla="*/ 4 h 36"/>
                  <a:gd name="T36" fmla="*/ 181 w 183"/>
                  <a:gd name="T37" fmla="*/ 6 h 36"/>
                  <a:gd name="T38" fmla="*/ 62 w 183"/>
                  <a:gd name="T39" fmla="*/ 26 h 36"/>
                  <a:gd name="T40" fmla="*/ 4 w 183"/>
                  <a:gd name="T41" fmla="*/ 36 h 36"/>
                  <a:gd name="T42" fmla="*/ 2 w 183"/>
                  <a:gd name="T43" fmla="*/ 36 h 36"/>
                  <a:gd name="T44" fmla="*/ 2 w 183"/>
                  <a:gd name="T45" fmla="*/ 36 h 36"/>
                  <a:gd name="T46" fmla="*/ 2 w 183"/>
                  <a:gd name="T47" fmla="*/ 34 h 36"/>
                  <a:gd name="T48" fmla="*/ 2 w 183"/>
                  <a:gd name="T49" fmla="*/ 34 h 36"/>
                  <a:gd name="T50" fmla="*/ 0 w 183"/>
                  <a:gd name="T51" fmla="*/ 34 h 36"/>
                  <a:gd name="T52" fmla="*/ 0 w 183"/>
                  <a:gd name="T53" fmla="*/ 34 h 36"/>
                  <a:gd name="T54" fmla="*/ 0 w 183"/>
                  <a:gd name="T55" fmla="*/ 34 h 36"/>
                  <a:gd name="T56" fmla="*/ 0 w 183"/>
                  <a:gd name="T57" fmla="*/ 32 h 36"/>
                  <a:gd name="T58" fmla="*/ 57 w 183"/>
                  <a:gd name="T59" fmla="*/ 23 h 36"/>
                  <a:gd name="T60" fmla="*/ 62 w 183"/>
                  <a:gd name="T61" fmla="*/ 26 h 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3" h="36">
                    <a:moveTo>
                      <a:pt x="181" y="6"/>
                    </a:moveTo>
                    <a:lnTo>
                      <a:pt x="162" y="8"/>
                    </a:lnTo>
                    <a:lnTo>
                      <a:pt x="164" y="8"/>
                    </a:lnTo>
                    <a:lnTo>
                      <a:pt x="164" y="6"/>
                    </a:lnTo>
                    <a:lnTo>
                      <a:pt x="166" y="6"/>
                    </a:lnTo>
                    <a:lnTo>
                      <a:pt x="166" y="4"/>
                    </a:lnTo>
                    <a:lnTo>
                      <a:pt x="167" y="4"/>
                    </a:lnTo>
                    <a:lnTo>
                      <a:pt x="183" y="0"/>
                    </a:lnTo>
                    <a:lnTo>
                      <a:pt x="183" y="2"/>
                    </a:lnTo>
                    <a:lnTo>
                      <a:pt x="183" y="4"/>
                    </a:lnTo>
                    <a:lnTo>
                      <a:pt x="181" y="4"/>
                    </a:lnTo>
                    <a:lnTo>
                      <a:pt x="181" y="6"/>
                    </a:lnTo>
                    <a:close/>
                    <a:moveTo>
                      <a:pt x="62" y="26"/>
                    </a:moveTo>
                    <a:lnTo>
                      <a:pt x="4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57" y="23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rgbClr val="C0D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6" name="Freeform 4868"/>
              <p:cNvSpPr>
                <a:spLocks noEditPoints="1"/>
              </p:cNvSpPr>
              <p:nvPr/>
            </p:nvSpPr>
            <p:spPr bwMode="auto">
              <a:xfrm>
                <a:off x="4604" y="1466"/>
                <a:ext cx="186" cy="36"/>
              </a:xfrm>
              <a:custGeom>
                <a:avLst/>
                <a:gdLst>
                  <a:gd name="T0" fmla="*/ 184 w 186"/>
                  <a:gd name="T1" fmla="*/ 4 h 36"/>
                  <a:gd name="T2" fmla="*/ 165 w 186"/>
                  <a:gd name="T3" fmla="*/ 8 h 36"/>
                  <a:gd name="T4" fmla="*/ 167 w 186"/>
                  <a:gd name="T5" fmla="*/ 8 h 36"/>
                  <a:gd name="T6" fmla="*/ 167 w 186"/>
                  <a:gd name="T7" fmla="*/ 8 h 36"/>
                  <a:gd name="T8" fmla="*/ 167 w 186"/>
                  <a:gd name="T9" fmla="*/ 6 h 36"/>
                  <a:gd name="T10" fmla="*/ 168 w 186"/>
                  <a:gd name="T11" fmla="*/ 6 h 36"/>
                  <a:gd name="T12" fmla="*/ 168 w 186"/>
                  <a:gd name="T13" fmla="*/ 6 h 36"/>
                  <a:gd name="T14" fmla="*/ 168 w 186"/>
                  <a:gd name="T15" fmla="*/ 4 h 36"/>
                  <a:gd name="T16" fmla="*/ 170 w 186"/>
                  <a:gd name="T17" fmla="*/ 4 h 36"/>
                  <a:gd name="T18" fmla="*/ 170 w 186"/>
                  <a:gd name="T19" fmla="*/ 4 h 36"/>
                  <a:gd name="T20" fmla="*/ 186 w 186"/>
                  <a:gd name="T21" fmla="*/ 0 h 36"/>
                  <a:gd name="T22" fmla="*/ 186 w 186"/>
                  <a:gd name="T23" fmla="*/ 0 h 36"/>
                  <a:gd name="T24" fmla="*/ 186 w 186"/>
                  <a:gd name="T25" fmla="*/ 2 h 36"/>
                  <a:gd name="T26" fmla="*/ 186 w 186"/>
                  <a:gd name="T27" fmla="*/ 2 h 36"/>
                  <a:gd name="T28" fmla="*/ 186 w 186"/>
                  <a:gd name="T29" fmla="*/ 2 h 36"/>
                  <a:gd name="T30" fmla="*/ 184 w 186"/>
                  <a:gd name="T31" fmla="*/ 2 h 36"/>
                  <a:gd name="T32" fmla="*/ 184 w 186"/>
                  <a:gd name="T33" fmla="*/ 4 h 36"/>
                  <a:gd name="T34" fmla="*/ 184 w 186"/>
                  <a:gd name="T35" fmla="*/ 4 h 36"/>
                  <a:gd name="T36" fmla="*/ 184 w 186"/>
                  <a:gd name="T37" fmla="*/ 4 h 36"/>
                  <a:gd name="T38" fmla="*/ 184 w 186"/>
                  <a:gd name="T39" fmla="*/ 4 h 36"/>
                  <a:gd name="T40" fmla="*/ 62 w 186"/>
                  <a:gd name="T41" fmla="*/ 26 h 36"/>
                  <a:gd name="T42" fmla="*/ 3 w 186"/>
                  <a:gd name="T43" fmla="*/ 36 h 36"/>
                  <a:gd name="T44" fmla="*/ 1 w 186"/>
                  <a:gd name="T45" fmla="*/ 36 h 36"/>
                  <a:gd name="T46" fmla="*/ 1 w 186"/>
                  <a:gd name="T47" fmla="*/ 36 h 36"/>
                  <a:gd name="T48" fmla="*/ 1 w 186"/>
                  <a:gd name="T49" fmla="*/ 36 h 36"/>
                  <a:gd name="T50" fmla="*/ 1 w 186"/>
                  <a:gd name="T51" fmla="*/ 34 h 36"/>
                  <a:gd name="T52" fmla="*/ 0 w 186"/>
                  <a:gd name="T53" fmla="*/ 34 h 36"/>
                  <a:gd name="T54" fmla="*/ 0 w 186"/>
                  <a:gd name="T55" fmla="*/ 34 h 36"/>
                  <a:gd name="T56" fmla="*/ 0 w 186"/>
                  <a:gd name="T57" fmla="*/ 34 h 36"/>
                  <a:gd name="T58" fmla="*/ 0 w 186"/>
                  <a:gd name="T59" fmla="*/ 32 h 36"/>
                  <a:gd name="T60" fmla="*/ 57 w 186"/>
                  <a:gd name="T61" fmla="*/ 23 h 36"/>
                  <a:gd name="T62" fmla="*/ 62 w 186"/>
                  <a:gd name="T63" fmla="*/ 26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6" h="36">
                    <a:moveTo>
                      <a:pt x="184" y="4"/>
                    </a:moveTo>
                    <a:lnTo>
                      <a:pt x="165" y="8"/>
                    </a:lnTo>
                    <a:lnTo>
                      <a:pt x="167" y="8"/>
                    </a:lnTo>
                    <a:lnTo>
                      <a:pt x="167" y="6"/>
                    </a:lnTo>
                    <a:lnTo>
                      <a:pt x="168" y="6"/>
                    </a:lnTo>
                    <a:lnTo>
                      <a:pt x="168" y="4"/>
                    </a:lnTo>
                    <a:lnTo>
                      <a:pt x="170" y="4"/>
                    </a:lnTo>
                    <a:lnTo>
                      <a:pt x="186" y="0"/>
                    </a:lnTo>
                    <a:lnTo>
                      <a:pt x="186" y="2"/>
                    </a:lnTo>
                    <a:lnTo>
                      <a:pt x="184" y="2"/>
                    </a:lnTo>
                    <a:lnTo>
                      <a:pt x="184" y="4"/>
                    </a:lnTo>
                    <a:close/>
                    <a:moveTo>
                      <a:pt x="62" y="26"/>
                    </a:moveTo>
                    <a:lnTo>
                      <a:pt x="3" y="36"/>
                    </a:lnTo>
                    <a:lnTo>
                      <a:pt x="1" y="36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57" y="23"/>
                    </a:lnTo>
                    <a:lnTo>
                      <a:pt x="62" y="26"/>
                    </a:lnTo>
                    <a:close/>
                  </a:path>
                </a:pathLst>
              </a:custGeom>
              <a:solidFill>
                <a:srgbClr val="C2D9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7" name="Freeform 4869"/>
              <p:cNvSpPr>
                <a:spLocks noEditPoints="1"/>
              </p:cNvSpPr>
              <p:nvPr/>
            </p:nvSpPr>
            <p:spPr bwMode="auto">
              <a:xfrm>
                <a:off x="4602" y="1464"/>
                <a:ext cx="188" cy="36"/>
              </a:xfrm>
              <a:custGeom>
                <a:avLst/>
                <a:gdLst>
                  <a:gd name="T0" fmla="*/ 186 w 188"/>
                  <a:gd name="T1" fmla="*/ 4 h 36"/>
                  <a:gd name="T2" fmla="*/ 170 w 188"/>
                  <a:gd name="T3" fmla="*/ 8 h 36"/>
                  <a:gd name="T4" fmla="*/ 170 w 188"/>
                  <a:gd name="T5" fmla="*/ 8 h 36"/>
                  <a:gd name="T6" fmla="*/ 170 w 188"/>
                  <a:gd name="T7" fmla="*/ 6 h 36"/>
                  <a:gd name="T8" fmla="*/ 172 w 188"/>
                  <a:gd name="T9" fmla="*/ 6 h 36"/>
                  <a:gd name="T10" fmla="*/ 172 w 188"/>
                  <a:gd name="T11" fmla="*/ 6 h 36"/>
                  <a:gd name="T12" fmla="*/ 172 w 188"/>
                  <a:gd name="T13" fmla="*/ 4 h 36"/>
                  <a:gd name="T14" fmla="*/ 174 w 188"/>
                  <a:gd name="T15" fmla="*/ 4 h 36"/>
                  <a:gd name="T16" fmla="*/ 174 w 188"/>
                  <a:gd name="T17" fmla="*/ 4 h 36"/>
                  <a:gd name="T18" fmla="*/ 174 w 188"/>
                  <a:gd name="T19" fmla="*/ 2 h 36"/>
                  <a:gd name="T20" fmla="*/ 188 w 188"/>
                  <a:gd name="T21" fmla="*/ 0 h 36"/>
                  <a:gd name="T22" fmla="*/ 188 w 188"/>
                  <a:gd name="T23" fmla="*/ 2 h 36"/>
                  <a:gd name="T24" fmla="*/ 188 w 188"/>
                  <a:gd name="T25" fmla="*/ 4 h 36"/>
                  <a:gd name="T26" fmla="*/ 188 w 188"/>
                  <a:gd name="T27" fmla="*/ 4 h 36"/>
                  <a:gd name="T28" fmla="*/ 188 w 188"/>
                  <a:gd name="T29" fmla="*/ 4 h 36"/>
                  <a:gd name="T30" fmla="*/ 188 w 188"/>
                  <a:gd name="T31" fmla="*/ 4 h 36"/>
                  <a:gd name="T32" fmla="*/ 188 w 188"/>
                  <a:gd name="T33" fmla="*/ 4 h 36"/>
                  <a:gd name="T34" fmla="*/ 188 w 188"/>
                  <a:gd name="T35" fmla="*/ 4 h 36"/>
                  <a:gd name="T36" fmla="*/ 186 w 188"/>
                  <a:gd name="T37" fmla="*/ 4 h 36"/>
                  <a:gd name="T38" fmla="*/ 186 w 188"/>
                  <a:gd name="T39" fmla="*/ 4 h 36"/>
                  <a:gd name="T40" fmla="*/ 60 w 188"/>
                  <a:gd name="T41" fmla="*/ 27 h 36"/>
                  <a:gd name="T42" fmla="*/ 3 w 188"/>
                  <a:gd name="T43" fmla="*/ 36 h 36"/>
                  <a:gd name="T44" fmla="*/ 2 w 188"/>
                  <a:gd name="T45" fmla="*/ 36 h 36"/>
                  <a:gd name="T46" fmla="*/ 2 w 188"/>
                  <a:gd name="T47" fmla="*/ 36 h 36"/>
                  <a:gd name="T48" fmla="*/ 2 w 188"/>
                  <a:gd name="T49" fmla="*/ 36 h 36"/>
                  <a:gd name="T50" fmla="*/ 2 w 188"/>
                  <a:gd name="T51" fmla="*/ 34 h 36"/>
                  <a:gd name="T52" fmla="*/ 0 w 188"/>
                  <a:gd name="T53" fmla="*/ 34 h 36"/>
                  <a:gd name="T54" fmla="*/ 0 w 188"/>
                  <a:gd name="T55" fmla="*/ 34 h 36"/>
                  <a:gd name="T56" fmla="*/ 0 w 188"/>
                  <a:gd name="T57" fmla="*/ 34 h 36"/>
                  <a:gd name="T58" fmla="*/ 0 w 188"/>
                  <a:gd name="T59" fmla="*/ 34 h 36"/>
                  <a:gd name="T60" fmla="*/ 57 w 188"/>
                  <a:gd name="T61" fmla="*/ 23 h 36"/>
                  <a:gd name="T62" fmla="*/ 60 w 188"/>
                  <a:gd name="T63" fmla="*/ 27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8" h="36">
                    <a:moveTo>
                      <a:pt x="186" y="4"/>
                    </a:moveTo>
                    <a:lnTo>
                      <a:pt x="170" y="8"/>
                    </a:lnTo>
                    <a:lnTo>
                      <a:pt x="170" y="6"/>
                    </a:lnTo>
                    <a:lnTo>
                      <a:pt x="172" y="6"/>
                    </a:lnTo>
                    <a:lnTo>
                      <a:pt x="172" y="4"/>
                    </a:lnTo>
                    <a:lnTo>
                      <a:pt x="174" y="4"/>
                    </a:lnTo>
                    <a:lnTo>
                      <a:pt x="174" y="2"/>
                    </a:lnTo>
                    <a:lnTo>
                      <a:pt x="188" y="0"/>
                    </a:lnTo>
                    <a:lnTo>
                      <a:pt x="188" y="2"/>
                    </a:lnTo>
                    <a:lnTo>
                      <a:pt x="188" y="4"/>
                    </a:lnTo>
                    <a:lnTo>
                      <a:pt x="186" y="4"/>
                    </a:lnTo>
                    <a:close/>
                    <a:moveTo>
                      <a:pt x="60" y="27"/>
                    </a:moveTo>
                    <a:lnTo>
                      <a:pt x="3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57" y="2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C2D9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8" name="Freeform 4870"/>
              <p:cNvSpPr>
                <a:spLocks noEditPoints="1"/>
              </p:cNvSpPr>
              <p:nvPr/>
            </p:nvSpPr>
            <p:spPr bwMode="auto">
              <a:xfrm>
                <a:off x="4600" y="1462"/>
                <a:ext cx="190" cy="36"/>
              </a:xfrm>
              <a:custGeom>
                <a:avLst/>
                <a:gdLst>
                  <a:gd name="T0" fmla="*/ 190 w 190"/>
                  <a:gd name="T1" fmla="*/ 4 h 36"/>
                  <a:gd name="T2" fmla="*/ 174 w 190"/>
                  <a:gd name="T3" fmla="*/ 8 h 36"/>
                  <a:gd name="T4" fmla="*/ 174 w 190"/>
                  <a:gd name="T5" fmla="*/ 6 h 36"/>
                  <a:gd name="T6" fmla="*/ 176 w 190"/>
                  <a:gd name="T7" fmla="*/ 6 h 36"/>
                  <a:gd name="T8" fmla="*/ 176 w 190"/>
                  <a:gd name="T9" fmla="*/ 6 h 36"/>
                  <a:gd name="T10" fmla="*/ 176 w 190"/>
                  <a:gd name="T11" fmla="*/ 4 h 36"/>
                  <a:gd name="T12" fmla="*/ 178 w 190"/>
                  <a:gd name="T13" fmla="*/ 4 h 36"/>
                  <a:gd name="T14" fmla="*/ 178 w 190"/>
                  <a:gd name="T15" fmla="*/ 4 h 36"/>
                  <a:gd name="T16" fmla="*/ 178 w 190"/>
                  <a:gd name="T17" fmla="*/ 4 h 36"/>
                  <a:gd name="T18" fmla="*/ 179 w 190"/>
                  <a:gd name="T19" fmla="*/ 2 h 36"/>
                  <a:gd name="T20" fmla="*/ 190 w 190"/>
                  <a:gd name="T21" fmla="*/ 0 h 36"/>
                  <a:gd name="T22" fmla="*/ 190 w 190"/>
                  <a:gd name="T23" fmla="*/ 4 h 36"/>
                  <a:gd name="T24" fmla="*/ 61 w 190"/>
                  <a:gd name="T25" fmla="*/ 27 h 36"/>
                  <a:gd name="T26" fmla="*/ 4 w 190"/>
                  <a:gd name="T27" fmla="*/ 36 h 36"/>
                  <a:gd name="T28" fmla="*/ 2 w 190"/>
                  <a:gd name="T29" fmla="*/ 36 h 36"/>
                  <a:gd name="T30" fmla="*/ 2 w 190"/>
                  <a:gd name="T31" fmla="*/ 36 h 36"/>
                  <a:gd name="T32" fmla="*/ 2 w 190"/>
                  <a:gd name="T33" fmla="*/ 36 h 36"/>
                  <a:gd name="T34" fmla="*/ 2 w 190"/>
                  <a:gd name="T35" fmla="*/ 36 h 36"/>
                  <a:gd name="T36" fmla="*/ 0 w 190"/>
                  <a:gd name="T37" fmla="*/ 34 h 36"/>
                  <a:gd name="T38" fmla="*/ 0 w 190"/>
                  <a:gd name="T39" fmla="*/ 34 h 36"/>
                  <a:gd name="T40" fmla="*/ 0 w 190"/>
                  <a:gd name="T41" fmla="*/ 34 h 36"/>
                  <a:gd name="T42" fmla="*/ 0 w 190"/>
                  <a:gd name="T43" fmla="*/ 34 h 36"/>
                  <a:gd name="T44" fmla="*/ 57 w 190"/>
                  <a:gd name="T45" fmla="*/ 23 h 36"/>
                  <a:gd name="T46" fmla="*/ 61 w 190"/>
                  <a:gd name="T47" fmla="*/ 27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0" h="36">
                    <a:moveTo>
                      <a:pt x="190" y="4"/>
                    </a:moveTo>
                    <a:lnTo>
                      <a:pt x="174" y="8"/>
                    </a:lnTo>
                    <a:lnTo>
                      <a:pt x="174" y="6"/>
                    </a:lnTo>
                    <a:lnTo>
                      <a:pt x="176" y="6"/>
                    </a:lnTo>
                    <a:lnTo>
                      <a:pt x="176" y="4"/>
                    </a:lnTo>
                    <a:lnTo>
                      <a:pt x="178" y="4"/>
                    </a:lnTo>
                    <a:lnTo>
                      <a:pt x="179" y="2"/>
                    </a:lnTo>
                    <a:lnTo>
                      <a:pt x="190" y="0"/>
                    </a:lnTo>
                    <a:lnTo>
                      <a:pt x="190" y="4"/>
                    </a:lnTo>
                    <a:close/>
                    <a:moveTo>
                      <a:pt x="61" y="27"/>
                    </a:moveTo>
                    <a:lnTo>
                      <a:pt x="4" y="36"/>
                    </a:lnTo>
                    <a:lnTo>
                      <a:pt x="2" y="36"/>
                    </a:lnTo>
                    <a:lnTo>
                      <a:pt x="0" y="34"/>
                    </a:lnTo>
                    <a:lnTo>
                      <a:pt x="57" y="23"/>
                    </a:lnTo>
                    <a:lnTo>
                      <a:pt x="61" y="27"/>
                    </a:lnTo>
                    <a:close/>
                  </a:path>
                </a:pathLst>
              </a:custGeom>
              <a:solidFill>
                <a:srgbClr val="C2D9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9" name="Freeform 4871"/>
              <p:cNvSpPr>
                <a:spLocks noEditPoints="1"/>
              </p:cNvSpPr>
              <p:nvPr/>
            </p:nvSpPr>
            <p:spPr bwMode="auto">
              <a:xfrm>
                <a:off x="4599" y="1461"/>
                <a:ext cx="191" cy="37"/>
              </a:xfrm>
              <a:custGeom>
                <a:avLst/>
                <a:gdLst>
                  <a:gd name="T0" fmla="*/ 191 w 191"/>
                  <a:gd name="T1" fmla="*/ 3 h 37"/>
                  <a:gd name="T2" fmla="*/ 177 w 191"/>
                  <a:gd name="T3" fmla="*/ 5 h 37"/>
                  <a:gd name="T4" fmla="*/ 179 w 191"/>
                  <a:gd name="T5" fmla="*/ 5 h 37"/>
                  <a:gd name="T6" fmla="*/ 179 w 191"/>
                  <a:gd name="T7" fmla="*/ 5 h 37"/>
                  <a:gd name="T8" fmla="*/ 179 w 191"/>
                  <a:gd name="T9" fmla="*/ 5 h 37"/>
                  <a:gd name="T10" fmla="*/ 180 w 191"/>
                  <a:gd name="T11" fmla="*/ 3 h 37"/>
                  <a:gd name="T12" fmla="*/ 180 w 191"/>
                  <a:gd name="T13" fmla="*/ 3 h 37"/>
                  <a:gd name="T14" fmla="*/ 180 w 191"/>
                  <a:gd name="T15" fmla="*/ 3 h 37"/>
                  <a:gd name="T16" fmla="*/ 182 w 191"/>
                  <a:gd name="T17" fmla="*/ 1 h 37"/>
                  <a:gd name="T18" fmla="*/ 182 w 191"/>
                  <a:gd name="T19" fmla="*/ 1 h 37"/>
                  <a:gd name="T20" fmla="*/ 191 w 191"/>
                  <a:gd name="T21" fmla="*/ 0 h 37"/>
                  <a:gd name="T22" fmla="*/ 191 w 191"/>
                  <a:gd name="T23" fmla="*/ 3 h 37"/>
                  <a:gd name="T24" fmla="*/ 60 w 191"/>
                  <a:gd name="T25" fmla="*/ 26 h 37"/>
                  <a:gd name="T26" fmla="*/ 3 w 191"/>
                  <a:gd name="T27" fmla="*/ 37 h 37"/>
                  <a:gd name="T28" fmla="*/ 1 w 191"/>
                  <a:gd name="T29" fmla="*/ 35 h 37"/>
                  <a:gd name="T30" fmla="*/ 1 w 191"/>
                  <a:gd name="T31" fmla="*/ 35 h 37"/>
                  <a:gd name="T32" fmla="*/ 1 w 191"/>
                  <a:gd name="T33" fmla="*/ 35 h 37"/>
                  <a:gd name="T34" fmla="*/ 1 w 191"/>
                  <a:gd name="T35" fmla="*/ 35 h 37"/>
                  <a:gd name="T36" fmla="*/ 0 w 191"/>
                  <a:gd name="T37" fmla="*/ 35 h 37"/>
                  <a:gd name="T38" fmla="*/ 0 w 191"/>
                  <a:gd name="T39" fmla="*/ 33 h 37"/>
                  <a:gd name="T40" fmla="*/ 0 w 191"/>
                  <a:gd name="T41" fmla="*/ 33 h 37"/>
                  <a:gd name="T42" fmla="*/ 0 w 191"/>
                  <a:gd name="T43" fmla="*/ 33 h 37"/>
                  <a:gd name="T44" fmla="*/ 56 w 191"/>
                  <a:gd name="T45" fmla="*/ 24 h 37"/>
                  <a:gd name="T46" fmla="*/ 60 w 191"/>
                  <a:gd name="T47" fmla="*/ 26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1" h="37">
                    <a:moveTo>
                      <a:pt x="191" y="3"/>
                    </a:moveTo>
                    <a:lnTo>
                      <a:pt x="177" y="5"/>
                    </a:lnTo>
                    <a:lnTo>
                      <a:pt x="179" y="5"/>
                    </a:lnTo>
                    <a:lnTo>
                      <a:pt x="180" y="3"/>
                    </a:lnTo>
                    <a:lnTo>
                      <a:pt x="182" y="1"/>
                    </a:lnTo>
                    <a:lnTo>
                      <a:pt x="191" y="0"/>
                    </a:lnTo>
                    <a:lnTo>
                      <a:pt x="191" y="3"/>
                    </a:lnTo>
                    <a:close/>
                    <a:moveTo>
                      <a:pt x="60" y="26"/>
                    </a:moveTo>
                    <a:lnTo>
                      <a:pt x="3" y="37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56" y="24"/>
                    </a:lnTo>
                    <a:lnTo>
                      <a:pt x="60" y="26"/>
                    </a:lnTo>
                    <a:close/>
                  </a:path>
                </a:pathLst>
              </a:custGeom>
              <a:solidFill>
                <a:srgbClr val="C2D9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0" name="Freeform 4872"/>
              <p:cNvSpPr>
                <a:spLocks noEditPoints="1"/>
              </p:cNvSpPr>
              <p:nvPr/>
            </p:nvSpPr>
            <p:spPr bwMode="auto">
              <a:xfrm>
                <a:off x="4597" y="1459"/>
                <a:ext cx="194" cy="37"/>
              </a:xfrm>
              <a:custGeom>
                <a:avLst/>
                <a:gdLst>
                  <a:gd name="T0" fmla="*/ 193 w 194"/>
                  <a:gd name="T1" fmla="*/ 3 h 37"/>
                  <a:gd name="T2" fmla="*/ 182 w 194"/>
                  <a:gd name="T3" fmla="*/ 5 h 37"/>
                  <a:gd name="T4" fmla="*/ 182 w 194"/>
                  <a:gd name="T5" fmla="*/ 5 h 37"/>
                  <a:gd name="T6" fmla="*/ 182 w 194"/>
                  <a:gd name="T7" fmla="*/ 5 h 37"/>
                  <a:gd name="T8" fmla="*/ 184 w 194"/>
                  <a:gd name="T9" fmla="*/ 3 h 37"/>
                  <a:gd name="T10" fmla="*/ 184 w 194"/>
                  <a:gd name="T11" fmla="*/ 3 h 37"/>
                  <a:gd name="T12" fmla="*/ 184 w 194"/>
                  <a:gd name="T13" fmla="*/ 3 h 37"/>
                  <a:gd name="T14" fmla="*/ 184 w 194"/>
                  <a:gd name="T15" fmla="*/ 2 h 37"/>
                  <a:gd name="T16" fmla="*/ 186 w 194"/>
                  <a:gd name="T17" fmla="*/ 2 h 37"/>
                  <a:gd name="T18" fmla="*/ 186 w 194"/>
                  <a:gd name="T19" fmla="*/ 2 h 37"/>
                  <a:gd name="T20" fmla="*/ 194 w 194"/>
                  <a:gd name="T21" fmla="*/ 0 h 37"/>
                  <a:gd name="T22" fmla="*/ 193 w 194"/>
                  <a:gd name="T23" fmla="*/ 3 h 37"/>
                  <a:gd name="T24" fmla="*/ 60 w 194"/>
                  <a:gd name="T25" fmla="*/ 26 h 37"/>
                  <a:gd name="T26" fmla="*/ 3 w 194"/>
                  <a:gd name="T27" fmla="*/ 37 h 37"/>
                  <a:gd name="T28" fmla="*/ 2 w 194"/>
                  <a:gd name="T29" fmla="*/ 37 h 37"/>
                  <a:gd name="T30" fmla="*/ 2 w 194"/>
                  <a:gd name="T31" fmla="*/ 35 h 37"/>
                  <a:gd name="T32" fmla="*/ 2 w 194"/>
                  <a:gd name="T33" fmla="*/ 35 h 37"/>
                  <a:gd name="T34" fmla="*/ 2 w 194"/>
                  <a:gd name="T35" fmla="*/ 35 h 37"/>
                  <a:gd name="T36" fmla="*/ 0 w 194"/>
                  <a:gd name="T37" fmla="*/ 35 h 37"/>
                  <a:gd name="T38" fmla="*/ 0 w 194"/>
                  <a:gd name="T39" fmla="*/ 33 h 37"/>
                  <a:gd name="T40" fmla="*/ 0 w 194"/>
                  <a:gd name="T41" fmla="*/ 33 h 37"/>
                  <a:gd name="T42" fmla="*/ 0 w 194"/>
                  <a:gd name="T43" fmla="*/ 33 h 37"/>
                  <a:gd name="T44" fmla="*/ 57 w 194"/>
                  <a:gd name="T45" fmla="*/ 24 h 37"/>
                  <a:gd name="T46" fmla="*/ 60 w 194"/>
                  <a:gd name="T47" fmla="*/ 26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4" h="37">
                    <a:moveTo>
                      <a:pt x="193" y="3"/>
                    </a:moveTo>
                    <a:lnTo>
                      <a:pt x="182" y="5"/>
                    </a:lnTo>
                    <a:lnTo>
                      <a:pt x="184" y="3"/>
                    </a:lnTo>
                    <a:lnTo>
                      <a:pt x="184" y="2"/>
                    </a:lnTo>
                    <a:lnTo>
                      <a:pt x="186" y="2"/>
                    </a:lnTo>
                    <a:lnTo>
                      <a:pt x="194" y="0"/>
                    </a:lnTo>
                    <a:lnTo>
                      <a:pt x="193" y="3"/>
                    </a:lnTo>
                    <a:close/>
                    <a:moveTo>
                      <a:pt x="60" y="26"/>
                    </a:moveTo>
                    <a:lnTo>
                      <a:pt x="3" y="37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57" y="24"/>
                    </a:lnTo>
                    <a:lnTo>
                      <a:pt x="60" y="26"/>
                    </a:lnTo>
                    <a:close/>
                  </a:path>
                </a:pathLst>
              </a:custGeom>
              <a:solidFill>
                <a:srgbClr val="C2D9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1" name="Freeform 4873"/>
              <p:cNvSpPr>
                <a:spLocks noEditPoints="1"/>
              </p:cNvSpPr>
              <p:nvPr/>
            </p:nvSpPr>
            <p:spPr bwMode="auto">
              <a:xfrm>
                <a:off x="4595" y="1457"/>
                <a:ext cx="196" cy="37"/>
              </a:xfrm>
              <a:custGeom>
                <a:avLst/>
                <a:gdLst>
                  <a:gd name="T0" fmla="*/ 195 w 196"/>
                  <a:gd name="T1" fmla="*/ 4 h 37"/>
                  <a:gd name="T2" fmla="*/ 186 w 196"/>
                  <a:gd name="T3" fmla="*/ 5 h 37"/>
                  <a:gd name="T4" fmla="*/ 186 w 196"/>
                  <a:gd name="T5" fmla="*/ 5 h 37"/>
                  <a:gd name="T6" fmla="*/ 186 w 196"/>
                  <a:gd name="T7" fmla="*/ 4 h 37"/>
                  <a:gd name="T8" fmla="*/ 188 w 196"/>
                  <a:gd name="T9" fmla="*/ 4 h 37"/>
                  <a:gd name="T10" fmla="*/ 188 w 196"/>
                  <a:gd name="T11" fmla="*/ 4 h 37"/>
                  <a:gd name="T12" fmla="*/ 188 w 196"/>
                  <a:gd name="T13" fmla="*/ 4 h 37"/>
                  <a:gd name="T14" fmla="*/ 190 w 196"/>
                  <a:gd name="T15" fmla="*/ 2 h 37"/>
                  <a:gd name="T16" fmla="*/ 190 w 196"/>
                  <a:gd name="T17" fmla="*/ 2 h 37"/>
                  <a:gd name="T18" fmla="*/ 190 w 196"/>
                  <a:gd name="T19" fmla="*/ 2 h 37"/>
                  <a:gd name="T20" fmla="*/ 196 w 196"/>
                  <a:gd name="T21" fmla="*/ 0 h 37"/>
                  <a:gd name="T22" fmla="*/ 195 w 196"/>
                  <a:gd name="T23" fmla="*/ 4 h 37"/>
                  <a:gd name="T24" fmla="*/ 60 w 196"/>
                  <a:gd name="T25" fmla="*/ 28 h 37"/>
                  <a:gd name="T26" fmla="*/ 4 w 196"/>
                  <a:gd name="T27" fmla="*/ 37 h 37"/>
                  <a:gd name="T28" fmla="*/ 2 w 196"/>
                  <a:gd name="T29" fmla="*/ 37 h 37"/>
                  <a:gd name="T30" fmla="*/ 2 w 196"/>
                  <a:gd name="T31" fmla="*/ 35 h 37"/>
                  <a:gd name="T32" fmla="*/ 2 w 196"/>
                  <a:gd name="T33" fmla="*/ 35 h 37"/>
                  <a:gd name="T34" fmla="*/ 2 w 196"/>
                  <a:gd name="T35" fmla="*/ 35 h 37"/>
                  <a:gd name="T36" fmla="*/ 0 w 196"/>
                  <a:gd name="T37" fmla="*/ 35 h 37"/>
                  <a:gd name="T38" fmla="*/ 0 w 196"/>
                  <a:gd name="T39" fmla="*/ 35 h 37"/>
                  <a:gd name="T40" fmla="*/ 0 w 196"/>
                  <a:gd name="T41" fmla="*/ 34 h 37"/>
                  <a:gd name="T42" fmla="*/ 0 w 196"/>
                  <a:gd name="T43" fmla="*/ 34 h 37"/>
                  <a:gd name="T44" fmla="*/ 57 w 196"/>
                  <a:gd name="T45" fmla="*/ 24 h 37"/>
                  <a:gd name="T46" fmla="*/ 60 w 196"/>
                  <a:gd name="T47" fmla="*/ 28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6" h="37">
                    <a:moveTo>
                      <a:pt x="195" y="4"/>
                    </a:moveTo>
                    <a:lnTo>
                      <a:pt x="186" y="5"/>
                    </a:lnTo>
                    <a:lnTo>
                      <a:pt x="186" y="4"/>
                    </a:lnTo>
                    <a:lnTo>
                      <a:pt x="188" y="4"/>
                    </a:lnTo>
                    <a:lnTo>
                      <a:pt x="190" y="2"/>
                    </a:lnTo>
                    <a:lnTo>
                      <a:pt x="196" y="0"/>
                    </a:lnTo>
                    <a:lnTo>
                      <a:pt x="195" y="4"/>
                    </a:lnTo>
                    <a:close/>
                    <a:moveTo>
                      <a:pt x="60" y="28"/>
                    </a:moveTo>
                    <a:lnTo>
                      <a:pt x="4" y="37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57" y="24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C2D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2" name="Freeform 4874"/>
              <p:cNvSpPr>
                <a:spLocks noEditPoints="1"/>
              </p:cNvSpPr>
              <p:nvPr/>
            </p:nvSpPr>
            <p:spPr bwMode="auto">
              <a:xfrm>
                <a:off x="4593" y="1455"/>
                <a:ext cx="198" cy="37"/>
              </a:xfrm>
              <a:custGeom>
                <a:avLst/>
                <a:gdLst>
                  <a:gd name="T0" fmla="*/ 198 w 198"/>
                  <a:gd name="T1" fmla="*/ 4 h 37"/>
                  <a:gd name="T2" fmla="*/ 190 w 198"/>
                  <a:gd name="T3" fmla="*/ 6 h 37"/>
                  <a:gd name="T4" fmla="*/ 190 w 198"/>
                  <a:gd name="T5" fmla="*/ 6 h 37"/>
                  <a:gd name="T6" fmla="*/ 192 w 198"/>
                  <a:gd name="T7" fmla="*/ 4 h 37"/>
                  <a:gd name="T8" fmla="*/ 192 w 198"/>
                  <a:gd name="T9" fmla="*/ 4 h 37"/>
                  <a:gd name="T10" fmla="*/ 192 w 198"/>
                  <a:gd name="T11" fmla="*/ 4 h 37"/>
                  <a:gd name="T12" fmla="*/ 192 w 198"/>
                  <a:gd name="T13" fmla="*/ 2 h 37"/>
                  <a:gd name="T14" fmla="*/ 193 w 198"/>
                  <a:gd name="T15" fmla="*/ 2 h 37"/>
                  <a:gd name="T16" fmla="*/ 193 w 198"/>
                  <a:gd name="T17" fmla="*/ 2 h 37"/>
                  <a:gd name="T18" fmla="*/ 193 w 198"/>
                  <a:gd name="T19" fmla="*/ 0 h 37"/>
                  <a:gd name="T20" fmla="*/ 198 w 198"/>
                  <a:gd name="T21" fmla="*/ 0 h 37"/>
                  <a:gd name="T22" fmla="*/ 198 w 198"/>
                  <a:gd name="T23" fmla="*/ 4 h 37"/>
                  <a:gd name="T24" fmla="*/ 61 w 198"/>
                  <a:gd name="T25" fmla="*/ 28 h 37"/>
                  <a:gd name="T26" fmla="*/ 4 w 198"/>
                  <a:gd name="T27" fmla="*/ 37 h 37"/>
                  <a:gd name="T28" fmla="*/ 2 w 198"/>
                  <a:gd name="T29" fmla="*/ 37 h 37"/>
                  <a:gd name="T30" fmla="*/ 2 w 198"/>
                  <a:gd name="T31" fmla="*/ 37 h 37"/>
                  <a:gd name="T32" fmla="*/ 2 w 198"/>
                  <a:gd name="T33" fmla="*/ 36 h 37"/>
                  <a:gd name="T34" fmla="*/ 2 w 198"/>
                  <a:gd name="T35" fmla="*/ 36 h 37"/>
                  <a:gd name="T36" fmla="*/ 2 w 198"/>
                  <a:gd name="T37" fmla="*/ 36 h 37"/>
                  <a:gd name="T38" fmla="*/ 0 w 198"/>
                  <a:gd name="T39" fmla="*/ 36 h 37"/>
                  <a:gd name="T40" fmla="*/ 0 w 198"/>
                  <a:gd name="T41" fmla="*/ 34 h 37"/>
                  <a:gd name="T42" fmla="*/ 0 w 198"/>
                  <a:gd name="T43" fmla="*/ 34 h 37"/>
                  <a:gd name="T44" fmla="*/ 57 w 198"/>
                  <a:gd name="T45" fmla="*/ 24 h 37"/>
                  <a:gd name="T46" fmla="*/ 61 w 198"/>
                  <a:gd name="T47" fmla="*/ 28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8" h="37">
                    <a:moveTo>
                      <a:pt x="198" y="4"/>
                    </a:moveTo>
                    <a:lnTo>
                      <a:pt x="190" y="6"/>
                    </a:lnTo>
                    <a:lnTo>
                      <a:pt x="192" y="4"/>
                    </a:lnTo>
                    <a:lnTo>
                      <a:pt x="192" y="2"/>
                    </a:lnTo>
                    <a:lnTo>
                      <a:pt x="193" y="2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198" y="4"/>
                    </a:lnTo>
                    <a:close/>
                    <a:moveTo>
                      <a:pt x="61" y="28"/>
                    </a:moveTo>
                    <a:lnTo>
                      <a:pt x="4" y="37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57" y="24"/>
                    </a:lnTo>
                    <a:lnTo>
                      <a:pt x="61" y="28"/>
                    </a:lnTo>
                    <a:close/>
                  </a:path>
                </a:pathLst>
              </a:custGeom>
              <a:solidFill>
                <a:srgbClr val="C5DA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3" name="Freeform 4875"/>
              <p:cNvSpPr>
                <a:spLocks noEditPoints="1"/>
              </p:cNvSpPr>
              <p:nvPr/>
            </p:nvSpPr>
            <p:spPr bwMode="auto">
              <a:xfrm>
                <a:off x="4592" y="1453"/>
                <a:ext cx="199" cy="38"/>
              </a:xfrm>
              <a:custGeom>
                <a:avLst/>
                <a:gdLst>
                  <a:gd name="T0" fmla="*/ 199 w 199"/>
                  <a:gd name="T1" fmla="*/ 4 h 38"/>
                  <a:gd name="T2" fmla="*/ 193 w 199"/>
                  <a:gd name="T3" fmla="*/ 6 h 38"/>
                  <a:gd name="T4" fmla="*/ 193 w 199"/>
                  <a:gd name="T5" fmla="*/ 4 h 38"/>
                  <a:gd name="T6" fmla="*/ 194 w 199"/>
                  <a:gd name="T7" fmla="*/ 4 h 38"/>
                  <a:gd name="T8" fmla="*/ 194 w 199"/>
                  <a:gd name="T9" fmla="*/ 4 h 38"/>
                  <a:gd name="T10" fmla="*/ 194 w 199"/>
                  <a:gd name="T11" fmla="*/ 2 h 38"/>
                  <a:gd name="T12" fmla="*/ 196 w 199"/>
                  <a:gd name="T13" fmla="*/ 2 h 38"/>
                  <a:gd name="T14" fmla="*/ 196 w 199"/>
                  <a:gd name="T15" fmla="*/ 2 h 38"/>
                  <a:gd name="T16" fmla="*/ 196 w 199"/>
                  <a:gd name="T17" fmla="*/ 2 h 38"/>
                  <a:gd name="T18" fmla="*/ 196 w 199"/>
                  <a:gd name="T19" fmla="*/ 0 h 38"/>
                  <a:gd name="T20" fmla="*/ 199 w 199"/>
                  <a:gd name="T21" fmla="*/ 0 h 38"/>
                  <a:gd name="T22" fmla="*/ 199 w 199"/>
                  <a:gd name="T23" fmla="*/ 4 h 38"/>
                  <a:gd name="T24" fmla="*/ 60 w 199"/>
                  <a:gd name="T25" fmla="*/ 28 h 38"/>
                  <a:gd name="T26" fmla="*/ 3 w 199"/>
                  <a:gd name="T27" fmla="*/ 38 h 38"/>
                  <a:gd name="T28" fmla="*/ 3 w 199"/>
                  <a:gd name="T29" fmla="*/ 38 h 38"/>
                  <a:gd name="T30" fmla="*/ 1 w 199"/>
                  <a:gd name="T31" fmla="*/ 38 h 38"/>
                  <a:gd name="T32" fmla="*/ 1 w 199"/>
                  <a:gd name="T33" fmla="*/ 36 h 38"/>
                  <a:gd name="T34" fmla="*/ 1 w 199"/>
                  <a:gd name="T35" fmla="*/ 36 h 38"/>
                  <a:gd name="T36" fmla="*/ 1 w 199"/>
                  <a:gd name="T37" fmla="*/ 36 h 38"/>
                  <a:gd name="T38" fmla="*/ 0 w 199"/>
                  <a:gd name="T39" fmla="*/ 36 h 38"/>
                  <a:gd name="T40" fmla="*/ 0 w 199"/>
                  <a:gd name="T41" fmla="*/ 36 h 38"/>
                  <a:gd name="T42" fmla="*/ 0 w 199"/>
                  <a:gd name="T43" fmla="*/ 34 h 38"/>
                  <a:gd name="T44" fmla="*/ 55 w 199"/>
                  <a:gd name="T45" fmla="*/ 24 h 38"/>
                  <a:gd name="T46" fmla="*/ 56 w 199"/>
                  <a:gd name="T47" fmla="*/ 26 h 38"/>
                  <a:gd name="T48" fmla="*/ 60 w 199"/>
                  <a:gd name="T49" fmla="*/ 28 h 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9" h="38">
                    <a:moveTo>
                      <a:pt x="199" y="4"/>
                    </a:moveTo>
                    <a:lnTo>
                      <a:pt x="193" y="6"/>
                    </a:lnTo>
                    <a:lnTo>
                      <a:pt x="193" y="4"/>
                    </a:lnTo>
                    <a:lnTo>
                      <a:pt x="194" y="4"/>
                    </a:lnTo>
                    <a:lnTo>
                      <a:pt x="194" y="2"/>
                    </a:lnTo>
                    <a:lnTo>
                      <a:pt x="196" y="2"/>
                    </a:lnTo>
                    <a:lnTo>
                      <a:pt x="196" y="0"/>
                    </a:lnTo>
                    <a:lnTo>
                      <a:pt x="199" y="0"/>
                    </a:lnTo>
                    <a:lnTo>
                      <a:pt x="199" y="4"/>
                    </a:lnTo>
                    <a:close/>
                    <a:moveTo>
                      <a:pt x="60" y="28"/>
                    </a:moveTo>
                    <a:lnTo>
                      <a:pt x="3" y="38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55" y="24"/>
                    </a:lnTo>
                    <a:lnTo>
                      <a:pt x="56" y="26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C5D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4" name="Freeform 4876"/>
              <p:cNvSpPr>
                <a:spLocks noEditPoints="1"/>
              </p:cNvSpPr>
              <p:nvPr/>
            </p:nvSpPr>
            <p:spPr bwMode="auto">
              <a:xfrm>
                <a:off x="4590" y="1451"/>
                <a:ext cx="201" cy="38"/>
              </a:xfrm>
              <a:custGeom>
                <a:avLst/>
                <a:gdLst>
                  <a:gd name="T0" fmla="*/ 201 w 201"/>
                  <a:gd name="T1" fmla="*/ 4 h 38"/>
                  <a:gd name="T2" fmla="*/ 196 w 201"/>
                  <a:gd name="T3" fmla="*/ 4 h 38"/>
                  <a:gd name="T4" fmla="*/ 198 w 201"/>
                  <a:gd name="T5" fmla="*/ 4 h 38"/>
                  <a:gd name="T6" fmla="*/ 198 w 201"/>
                  <a:gd name="T7" fmla="*/ 4 h 38"/>
                  <a:gd name="T8" fmla="*/ 198 w 201"/>
                  <a:gd name="T9" fmla="*/ 4 h 38"/>
                  <a:gd name="T10" fmla="*/ 198 w 201"/>
                  <a:gd name="T11" fmla="*/ 2 h 38"/>
                  <a:gd name="T12" fmla="*/ 200 w 201"/>
                  <a:gd name="T13" fmla="*/ 2 h 38"/>
                  <a:gd name="T14" fmla="*/ 200 w 201"/>
                  <a:gd name="T15" fmla="*/ 2 h 38"/>
                  <a:gd name="T16" fmla="*/ 200 w 201"/>
                  <a:gd name="T17" fmla="*/ 0 h 38"/>
                  <a:gd name="T18" fmla="*/ 201 w 201"/>
                  <a:gd name="T19" fmla="*/ 0 h 38"/>
                  <a:gd name="T20" fmla="*/ 201 w 201"/>
                  <a:gd name="T21" fmla="*/ 0 h 38"/>
                  <a:gd name="T22" fmla="*/ 201 w 201"/>
                  <a:gd name="T23" fmla="*/ 4 h 38"/>
                  <a:gd name="T24" fmla="*/ 60 w 201"/>
                  <a:gd name="T25" fmla="*/ 28 h 38"/>
                  <a:gd name="T26" fmla="*/ 3 w 201"/>
                  <a:gd name="T27" fmla="*/ 38 h 38"/>
                  <a:gd name="T28" fmla="*/ 3 w 201"/>
                  <a:gd name="T29" fmla="*/ 38 h 38"/>
                  <a:gd name="T30" fmla="*/ 2 w 201"/>
                  <a:gd name="T31" fmla="*/ 38 h 38"/>
                  <a:gd name="T32" fmla="*/ 2 w 201"/>
                  <a:gd name="T33" fmla="*/ 38 h 38"/>
                  <a:gd name="T34" fmla="*/ 2 w 201"/>
                  <a:gd name="T35" fmla="*/ 36 h 38"/>
                  <a:gd name="T36" fmla="*/ 2 w 201"/>
                  <a:gd name="T37" fmla="*/ 36 h 38"/>
                  <a:gd name="T38" fmla="*/ 2 w 201"/>
                  <a:gd name="T39" fmla="*/ 36 h 38"/>
                  <a:gd name="T40" fmla="*/ 0 w 201"/>
                  <a:gd name="T41" fmla="*/ 36 h 38"/>
                  <a:gd name="T42" fmla="*/ 0 w 201"/>
                  <a:gd name="T43" fmla="*/ 34 h 38"/>
                  <a:gd name="T44" fmla="*/ 53 w 201"/>
                  <a:gd name="T45" fmla="*/ 26 h 38"/>
                  <a:gd name="T46" fmla="*/ 58 w 201"/>
                  <a:gd name="T47" fmla="*/ 28 h 38"/>
                  <a:gd name="T48" fmla="*/ 60 w 201"/>
                  <a:gd name="T49" fmla="*/ 28 h 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1" h="38">
                    <a:moveTo>
                      <a:pt x="201" y="4"/>
                    </a:moveTo>
                    <a:lnTo>
                      <a:pt x="196" y="4"/>
                    </a:lnTo>
                    <a:lnTo>
                      <a:pt x="198" y="4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0" y="0"/>
                    </a:lnTo>
                    <a:lnTo>
                      <a:pt x="201" y="0"/>
                    </a:lnTo>
                    <a:lnTo>
                      <a:pt x="201" y="4"/>
                    </a:lnTo>
                    <a:close/>
                    <a:moveTo>
                      <a:pt x="60" y="28"/>
                    </a:moveTo>
                    <a:lnTo>
                      <a:pt x="3" y="38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53" y="26"/>
                    </a:lnTo>
                    <a:lnTo>
                      <a:pt x="58" y="2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C5D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5" name="Freeform 4877"/>
              <p:cNvSpPr>
                <a:spLocks noEditPoints="1"/>
              </p:cNvSpPr>
              <p:nvPr/>
            </p:nvSpPr>
            <p:spPr bwMode="auto">
              <a:xfrm>
                <a:off x="4588" y="1449"/>
                <a:ext cx="203" cy="38"/>
              </a:xfrm>
              <a:custGeom>
                <a:avLst/>
                <a:gdLst>
                  <a:gd name="T0" fmla="*/ 203 w 203"/>
                  <a:gd name="T1" fmla="*/ 4 h 38"/>
                  <a:gd name="T2" fmla="*/ 200 w 203"/>
                  <a:gd name="T3" fmla="*/ 4 h 38"/>
                  <a:gd name="T4" fmla="*/ 202 w 203"/>
                  <a:gd name="T5" fmla="*/ 4 h 38"/>
                  <a:gd name="T6" fmla="*/ 202 w 203"/>
                  <a:gd name="T7" fmla="*/ 4 h 38"/>
                  <a:gd name="T8" fmla="*/ 202 w 203"/>
                  <a:gd name="T9" fmla="*/ 4 h 38"/>
                  <a:gd name="T10" fmla="*/ 202 w 203"/>
                  <a:gd name="T11" fmla="*/ 2 h 38"/>
                  <a:gd name="T12" fmla="*/ 203 w 203"/>
                  <a:gd name="T13" fmla="*/ 2 h 38"/>
                  <a:gd name="T14" fmla="*/ 203 w 203"/>
                  <a:gd name="T15" fmla="*/ 2 h 38"/>
                  <a:gd name="T16" fmla="*/ 203 w 203"/>
                  <a:gd name="T17" fmla="*/ 2 h 38"/>
                  <a:gd name="T18" fmla="*/ 203 w 203"/>
                  <a:gd name="T19" fmla="*/ 0 h 38"/>
                  <a:gd name="T20" fmla="*/ 203 w 203"/>
                  <a:gd name="T21" fmla="*/ 0 h 38"/>
                  <a:gd name="T22" fmla="*/ 203 w 203"/>
                  <a:gd name="T23" fmla="*/ 4 h 38"/>
                  <a:gd name="T24" fmla="*/ 59 w 203"/>
                  <a:gd name="T25" fmla="*/ 28 h 38"/>
                  <a:gd name="T26" fmla="*/ 4 w 203"/>
                  <a:gd name="T27" fmla="*/ 38 h 38"/>
                  <a:gd name="T28" fmla="*/ 4 w 203"/>
                  <a:gd name="T29" fmla="*/ 38 h 38"/>
                  <a:gd name="T30" fmla="*/ 4 w 203"/>
                  <a:gd name="T31" fmla="*/ 38 h 38"/>
                  <a:gd name="T32" fmla="*/ 2 w 203"/>
                  <a:gd name="T33" fmla="*/ 38 h 38"/>
                  <a:gd name="T34" fmla="*/ 2 w 203"/>
                  <a:gd name="T35" fmla="*/ 36 h 38"/>
                  <a:gd name="T36" fmla="*/ 2 w 203"/>
                  <a:gd name="T37" fmla="*/ 36 h 38"/>
                  <a:gd name="T38" fmla="*/ 2 w 203"/>
                  <a:gd name="T39" fmla="*/ 36 h 38"/>
                  <a:gd name="T40" fmla="*/ 2 w 203"/>
                  <a:gd name="T41" fmla="*/ 36 h 38"/>
                  <a:gd name="T42" fmla="*/ 0 w 203"/>
                  <a:gd name="T43" fmla="*/ 36 h 38"/>
                  <a:gd name="T44" fmla="*/ 50 w 203"/>
                  <a:gd name="T45" fmla="*/ 27 h 38"/>
                  <a:gd name="T46" fmla="*/ 52 w 203"/>
                  <a:gd name="T47" fmla="*/ 27 h 38"/>
                  <a:gd name="T48" fmla="*/ 59 w 203"/>
                  <a:gd name="T49" fmla="*/ 28 h 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3" h="38">
                    <a:moveTo>
                      <a:pt x="203" y="4"/>
                    </a:moveTo>
                    <a:lnTo>
                      <a:pt x="200" y="4"/>
                    </a:lnTo>
                    <a:lnTo>
                      <a:pt x="202" y="4"/>
                    </a:lnTo>
                    <a:lnTo>
                      <a:pt x="202" y="2"/>
                    </a:lnTo>
                    <a:lnTo>
                      <a:pt x="203" y="2"/>
                    </a:lnTo>
                    <a:lnTo>
                      <a:pt x="203" y="0"/>
                    </a:lnTo>
                    <a:lnTo>
                      <a:pt x="203" y="4"/>
                    </a:lnTo>
                    <a:close/>
                    <a:moveTo>
                      <a:pt x="59" y="28"/>
                    </a:moveTo>
                    <a:lnTo>
                      <a:pt x="4" y="38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9" y="28"/>
                    </a:lnTo>
                    <a:close/>
                  </a:path>
                </a:pathLst>
              </a:custGeom>
              <a:solidFill>
                <a:srgbClr val="C5DA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6" name="Freeform 4878"/>
              <p:cNvSpPr>
                <a:spLocks noEditPoints="1"/>
              </p:cNvSpPr>
              <p:nvPr/>
            </p:nvSpPr>
            <p:spPr bwMode="auto">
              <a:xfrm>
                <a:off x="4588" y="1449"/>
                <a:ext cx="203" cy="36"/>
              </a:xfrm>
              <a:custGeom>
                <a:avLst/>
                <a:gdLst>
                  <a:gd name="T0" fmla="*/ 203 w 203"/>
                  <a:gd name="T1" fmla="*/ 2 h 36"/>
                  <a:gd name="T2" fmla="*/ 203 w 203"/>
                  <a:gd name="T3" fmla="*/ 2 h 36"/>
                  <a:gd name="T4" fmla="*/ 203 w 203"/>
                  <a:gd name="T5" fmla="*/ 2 h 36"/>
                  <a:gd name="T6" fmla="*/ 203 w 203"/>
                  <a:gd name="T7" fmla="*/ 2 h 36"/>
                  <a:gd name="T8" fmla="*/ 203 w 203"/>
                  <a:gd name="T9" fmla="*/ 2 h 36"/>
                  <a:gd name="T10" fmla="*/ 203 w 203"/>
                  <a:gd name="T11" fmla="*/ 2 h 36"/>
                  <a:gd name="T12" fmla="*/ 203 w 203"/>
                  <a:gd name="T13" fmla="*/ 2 h 36"/>
                  <a:gd name="T14" fmla="*/ 203 w 203"/>
                  <a:gd name="T15" fmla="*/ 2 h 36"/>
                  <a:gd name="T16" fmla="*/ 203 w 203"/>
                  <a:gd name="T17" fmla="*/ 0 h 36"/>
                  <a:gd name="T18" fmla="*/ 203 w 203"/>
                  <a:gd name="T19" fmla="*/ 0 h 36"/>
                  <a:gd name="T20" fmla="*/ 203 w 203"/>
                  <a:gd name="T21" fmla="*/ 0 h 36"/>
                  <a:gd name="T22" fmla="*/ 203 w 203"/>
                  <a:gd name="T23" fmla="*/ 2 h 36"/>
                  <a:gd name="T24" fmla="*/ 55 w 203"/>
                  <a:gd name="T25" fmla="*/ 28 h 36"/>
                  <a:gd name="T26" fmla="*/ 2 w 203"/>
                  <a:gd name="T27" fmla="*/ 36 h 36"/>
                  <a:gd name="T28" fmla="*/ 2 w 203"/>
                  <a:gd name="T29" fmla="*/ 36 h 36"/>
                  <a:gd name="T30" fmla="*/ 2 w 203"/>
                  <a:gd name="T31" fmla="*/ 36 h 36"/>
                  <a:gd name="T32" fmla="*/ 2 w 203"/>
                  <a:gd name="T33" fmla="*/ 36 h 36"/>
                  <a:gd name="T34" fmla="*/ 0 w 203"/>
                  <a:gd name="T35" fmla="*/ 36 h 36"/>
                  <a:gd name="T36" fmla="*/ 0 w 203"/>
                  <a:gd name="T37" fmla="*/ 34 h 36"/>
                  <a:gd name="T38" fmla="*/ 0 w 203"/>
                  <a:gd name="T39" fmla="*/ 34 h 36"/>
                  <a:gd name="T40" fmla="*/ 0 w 203"/>
                  <a:gd name="T41" fmla="*/ 34 h 36"/>
                  <a:gd name="T42" fmla="*/ 0 w 203"/>
                  <a:gd name="T43" fmla="*/ 34 h 36"/>
                  <a:gd name="T44" fmla="*/ 48 w 203"/>
                  <a:gd name="T45" fmla="*/ 25 h 36"/>
                  <a:gd name="T46" fmla="*/ 52 w 203"/>
                  <a:gd name="T47" fmla="*/ 27 h 36"/>
                  <a:gd name="T48" fmla="*/ 55 w 203"/>
                  <a:gd name="T49" fmla="*/ 28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3" h="36">
                    <a:moveTo>
                      <a:pt x="203" y="2"/>
                    </a:moveTo>
                    <a:lnTo>
                      <a:pt x="203" y="2"/>
                    </a:lnTo>
                    <a:lnTo>
                      <a:pt x="203" y="0"/>
                    </a:lnTo>
                    <a:lnTo>
                      <a:pt x="203" y="2"/>
                    </a:lnTo>
                    <a:close/>
                    <a:moveTo>
                      <a:pt x="55" y="28"/>
                    </a:moveTo>
                    <a:lnTo>
                      <a:pt x="2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48" y="25"/>
                    </a:lnTo>
                    <a:lnTo>
                      <a:pt x="52" y="27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rgbClr val="C5DA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" name="Freeform 4879"/>
              <p:cNvSpPr>
                <a:spLocks/>
              </p:cNvSpPr>
              <p:nvPr/>
            </p:nvSpPr>
            <p:spPr bwMode="auto">
              <a:xfrm>
                <a:off x="4586" y="1472"/>
                <a:ext cx="52" cy="13"/>
              </a:xfrm>
              <a:custGeom>
                <a:avLst/>
                <a:gdLst>
                  <a:gd name="T0" fmla="*/ 52 w 52"/>
                  <a:gd name="T1" fmla="*/ 4 h 13"/>
                  <a:gd name="T2" fmla="*/ 2 w 52"/>
                  <a:gd name="T3" fmla="*/ 13 h 13"/>
                  <a:gd name="T4" fmla="*/ 2 w 52"/>
                  <a:gd name="T5" fmla="*/ 11 h 13"/>
                  <a:gd name="T6" fmla="*/ 2 w 52"/>
                  <a:gd name="T7" fmla="*/ 11 h 13"/>
                  <a:gd name="T8" fmla="*/ 2 w 52"/>
                  <a:gd name="T9" fmla="*/ 11 h 13"/>
                  <a:gd name="T10" fmla="*/ 2 w 52"/>
                  <a:gd name="T11" fmla="*/ 11 h 13"/>
                  <a:gd name="T12" fmla="*/ 0 w 52"/>
                  <a:gd name="T13" fmla="*/ 9 h 13"/>
                  <a:gd name="T14" fmla="*/ 0 w 52"/>
                  <a:gd name="T15" fmla="*/ 9 h 13"/>
                  <a:gd name="T16" fmla="*/ 0 w 52"/>
                  <a:gd name="T17" fmla="*/ 9 h 13"/>
                  <a:gd name="T18" fmla="*/ 0 w 52"/>
                  <a:gd name="T19" fmla="*/ 9 h 13"/>
                  <a:gd name="T20" fmla="*/ 50 w 52"/>
                  <a:gd name="T21" fmla="*/ 0 h 13"/>
                  <a:gd name="T22" fmla="*/ 52 w 52"/>
                  <a:gd name="T23" fmla="*/ 4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" h="13">
                    <a:moveTo>
                      <a:pt x="52" y="4"/>
                    </a:moveTo>
                    <a:lnTo>
                      <a:pt x="2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50" y="0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C8DB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8" name="Freeform 4880"/>
              <p:cNvSpPr>
                <a:spLocks/>
              </p:cNvSpPr>
              <p:nvPr/>
            </p:nvSpPr>
            <p:spPr bwMode="auto">
              <a:xfrm>
                <a:off x="4585" y="1470"/>
                <a:ext cx="51" cy="13"/>
              </a:xfrm>
              <a:custGeom>
                <a:avLst/>
                <a:gdLst>
                  <a:gd name="T0" fmla="*/ 51 w 51"/>
                  <a:gd name="T1" fmla="*/ 4 h 13"/>
                  <a:gd name="T2" fmla="*/ 3 w 51"/>
                  <a:gd name="T3" fmla="*/ 13 h 13"/>
                  <a:gd name="T4" fmla="*/ 1 w 51"/>
                  <a:gd name="T5" fmla="*/ 11 h 13"/>
                  <a:gd name="T6" fmla="*/ 1 w 51"/>
                  <a:gd name="T7" fmla="*/ 11 h 13"/>
                  <a:gd name="T8" fmla="*/ 1 w 51"/>
                  <a:gd name="T9" fmla="*/ 11 h 13"/>
                  <a:gd name="T10" fmla="*/ 1 w 51"/>
                  <a:gd name="T11" fmla="*/ 11 h 13"/>
                  <a:gd name="T12" fmla="*/ 1 w 51"/>
                  <a:gd name="T13" fmla="*/ 11 h 13"/>
                  <a:gd name="T14" fmla="*/ 0 w 51"/>
                  <a:gd name="T15" fmla="*/ 9 h 13"/>
                  <a:gd name="T16" fmla="*/ 0 w 51"/>
                  <a:gd name="T17" fmla="*/ 9 h 13"/>
                  <a:gd name="T18" fmla="*/ 0 w 51"/>
                  <a:gd name="T19" fmla="*/ 9 h 13"/>
                  <a:gd name="T20" fmla="*/ 50 w 51"/>
                  <a:gd name="T21" fmla="*/ 0 h 13"/>
                  <a:gd name="T22" fmla="*/ 51 w 51"/>
                  <a:gd name="T23" fmla="*/ 4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1" h="13">
                    <a:moveTo>
                      <a:pt x="51" y="4"/>
                    </a:moveTo>
                    <a:lnTo>
                      <a:pt x="3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50" y="0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rgbClr val="C8DB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9" name="Freeform 4881"/>
              <p:cNvSpPr>
                <a:spLocks/>
              </p:cNvSpPr>
              <p:nvPr/>
            </p:nvSpPr>
            <p:spPr bwMode="auto">
              <a:xfrm>
                <a:off x="4583" y="1470"/>
                <a:ext cx="53" cy="11"/>
              </a:xfrm>
              <a:custGeom>
                <a:avLst/>
                <a:gdLst>
                  <a:gd name="T0" fmla="*/ 53 w 53"/>
                  <a:gd name="T1" fmla="*/ 2 h 11"/>
                  <a:gd name="T2" fmla="*/ 3 w 53"/>
                  <a:gd name="T3" fmla="*/ 11 h 11"/>
                  <a:gd name="T4" fmla="*/ 3 w 53"/>
                  <a:gd name="T5" fmla="*/ 11 h 11"/>
                  <a:gd name="T6" fmla="*/ 2 w 53"/>
                  <a:gd name="T7" fmla="*/ 9 h 11"/>
                  <a:gd name="T8" fmla="*/ 2 w 53"/>
                  <a:gd name="T9" fmla="*/ 9 h 11"/>
                  <a:gd name="T10" fmla="*/ 2 w 53"/>
                  <a:gd name="T11" fmla="*/ 9 h 11"/>
                  <a:gd name="T12" fmla="*/ 2 w 53"/>
                  <a:gd name="T13" fmla="*/ 9 h 11"/>
                  <a:gd name="T14" fmla="*/ 2 w 53"/>
                  <a:gd name="T15" fmla="*/ 7 h 11"/>
                  <a:gd name="T16" fmla="*/ 0 w 53"/>
                  <a:gd name="T17" fmla="*/ 7 h 11"/>
                  <a:gd name="T18" fmla="*/ 0 w 53"/>
                  <a:gd name="T19" fmla="*/ 7 h 11"/>
                  <a:gd name="T20" fmla="*/ 50 w 53"/>
                  <a:gd name="T21" fmla="*/ 0 h 11"/>
                  <a:gd name="T22" fmla="*/ 53 w 53"/>
                  <a:gd name="T23" fmla="*/ 2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3" h="11">
                    <a:moveTo>
                      <a:pt x="53" y="2"/>
                    </a:moveTo>
                    <a:lnTo>
                      <a:pt x="3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50" y="0"/>
                    </a:lnTo>
                    <a:lnTo>
                      <a:pt x="53" y="2"/>
                    </a:lnTo>
                    <a:close/>
                  </a:path>
                </a:pathLst>
              </a:custGeom>
              <a:solidFill>
                <a:srgbClr val="C8DB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" name="Freeform 4882"/>
              <p:cNvSpPr>
                <a:spLocks/>
              </p:cNvSpPr>
              <p:nvPr/>
            </p:nvSpPr>
            <p:spPr bwMode="auto">
              <a:xfrm>
                <a:off x="4583" y="1468"/>
                <a:ext cx="52" cy="11"/>
              </a:xfrm>
              <a:custGeom>
                <a:avLst/>
                <a:gdLst>
                  <a:gd name="T0" fmla="*/ 52 w 52"/>
                  <a:gd name="T1" fmla="*/ 2 h 11"/>
                  <a:gd name="T2" fmla="*/ 2 w 52"/>
                  <a:gd name="T3" fmla="*/ 11 h 11"/>
                  <a:gd name="T4" fmla="*/ 2 w 52"/>
                  <a:gd name="T5" fmla="*/ 11 h 11"/>
                  <a:gd name="T6" fmla="*/ 2 w 52"/>
                  <a:gd name="T7" fmla="*/ 9 h 11"/>
                  <a:gd name="T8" fmla="*/ 0 w 52"/>
                  <a:gd name="T9" fmla="*/ 9 h 11"/>
                  <a:gd name="T10" fmla="*/ 0 w 52"/>
                  <a:gd name="T11" fmla="*/ 9 h 11"/>
                  <a:gd name="T12" fmla="*/ 0 w 52"/>
                  <a:gd name="T13" fmla="*/ 9 h 11"/>
                  <a:gd name="T14" fmla="*/ 0 w 52"/>
                  <a:gd name="T15" fmla="*/ 9 h 11"/>
                  <a:gd name="T16" fmla="*/ 0 w 52"/>
                  <a:gd name="T17" fmla="*/ 8 h 11"/>
                  <a:gd name="T18" fmla="*/ 0 w 52"/>
                  <a:gd name="T19" fmla="*/ 8 h 11"/>
                  <a:gd name="T20" fmla="*/ 48 w 52"/>
                  <a:gd name="T21" fmla="*/ 0 h 11"/>
                  <a:gd name="T22" fmla="*/ 52 w 52"/>
                  <a:gd name="T23" fmla="*/ 2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" h="11">
                    <a:moveTo>
                      <a:pt x="52" y="2"/>
                    </a:moveTo>
                    <a:lnTo>
                      <a:pt x="2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48" y="0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C8DB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1" name="Freeform 4883"/>
              <p:cNvSpPr>
                <a:spLocks/>
              </p:cNvSpPr>
              <p:nvPr/>
            </p:nvSpPr>
            <p:spPr bwMode="auto">
              <a:xfrm>
                <a:off x="4581" y="1466"/>
                <a:ext cx="52" cy="11"/>
              </a:xfrm>
              <a:custGeom>
                <a:avLst/>
                <a:gdLst>
                  <a:gd name="T0" fmla="*/ 52 w 52"/>
                  <a:gd name="T1" fmla="*/ 4 h 11"/>
                  <a:gd name="T2" fmla="*/ 2 w 52"/>
                  <a:gd name="T3" fmla="*/ 11 h 11"/>
                  <a:gd name="T4" fmla="*/ 2 w 52"/>
                  <a:gd name="T5" fmla="*/ 11 h 11"/>
                  <a:gd name="T6" fmla="*/ 2 w 52"/>
                  <a:gd name="T7" fmla="*/ 11 h 11"/>
                  <a:gd name="T8" fmla="*/ 2 w 52"/>
                  <a:gd name="T9" fmla="*/ 10 h 11"/>
                  <a:gd name="T10" fmla="*/ 2 w 52"/>
                  <a:gd name="T11" fmla="*/ 10 h 11"/>
                  <a:gd name="T12" fmla="*/ 0 w 52"/>
                  <a:gd name="T13" fmla="*/ 10 h 11"/>
                  <a:gd name="T14" fmla="*/ 0 w 52"/>
                  <a:gd name="T15" fmla="*/ 10 h 11"/>
                  <a:gd name="T16" fmla="*/ 0 w 52"/>
                  <a:gd name="T17" fmla="*/ 8 h 11"/>
                  <a:gd name="T18" fmla="*/ 0 w 52"/>
                  <a:gd name="T19" fmla="*/ 8 h 11"/>
                  <a:gd name="T20" fmla="*/ 49 w 52"/>
                  <a:gd name="T21" fmla="*/ 0 h 11"/>
                  <a:gd name="T22" fmla="*/ 52 w 52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" h="11">
                    <a:moveTo>
                      <a:pt x="52" y="4"/>
                    </a:moveTo>
                    <a:lnTo>
                      <a:pt x="2" y="11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9" y="0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C8DB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2" name="Freeform 4884"/>
              <p:cNvSpPr>
                <a:spLocks/>
              </p:cNvSpPr>
              <p:nvPr/>
            </p:nvSpPr>
            <p:spPr bwMode="auto">
              <a:xfrm>
                <a:off x="4580" y="1464"/>
                <a:ext cx="51" cy="12"/>
              </a:xfrm>
              <a:custGeom>
                <a:avLst/>
                <a:gdLst>
                  <a:gd name="T0" fmla="*/ 51 w 51"/>
                  <a:gd name="T1" fmla="*/ 4 h 12"/>
                  <a:gd name="T2" fmla="*/ 3 w 51"/>
                  <a:gd name="T3" fmla="*/ 12 h 12"/>
                  <a:gd name="T4" fmla="*/ 1 w 51"/>
                  <a:gd name="T5" fmla="*/ 12 h 12"/>
                  <a:gd name="T6" fmla="*/ 1 w 51"/>
                  <a:gd name="T7" fmla="*/ 12 h 12"/>
                  <a:gd name="T8" fmla="*/ 1 w 51"/>
                  <a:gd name="T9" fmla="*/ 10 h 12"/>
                  <a:gd name="T10" fmla="*/ 1 w 51"/>
                  <a:gd name="T11" fmla="*/ 10 h 12"/>
                  <a:gd name="T12" fmla="*/ 1 w 51"/>
                  <a:gd name="T13" fmla="*/ 10 h 12"/>
                  <a:gd name="T14" fmla="*/ 0 w 51"/>
                  <a:gd name="T15" fmla="*/ 10 h 12"/>
                  <a:gd name="T16" fmla="*/ 0 w 51"/>
                  <a:gd name="T17" fmla="*/ 10 h 12"/>
                  <a:gd name="T18" fmla="*/ 0 w 51"/>
                  <a:gd name="T19" fmla="*/ 8 h 12"/>
                  <a:gd name="T20" fmla="*/ 48 w 51"/>
                  <a:gd name="T21" fmla="*/ 0 h 12"/>
                  <a:gd name="T22" fmla="*/ 51 w 51"/>
                  <a:gd name="T23" fmla="*/ 4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1" h="12">
                    <a:moveTo>
                      <a:pt x="51" y="4"/>
                    </a:moveTo>
                    <a:lnTo>
                      <a:pt x="3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8" y="0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rgbClr val="C8DB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3" name="Freeform 4885"/>
              <p:cNvSpPr>
                <a:spLocks/>
              </p:cNvSpPr>
              <p:nvPr/>
            </p:nvSpPr>
            <p:spPr bwMode="auto">
              <a:xfrm>
                <a:off x="4580" y="1462"/>
                <a:ext cx="50" cy="12"/>
              </a:xfrm>
              <a:custGeom>
                <a:avLst/>
                <a:gdLst>
                  <a:gd name="T0" fmla="*/ 50 w 50"/>
                  <a:gd name="T1" fmla="*/ 4 h 12"/>
                  <a:gd name="T2" fmla="*/ 1 w 50"/>
                  <a:gd name="T3" fmla="*/ 12 h 12"/>
                  <a:gd name="T4" fmla="*/ 1 w 50"/>
                  <a:gd name="T5" fmla="*/ 12 h 12"/>
                  <a:gd name="T6" fmla="*/ 1 w 50"/>
                  <a:gd name="T7" fmla="*/ 12 h 12"/>
                  <a:gd name="T8" fmla="*/ 0 w 50"/>
                  <a:gd name="T9" fmla="*/ 12 h 12"/>
                  <a:gd name="T10" fmla="*/ 0 w 50"/>
                  <a:gd name="T11" fmla="*/ 12 h 12"/>
                  <a:gd name="T12" fmla="*/ 0 w 50"/>
                  <a:gd name="T13" fmla="*/ 10 h 12"/>
                  <a:gd name="T14" fmla="*/ 0 w 50"/>
                  <a:gd name="T15" fmla="*/ 10 h 12"/>
                  <a:gd name="T16" fmla="*/ 0 w 50"/>
                  <a:gd name="T17" fmla="*/ 10 h 12"/>
                  <a:gd name="T18" fmla="*/ 0 w 50"/>
                  <a:gd name="T19" fmla="*/ 10 h 12"/>
                  <a:gd name="T20" fmla="*/ 0 w 50"/>
                  <a:gd name="T21" fmla="*/ 8 h 12"/>
                  <a:gd name="T22" fmla="*/ 46 w 50"/>
                  <a:gd name="T23" fmla="*/ 0 h 12"/>
                  <a:gd name="T24" fmla="*/ 50 w 50"/>
                  <a:gd name="T25" fmla="*/ 4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" h="12">
                    <a:moveTo>
                      <a:pt x="50" y="4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6" y="0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CCDD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" name="Freeform 4886"/>
              <p:cNvSpPr>
                <a:spLocks/>
              </p:cNvSpPr>
              <p:nvPr/>
            </p:nvSpPr>
            <p:spPr bwMode="auto">
              <a:xfrm>
                <a:off x="4578" y="1461"/>
                <a:ext cx="50" cy="11"/>
              </a:xfrm>
              <a:custGeom>
                <a:avLst/>
                <a:gdLst>
                  <a:gd name="T0" fmla="*/ 50 w 50"/>
                  <a:gd name="T1" fmla="*/ 3 h 11"/>
                  <a:gd name="T2" fmla="*/ 2 w 50"/>
                  <a:gd name="T3" fmla="*/ 11 h 11"/>
                  <a:gd name="T4" fmla="*/ 2 w 50"/>
                  <a:gd name="T5" fmla="*/ 11 h 11"/>
                  <a:gd name="T6" fmla="*/ 2 w 50"/>
                  <a:gd name="T7" fmla="*/ 11 h 11"/>
                  <a:gd name="T8" fmla="*/ 2 w 50"/>
                  <a:gd name="T9" fmla="*/ 11 h 11"/>
                  <a:gd name="T10" fmla="*/ 2 w 50"/>
                  <a:gd name="T11" fmla="*/ 11 h 11"/>
                  <a:gd name="T12" fmla="*/ 2 w 50"/>
                  <a:gd name="T13" fmla="*/ 11 h 11"/>
                  <a:gd name="T14" fmla="*/ 2 w 50"/>
                  <a:gd name="T15" fmla="*/ 11 h 11"/>
                  <a:gd name="T16" fmla="*/ 2 w 50"/>
                  <a:gd name="T17" fmla="*/ 11 h 11"/>
                  <a:gd name="T18" fmla="*/ 2 w 50"/>
                  <a:gd name="T19" fmla="*/ 11 h 11"/>
                  <a:gd name="T20" fmla="*/ 0 w 50"/>
                  <a:gd name="T21" fmla="*/ 7 h 11"/>
                  <a:gd name="T22" fmla="*/ 46 w 50"/>
                  <a:gd name="T23" fmla="*/ 0 h 11"/>
                  <a:gd name="T24" fmla="*/ 46 w 50"/>
                  <a:gd name="T25" fmla="*/ 0 h 11"/>
                  <a:gd name="T26" fmla="*/ 50 w 50"/>
                  <a:gd name="T27" fmla="*/ 3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0" h="11">
                    <a:moveTo>
                      <a:pt x="50" y="3"/>
                    </a:moveTo>
                    <a:lnTo>
                      <a:pt x="2" y="11"/>
                    </a:lnTo>
                    <a:lnTo>
                      <a:pt x="0" y="7"/>
                    </a:lnTo>
                    <a:lnTo>
                      <a:pt x="46" y="0"/>
                    </a:lnTo>
                    <a:lnTo>
                      <a:pt x="50" y="3"/>
                    </a:lnTo>
                    <a:close/>
                  </a:path>
                </a:pathLst>
              </a:custGeom>
              <a:solidFill>
                <a:srgbClr val="CCD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5" name="Freeform 4887"/>
              <p:cNvSpPr>
                <a:spLocks/>
              </p:cNvSpPr>
              <p:nvPr/>
            </p:nvSpPr>
            <p:spPr bwMode="auto">
              <a:xfrm>
                <a:off x="4578" y="1459"/>
                <a:ext cx="48" cy="11"/>
              </a:xfrm>
              <a:custGeom>
                <a:avLst/>
                <a:gdLst>
                  <a:gd name="T0" fmla="*/ 48 w 48"/>
                  <a:gd name="T1" fmla="*/ 3 h 11"/>
                  <a:gd name="T2" fmla="*/ 2 w 48"/>
                  <a:gd name="T3" fmla="*/ 11 h 11"/>
                  <a:gd name="T4" fmla="*/ 0 w 48"/>
                  <a:gd name="T5" fmla="*/ 9 h 11"/>
                  <a:gd name="T6" fmla="*/ 45 w 48"/>
                  <a:gd name="T7" fmla="*/ 0 h 11"/>
                  <a:gd name="T8" fmla="*/ 46 w 48"/>
                  <a:gd name="T9" fmla="*/ 2 h 11"/>
                  <a:gd name="T10" fmla="*/ 48 w 48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11">
                    <a:moveTo>
                      <a:pt x="48" y="3"/>
                    </a:moveTo>
                    <a:lnTo>
                      <a:pt x="2" y="11"/>
                    </a:lnTo>
                    <a:lnTo>
                      <a:pt x="0" y="9"/>
                    </a:lnTo>
                    <a:lnTo>
                      <a:pt x="45" y="0"/>
                    </a:lnTo>
                    <a:lnTo>
                      <a:pt x="46" y="2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D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6" name="Freeform 4888"/>
              <p:cNvSpPr>
                <a:spLocks/>
              </p:cNvSpPr>
              <p:nvPr/>
            </p:nvSpPr>
            <p:spPr bwMode="auto">
              <a:xfrm>
                <a:off x="4576" y="1457"/>
                <a:ext cx="48" cy="11"/>
              </a:xfrm>
              <a:custGeom>
                <a:avLst/>
                <a:gdLst>
                  <a:gd name="T0" fmla="*/ 48 w 48"/>
                  <a:gd name="T1" fmla="*/ 4 h 11"/>
                  <a:gd name="T2" fmla="*/ 2 w 48"/>
                  <a:gd name="T3" fmla="*/ 11 h 11"/>
                  <a:gd name="T4" fmla="*/ 0 w 48"/>
                  <a:gd name="T5" fmla="*/ 9 h 11"/>
                  <a:gd name="T6" fmla="*/ 45 w 48"/>
                  <a:gd name="T7" fmla="*/ 0 h 11"/>
                  <a:gd name="T8" fmla="*/ 48 w 48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1">
                    <a:moveTo>
                      <a:pt x="48" y="4"/>
                    </a:moveTo>
                    <a:lnTo>
                      <a:pt x="2" y="11"/>
                    </a:lnTo>
                    <a:lnTo>
                      <a:pt x="0" y="9"/>
                    </a:lnTo>
                    <a:lnTo>
                      <a:pt x="45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CCD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" name="Freeform 4889"/>
              <p:cNvSpPr>
                <a:spLocks/>
              </p:cNvSpPr>
              <p:nvPr/>
            </p:nvSpPr>
            <p:spPr bwMode="auto">
              <a:xfrm>
                <a:off x="4576" y="1457"/>
                <a:ext cx="47" cy="11"/>
              </a:xfrm>
              <a:custGeom>
                <a:avLst/>
                <a:gdLst>
                  <a:gd name="T0" fmla="*/ 47 w 47"/>
                  <a:gd name="T1" fmla="*/ 2 h 11"/>
                  <a:gd name="T2" fmla="*/ 2 w 47"/>
                  <a:gd name="T3" fmla="*/ 11 h 11"/>
                  <a:gd name="T4" fmla="*/ 0 w 47"/>
                  <a:gd name="T5" fmla="*/ 7 h 11"/>
                  <a:gd name="T6" fmla="*/ 43 w 47"/>
                  <a:gd name="T7" fmla="*/ 0 h 11"/>
                  <a:gd name="T8" fmla="*/ 47 w 47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11">
                    <a:moveTo>
                      <a:pt x="47" y="2"/>
                    </a:moveTo>
                    <a:lnTo>
                      <a:pt x="2" y="11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CCD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" name="Freeform 4890"/>
              <p:cNvSpPr>
                <a:spLocks/>
              </p:cNvSpPr>
              <p:nvPr/>
            </p:nvSpPr>
            <p:spPr bwMode="auto">
              <a:xfrm>
                <a:off x="4574" y="1455"/>
                <a:ext cx="47" cy="11"/>
              </a:xfrm>
              <a:custGeom>
                <a:avLst/>
                <a:gdLst>
                  <a:gd name="T0" fmla="*/ 47 w 47"/>
                  <a:gd name="T1" fmla="*/ 2 h 11"/>
                  <a:gd name="T2" fmla="*/ 2 w 47"/>
                  <a:gd name="T3" fmla="*/ 11 h 11"/>
                  <a:gd name="T4" fmla="*/ 0 w 47"/>
                  <a:gd name="T5" fmla="*/ 7 h 11"/>
                  <a:gd name="T6" fmla="*/ 45 w 47"/>
                  <a:gd name="T7" fmla="*/ 0 h 11"/>
                  <a:gd name="T8" fmla="*/ 47 w 47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11">
                    <a:moveTo>
                      <a:pt x="47" y="2"/>
                    </a:moveTo>
                    <a:lnTo>
                      <a:pt x="2" y="11"/>
                    </a:lnTo>
                    <a:lnTo>
                      <a:pt x="0" y="7"/>
                    </a:lnTo>
                    <a:lnTo>
                      <a:pt x="45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CFE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9" name="Freeform 4891"/>
              <p:cNvSpPr>
                <a:spLocks/>
              </p:cNvSpPr>
              <p:nvPr/>
            </p:nvSpPr>
            <p:spPr bwMode="auto">
              <a:xfrm>
                <a:off x="4574" y="1453"/>
                <a:ext cx="45" cy="11"/>
              </a:xfrm>
              <a:custGeom>
                <a:avLst/>
                <a:gdLst>
                  <a:gd name="T0" fmla="*/ 45 w 45"/>
                  <a:gd name="T1" fmla="*/ 4 h 11"/>
                  <a:gd name="T2" fmla="*/ 2 w 45"/>
                  <a:gd name="T3" fmla="*/ 11 h 11"/>
                  <a:gd name="T4" fmla="*/ 0 w 45"/>
                  <a:gd name="T5" fmla="*/ 8 h 11"/>
                  <a:gd name="T6" fmla="*/ 43 w 45"/>
                  <a:gd name="T7" fmla="*/ 0 h 11"/>
                  <a:gd name="T8" fmla="*/ 45 w 45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11">
                    <a:moveTo>
                      <a:pt x="45" y="4"/>
                    </a:moveTo>
                    <a:lnTo>
                      <a:pt x="2" y="11"/>
                    </a:lnTo>
                    <a:lnTo>
                      <a:pt x="0" y="8"/>
                    </a:lnTo>
                    <a:lnTo>
                      <a:pt x="43" y="0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CFE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0" name="Freeform 4892"/>
              <p:cNvSpPr>
                <a:spLocks/>
              </p:cNvSpPr>
              <p:nvPr/>
            </p:nvSpPr>
            <p:spPr bwMode="auto">
              <a:xfrm>
                <a:off x="4573" y="1451"/>
                <a:ext cx="46" cy="11"/>
              </a:xfrm>
              <a:custGeom>
                <a:avLst/>
                <a:gdLst>
                  <a:gd name="T0" fmla="*/ 46 w 46"/>
                  <a:gd name="T1" fmla="*/ 4 h 11"/>
                  <a:gd name="T2" fmla="*/ 1 w 46"/>
                  <a:gd name="T3" fmla="*/ 11 h 11"/>
                  <a:gd name="T4" fmla="*/ 0 w 46"/>
                  <a:gd name="T5" fmla="*/ 8 h 11"/>
                  <a:gd name="T6" fmla="*/ 43 w 46"/>
                  <a:gd name="T7" fmla="*/ 0 h 11"/>
                  <a:gd name="T8" fmla="*/ 46 w 46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11">
                    <a:moveTo>
                      <a:pt x="46" y="4"/>
                    </a:moveTo>
                    <a:lnTo>
                      <a:pt x="1" y="11"/>
                    </a:lnTo>
                    <a:lnTo>
                      <a:pt x="0" y="8"/>
                    </a:lnTo>
                    <a:lnTo>
                      <a:pt x="43" y="0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CFE0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" name="Freeform 4893"/>
              <p:cNvSpPr>
                <a:spLocks/>
              </p:cNvSpPr>
              <p:nvPr/>
            </p:nvSpPr>
            <p:spPr bwMode="auto">
              <a:xfrm>
                <a:off x="4573" y="1449"/>
                <a:ext cx="44" cy="12"/>
              </a:xfrm>
              <a:custGeom>
                <a:avLst/>
                <a:gdLst>
                  <a:gd name="T0" fmla="*/ 44 w 44"/>
                  <a:gd name="T1" fmla="*/ 4 h 12"/>
                  <a:gd name="T2" fmla="*/ 1 w 44"/>
                  <a:gd name="T3" fmla="*/ 12 h 12"/>
                  <a:gd name="T4" fmla="*/ 0 w 44"/>
                  <a:gd name="T5" fmla="*/ 8 h 12"/>
                  <a:gd name="T6" fmla="*/ 41 w 44"/>
                  <a:gd name="T7" fmla="*/ 0 h 12"/>
                  <a:gd name="T8" fmla="*/ 44 w 44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12">
                    <a:moveTo>
                      <a:pt x="44" y="4"/>
                    </a:moveTo>
                    <a:lnTo>
                      <a:pt x="1" y="12"/>
                    </a:lnTo>
                    <a:lnTo>
                      <a:pt x="0" y="8"/>
                    </a:lnTo>
                    <a:lnTo>
                      <a:pt x="41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CFE0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2" name="Freeform 4894"/>
              <p:cNvSpPr>
                <a:spLocks/>
              </p:cNvSpPr>
              <p:nvPr/>
            </p:nvSpPr>
            <p:spPr bwMode="auto">
              <a:xfrm>
                <a:off x="4571" y="1447"/>
                <a:ext cx="45" cy="12"/>
              </a:xfrm>
              <a:custGeom>
                <a:avLst/>
                <a:gdLst>
                  <a:gd name="T0" fmla="*/ 45 w 45"/>
                  <a:gd name="T1" fmla="*/ 4 h 12"/>
                  <a:gd name="T2" fmla="*/ 2 w 45"/>
                  <a:gd name="T3" fmla="*/ 12 h 12"/>
                  <a:gd name="T4" fmla="*/ 0 w 45"/>
                  <a:gd name="T5" fmla="*/ 8 h 12"/>
                  <a:gd name="T6" fmla="*/ 41 w 45"/>
                  <a:gd name="T7" fmla="*/ 0 h 12"/>
                  <a:gd name="T8" fmla="*/ 45 w 45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12">
                    <a:moveTo>
                      <a:pt x="45" y="4"/>
                    </a:moveTo>
                    <a:lnTo>
                      <a:pt x="2" y="12"/>
                    </a:lnTo>
                    <a:lnTo>
                      <a:pt x="0" y="8"/>
                    </a:lnTo>
                    <a:lnTo>
                      <a:pt x="41" y="0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CF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3" name="Freeform 4895"/>
              <p:cNvSpPr>
                <a:spLocks/>
              </p:cNvSpPr>
              <p:nvPr/>
            </p:nvSpPr>
            <p:spPr bwMode="auto">
              <a:xfrm>
                <a:off x="4571" y="1445"/>
                <a:ext cx="43" cy="12"/>
              </a:xfrm>
              <a:custGeom>
                <a:avLst/>
                <a:gdLst>
                  <a:gd name="T0" fmla="*/ 43 w 43"/>
                  <a:gd name="T1" fmla="*/ 4 h 12"/>
                  <a:gd name="T2" fmla="*/ 2 w 43"/>
                  <a:gd name="T3" fmla="*/ 12 h 12"/>
                  <a:gd name="T4" fmla="*/ 0 w 43"/>
                  <a:gd name="T5" fmla="*/ 8 h 12"/>
                  <a:gd name="T6" fmla="*/ 40 w 43"/>
                  <a:gd name="T7" fmla="*/ 0 h 12"/>
                  <a:gd name="T8" fmla="*/ 43 w 43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12">
                    <a:moveTo>
                      <a:pt x="43" y="4"/>
                    </a:moveTo>
                    <a:lnTo>
                      <a:pt x="2" y="12"/>
                    </a:lnTo>
                    <a:lnTo>
                      <a:pt x="0" y="8"/>
                    </a:lnTo>
                    <a:lnTo>
                      <a:pt x="40" y="0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CF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" name="Freeform 4896"/>
              <p:cNvSpPr>
                <a:spLocks/>
              </p:cNvSpPr>
              <p:nvPr/>
            </p:nvSpPr>
            <p:spPr bwMode="auto">
              <a:xfrm>
                <a:off x="4569" y="1444"/>
                <a:ext cx="43" cy="11"/>
              </a:xfrm>
              <a:custGeom>
                <a:avLst/>
                <a:gdLst>
                  <a:gd name="T0" fmla="*/ 43 w 43"/>
                  <a:gd name="T1" fmla="*/ 3 h 11"/>
                  <a:gd name="T2" fmla="*/ 2 w 43"/>
                  <a:gd name="T3" fmla="*/ 11 h 11"/>
                  <a:gd name="T4" fmla="*/ 0 w 43"/>
                  <a:gd name="T5" fmla="*/ 7 h 11"/>
                  <a:gd name="T6" fmla="*/ 40 w 43"/>
                  <a:gd name="T7" fmla="*/ 0 h 11"/>
                  <a:gd name="T8" fmla="*/ 43 w 43"/>
                  <a:gd name="T9" fmla="*/ 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3" y="3"/>
                    </a:moveTo>
                    <a:lnTo>
                      <a:pt x="2" y="11"/>
                    </a:lnTo>
                    <a:lnTo>
                      <a:pt x="0" y="7"/>
                    </a:lnTo>
                    <a:lnTo>
                      <a:pt x="40" y="0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D4E2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" name="Freeform 4897"/>
              <p:cNvSpPr>
                <a:spLocks/>
              </p:cNvSpPr>
              <p:nvPr/>
            </p:nvSpPr>
            <p:spPr bwMode="auto">
              <a:xfrm>
                <a:off x="4569" y="1444"/>
                <a:ext cx="42" cy="9"/>
              </a:xfrm>
              <a:custGeom>
                <a:avLst/>
                <a:gdLst>
                  <a:gd name="T0" fmla="*/ 42 w 42"/>
                  <a:gd name="T1" fmla="*/ 1 h 9"/>
                  <a:gd name="T2" fmla="*/ 2 w 42"/>
                  <a:gd name="T3" fmla="*/ 9 h 9"/>
                  <a:gd name="T4" fmla="*/ 0 w 42"/>
                  <a:gd name="T5" fmla="*/ 5 h 9"/>
                  <a:gd name="T6" fmla="*/ 40 w 42"/>
                  <a:gd name="T7" fmla="*/ 0 h 9"/>
                  <a:gd name="T8" fmla="*/ 42 w 42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9">
                    <a:moveTo>
                      <a:pt x="42" y="1"/>
                    </a:moveTo>
                    <a:lnTo>
                      <a:pt x="2" y="9"/>
                    </a:lnTo>
                    <a:lnTo>
                      <a:pt x="0" y="5"/>
                    </a:lnTo>
                    <a:lnTo>
                      <a:pt x="40" y="0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D4E3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" name="Freeform 4898"/>
              <p:cNvSpPr>
                <a:spLocks/>
              </p:cNvSpPr>
              <p:nvPr/>
            </p:nvSpPr>
            <p:spPr bwMode="auto">
              <a:xfrm>
                <a:off x="4568" y="1442"/>
                <a:ext cx="41" cy="9"/>
              </a:xfrm>
              <a:custGeom>
                <a:avLst/>
                <a:gdLst>
                  <a:gd name="T0" fmla="*/ 41 w 41"/>
                  <a:gd name="T1" fmla="*/ 2 h 9"/>
                  <a:gd name="T2" fmla="*/ 1 w 41"/>
                  <a:gd name="T3" fmla="*/ 9 h 9"/>
                  <a:gd name="T4" fmla="*/ 0 w 41"/>
                  <a:gd name="T5" fmla="*/ 5 h 9"/>
                  <a:gd name="T6" fmla="*/ 39 w 41"/>
                  <a:gd name="T7" fmla="*/ 0 h 9"/>
                  <a:gd name="T8" fmla="*/ 41 w 41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9">
                    <a:moveTo>
                      <a:pt x="41" y="2"/>
                    </a:moveTo>
                    <a:lnTo>
                      <a:pt x="1" y="9"/>
                    </a:lnTo>
                    <a:lnTo>
                      <a:pt x="0" y="5"/>
                    </a:lnTo>
                    <a:lnTo>
                      <a:pt x="39" y="0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D4E3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7" name="Freeform 4899"/>
              <p:cNvSpPr>
                <a:spLocks/>
              </p:cNvSpPr>
              <p:nvPr/>
            </p:nvSpPr>
            <p:spPr bwMode="auto">
              <a:xfrm>
                <a:off x="4568" y="1440"/>
                <a:ext cx="41" cy="9"/>
              </a:xfrm>
              <a:custGeom>
                <a:avLst/>
                <a:gdLst>
                  <a:gd name="T0" fmla="*/ 41 w 41"/>
                  <a:gd name="T1" fmla="*/ 4 h 9"/>
                  <a:gd name="T2" fmla="*/ 1 w 41"/>
                  <a:gd name="T3" fmla="*/ 9 h 9"/>
                  <a:gd name="T4" fmla="*/ 0 w 41"/>
                  <a:gd name="T5" fmla="*/ 5 h 9"/>
                  <a:gd name="T6" fmla="*/ 37 w 41"/>
                  <a:gd name="T7" fmla="*/ 0 h 9"/>
                  <a:gd name="T8" fmla="*/ 37 w 41"/>
                  <a:gd name="T9" fmla="*/ 0 h 9"/>
                  <a:gd name="T10" fmla="*/ 41 w 41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9">
                    <a:moveTo>
                      <a:pt x="41" y="4"/>
                    </a:moveTo>
                    <a:lnTo>
                      <a:pt x="1" y="9"/>
                    </a:lnTo>
                    <a:lnTo>
                      <a:pt x="0" y="5"/>
                    </a:lnTo>
                    <a:lnTo>
                      <a:pt x="37" y="0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D4E3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8" name="Freeform 4900"/>
              <p:cNvSpPr>
                <a:spLocks/>
              </p:cNvSpPr>
              <p:nvPr/>
            </p:nvSpPr>
            <p:spPr bwMode="auto">
              <a:xfrm>
                <a:off x="4566" y="1438"/>
                <a:ext cx="41" cy="9"/>
              </a:xfrm>
              <a:custGeom>
                <a:avLst/>
                <a:gdLst>
                  <a:gd name="T0" fmla="*/ 41 w 41"/>
                  <a:gd name="T1" fmla="*/ 4 h 9"/>
                  <a:gd name="T2" fmla="*/ 2 w 41"/>
                  <a:gd name="T3" fmla="*/ 9 h 9"/>
                  <a:gd name="T4" fmla="*/ 0 w 41"/>
                  <a:gd name="T5" fmla="*/ 6 h 9"/>
                  <a:gd name="T6" fmla="*/ 38 w 41"/>
                  <a:gd name="T7" fmla="*/ 0 h 9"/>
                  <a:gd name="T8" fmla="*/ 39 w 41"/>
                  <a:gd name="T9" fmla="*/ 2 h 9"/>
                  <a:gd name="T10" fmla="*/ 41 w 41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9">
                    <a:moveTo>
                      <a:pt x="41" y="4"/>
                    </a:moveTo>
                    <a:lnTo>
                      <a:pt x="2" y="9"/>
                    </a:lnTo>
                    <a:lnTo>
                      <a:pt x="0" y="6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D4E3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" name="Freeform 4901"/>
              <p:cNvSpPr>
                <a:spLocks/>
              </p:cNvSpPr>
              <p:nvPr/>
            </p:nvSpPr>
            <p:spPr bwMode="auto">
              <a:xfrm>
                <a:off x="4566" y="1436"/>
                <a:ext cx="39" cy="9"/>
              </a:xfrm>
              <a:custGeom>
                <a:avLst/>
                <a:gdLst>
                  <a:gd name="T0" fmla="*/ 39 w 39"/>
                  <a:gd name="T1" fmla="*/ 4 h 9"/>
                  <a:gd name="T2" fmla="*/ 2 w 39"/>
                  <a:gd name="T3" fmla="*/ 9 h 9"/>
                  <a:gd name="T4" fmla="*/ 0 w 39"/>
                  <a:gd name="T5" fmla="*/ 6 h 9"/>
                  <a:gd name="T6" fmla="*/ 36 w 39"/>
                  <a:gd name="T7" fmla="*/ 0 h 9"/>
                  <a:gd name="T8" fmla="*/ 39 w 39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9" y="4"/>
                    </a:moveTo>
                    <a:lnTo>
                      <a:pt x="2" y="9"/>
                    </a:lnTo>
                    <a:lnTo>
                      <a:pt x="0" y="6"/>
                    </a:lnTo>
                    <a:lnTo>
                      <a:pt x="36" y="0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D7E4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" name="Freeform 4902"/>
              <p:cNvSpPr>
                <a:spLocks/>
              </p:cNvSpPr>
              <p:nvPr/>
            </p:nvSpPr>
            <p:spPr bwMode="auto">
              <a:xfrm>
                <a:off x="4564" y="1434"/>
                <a:ext cx="40" cy="10"/>
              </a:xfrm>
              <a:custGeom>
                <a:avLst/>
                <a:gdLst>
                  <a:gd name="T0" fmla="*/ 40 w 40"/>
                  <a:gd name="T1" fmla="*/ 4 h 10"/>
                  <a:gd name="T2" fmla="*/ 2 w 40"/>
                  <a:gd name="T3" fmla="*/ 10 h 10"/>
                  <a:gd name="T4" fmla="*/ 0 w 40"/>
                  <a:gd name="T5" fmla="*/ 8 h 10"/>
                  <a:gd name="T6" fmla="*/ 0 w 40"/>
                  <a:gd name="T7" fmla="*/ 8 h 10"/>
                  <a:gd name="T8" fmla="*/ 0 w 40"/>
                  <a:gd name="T9" fmla="*/ 8 h 10"/>
                  <a:gd name="T10" fmla="*/ 0 w 40"/>
                  <a:gd name="T11" fmla="*/ 8 h 10"/>
                  <a:gd name="T12" fmla="*/ 0 w 40"/>
                  <a:gd name="T13" fmla="*/ 8 h 10"/>
                  <a:gd name="T14" fmla="*/ 0 w 40"/>
                  <a:gd name="T15" fmla="*/ 8 h 10"/>
                  <a:gd name="T16" fmla="*/ 0 w 40"/>
                  <a:gd name="T17" fmla="*/ 6 h 10"/>
                  <a:gd name="T18" fmla="*/ 0 w 40"/>
                  <a:gd name="T19" fmla="*/ 6 h 10"/>
                  <a:gd name="T20" fmla="*/ 0 w 40"/>
                  <a:gd name="T21" fmla="*/ 6 h 10"/>
                  <a:gd name="T22" fmla="*/ 36 w 40"/>
                  <a:gd name="T23" fmla="*/ 0 h 10"/>
                  <a:gd name="T24" fmla="*/ 40 w 40"/>
                  <a:gd name="T25" fmla="*/ 4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10">
                    <a:moveTo>
                      <a:pt x="40" y="4"/>
                    </a:moveTo>
                    <a:lnTo>
                      <a:pt x="2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6" y="0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D7E4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1" name="Freeform 4903"/>
              <p:cNvSpPr>
                <a:spLocks/>
              </p:cNvSpPr>
              <p:nvPr/>
            </p:nvSpPr>
            <p:spPr bwMode="auto">
              <a:xfrm>
                <a:off x="4564" y="1432"/>
                <a:ext cx="38" cy="10"/>
              </a:xfrm>
              <a:custGeom>
                <a:avLst/>
                <a:gdLst>
                  <a:gd name="T0" fmla="*/ 38 w 38"/>
                  <a:gd name="T1" fmla="*/ 4 h 10"/>
                  <a:gd name="T2" fmla="*/ 2 w 38"/>
                  <a:gd name="T3" fmla="*/ 10 h 10"/>
                  <a:gd name="T4" fmla="*/ 0 w 38"/>
                  <a:gd name="T5" fmla="*/ 10 h 10"/>
                  <a:gd name="T6" fmla="*/ 0 w 38"/>
                  <a:gd name="T7" fmla="*/ 10 h 10"/>
                  <a:gd name="T8" fmla="*/ 0 w 38"/>
                  <a:gd name="T9" fmla="*/ 8 h 10"/>
                  <a:gd name="T10" fmla="*/ 0 w 38"/>
                  <a:gd name="T11" fmla="*/ 8 h 10"/>
                  <a:gd name="T12" fmla="*/ 0 w 38"/>
                  <a:gd name="T13" fmla="*/ 8 h 10"/>
                  <a:gd name="T14" fmla="*/ 0 w 38"/>
                  <a:gd name="T15" fmla="*/ 8 h 10"/>
                  <a:gd name="T16" fmla="*/ 0 w 38"/>
                  <a:gd name="T17" fmla="*/ 8 h 10"/>
                  <a:gd name="T18" fmla="*/ 0 w 38"/>
                  <a:gd name="T19" fmla="*/ 8 h 10"/>
                  <a:gd name="T20" fmla="*/ 0 w 38"/>
                  <a:gd name="T21" fmla="*/ 6 h 10"/>
                  <a:gd name="T22" fmla="*/ 36 w 38"/>
                  <a:gd name="T23" fmla="*/ 0 h 10"/>
                  <a:gd name="T24" fmla="*/ 38 w 38"/>
                  <a:gd name="T25" fmla="*/ 4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8" h="10">
                    <a:moveTo>
                      <a:pt x="38" y="4"/>
                    </a:move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6" y="0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D7E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2" name="Freeform 4904"/>
              <p:cNvSpPr>
                <a:spLocks/>
              </p:cNvSpPr>
              <p:nvPr/>
            </p:nvSpPr>
            <p:spPr bwMode="auto">
              <a:xfrm>
                <a:off x="4564" y="1430"/>
                <a:ext cx="36" cy="10"/>
              </a:xfrm>
              <a:custGeom>
                <a:avLst/>
                <a:gdLst>
                  <a:gd name="T0" fmla="*/ 36 w 36"/>
                  <a:gd name="T1" fmla="*/ 4 h 10"/>
                  <a:gd name="T2" fmla="*/ 0 w 36"/>
                  <a:gd name="T3" fmla="*/ 10 h 10"/>
                  <a:gd name="T4" fmla="*/ 0 w 36"/>
                  <a:gd name="T5" fmla="*/ 10 h 10"/>
                  <a:gd name="T6" fmla="*/ 0 w 36"/>
                  <a:gd name="T7" fmla="*/ 10 h 10"/>
                  <a:gd name="T8" fmla="*/ 0 w 36"/>
                  <a:gd name="T9" fmla="*/ 10 h 10"/>
                  <a:gd name="T10" fmla="*/ 0 w 36"/>
                  <a:gd name="T11" fmla="*/ 8 h 10"/>
                  <a:gd name="T12" fmla="*/ 0 w 36"/>
                  <a:gd name="T13" fmla="*/ 8 h 10"/>
                  <a:gd name="T14" fmla="*/ 0 w 36"/>
                  <a:gd name="T15" fmla="*/ 8 h 10"/>
                  <a:gd name="T16" fmla="*/ 0 w 36"/>
                  <a:gd name="T17" fmla="*/ 8 h 10"/>
                  <a:gd name="T18" fmla="*/ 0 w 36"/>
                  <a:gd name="T19" fmla="*/ 6 h 10"/>
                  <a:gd name="T20" fmla="*/ 35 w 36"/>
                  <a:gd name="T21" fmla="*/ 0 h 10"/>
                  <a:gd name="T22" fmla="*/ 36 w 36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5" y="0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D7E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3" name="Freeform 4905"/>
              <p:cNvSpPr>
                <a:spLocks/>
              </p:cNvSpPr>
              <p:nvPr/>
            </p:nvSpPr>
            <p:spPr bwMode="auto">
              <a:xfrm>
                <a:off x="4564" y="1429"/>
                <a:ext cx="36" cy="9"/>
              </a:xfrm>
              <a:custGeom>
                <a:avLst/>
                <a:gdLst>
                  <a:gd name="T0" fmla="*/ 36 w 36"/>
                  <a:gd name="T1" fmla="*/ 3 h 9"/>
                  <a:gd name="T2" fmla="*/ 0 w 36"/>
                  <a:gd name="T3" fmla="*/ 9 h 9"/>
                  <a:gd name="T4" fmla="*/ 0 w 36"/>
                  <a:gd name="T5" fmla="*/ 9 h 9"/>
                  <a:gd name="T6" fmla="*/ 0 w 36"/>
                  <a:gd name="T7" fmla="*/ 9 h 9"/>
                  <a:gd name="T8" fmla="*/ 0 w 36"/>
                  <a:gd name="T9" fmla="*/ 9 h 9"/>
                  <a:gd name="T10" fmla="*/ 0 w 36"/>
                  <a:gd name="T11" fmla="*/ 7 h 9"/>
                  <a:gd name="T12" fmla="*/ 0 w 36"/>
                  <a:gd name="T13" fmla="*/ 7 h 9"/>
                  <a:gd name="T14" fmla="*/ 0 w 36"/>
                  <a:gd name="T15" fmla="*/ 7 h 9"/>
                  <a:gd name="T16" fmla="*/ 0 w 36"/>
                  <a:gd name="T17" fmla="*/ 7 h 9"/>
                  <a:gd name="T18" fmla="*/ 0 w 36"/>
                  <a:gd name="T19" fmla="*/ 7 h 9"/>
                  <a:gd name="T20" fmla="*/ 33 w 36"/>
                  <a:gd name="T21" fmla="*/ 0 h 9"/>
                  <a:gd name="T22" fmla="*/ 36 w 36"/>
                  <a:gd name="T23" fmla="*/ 3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9">
                    <a:moveTo>
                      <a:pt x="36" y="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33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D7E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4" name="Freeform 4906"/>
              <p:cNvSpPr>
                <a:spLocks/>
              </p:cNvSpPr>
              <p:nvPr/>
            </p:nvSpPr>
            <p:spPr bwMode="auto">
              <a:xfrm>
                <a:off x="4562" y="1429"/>
                <a:ext cx="37" cy="7"/>
              </a:xfrm>
              <a:custGeom>
                <a:avLst/>
                <a:gdLst>
                  <a:gd name="T0" fmla="*/ 37 w 37"/>
                  <a:gd name="T1" fmla="*/ 1 h 7"/>
                  <a:gd name="T2" fmla="*/ 2 w 37"/>
                  <a:gd name="T3" fmla="*/ 7 h 7"/>
                  <a:gd name="T4" fmla="*/ 2 w 37"/>
                  <a:gd name="T5" fmla="*/ 7 h 7"/>
                  <a:gd name="T6" fmla="*/ 2 w 37"/>
                  <a:gd name="T7" fmla="*/ 7 h 7"/>
                  <a:gd name="T8" fmla="*/ 2 w 37"/>
                  <a:gd name="T9" fmla="*/ 7 h 7"/>
                  <a:gd name="T10" fmla="*/ 2 w 37"/>
                  <a:gd name="T11" fmla="*/ 7 h 7"/>
                  <a:gd name="T12" fmla="*/ 2 w 37"/>
                  <a:gd name="T13" fmla="*/ 5 h 7"/>
                  <a:gd name="T14" fmla="*/ 0 w 37"/>
                  <a:gd name="T15" fmla="*/ 5 h 7"/>
                  <a:gd name="T16" fmla="*/ 0 w 37"/>
                  <a:gd name="T17" fmla="*/ 5 h 7"/>
                  <a:gd name="T18" fmla="*/ 0 w 37"/>
                  <a:gd name="T19" fmla="*/ 5 h 7"/>
                  <a:gd name="T20" fmla="*/ 33 w 37"/>
                  <a:gd name="T21" fmla="*/ 0 h 7"/>
                  <a:gd name="T22" fmla="*/ 37 w 37"/>
                  <a:gd name="T23" fmla="*/ 1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7">
                    <a:moveTo>
                      <a:pt x="37" y="1"/>
                    </a:move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33" y="0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DCE6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5" name="Freeform 4907"/>
              <p:cNvSpPr>
                <a:spLocks/>
              </p:cNvSpPr>
              <p:nvPr/>
            </p:nvSpPr>
            <p:spPr bwMode="auto">
              <a:xfrm>
                <a:off x="4562" y="1427"/>
                <a:ext cx="35" cy="9"/>
              </a:xfrm>
              <a:custGeom>
                <a:avLst/>
                <a:gdLst>
                  <a:gd name="T0" fmla="*/ 35 w 35"/>
                  <a:gd name="T1" fmla="*/ 2 h 9"/>
                  <a:gd name="T2" fmla="*/ 2 w 35"/>
                  <a:gd name="T3" fmla="*/ 9 h 9"/>
                  <a:gd name="T4" fmla="*/ 2 w 35"/>
                  <a:gd name="T5" fmla="*/ 7 h 9"/>
                  <a:gd name="T6" fmla="*/ 0 w 35"/>
                  <a:gd name="T7" fmla="*/ 7 h 9"/>
                  <a:gd name="T8" fmla="*/ 0 w 35"/>
                  <a:gd name="T9" fmla="*/ 7 h 9"/>
                  <a:gd name="T10" fmla="*/ 0 w 35"/>
                  <a:gd name="T11" fmla="*/ 7 h 9"/>
                  <a:gd name="T12" fmla="*/ 0 w 35"/>
                  <a:gd name="T13" fmla="*/ 5 h 9"/>
                  <a:gd name="T14" fmla="*/ 0 w 35"/>
                  <a:gd name="T15" fmla="*/ 5 h 9"/>
                  <a:gd name="T16" fmla="*/ 0 w 35"/>
                  <a:gd name="T17" fmla="*/ 5 h 9"/>
                  <a:gd name="T18" fmla="*/ 0 w 35"/>
                  <a:gd name="T19" fmla="*/ 5 h 9"/>
                  <a:gd name="T20" fmla="*/ 31 w 35"/>
                  <a:gd name="T21" fmla="*/ 0 h 9"/>
                  <a:gd name="T22" fmla="*/ 35 w 35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9">
                    <a:moveTo>
                      <a:pt x="35" y="2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1" y="0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DCE6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6" name="Freeform 4908"/>
              <p:cNvSpPr>
                <a:spLocks/>
              </p:cNvSpPr>
              <p:nvPr/>
            </p:nvSpPr>
            <p:spPr bwMode="auto">
              <a:xfrm>
                <a:off x="4562" y="1425"/>
                <a:ext cx="33" cy="9"/>
              </a:xfrm>
              <a:custGeom>
                <a:avLst/>
                <a:gdLst>
                  <a:gd name="T0" fmla="*/ 33 w 33"/>
                  <a:gd name="T1" fmla="*/ 4 h 9"/>
                  <a:gd name="T2" fmla="*/ 0 w 33"/>
                  <a:gd name="T3" fmla="*/ 9 h 9"/>
                  <a:gd name="T4" fmla="*/ 0 w 33"/>
                  <a:gd name="T5" fmla="*/ 7 h 9"/>
                  <a:gd name="T6" fmla="*/ 0 w 33"/>
                  <a:gd name="T7" fmla="*/ 7 h 9"/>
                  <a:gd name="T8" fmla="*/ 0 w 33"/>
                  <a:gd name="T9" fmla="*/ 7 h 9"/>
                  <a:gd name="T10" fmla="*/ 0 w 33"/>
                  <a:gd name="T11" fmla="*/ 7 h 9"/>
                  <a:gd name="T12" fmla="*/ 0 w 33"/>
                  <a:gd name="T13" fmla="*/ 5 h 9"/>
                  <a:gd name="T14" fmla="*/ 0 w 33"/>
                  <a:gd name="T15" fmla="*/ 5 h 9"/>
                  <a:gd name="T16" fmla="*/ 0 w 33"/>
                  <a:gd name="T17" fmla="*/ 5 h 9"/>
                  <a:gd name="T18" fmla="*/ 0 w 33"/>
                  <a:gd name="T19" fmla="*/ 5 h 9"/>
                  <a:gd name="T20" fmla="*/ 31 w 33"/>
                  <a:gd name="T21" fmla="*/ 0 h 9"/>
                  <a:gd name="T22" fmla="*/ 33 w 33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9">
                    <a:moveTo>
                      <a:pt x="33" y="4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1" y="0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DCE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7" name="Freeform 4909"/>
              <p:cNvSpPr>
                <a:spLocks/>
              </p:cNvSpPr>
              <p:nvPr/>
            </p:nvSpPr>
            <p:spPr bwMode="auto">
              <a:xfrm>
                <a:off x="4561" y="1423"/>
                <a:ext cx="32" cy="9"/>
              </a:xfrm>
              <a:custGeom>
                <a:avLst/>
                <a:gdLst>
                  <a:gd name="T0" fmla="*/ 32 w 32"/>
                  <a:gd name="T1" fmla="*/ 4 h 9"/>
                  <a:gd name="T2" fmla="*/ 1 w 32"/>
                  <a:gd name="T3" fmla="*/ 9 h 9"/>
                  <a:gd name="T4" fmla="*/ 1 w 32"/>
                  <a:gd name="T5" fmla="*/ 7 h 9"/>
                  <a:gd name="T6" fmla="*/ 1 w 32"/>
                  <a:gd name="T7" fmla="*/ 7 h 9"/>
                  <a:gd name="T8" fmla="*/ 1 w 32"/>
                  <a:gd name="T9" fmla="*/ 7 h 9"/>
                  <a:gd name="T10" fmla="*/ 1 w 32"/>
                  <a:gd name="T11" fmla="*/ 7 h 9"/>
                  <a:gd name="T12" fmla="*/ 1 w 32"/>
                  <a:gd name="T13" fmla="*/ 6 h 9"/>
                  <a:gd name="T14" fmla="*/ 1 w 32"/>
                  <a:gd name="T15" fmla="*/ 6 h 9"/>
                  <a:gd name="T16" fmla="*/ 1 w 32"/>
                  <a:gd name="T17" fmla="*/ 6 h 9"/>
                  <a:gd name="T18" fmla="*/ 0 w 32"/>
                  <a:gd name="T19" fmla="*/ 6 h 9"/>
                  <a:gd name="T20" fmla="*/ 31 w 32"/>
                  <a:gd name="T21" fmla="*/ 0 h 9"/>
                  <a:gd name="T22" fmla="*/ 32 w 32"/>
                  <a:gd name="T23" fmla="*/ 2 h 9"/>
                  <a:gd name="T24" fmla="*/ 32 w 32"/>
                  <a:gd name="T25" fmla="*/ 4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9">
                    <a:moveTo>
                      <a:pt x="32" y="4"/>
                    </a:move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DCE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" name="Freeform 4910"/>
              <p:cNvSpPr>
                <a:spLocks/>
              </p:cNvSpPr>
              <p:nvPr/>
            </p:nvSpPr>
            <p:spPr bwMode="auto">
              <a:xfrm>
                <a:off x="4561" y="1421"/>
                <a:ext cx="32" cy="9"/>
              </a:xfrm>
              <a:custGeom>
                <a:avLst/>
                <a:gdLst>
                  <a:gd name="T0" fmla="*/ 32 w 32"/>
                  <a:gd name="T1" fmla="*/ 4 h 9"/>
                  <a:gd name="T2" fmla="*/ 1 w 32"/>
                  <a:gd name="T3" fmla="*/ 9 h 9"/>
                  <a:gd name="T4" fmla="*/ 1 w 32"/>
                  <a:gd name="T5" fmla="*/ 8 h 9"/>
                  <a:gd name="T6" fmla="*/ 1 w 32"/>
                  <a:gd name="T7" fmla="*/ 8 h 9"/>
                  <a:gd name="T8" fmla="*/ 1 w 32"/>
                  <a:gd name="T9" fmla="*/ 8 h 9"/>
                  <a:gd name="T10" fmla="*/ 0 w 32"/>
                  <a:gd name="T11" fmla="*/ 8 h 9"/>
                  <a:gd name="T12" fmla="*/ 0 w 32"/>
                  <a:gd name="T13" fmla="*/ 6 h 9"/>
                  <a:gd name="T14" fmla="*/ 0 w 32"/>
                  <a:gd name="T15" fmla="*/ 6 h 9"/>
                  <a:gd name="T16" fmla="*/ 0 w 32"/>
                  <a:gd name="T17" fmla="*/ 6 h 9"/>
                  <a:gd name="T18" fmla="*/ 0 w 32"/>
                  <a:gd name="T19" fmla="*/ 6 h 9"/>
                  <a:gd name="T20" fmla="*/ 29 w 32"/>
                  <a:gd name="T21" fmla="*/ 0 h 9"/>
                  <a:gd name="T22" fmla="*/ 32 w 32"/>
                  <a:gd name="T23" fmla="*/ 4 h 9"/>
                  <a:gd name="T24" fmla="*/ 32 w 32"/>
                  <a:gd name="T25" fmla="*/ 4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9">
                    <a:moveTo>
                      <a:pt x="32" y="4"/>
                    </a:move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9" y="0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DCE6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" name="Freeform 4911"/>
              <p:cNvSpPr>
                <a:spLocks/>
              </p:cNvSpPr>
              <p:nvPr/>
            </p:nvSpPr>
            <p:spPr bwMode="auto">
              <a:xfrm>
                <a:off x="4561" y="1419"/>
                <a:ext cx="31" cy="10"/>
              </a:xfrm>
              <a:custGeom>
                <a:avLst/>
                <a:gdLst>
                  <a:gd name="T0" fmla="*/ 31 w 31"/>
                  <a:gd name="T1" fmla="*/ 4 h 10"/>
                  <a:gd name="T2" fmla="*/ 0 w 31"/>
                  <a:gd name="T3" fmla="*/ 10 h 10"/>
                  <a:gd name="T4" fmla="*/ 0 w 31"/>
                  <a:gd name="T5" fmla="*/ 8 h 10"/>
                  <a:gd name="T6" fmla="*/ 0 w 31"/>
                  <a:gd name="T7" fmla="*/ 8 h 10"/>
                  <a:gd name="T8" fmla="*/ 0 w 31"/>
                  <a:gd name="T9" fmla="*/ 8 h 10"/>
                  <a:gd name="T10" fmla="*/ 0 w 31"/>
                  <a:gd name="T11" fmla="*/ 8 h 10"/>
                  <a:gd name="T12" fmla="*/ 0 w 31"/>
                  <a:gd name="T13" fmla="*/ 6 h 10"/>
                  <a:gd name="T14" fmla="*/ 0 w 31"/>
                  <a:gd name="T15" fmla="*/ 6 h 10"/>
                  <a:gd name="T16" fmla="*/ 0 w 31"/>
                  <a:gd name="T17" fmla="*/ 6 h 10"/>
                  <a:gd name="T18" fmla="*/ 0 w 31"/>
                  <a:gd name="T19" fmla="*/ 6 h 10"/>
                  <a:gd name="T20" fmla="*/ 29 w 31"/>
                  <a:gd name="T21" fmla="*/ 0 h 10"/>
                  <a:gd name="T22" fmla="*/ 31 w 31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10">
                    <a:moveTo>
                      <a:pt x="31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9" y="0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DCE6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" name="Freeform 4912"/>
              <p:cNvSpPr>
                <a:spLocks/>
              </p:cNvSpPr>
              <p:nvPr/>
            </p:nvSpPr>
            <p:spPr bwMode="auto">
              <a:xfrm>
                <a:off x="4561" y="1417"/>
                <a:ext cx="29" cy="10"/>
              </a:xfrm>
              <a:custGeom>
                <a:avLst/>
                <a:gdLst>
                  <a:gd name="T0" fmla="*/ 29 w 29"/>
                  <a:gd name="T1" fmla="*/ 4 h 10"/>
                  <a:gd name="T2" fmla="*/ 0 w 29"/>
                  <a:gd name="T3" fmla="*/ 10 h 10"/>
                  <a:gd name="T4" fmla="*/ 0 w 29"/>
                  <a:gd name="T5" fmla="*/ 8 h 10"/>
                  <a:gd name="T6" fmla="*/ 0 w 29"/>
                  <a:gd name="T7" fmla="*/ 8 h 10"/>
                  <a:gd name="T8" fmla="*/ 0 w 29"/>
                  <a:gd name="T9" fmla="*/ 8 h 10"/>
                  <a:gd name="T10" fmla="*/ 0 w 29"/>
                  <a:gd name="T11" fmla="*/ 8 h 10"/>
                  <a:gd name="T12" fmla="*/ 0 w 29"/>
                  <a:gd name="T13" fmla="*/ 6 h 10"/>
                  <a:gd name="T14" fmla="*/ 0 w 29"/>
                  <a:gd name="T15" fmla="*/ 6 h 10"/>
                  <a:gd name="T16" fmla="*/ 0 w 29"/>
                  <a:gd name="T17" fmla="*/ 6 h 10"/>
                  <a:gd name="T18" fmla="*/ 0 w 29"/>
                  <a:gd name="T19" fmla="*/ 6 h 10"/>
                  <a:gd name="T20" fmla="*/ 27 w 29"/>
                  <a:gd name="T21" fmla="*/ 0 h 10"/>
                  <a:gd name="T22" fmla="*/ 29 w 29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10">
                    <a:moveTo>
                      <a:pt x="29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7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0E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1" name="Freeform 4913"/>
              <p:cNvSpPr>
                <a:spLocks/>
              </p:cNvSpPr>
              <p:nvPr/>
            </p:nvSpPr>
            <p:spPr bwMode="auto">
              <a:xfrm>
                <a:off x="4559" y="1415"/>
                <a:ext cx="31" cy="10"/>
              </a:xfrm>
              <a:custGeom>
                <a:avLst/>
                <a:gdLst>
                  <a:gd name="T0" fmla="*/ 31 w 31"/>
                  <a:gd name="T1" fmla="*/ 4 h 10"/>
                  <a:gd name="T2" fmla="*/ 2 w 31"/>
                  <a:gd name="T3" fmla="*/ 10 h 10"/>
                  <a:gd name="T4" fmla="*/ 2 w 31"/>
                  <a:gd name="T5" fmla="*/ 8 h 10"/>
                  <a:gd name="T6" fmla="*/ 2 w 31"/>
                  <a:gd name="T7" fmla="*/ 8 h 10"/>
                  <a:gd name="T8" fmla="*/ 2 w 31"/>
                  <a:gd name="T9" fmla="*/ 8 h 10"/>
                  <a:gd name="T10" fmla="*/ 2 w 31"/>
                  <a:gd name="T11" fmla="*/ 8 h 10"/>
                  <a:gd name="T12" fmla="*/ 2 w 31"/>
                  <a:gd name="T13" fmla="*/ 8 h 10"/>
                  <a:gd name="T14" fmla="*/ 0 w 31"/>
                  <a:gd name="T15" fmla="*/ 6 h 10"/>
                  <a:gd name="T16" fmla="*/ 0 w 31"/>
                  <a:gd name="T17" fmla="*/ 6 h 10"/>
                  <a:gd name="T18" fmla="*/ 0 w 31"/>
                  <a:gd name="T19" fmla="*/ 6 h 10"/>
                  <a:gd name="T20" fmla="*/ 27 w 31"/>
                  <a:gd name="T21" fmla="*/ 0 h 10"/>
                  <a:gd name="T22" fmla="*/ 31 w 31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10">
                    <a:moveTo>
                      <a:pt x="31" y="4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7" y="0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E0E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2" name="Freeform 4914"/>
              <p:cNvSpPr>
                <a:spLocks/>
              </p:cNvSpPr>
              <p:nvPr/>
            </p:nvSpPr>
            <p:spPr bwMode="auto">
              <a:xfrm>
                <a:off x="4559" y="1414"/>
                <a:ext cx="29" cy="9"/>
              </a:xfrm>
              <a:custGeom>
                <a:avLst/>
                <a:gdLst>
                  <a:gd name="T0" fmla="*/ 29 w 29"/>
                  <a:gd name="T1" fmla="*/ 3 h 9"/>
                  <a:gd name="T2" fmla="*/ 2 w 29"/>
                  <a:gd name="T3" fmla="*/ 9 h 9"/>
                  <a:gd name="T4" fmla="*/ 2 w 29"/>
                  <a:gd name="T5" fmla="*/ 9 h 9"/>
                  <a:gd name="T6" fmla="*/ 0 w 29"/>
                  <a:gd name="T7" fmla="*/ 7 h 9"/>
                  <a:gd name="T8" fmla="*/ 0 w 29"/>
                  <a:gd name="T9" fmla="*/ 7 h 9"/>
                  <a:gd name="T10" fmla="*/ 0 w 29"/>
                  <a:gd name="T11" fmla="*/ 7 h 9"/>
                  <a:gd name="T12" fmla="*/ 0 w 29"/>
                  <a:gd name="T13" fmla="*/ 7 h 9"/>
                  <a:gd name="T14" fmla="*/ 0 w 29"/>
                  <a:gd name="T15" fmla="*/ 5 h 9"/>
                  <a:gd name="T16" fmla="*/ 0 w 29"/>
                  <a:gd name="T17" fmla="*/ 5 h 9"/>
                  <a:gd name="T18" fmla="*/ 0 w 29"/>
                  <a:gd name="T19" fmla="*/ 5 h 9"/>
                  <a:gd name="T20" fmla="*/ 27 w 29"/>
                  <a:gd name="T21" fmla="*/ 0 h 9"/>
                  <a:gd name="T22" fmla="*/ 29 w 29"/>
                  <a:gd name="T23" fmla="*/ 3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9">
                    <a:moveTo>
                      <a:pt x="29" y="3"/>
                    </a:move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7" y="0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0EB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3" name="Freeform 4915"/>
              <p:cNvSpPr>
                <a:spLocks/>
              </p:cNvSpPr>
              <p:nvPr/>
            </p:nvSpPr>
            <p:spPr bwMode="auto">
              <a:xfrm>
                <a:off x="4559" y="1412"/>
                <a:ext cx="27" cy="9"/>
              </a:xfrm>
              <a:custGeom>
                <a:avLst/>
                <a:gdLst>
                  <a:gd name="T0" fmla="*/ 27 w 27"/>
                  <a:gd name="T1" fmla="*/ 3 h 9"/>
                  <a:gd name="T2" fmla="*/ 0 w 27"/>
                  <a:gd name="T3" fmla="*/ 9 h 9"/>
                  <a:gd name="T4" fmla="*/ 0 w 27"/>
                  <a:gd name="T5" fmla="*/ 9 h 9"/>
                  <a:gd name="T6" fmla="*/ 0 w 27"/>
                  <a:gd name="T7" fmla="*/ 7 h 9"/>
                  <a:gd name="T8" fmla="*/ 0 w 27"/>
                  <a:gd name="T9" fmla="*/ 7 h 9"/>
                  <a:gd name="T10" fmla="*/ 0 w 27"/>
                  <a:gd name="T11" fmla="*/ 7 h 9"/>
                  <a:gd name="T12" fmla="*/ 0 w 27"/>
                  <a:gd name="T13" fmla="*/ 7 h 9"/>
                  <a:gd name="T14" fmla="*/ 0 w 27"/>
                  <a:gd name="T15" fmla="*/ 5 h 9"/>
                  <a:gd name="T16" fmla="*/ 0 w 27"/>
                  <a:gd name="T17" fmla="*/ 5 h 9"/>
                  <a:gd name="T18" fmla="*/ 0 w 27"/>
                  <a:gd name="T19" fmla="*/ 5 h 9"/>
                  <a:gd name="T20" fmla="*/ 26 w 27"/>
                  <a:gd name="T21" fmla="*/ 0 h 9"/>
                  <a:gd name="T22" fmla="*/ 27 w 27"/>
                  <a:gd name="T23" fmla="*/ 3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9">
                    <a:moveTo>
                      <a:pt x="27" y="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6" y="0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E0EB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4" name="Freeform 4916"/>
              <p:cNvSpPr>
                <a:spLocks/>
              </p:cNvSpPr>
              <p:nvPr/>
            </p:nvSpPr>
            <p:spPr bwMode="auto">
              <a:xfrm>
                <a:off x="4557" y="1410"/>
                <a:ext cx="29" cy="9"/>
              </a:xfrm>
              <a:custGeom>
                <a:avLst/>
                <a:gdLst>
                  <a:gd name="T0" fmla="*/ 29 w 29"/>
                  <a:gd name="T1" fmla="*/ 4 h 9"/>
                  <a:gd name="T2" fmla="*/ 2 w 29"/>
                  <a:gd name="T3" fmla="*/ 9 h 9"/>
                  <a:gd name="T4" fmla="*/ 2 w 29"/>
                  <a:gd name="T5" fmla="*/ 9 h 9"/>
                  <a:gd name="T6" fmla="*/ 2 w 29"/>
                  <a:gd name="T7" fmla="*/ 7 h 9"/>
                  <a:gd name="T8" fmla="*/ 2 w 29"/>
                  <a:gd name="T9" fmla="*/ 7 h 9"/>
                  <a:gd name="T10" fmla="*/ 2 w 29"/>
                  <a:gd name="T11" fmla="*/ 7 h 9"/>
                  <a:gd name="T12" fmla="*/ 2 w 29"/>
                  <a:gd name="T13" fmla="*/ 7 h 9"/>
                  <a:gd name="T14" fmla="*/ 2 w 29"/>
                  <a:gd name="T15" fmla="*/ 5 h 9"/>
                  <a:gd name="T16" fmla="*/ 2 w 29"/>
                  <a:gd name="T17" fmla="*/ 5 h 9"/>
                  <a:gd name="T18" fmla="*/ 0 w 29"/>
                  <a:gd name="T19" fmla="*/ 5 h 9"/>
                  <a:gd name="T20" fmla="*/ 28 w 29"/>
                  <a:gd name="T21" fmla="*/ 0 h 9"/>
                  <a:gd name="T22" fmla="*/ 29 w 29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9">
                    <a:moveTo>
                      <a:pt x="29" y="4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8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0E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5" name="Freeform 4917"/>
              <p:cNvSpPr>
                <a:spLocks/>
              </p:cNvSpPr>
              <p:nvPr/>
            </p:nvSpPr>
            <p:spPr bwMode="auto">
              <a:xfrm>
                <a:off x="4557" y="1410"/>
                <a:ext cx="28" cy="7"/>
              </a:xfrm>
              <a:custGeom>
                <a:avLst/>
                <a:gdLst>
                  <a:gd name="T0" fmla="*/ 28 w 28"/>
                  <a:gd name="T1" fmla="*/ 2 h 7"/>
                  <a:gd name="T2" fmla="*/ 2 w 28"/>
                  <a:gd name="T3" fmla="*/ 7 h 7"/>
                  <a:gd name="T4" fmla="*/ 2 w 28"/>
                  <a:gd name="T5" fmla="*/ 7 h 7"/>
                  <a:gd name="T6" fmla="*/ 2 w 28"/>
                  <a:gd name="T7" fmla="*/ 5 h 7"/>
                  <a:gd name="T8" fmla="*/ 2 w 28"/>
                  <a:gd name="T9" fmla="*/ 5 h 7"/>
                  <a:gd name="T10" fmla="*/ 0 w 28"/>
                  <a:gd name="T11" fmla="*/ 5 h 7"/>
                  <a:gd name="T12" fmla="*/ 0 w 28"/>
                  <a:gd name="T13" fmla="*/ 5 h 7"/>
                  <a:gd name="T14" fmla="*/ 0 w 28"/>
                  <a:gd name="T15" fmla="*/ 4 h 7"/>
                  <a:gd name="T16" fmla="*/ 0 w 28"/>
                  <a:gd name="T17" fmla="*/ 4 h 7"/>
                  <a:gd name="T18" fmla="*/ 0 w 28"/>
                  <a:gd name="T19" fmla="*/ 4 h 7"/>
                  <a:gd name="T20" fmla="*/ 26 w 28"/>
                  <a:gd name="T21" fmla="*/ 0 h 7"/>
                  <a:gd name="T22" fmla="*/ 28 w 28"/>
                  <a:gd name="T23" fmla="*/ 2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7">
                    <a:moveTo>
                      <a:pt x="28" y="2"/>
                    </a:move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E3ED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6" name="Freeform 4918"/>
              <p:cNvSpPr>
                <a:spLocks/>
              </p:cNvSpPr>
              <p:nvPr/>
            </p:nvSpPr>
            <p:spPr bwMode="auto">
              <a:xfrm>
                <a:off x="4557" y="1408"/>
                <a:ext cx="28" cy="7"/>
              </a:xfrm>
              <a:custGeom>
                <a:avLst/>
                <a:gdLst>
                  <a:gd name="T0" fmla="*/ 28 w 28"/>
                  <a:gd name="T1" fmla="*/ 2 h 7"/>
                  <a:gd name="T2" fmla="*/ 0 w 28"/>
                  <a:gd name="T3" fmla="*/ 7 h 7"/>
                  <a:gd name="T4" fmla="*/ 0 w 28"/>
                  <a:gd name="T5" fmla="*/ 7 h 7"/>
                  <a:gd name="T6" fmla="*/ 0 w 28"/>
                  <a:gd name="T7" fmla="*/ 6 h 7"/>
                  <a:gd name="T8" fmla="*/ 0 w 28"/>
                  <a:gd name="T9" fmla="*/ 6 h 7"/>
                  <a:gd name="T10" fmla="*/ 0 w 28"/>
                  <a:gd name="T11" fmla="*/ 6 h 7"/>
                  <a:gd name="T12" fmla="*/ 0 w 28"/>
                  <a:gd name="T13" fmla="*/ 6 h 7"/>
                  <a:gd name="T14" fmla="*/ 0 w 28"/>
                  <a:gd name="T15" fmla="*/ 4 h 7"/>
                  <a:gd name="T16" fmla="*/ 0 w 28"/>
                  <a:gd name="T17" fmla="*/ 4 h 7"/>
                  <a:gd name="T18" fmla="*/ 0 w 28"/>
                  <a:gd name="T19" fmla="*/ 4 h 7"/>
                  <a:gd name="T20" fmla="*/ 24 w 28"/>
                  <a:gd name="T21" fmla="*/ 0 h 7"/>
                  <a:gd name="T22" fmla="*/ 28 w 28"/>
                  <a:gd name="T23" fmla="*/ 2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7">
                    <a:moveTo>
                      <a:pt x="28" y="2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E3E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7" name="Freeform 4919"/>
              <p:cNvSpPr>
                <a:spLocks/>
              </p:cNvSpPr>
              <p:nvPr/>
            </p:nvSpPr>
            <p:spPr bwMode="auto">
              <a:xfrm>
                <a:off x="4557" y="1406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0 w 26"/>
                  <a:gd name="T3" fmla="*/ 8 h 8"/>
                  <a:gd name="T4" fmla="*/ 0 w 26"/>
                  <a:gd name="T5" fmla="*/ 8 h 8"/>
                  <a:gd name="T6" fmla="*/ 0 w 26"/>
                  <a:gd name="T7" fmla="*/ 6 h 8"/>
                  <a:gd name="T8" fmla="*/ 0 w 26"/>
                  <a:gd name="T9" fmla="*/ 6 h 8"/>
                  <a:gd name="T10" fmla="*/ 0 w 26"/>
                  <a:gd name="T11" fmla="*/ 6 h 8"/>
                  <a:gd name="T12" fmla="*/ 0 w 26"/>
                  <a:gd name="T13" fmla="*/ 6 h 8"/>
                  <a:gd name="T14" fmla="*/ 0 w 26"/>
                  <a:gd name="T15" fmla="*/ 4 h 8"/>
                  <a:gd name="T16" fmla="*/ 0 w 26"/>
                  <a:gd name="T17" fmla="*/ 4 h 8"/>
                  <a:gd name="T18" fmla="*/ 0 w 26"/>
                  <a:gd name="T19" fmla="*/ 4 h 8"/>
                  <a:gd name="T20" fmla="*/ 24 w 26"/>
                  <a:gd name="T21" fmla="*/ 0 h 8"/>
                  <a:gd name="T22" fmla="*/ 26 w 26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3E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8" name="Freeform 4920"/>
              <p:cNvSpPr>
                <a:spLocks/>
              </p:cNvSpPr>
              <p:nvPr/>
            </p:nvSpPr>
            <p:spPr bwMode="auto">
              <a:xfrm>
                <a:off x="4555" y="1404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2 w 26"/>
                  <a:gd name="T3" fmla="*/ 8 h 8"/>
                  <a:gd name="T4" fmla="*/ 2 w 26"/>
                  <a:gd name="T5" fmla="*/ 8 h 8"/>
                  <a:gd name="T6" fmla="*/ 2 w 26"/>
                  <a:gd name="T7" fmla="*/ 6 h 8"/>
                  <a:gd name="T8" fmla="*/ 2 w 26"/>
                  <a:gd name="T9" fmla="*/ 6 h 8"/>
                  <a:gd name="T10" fmla="*/ 2 w 26"/>
                  <a:gd name="T11" fmla="*/ 6 h 8"/>
                  <a:gd name="T12" fmla="*/ 2 w 26"/>
                  <a:gd name="T13" fmla="*/ 6 h 8"/>
                  <a:gd name="T14" fmla="*/ 2 w 26"/>
                  <a:gd name="T15" fmla="*/ 4 h 8"/>
                  <a:gd name="T16" fmla="*/ 2 w 26"/>
                  <a:gd name="T17" fmla="*/ 4 h 8"/>
                  <a:gd name="T18" fmla="*/ 0 w 26"/>
                  <a:gd name="T19" fmla="*/ 4 h 8"/>
                  <a:gd name="T20" fmla="*/ 25 w 26"/>
                  <a:gd name="T21" fmla="*/ 0 h 8"/>
                  <a:gd name="T22" fmla="*/ 26 w 26"/>
                  <a:gd name="T23" fmla="*/ 0 h 8"/>
                  <a:gd name="T24" fmla="*/ 26 w 26"/>
                  <a:gd name="T25" fmla="*/ 4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3ED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9" name="Freeform 4921"/>
              <p:cNvSpPr>
                <a:spLocks/>
              </p:cNvSpPr>
              <p:nvPr/>
            </p:nvSpPr>
            <p:spPr bwMode="auto">
              <a:xfrm>
                <a:off x="4555" y="1402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2 w 26"/>
                  <a:gd name="T3" fmla="*/ 8 h 8"/>
                  <a:gd name="T4" fmla="*/ 2 w 26"/>
                  <a:gd name="T5" fmla="*/ 8 h 8"/>
                  <a:gd name="T6" fmla="*/ 2 w 26"/>
                  <a:gd name="T7" fmla="*/ 6 h 8"/>
                  <a:gd name="T8" fmla="*/ 2 w 26"/>
                  <a:gd name="T9" fmla="*/ 6 h 8"/>
                  <a:gd name="T10" fmla="*/ 0 w 26"/>
                  <a:gd name="T11" fmla="*/ 6 h 8"/>
                  <a:gd name="T12" fmla="*/ 0 w 26"/>
                  <a:gd name="T13" fmla="*/ 6 h 8"/>
                  <a:gd name="T14" fmla="*/ 0 w 26"/>
                  <a:gd name="T15" fmla="*/ 4 h 8"/>
                  <a:gd name="T16" fmla="*/ 0 w 26"/>
                  <a:gd name="T17" fmla="*/ 4 h 8"/>
                  <a:gd name="T18" fmla="*/ 0 w 26"/>
                  <a:gd name="T19" fmla="*/ 4 h 8"/>
                  <a:gd name="T20" fmla="*/ 25 w 26"/>
                  <a:gd name="T21" fmla="*/ 0 h 8"/>
                  <a:gd name="T22" fmla="*/ 26 w 26"/>
                  <a:gd name="T23" fmla="*/ 2 h 8"/>
                  <a:gd name="T24" fmla="*/ 26 w 26"/>
                  <a:gd name="T25" fmla="*/ 4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5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3ED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0" name="Freeform 4922"/>
              <p:cNvSpPr>
                <a:spLocks/>
              </p:cNvSpPr>
              <p:nvPr/>
            </p:nvSpPr>
            <p:spPr bwMode="auto">
              <a:xfrm>
                <a:off x="4555" y="1400"/>
                <a:ext cx="25" cy="8"/>
              </a:xfrm>
              <a:custGeom>
                <a:avLst/>
                <a:gdLst>
                  <a:gd name="T0" fmla="*/ 25 w 25"/>
                  <a:gd name="T1" fmla="*/ 4 h 8"/>
                  <a:gd name="T2" fmla="*/ 0 w 25"/>
                  <a:gd name="T3" fmla="*/ 8 h 8"/>
                  <a:gd name="T4" fmla="*/ 0 w 25"/>
                  <a:gd name="T5" fmla="*/ 8 h 8"/>
                  <a:gd name="T6" fmla="*/ 0 w 25"/>
                  <a:gd name="T7" fmla="*/ 6 h 8"/>
                  <a:gd name="T8" fmla="*/ 0 w 25"/>
                  <a:gd name="T9" fmla="*/ 6 h 8"/>
                  <a:gd name="T10" fmla="*/ 0 w 25"/>
                  <a:gd name="T11" fmla="*/ 6 h 8"/>
                  <a:gd name="T12" fmla="*/ 0 w 25"/>
                  <a:gd name="T13" fmla="*/ 6 h 8"/>
                  <a:gd name="T14" fmla="*/ 0 w 25"/>
                  <a:gd name="T15" fmla="*/ 4 h 8"/>
                  <a:gd name="T16" fmla="*/ 0 w 25"/>
                  <a:gd name="T17" fmla="*/ 4 h 8"/>
                  <a:gd name="T18" fmla="*/ 0 w 25"/>
                  <a:gd name="T19" fmla="*/ 4 h 8"/>
                  <a:gd name="T20" fmla="*/ 23 w 25"/>
                  <a:gd name="T21" fmla="*/ 0 h 8"/>
                  <a:gd name="T22" fmla="*/ 25 w 25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8">
                    <a:moveTo>
                      <a:pt x="25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E3ED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1" name="Freeform 4923"/>
              <p:cNvSpPr>
                <a:spLocks/>
              </p:cNvSpPr>
              <p:nvPr/>
            </p:nvSpPr>
            <p:spPr bwMode="auto">
              <a:xfrm>
                <a:off x="4555" y="1399"/>
                <a:ext cx="25" cy="7"/>
              </a:xfrm>
              <a:custGeom>
                <a:avLst/>
                <a:gdLst>
                  <a:gd name="T0" fmla="*/ 25 w 25"/>
                  <a:gd name="T1" fmla="*/ 3 h 7"/>
                  <a:gd name="T2" fmla="*/ 0 w 25"/>
                  <a:gd name="T3" fmla="*/ 7 h 7"/>
                  <a:gd name="T4" fmla="*/ 0 w 25"/>
                  <a:gd name="T5" fmla="*/ 7 h 7"/>
                  <a:gd name="T6" fmla="*/ 0 w 25"/>
                  <a:gd name="T7" fmla="*/ 5 h 7"/>
                  <a:gd name="T8" fmla="*/ 0 w 25"/>
                  <a:gd name="T9" fmla="*/ 5 h 7"/>
                  <a:gd name="T10" fmla="*/ 0 w 25"/>
                  <a:gd name="T11" fmla="*/ 5 h 7"/>
                  <a:gd name="T12" fmla="*/ 0 w 25"/>
                  <a:gd name="T13" fmla="*/ 5 h 7"/>
                  <a:gd name="T14" fmla="*/ 0 w 25"/>
                  <a:gd name="T15" fmla="*/ 5 h 7"/>
                  <a:gd name="T16" fmla="*/ 0 w 25"/>
                  <a:gd name="T17" fmla="*/ 3 h 7"/>
                  <a:gd name="T18" fmla="*/ 0 w 25"/>
                  <a:gd name="T19" fmla="*/ 3 h 7"/>
                  <a:gd name="T20" fmla="*/ 23 w 25"/>
                  <a:gd name="T21" fmla="*/ 0 h 7"/>
                  <a:gd name="T22" fmla="*/ 23 w 25"/>
                  <a:gd name="T23" fmla="*/ 0 h 7"/>
                  <a:gd name="T24" fmla="*/ 25 w 25"/>
                  <a:gd name="T25" fmla="*/ 3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7">
                    <a:moveTo>
                      <a:pt x="25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E8EF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2" name="Freeform 4924"/>
              <p:cNvSpPr>
                <a:spLocks/>
              </p:cNvSpPr>
              <p:nvPr/>
            </p:nvSpPr>
            <p:spPr bwMode="auto">
              <a:xfrm>
                <a:off x="4555" y="1397"/>
                <a:ext cx="23" cy="7"/>
              </a:xfrm>
              <a:custGeom>
                <a:avLst/>
                <a:gdLst>
                  <a:gd name="T0" fmla="*/ 23 w 23"/>
                  <a:gd name="T1" fmla="*/ 3 h 7"/>
                  <a:gd name="T2" fmla="*/ 0 w 23"/>
                  <a:gd name="T3" fmla="*/ 7 h 7"/>
                  <a:gd name="T4" fmla="*/ 0 w 23"/>
                  <a:gd name="T5" fmla="*/ 7 h 7"/>
                  <a:gd name="T6" fmla="*/ 0 w 23"/>
                  <a:gd name="T7" fmla="*/ 7 h 7"/>
                  <a:gd name="T8" fmla="*/ 0 w 23"/>
                  <a:gd name="T9" fmla="*/ 5 h 7"/>
                  <a:gd name="T10" fmla="*/ 0 w 23"/>
                  <a:gd name="T11" fmla="*/ 5 h 7"/>
                  <a:gd name="T12" fmla="*/ 0 w 23"/>
                  <a:gd name="T13" fmla="*/ 5 h 7"/>
                  <a:gd name="T14" fmla="*/ 0 w 23"/>
                  <a:gd name="T15" fmla="*/ 5 h 7"/>
                  <a:gd name="T16" fmla="*/ 0 w 23"/>
                  <a:gd name="T17" fmla="*/ 3 h 7"/>
                  <a:gd name="T18" fmla="*/ 0 w 23"/>
                  <a:gd name="T19" fmla="*/ 3 h 7"/>
                  <a:gd name="T20" fmla="*/ 21 w 23"/>
                  <a:gd name="T21" fmla="*/ 0 h 7"/>
                  <a:gd name="T22" fmla="*/ 23 w 23"/>
                  <a:gd name="T23" fmla="*/ 2 h 7"/>
                  <a:gd name="T24" fmla="*/ 23 w 23"/>
                  <a:gd name="T25" fmla="*/ 3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7">
                    <a:moveTo>
                      <a:pt x="23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E8EF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3" name="Freeform 4925"/>
              <p:cNvSpPr>
                <a:spLocks/>
              </p:cNvSpPr>
              <p:nvPr/>
            </p:nvSpPr>
            <p:spPr bwMode="auto">
              <a:xfrm>
                <a:off x="4554" y="1395"/>
                <a:ext cx="24" cy="7"/>
              </a:xfrm>
              <a:custGeom>
                <a:avLst/>
                <a:gdLst>
                  <a:gd name="T0" fmla="*/ 24 w 24"/>
                  <a:gd name="T1" fmla="*/ 4 h 7"/>
                  <a:gd name="T2" fmla="*/ 1 w 24"/>
                  <a:gd name="T3" fmla="*/ 7 h 7"/>
                  <a:gd name="T4" fmla="*/ 1 w 24"/>
                  <a:gd name="T5" fmla="*/ 7 h 7"/>
                  <a:gd name="T6" fmla="*/ 1 w 24"/>
                  <a:gd name="T7" fmla="*/ 7 h 7"/>
                  <a:gd name="T8" fmla="*/ 1 w 24"/>
                  <a:gd name="T9" fmla="*/ 5 h 7"/>
                  <a:gd name="T10" fmla="*/ 1 w 24"/>
                  <a:gd name="T11" fmla="*/ 5 h 7"/>
                  <a:gd name="T12" fmla="*/ 1 w 24"/>
                  <a:gd name="T13" fmla="*/ 5 h 7"/>
                  <a:gd name="T14" fmla="*/ 1 w 24"/>
                  <a:gd name="T15" fmla="*/ 5 h 7"/>
                  <a:gd name="T16" fmla="*/ 1 w 24"/>
                  <a:gd name="T17" fmla="*/ 4 h 7"/>
                  <a:gd name="T18" fmla="*/ 0 w 24"/>
                  <a:gd name="T19" fmla="*/ 4 h 7"/>
                  <a:gd name="T20" fmla="*/ 20 w 24"/>
                  <a:gd name="T21" fmla="*/ 0 h 7"/>
                  <a:gd name="T22" fmla="*/ 24 w 24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7">
                    <a:moveTo>
                      <a:pt x="24" y="4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8EF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4" name="Freeform 4926"/>
              <p:cNvSpPr>
                <a:spLocks/>
              </p:cNvSpPr>
              <p:nvPr/>
            </p:nvSpPr>
            <p:spPr bwMode="auto">
              <a:xfrm>
                <a:off x="4554" y="1393"/>
                <a:ext cx="22" cy="7"/>
              </a:xfrm>
              <a:custGeom>
                <a:avLst/>
                <a:gdLst>
                  <a:gd name="T0" fmla="*/ 22 w 22"/>
                  <a:gd name="T1" fmla="*/ 4 h 7"/>
                  <a:gd name="T2" fmla="*/ 1 w 22"/>
                  <a:gd name="T3" fmla="*/ 7 h 7"/>
                  <a:gd name="T4" fmla="*/ 1 w 22"/>
                  <a:gd name="T5" fmla="*/ 7 h 7"/>
                  <a:gd name="T6" fmla="*/ 1 w 22"/>
                  <a:gd name="T7" fmla="*/ 7 h 7"/>
                  <a:gd name="T8" fmla="*/ 1 w 22"/>
                  <a:gd name="T9" fmla="*/ 6 h 7"/>
                  <a:gd name="T10" fmla="*/ 0 w 22"/>
                  <a:gd name="T11" fmla="*/ 6 h 7"/>
                  <a:gd name="T12" fmla="*/ 0 w 22"/>
                  <a:gd name="T13" fmla="*/ 6 h 7"/>
                  <a:gd name="T14" fmla="*/ 0 w 22"/>
                  <a:gd name="T15" fmla="*/ 6 h 7"/>
                  <a:gd name="T16" fmla="*/ 0 w 22"/>
                  <a:gd name="T17" fmla="*/ 4 h 7"/>
                  <a:gd name="T18" fmla="*/ 0 w 22"/>
                  <a:gd name="T19" fmla="*/ 4 h 7"/>
                  <a:gd name="T20" fmla="*/ 20 w 22"/>
                  <a:gd name="T21" fmla="*/ 0 h 7"/>
                  <a:gd name="T22" fmla="*/ 20 w 22"/>
                  <a:gd name="T23" fmla="*/ 2 h 7"/>
                  <a:gd name="T24" fmla="*/ 22 w 22"/>
                  <a:gd name="T25" fmla="*/ 4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7">
                    <a:moveTo>
                      <a:pt x="22" y="4"/>
                    </a:moveTo>
                    <a:lnTo>
                      <a:pt x="1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E8EF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5" name="Freeform 4927"/>
              <p:cNvSpPr>
                <a:spLocks/>
              </p:cNvSpPr>
              <p:nvPr/>
            </p:nvSpPr>
            <p:spPr bwMode="auto">
              <a:xfrm>
                <a:off x="4554" y="1391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0 w 20"/>
                  <a:gd name="T3" fmla="*/ 8 h 8"/>
                  <a:gd name="T4" fmla="*/ 0 w 20"/>
                  <a:gd name="T5" fmla="*/ 8 h 8"/>
                  <a:gd name="T6" fmla="*/ 0 w 20"/>
                  <a:gd name="T7" fmla="*/ 8 h 8"/>
                  <a:gd name="T8" fmla="*/ 0 w 20"/>
                  <a:gd name="T9" fmla="*/ 6 h 8"/>
                  <a:gd name="T10" fmla="*/ 0 w 20"/>
                  <a:gd name="T11" fmla="*/ 6 h 8"/>
                  <a:gd name="T12" fmla="*/ 0 w 20"/>
                  <a:gd name="T13" fmla="*/ 6 h 8"/>
                  <a:gd name="T14" fmla="*/ 0 w 20"/>
                  <a:gd name="T15" fmla="*/ 6 h 8"/>
                  <a:gd name="T16" fmla="*/ 0 w 20"/>
                  <a:gd name="T17" fmla="*/ 4 h 8"/>
                  <a:gd name="T18" fmla="*/ 0 w 20"/>
                  <a:gd name="T19" fmla="*/ 4 h 8"/>
                  <a:gd name="T20" fmla="*/ 19 w 20"/>
                  <a:gd name="T21" fmla="*/ 0 h 8"/>
                  <a:gd name="T22" fmla="*/ 20 w 20"/>
                  <a:gd name="T23" fmla="*/ 4 h 8"/>
                  <a:gd name="T24" fmla="*/ 20 w 20"/>
                  <a:gd name="T25" fmla="*/ 4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E8EF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6" name="Freeform 4928"/>
              <p:cNvSpPr>
                <a:spLocks/>
              </p:cNvSpPr>
              <p:nvPr/>
            </p:nvSpPr>
            <p:spPr bwMode="auto">
              <a:xfrm>
                <a:off x="4554" y="1389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0 w 20"/>
                  <a:gd name="T3" fmla="*/ 8 h 8"/>
                  <a:gd name="T4" fmla="*/ 0 w 20"/>
                  <a:gd name="T5" fmla="*/ 8 h 8"/>
                  <a:gd name="T6" fmla="*/ 0 w 20"/>
                  <a:gd name="T7" fmla="*/ 8 h 8"/>
                  <a:gd name="T8" fmla="*/ 0 w 20"/>
                  <a:gd name="T9" fmla="*/ 6 h 8"/>
                  <a:gd name="T10" fmla="*/ 0 w 20"/>
                  <a:gd name="T11" fmla="*/ 6 h 8"/>
                  <a:gd name="T12" fmla="*/ 0 w 20"/>
                  <a:gd name="T13" fmla="*/ 6 h 8"/>
                  <a:gd name="T14" fmla="*/ 0 w 20"/>
                  <a:gd name="T15" fmla="*/ 6 h 8"/>
                  <a:gd name="T16" fmla="*/ 0 w 20"/>
                  <a:gd name="T17" fmla="*/ 4 h 8"/>
                  <a:gd name="T18" fmla="*/ 0 w 20"/>
                  <a:gd name="T19" fmla="*/ 4 h 8"/>
                  <a:gd name="T20" fmla="*/ 19 w 20"/>
                  <a:gd name="T21" fmla="*/ 0 h 8"/>
                  <a:gd name="T22" fmla="*/ 20 w 20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EBF0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7" name="Freeform 4929"/>
              <p:cNvSpPr>
                <a:spLocks/>
              </p:cNvSpPr>
              <p:nvPr/>
            </p:nvSpPr>
            <p:spPr bwMode="auto">
              <a:xfrm>
                <a:off x="4554" y="1387"/>
                <a:ext cx="19" cy="8"/>
              </a:xfrm>
              <a:custGeom>
                <a:avLst/>
                <a:gdLst>
                  <a:gd name="T0" fmla="*/ 19 w 19"/>
                  <a:gd name="T1" fmla="*/ 4 h 8"/>
                  <a:gd name="T2" fmla="*/ 0 w 19"/>
                  <a:gd name="T3" fmla="*/ 8 h 8"/>
                  <a:gd name="T4" fmla="*/ 0 w 19"/>
                  <a:gd name="T5" fmla="*/ 8 h 8"/>
                  <a:gd name="T6" fmla="*/ 0 w 19"/>
                  <a:gd name="T7" fmla="*/ 8 h 8"/>
                  <a:gd name="T8" fmla="*/ 0 w 19"/>
                  <a:gd name="T9" fmla="*/ 6 h 8"/>
                  <a:gd name="T10" fmla="*/ 0 w 19"/>
                  <a:gd name="T11" fmla="*/ 6 h 8"/>
                  <a:gd name="T12" fmla="*/ 0 w 19"/>
                  <a:gd name="T13" fmla="*/ 6 h 8"/>
                  <a:gd name="T14" fmla="*/ 0 w 19"/>
                  <a:gd name="T15" fmla="*/ 6 h 8"/>
                  <a:gd name="T16" fmla="*/ 0 w 19"/>
                  <a:gd name="T17" fmla="*/ 4 h 8"/>
                  <a:gd name="T18" fmla="*/ 0 w 19"/>
                  <a:gd name="T19" fmla="*/ 4 h 8"/>
                  <a:gd name="T20" fmla="*/ 19 w 19"/>
                  <a:gd name="T21" fmla="*/ 0 h 8"/>
                  <a:gd name="T22" fmla="*/ 19 w 19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B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8" name="Freeform 4930"/>
              <p:cNvSpPr>
                <a:spLocks/>
              </p:cNvSpPr>
              <p:nvPr/>
            </p:nvSpPr>
            <p:spPr bwMode="auto">
              <a:xfrm>
                <a:off x="4554" y="1385"/>
                <a:ext cx="19" cy="8"/>
              </a:xfrm>
              <a:custGeom>
                <a:avLst/>
                <a:gdLst>
                  <a:gd name="T0" fmla="*/ 19 w 19"/>
                  <a:gd name="T1" fmla="*/ 4 h 8"/>
                  <a:gd name="T2" fmla="*/ 0 w 19"/>
                  <a:gd name="T3" fmla="*/ 8 h 8"/>
                  <a:gd name="T4" fmla="*/ 0 w 19"/>
                  <a:gd name="T5" fmla="*/ 8 h 8"/>
                  <a:gd name="T6" fmla="*/ 0 w 19"/>
                  <a:gd name="T7" fmla="*/ 8 h 8"/>
                  <a:gd name="T8" fmla="*/ 0 w 19"/>
                  <a:gd name="T9" fmla="*/ 6 h 8"/>
                  <a:gd name="T10" fmla="*/ 0 w 19"/>
                  <a:gd name="T11" fmla="*/ 6 h 8"/>
                  <a:gd name="T12" fmla="*/ 0 w 19"/>
                  <a:gd name="T13" fmla="*/ 6 h 8"/>
                  <a:gd name="T14" fmla="*/ 0 w 19"/>
                  <a:gd name="T15" fmla="*/ 6 h 8"/>
                  <a:gd name="T16" fmla="*/ 0 w 19"/>
                  <a:gd name="T17" fmla="*/ 4 h 8"/>
                  <a:gd name="T18" fmla="*/ 0 w 19"/>
                  <a:gd name="T19" fmla="*/ 4 h 8"/>
                  <a:gd name="T20" fmla="*/ 17 w 19"/>
                  <a:gd name="T21" fmla="*/ 0 h 8"/>
                  <a:gd name="T22" fmla="*/ 19 w 19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7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B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9" name="Freeform 4931"/>
              <p:cNvSpPr>
                <a:spLocks/>
              </p:cNvSpPr>
              <p:nvPr/>
            </p:nvSpPr>
            <p:spPr bwMode="auto">
              <a:xfrm>
                <a:off x="4554" y="1383"/>
                <a:ext cx="19" cy="8"/>
              </a:xfrm>
              <a:custGeom>
                <a:avLst/>
                <a:gdLst>
                  <a:gd name="T0" fmla="*/ 19 w 19"/>
                  <a:gd name="T1" fmla="*/ 4 h 8"/>
                  <a:gd name="T2" fmla="*/ 0 w 19"/>
                  <a:gd name="T3" fmla="*/ 8 h 8"/>
                  <a:gd name="T4" fmla="*/ 0 w 19"/>
                  <a:gd name="T5" fmla="*/ 8 h 8"/>
                  <a:gd name="T6" fmla="*/ 0 w 19"/>
                  <a:gd name="T7" fmla="*/ 8 h 8"/>
                  <a:gd name="T8" fmla="*/ 0 w 19"/>
                  <a:gd name="T9" fmla="*/ 6 h 8"/>
                  <a:gd name="T10" fmla="*/ 0 w 19"/>
                  <a:gd name="T11" fmla="*/ 6 h 8"/>
                  <a:gd name="T12" fmla="*/ 0 w 19"/>
                  <a:gd name="T13" fmla="*/ 6 h 8"/>
                  <a:gd name="T14" fmla="*/ 0 w 19"/>
                  <a:gd name="T15" fmla="*/ 6 h 8"/>
                  <a:gd name="T16" fmla="*/ 0 w 19"/>
                  <a:gd name="T17" fmla="*/ 4 h 8"/>
                  <a:gd name="T18" fmla="*/ 0 w 19"/>
                  <a:gd name="T19" fmla="*/ 4 h 8"/>
                  <a:gd name="T20" fmla="*/ 17 w 19"/>
                  <a:gd name="T21" fmla="*/ 0 h 8"/>
                  <a:gd name="T22" fmla="*/ 19 w 19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7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BF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0" name="Freeform 4932"/>
              <p:cNvSpPr>
                <a:spLocks/>
              </p:cNvSpPr>
              <p:nvPr/>
            </p:nvSpPr>
            <p:spPr bwMode="auto">
              <a:xfrm>
                <a:off x="4554" y="1382"/>
                <a:ext cx="17" cy="7"/>
              </a:xfrm>
              <a:custGeom>
                <a:avLst/>
                <a:gdLst>
                  <a:gd name="T0" fmla="*/ 17 w 17"/>
                  <a:gd name="T1" fmla="*/ 3 h 7"/>
                  <a:gd name="T2" fmla="*/ 0 w 17"/>
                  <a:gd name="T3" fmla="*/ 7 h 7"/>
                  <a:gd name="T4" fmla="*/ 0 w 17"/>
                  <a:gd name="T5" fmla="*/ 7 h 7"/>
                  <a:gd name="T6" fmla="*/ 0 w 17"/>
                  <a:gd name="T7" fmla="*/ 7 h 7"/>
                  <a:gd name="T8" fmla="*/ 0 w 17"/>
                  <a:gd name="T9" fmla="*/ 5 h 7"/>
                  <a:gd name="T10" fmla="*/ 0 w 17"/>
                  <a:gd name="T11" fmla="*/ 5 h 7"/>
                  <a:gd name="T12" fmla="*/ 0 w 17"/>
                  <a:gd name="T13" fmla="*/ 5 h 7"/>
                  <a:gd name="T14" fmla="*/ 0 w 17"/>
                  <a:gd name="T15" fmla="*/ 5 h 7"/>
                  <a:gd name="T16" fmla="*/ 0 w 17"/>
                  <a:gd name="T17" fmla="*/ 3 h 7"/>
                  <a:gd name="T18" fmla="*/ 0 w 17"/>
                  <a:gd name="T19" fmla="*/ 3 h 7"/>
                  <a:gd name="T20" fmla="*/ 17 w 17"/>
                  <a:gd name="T21" fmla="*/ 0 h 7"/>
                  <a:gd name="T22" fmla="*/ 17 w 17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17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7" y="0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EBF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1" name="Freeform 4933"/>
              <p:cNvSpPr>
                <a:spLocks/>
              </p:cNvSpPr>
              <p:nvPr/>
            </p:nvSpPr>
            <p:spPr bwMode="auto">
              <a:xfrm>
                <a:off x="4554" y="1382"/>
                <a:ext cx="17" cy="5"/>
              </a:xfrm>
              <a:custGeom>
                <a:avLst/>
                <a:gdLst>
                  <a:gd name="T0" fmla="*/ 17 w 17"/>
                  <a:gd name="T1" fmla="*/ 1 h 5"/>
                  <a:gd name="T2" fmla="*/ 0 w 17"/>
                  <a:gd name="T3" fmla="*/ 5 h 5"/>
                  <a:gd name="T4" fmla="*/ 0 w 17"/>
                  <a:gd name="T5" fmla="*/ 5 h 5"/>
                  <a:gd name="T6" fmla="*/ 0 w 17"/>
                  <a:gd name="T7" fmla="*/ 5 h 5"/>
                  <a:gd name="T8" fmla="*/ 0 w 17"/>
                  <a:gd name="T9" fmla="*/ 3 h 5"/>
                  <a:gd name="T10" fmla="*/ 0 w 17"/>
                  <a:gd name="T11" fmla="*/ 3 h 5"/>
                  <a:gd name="T12" fmla="*/ 0 w 17"/>
                  <a:gd name="T13" fmla="*/ 3 h 5"/>
                  <a:gd name="T14" fmla="*/ 0 w 17"/>
                  <a:gd name="T15" fmla="*/ 3 h 5"/>
                  <a:gd name="T16" fmla="*/ 0 w 17"/>
                  <a:gd name="T17" fmla="*/ 1 h 5"/>
                  <a:gd name="T18" fmla="*/ 0 w 17"/>
                  <a:gd name="T19" fmla="*/ 1 h 5"/>
                  <a:gd name="T20" fmla="*/ 15 w 17"/>
                  <a:gd name="T21" fmla="*/ 0 h 5"/>
                  <a:gd name="T22" fmla="*/ 17 w 17"/>
                  <a:gd name="T23" fmla="*/ 1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5">
                    <a:moveTo>
                      <a:pt x="17" y="1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5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EBF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2" name="Freeform 4934"/>
              <p:cNvSpPr>
                <a:spLocks/>
              </p:cNvSpPr>
              <p:nvPr/>
            </p:nvSpPr>
            <p:spPr bwMode="auto">
              <a:xfrm>
                <a:off x="4554" y="1380"/>
                <a:ext cx="17" cy="5"/>
              </a:xfrm>
              <a:custGeom>
                <a:avLst/>
                <a:gdLst>
                  <a:gd name="T0" fmla="*/ 17 w 17"/>
                  <a:gd name="T1" fmla="*/ 2 h 5"/>
                  <a:gd name="T2" fmla="*/ 0 w 17"/>
                  <a:gd name="T3" fmla="*/ 5 h 5"/>
                  <a:gd name="T4" fmla="*/ 0 w 17"/>
                  <a:gd name="T5" fmla="*/ 5 h 5"/>
                  <a:gd name="T6" fmla="*/ 0 w 17"/>
                  <a:gd name="T7" fmla="*/ 5 h 5"/>
                  <a:gd name="T8" fmla="*/ 0 w 17"/>
                  <a:gd name="T9" fmla="*/ 3 h 5"/>
                  <a:gd name="T10" fmla="*/ 0 w 17"/>
                  <a:gd name="T11" fmla="*/ 3 h 5"/>
                  <a:gd name="T12" fmla="*/ 0 w 17"/>
                  <a:gd name="T13" fmla="*/ 3 h 5"/>
                  <a:gd name="T14" fmla="*/ 0 w 17"/>
                  <a:gd name="T15" fmla="*/ 3 h 5"/>
                  <a:gd name="T16" fmla="*/ 0 w 17"/>
                  <a:gd name="T17" fmla="*/ 2 h 5"/>
                  <a:gd name="T18" fmla="*/ 0 w 17"/>
                  <a:gd name="T19" fmla="*/ 2 h 5"/>
                  <a:gd name="T20" fmla="*/ 15 w 17"/>
                  <a:gd name="T21" fmla="*/ 0 h 5"/>
                  <a:gd name="T22" fmla="*/ 17 w 17"/>
                  <a:gd name="T23" fmla="*/ 2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5">
                    <a:moveTo>
                      <a:pt x="17" y="2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0F5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3" name="Freeform 4935"/>
              <p:cNvSpPr>
                <a:spLocks/>
              </p:cNvSpPr>
              <p:nvPr/>
            </p:nvSpPr>
            <p:spPr bwMode="auto">
              <a:xfrm>
                <a:off x="4554" y="1378"/>
                <a:ext cx="15" cy="5"/>
              </a:xfrm>
              <a:custGeom>
                <a:avLst/>
                <a:gdLst>
                  <a:gd name="T0" fmla="*/ 15 w 15"/>
                  <a:gd name="T1" fmla="*/ 4 h 5"/>
                  <a:gd name="T2" fmla="*/ 0 w 15"/>
                  <a:gd name="T3" fmla="*/ 5 h 5"/>
                  <a:gd name="T4" fmla="*/ 0 w 15"/>
                  <a:gd name="T5" fmla="*/ 5 h 5"/>
                  <a:gd name="T6" fmla="*/ 0 w 15"/>
                  <a:gd name="T7" fmla="*/ 5 h 5"/>
                  <a:gd name="T8" fmla="*/ 0 w 15"/>
                  <a:gd name="T9" fmla="*/ 4 h 5"/>
                  <a:gd name="T10" fmla="*/ 0 w 15"/>
                  <a:gd name="T11" fmla="*/ 4 h 5"/>
                  <a:gd name="T12" fmla="*/ 0 w 15"/>
                  <a:gd name="T13" fmla="*/ 4 h 5"/>
                  <a:gd name="T14" fmla="*/ 0 w 15"/>
                  <a:gd name="T15" fmla="*/ 4 h 5"/>
                  <a:gd name="T16" fmla="*/ 0 w 15"/>
                  <a:gd name="T17" fmla="*/ 2 h 5"/>
                  <a:gd name="T18" fmla="*/ 0 w 15"/>
                  <a:gd name="T19" fmla="*/ 2 h 5"/>
                  <a:gd name="T20" fmla="*/ 0 w 15"/>
                  <a:gd name="T21" fmla="*/ 2 h 5"/>
                  <a:gd name="T22" fmla="*/ 15 w 15"/>
                  <a:gd name="T23" fmla="*/ 0 h 5"/>
                  <a:gd name="T24" fmla="*/ 15 w 15"/>
                  <a:gd name="T25" fmla="*/ 4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5">
                    <a:moveTo>
                      <a:pt x="15" y="4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0F5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4" name="Freeform 4936"/>
              <p:cNvSpPr>
                <a:spLocks/>
              </p:cNvSpPr>
              <p:nvPr/>
            </p:nvSpPr>
            <p:spPr bwMode="auto">
              <a:xfrm>
                <a:off x="4554" y="1376"/>
                <a:ext cx="15" cy="6"/>
              </a:xfrm>
              <a:custGeom>
                <a:avLst/>
                <a:gdLst>
                  <a:gd name="T0" fmla="*/ 15 w 15"/>
                  <a:gd name="T1" fmla="*/ 4 h 6"/>
                  <a:gd name="T2" fmla="*/ 0 w 15"/>
                  <a:gd name="T3" fmla="*/ 6 h 6"/>
                  <a:gd name="T4" fmla="*/ 0 w 15"/>
                  <a:gd name="T5" fmla="*/ 6 h 6"/>
                  <a:gd name="T6" fmla="*/ 0 w 15"/>
                  <a:gd name="T7" fmla="*/ 6 h 6"/>
                  <a:gd name="T8" fmla="*/ 0 w 15"/>
                  <a:gd name="T9" fmla="*/ 6 h 6"/>
                  <a:gd name="T10" fmla="*/ 0 w 15"/>
                  <a:gd name="T11" fmla="*/ 6 h 6"/>
                  <a:gd name="T12" fmla="*/ 0 w 15"/>
                  <a:gd name="T13" fmla="*/ 4 h 6"/>
                  <a:gd name="T14" fmla="*/ 0 w 15"/>
                  <a:gd name="T15" fmla="*/ 4 h 6"/>
                  <a:gd name="T16" fmla="*/ 0 w 15"/>
                  <a:gd name="T17" fmla="*/ 4 h 6"/>
                  <a:gd name="T18" fmla="*/ 0 w 15"/>
                  <a:gd name="T19" fmla="*/ 4 h 6"/>
                  <a:gd name="T20" fmla="*/ 0 w 15"/>
                  <a:gd name="T21" fmla="*/ 2 h 6"/>
                  <a:gd name="T22" fmla="*/ 14 w 15"/>
                  <a:gd name="T23" fmla="*/ 0 h 6"/>
                  <a:gd name="T24" fmla="*/ 15 w 15"/>
                  <a:gd name="T25" fmla="*/ 4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6">
                    <a:moveTo>
                      <a:pt x="15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0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5" name="Freeform 4937"/>
              <p:cNvSpPr>
                <a:spLocks/>
              </p:cNvSpPr>
              <p:nvPr/>
            </p:nvSpPr>
            <p:spPr bwMode="auto">
              <a:xfrm>
                <a:off x="4554" y="1374"/>
                <a:ext cx="15" cy="6"/>
              </a:xfrm>
              <a:custGeom>
                <a:avLst/>
                <a:gdLst>
                  <a:gd name="T0" fmla="*/ 15 w 15"/>
                  <a:gd name="T1" fmla="*/ 4 h 6"/>
                  <a:gd name="T2" fmla="*/ 0 w 15"/>
                  <a:gd name="T3" fmla="*/ 6 h 6"/>
                  <a:gd name="T4" fmla="*/ 0 w 15"/>
                  <a:gd name="T5" fmla="*/ 2 h 6"/>
                  <a:gd name="T6" fmla="*/ 14 w 15"/>
                  <a:gd name="T7" fmla="*/ 0 h 6"/>
                  <a:gd name="T8" fmla="*/ 15 w 1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5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0F5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6" name="Freeform 4938"/>
              <p:cNvSpPr>
                <a:spLocks/>
              </p:cNvSpPr>
              <p:nvPr/>
            </p:nvSpPr>
            <p:spPr bwMode="auto">
              <a:xfrm>
                <a:off x="4554" y="1372"/>
                <a:ext cx="14" cy="6"/>
              </a:xfrm>
              <a:custGeom>
                <a:avLst/>
                <a:gdLst>
                  <a:gd name="T0" fmla="*/ 14 w 14"/>
                  <a:gd name="T1" fmla="*/ 4 h 6"/>
                  <a:gd name="T2" fmla="*/ 0 w 14"/>
                  <a:gd name="T3" fmla="*/ 6 h 6"/>
                  <a:gd name="T4" fmla="*/ 0 w 14"/>
                  <a:gd name="T5" fmla="*/ 2 h 6"/>
                  <a:gd name="T6" fmla="*/ 14 w 14"/>
                  <a:gd name="T7" fmla="*/ 0 h 6"/>
                  <a:gd name="T8" fmla="*/ 14 w 1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4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F0F5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7" name="Freeform 4939"/>
              <p:cNvSpPr>
                <a:spLocks/>
              </p:cNvSpPr>
              <p:nvPr/>
            </p:nvSpPr>
            <p:spPr bwMode="auto">
              <a:xfrm>
                <a:off x="4554" y="1370"/>
                <a:ext cx="14" cy="6"/>
              </a:xfrm>
              <a:custGeom>
                <a:avLst/>
                <a:gdLst>
                  <a:gd name="T0" fmla="*/ 14 w 14"/>
                  <a:gd name="T1" fmla="*/ 4 h 6"/>
                  <a:gd name="T2" fmla="*/ 0 w 14"/>
                  <a:gd name="T3" fmla="*/ 6 h 6"/>
                  <a:gd name="T4" fmla="*/ 0 w 14"/>
                  <a:gd name="T5" fmla="*/ 2 h 6"/>
                  <a:gd name="T6" fmla="*/ 12 w 14"/>
                  <a:gd name="T7" fmla="*/ 0 h 6"/>
                  <a:gd name="T8" fmla="*/ 14 w 1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4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F3F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8" name="Freeform 4940"/>
              <p:cNvSpPr>
                <a:spLocks/>
              </p:cNvSpPr>
              <p:nvPr/>
            </p:nvSpPr>
            <p:spPr bwMode="auto">
              <a:xfrm>
                <a:off x="4554" y="1368"/>
                <a:ext cx="14" cy="6"/>
              </a:xfrm>
              <a:custGeom>
                <a:avLst/>
                <a:gdLst>
                  <a:gd name="T0" fmla="*/ 14 w 14"/>
                  <a:gd name="T1" fmla="*/ 4 h 6"/>
                  <a:gd name="T2" fmla="*/ 0 w 14"/>
                  <a:gd name="T3" fmla="*/ 6 h 6"/>
                  <a:gd name="T4" fmla="*/ 0 w 14"/>
                  <a:gd name="T5" fmla="*/ 2 h 6"/>
                  <a:gd name="T6" fmla="*/ 12 w 14"/>
                  <a:gd name="T7" fmla="*/ 0 h 6"/>
                  <a:gd name="T8" fmla="*/ 14 w 1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4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F3F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9" name="Freeform 4941"/>
              <p:cNvSpPr>
                <a:spLocks/>
              </p:cNvSpPr>
              <p:nvPr/>
            </p:nvSpPr>
            <p:spPr bwMode="auto">
              <a:xfrm>
                <a:off x="4554" y="1367"/>
                <a:ext cx="12" cy="5"/>
              </a:xfrm>
              <a:custGeom>
                <a:avLst/>
                <a:gdLst>
                  <a:gd name="T0" fmla="*/ 12 w 12"/>
                  <a:gd name="T1" fmla="*/ 3 h 5"/>
                  <a:gd name="T2" fmla="*/ 0 w 12"/>
                  <a:gd name="T3" fmla="*/ 5 h 5"/>
                  <a:gd name="T4" fmla="*/ 0 w 12"/>
                  <a:gd name="T5" fmla="*/ 1 h 5"/>
                  <a:gd name="T6" fmla="*/ 12 w 12"/>
                  <a:gd name="T7" fmla="*/ 0 h 5"/>
                  <a:gd name="T8" fmla="*/ 12 w 12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2" y="3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F3F6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0" name="Freeform 4942"/>
              <p:cNvSpPr>
                <a:spLocks/>
              </p:cNvSpPr>
              <p:nvPr/>
            </p:nvSpPr>
            <p:spPr bwMode="auto">
              <a:xfrm>
                <a:off x="4554" y="1365"/>
                <a:ext cx="12" cy="5"/>
              </a:xfrm>
              <a:custGeom>
                <a:avLst/>
                <a:gdLst>
                  <a:gd name="T0" fmla="*/ 12 w 12"/>
                  <a:gd name="T1" fmla="*/ 3 h 5"/>
                  <a:gd name="T2" fmla="*/ 0 w 12"/>
                  <a:gd name="T3" fmla="*/ 5 h 5"/>
                  <a:gd name="T4" fmla="*/ 0 w 12"/>
                  <a:gd name="T5" fmla="*/ 2 h 5"/>
                  <a:gd name="T6" fmla="*/ 10 w 12"/>
                  <a:gd name="T7" fmla="*/ 0 h 5"/>
                  <a:gd name="T8" fmla="*/ 10 w 12"/>
                  <a:gd name="T9" fmla="*/ 0 h 5"/>
                  <a:gd name="T10" fmla="*/ 12 w 12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12" y="3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F3F6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1" name="Freeform 4943"/>
              <p:cNvSpPr>
                <a:spLocks/>
              </p:cNvSpPr>
              <p:nvPr/>
            </p:nvSpPr>
            <p:spPr bwMode="auto">
              <a:xfrm>
                <a:off x="4554" y="1363"/>
                <a:ext cx="12" cy="5"/>
              </a:xfrm>
              <a:custGeom>
                <a:avLst/>
                <a:gdLst>
                  <a:gd name="T0" fmla="*/ 12 w 12"/>
                  <a:gd name="T1" fmla="*/ 4 h 5"/>
                  <a:gd name="T2" fmla="*/ 0 w 12"/>
                  <a:gd name="T3" fmla="*/ 5 h 5"/>
                  <a:gd name="T4" fmla="*/ 0 w 12"/>
                  <a:gd name="T5" fmla="*/ 2 h 5"/>
                  <a:gd name="T6" fmla="*/ 10 w 12"/>
                  <a:gd name="T7" fmla="*/ 0 h 5"/>
                  <a:gd name="T8" fmla="*/ 10 w 12"/>
                  <a:gd name="T9" fmla="*/ 2 h 5"/>
                  <a:gd name="T10" fmla="*/ 12 w 12"/>
                  <a:gd name="T11" fmla="*/ 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12" y="4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F3F6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2" name="Freeform 4944"/>
              <p:cNvSpPr>
                <a:spLocks/>
              </p:cNvSpPr>
              <p:nvPr/>
            </p:nvSpPr>
            <p:spPr bwMode="auto">
              <a:xfrm>
                <a:off x="4554" y="1361"/>
                <a:ext cx="10" cy="6"/>
              </a:xfrm>
              <a:custGeom>
                <a:avLst/>
                <a:gdLst>
                  <a:gd name="T0" fmla="*/ 10 w 10"/>
                  <a:gd name="T1" fmla="*/ 4 h 6"/>
                  <a:gd name="T2" fmla="*/ 0 w 10"/>
                  <a:gd name="T3" fmla="*/ 6 h 6"/>
                  <a:gd name="T4" fmla="*/ 0 w 10"/>
                  <a:gd name="T5" fmla="*/ 2 h 6"/>
                  <a:gd name="T6" fmla="*/ 8 w 10"/>
                  <a:gd name="T7" fmla="*/ 0 h 6"/>
                  <a:gd name="T8" fmla="*/ 10 w 10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3F6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3" name="Freeform 4945"/>
              <p:cNvSpPr>
                <a:spLocks/>
              </p:cNvSpPr>
              <p:nvPr/>
            </p:nvSpPr>
            <p:spPr bwMode="auto">
              <a:xfrm>
                <a:off x="4554" y="1359"/>
                <a:ext cx="10" cy="6"/>
              </a:xfrm>
              <a:custGeom>
                <a:avLst/>
                <a:gdLst>
                  <a:gd name="T0" fmla="*/ 10 w 10"/>
                  <a:gd name="T1" fmla="*/ 4 h 6"/>
                  <a:gd name="T2" fmla="*/ 0 w 10"/>
                  <a:gd name="T3" fmla="*/ 6 h 6"/>
                  <a:gd name="T4" fmla="*/ 1 w 10"/>
                  <a:gd name="T5" fmla="*/ 2 h 6"/>
                  <a:gd name="T6" fmla="*/ 8 w 10"/>
                  <a:gd name="T7" fmla="*/ 0 h 6"/>
                  <a:gd name="T8" fmla="*/ 10 w 10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lnTo>
                      <a:pt x="0" y="6"/>
                    </a:lnTo>
                    <a:lnTo>
                      <a:pt x="1" y="2"/>
                    </a:lnTo>
                    <a:lnTo>
                      <a:pt x="8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F7F8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4" name="Freeform 4946"/>
              <p:cNvSpPr>
                <a:spLocks/>
              </p:cNvSpPr>
              <p:nvPr/>
            </p:nvSpPr>
            <p:spPr bwMode="auto">
              <a:xfrm>
                <a:off x="4554" y="1357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0 w 8"/>
                  <a:gd name="T3" fmla="*/ 6 h 6"/>
                  <a:gd name="T4" fmla="*/ 1 w 8"/>
                  <a:gd name="T5" fmla="*/ 2 h 6"/>
                  <a:gd name="T6" fmla="*/ 7 w 8"/>
                  <a:gd name="T7" fmla="*/ 0 h 6"/>
                  <a:gd name="T8" fmla="*/ 8 w 8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0" y="6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7F8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5" name="Freeform 4947"/>
              <p:cNvSpPr>
                <a:spLocks/>
              </p:cNvSpPr>
              <p:nvPr/>
            </p:nvSpPr>
            <p:spPr bwMode="auto">
              <a:xfrm>
                <a:off x="4555" y="1355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0 w 7"/>
                  <a:gd name="T3" fmla="*/ 6 h 6"/>
                  <a:gd name="T4" fmla="*/ 0 w 7"/>
                  <a:gd name="T5" fmla="*/ 2 h 6"/>
                  <a:gd name="T6" fmla="*/ 6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7F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6" name="Freeform 4948"/>
              <p:cNvSpPr>
                <a:spLocks/>
              </p:cNvSpPr>
              <p:nvPr/>
            </p:nvSpPr>
            <p:spPr bwMode="auto">
              <a:xfrm>
                <a:off x="4555" y="1353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0 w 6"/>
                  <a:gd name="T3" fmla="*/ 6 h 6"/>
                  <a:gd name="T4" fmla="*/ 0 w 6"/>
                  <a:gd name="T5" fmla="*/ 2 h 6"/>
                  <a:gd name="T6" fmla="*/ 4 w 6"/>
                  <a:gd name="T7" fmla="*/ 0 h 6"/>
                  <a:gd name="T8" fmla="*/ 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7F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7" name="Freeform 4949"/>
              <p:cNvSpPr>
                <a:spLocks/>
              </p:cNvSpPr>
              <p:nvPr/>
            </p:nvSpPr>
            <p:spPr bwMode="auto">
              <a:xfrm>
                <a:off x="4555" y="1352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0 w 6"/>
                  <a:gd name="T3" fmla="*/ 5 h 5"/>
                  <a:gd name="T4" fmla="*/ 0 w 6"/>
                  <a:gd name="T5" fmla="*/ 1 h 5"/>
                  <a:gd name="T6" fmla="*/ 4 w 6"/>
                  <a:gd name="T7" fmla="*/ 0 h 5"/>
                  <a:gd name="T8" fmla="*/ 6 w 6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7F8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8" name="Freeform 4950"/>
              <p:cNvSpPr>
                <a:spLocks/>
              </p:cNvSpPr>
              <p:nvPr/>
            </p:nvSpPr>
            <p:spPr bwMode="auto">
              <a:xfrm>
                <a:off x="4555" y="1350"/>
                <a:ext cx="4" cy="5"/>
              </a:xfrm>
              <a:custGeom>
                <a:avLst/>
                <a:gdLst>
                  <a:gd name="T0" fmla="*/ 4 w 4"/>
                  <a:gd name="T1" fmla="*/ 3 h 5"/>
                  <a:gd name="T2" fmla="*/ 0 w 4"/>
                  <a:gd name="T3" fmla="*/ 5 h 5"/>
                  <a:gd name="T4" fmla="*/ 0 w 4"/>
                  <a:gd name="T5" fmla="*/ 2 h 5"/>
                  <a:gd name="T6" fmla="*/ 2 w 4"/>
                  <a:gd name="T7" fmla="*/ 0 h 5"/>
                  <a:gd name="T8" fmla="*/ 4 w 4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AFA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9" name="Freeform 4951"/>
              <p:cNvSpPr>
                <a:spLocks/>
              </p:cNvSpPr>
              <p:nvPr/>
            </p:nvSpPr>
            <p:spPr bwMode="auto">
              <a:xfrm>
                <a:off x="4555" y="1348"/>
                <a:ext cx="4" cy="5"/>
              </a:xfrm>
              <a:custGeom>
                <a:avLst/>
                <a:gdLst>
                  <a:gd name="T0" fmla="*/ 4 w 4"/>
                  <a:gd name="T1" fmla="*/ 4 h 5"/>
                  <a:gd name="T2" fmla="*/ 0 w 4"/>
                  <a:gd name="T3" fmla="*/ 5 h 5"/>
                  <a:gd name="T4" fmla="*/ 0 w 4"/>
                  <a:gd name="T5" fmla="*/ 2 h 5"/>
                  <a:gd name="T6" fmla="*/ 2 w 4"/>
                  <a:gd name="T7" fmla="*/ 0 h 5"/>
                  <a:gd name="T8" fmla="*/ 4 w 4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BFA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0" name="Freeform 4952"/>
              <p:cNvSpPr>
                <a:spLocks/>
              </p:cNvSpPr>
              <p:nvPr/>
            </p:nvSpPr>
            <p:spPr bwMode="auto">
              <a:xfrm>
                <a:off x="4555" y="1346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B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1" name="Freeform 4953"/>
              <p:cNvSpPr>
                <a:spLocks/>
              </p:cNvSpPr>
              <p:nvPr/>
            </p:nvSpPr>
            <p:spPr bwMode="auto">
              <a:xfrm>
                <a:off x="4648" y="1588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0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AC7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2" name="Freeform 4954"/>
              <p:cNvSpPr>
                <a:spLocks/>
              </p:cNvSpPr>
              <p:nvPr/>
            </p:nvSpPr>
            <p:spPr bwMode="auto">
              <a:xfrm>
                <a:off x="4647" y="158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BFCB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3" name="Freeform 4955"/>
              <p:cNvSpPr>
                <a:spLocks/>
              </p:cNvSpPr>
              <p:nvPr/>
            </p:nvSpPr>
            <p:spPr bwMode="auto">
              <a:xfrm>
                <a:off x="4647" y="1581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4 h 4"/>
                  <a:gd name="T4" fmla="*/ 0 w 3"/>
                  <a:gd name="T5" fmla="*/ 0 h 4"/>
                  <a:gd name="T6" fmla="*/ 3 w 3"/>
                  <a:gd name="T7" fmla="*/ 0 h 4"/>
                  <a:gd name="T8" fmla="*/ 3 w 3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2C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4" name="Freeform 4956"/>
              <p:cNvSpPr>
                <a:spLocks/>
              </p:cNvSpPr>
              <p:nvPr/>
            </p:nvSpPr>
            <p:spPr bwMode="auto">
              <a:xfrm>
                <a:off x="4647" y="1579"/>
                <a:ext cx="5" cy="4"/>
              </a:xfrm>
              <a:custGeom>
                <a:avLst/>
                <a:gdLst>
                  <a:gd name="T0" fmla="*/ 3 w 5"/>
                  <a:gd name="T1" fmla="*/ 4 h 4"/>
                  <a:gd name="T2" fmla="*/ 0 w 5"/>
                  <a:gd name="T3" fmla="*/ 4 h 4"/>
                  <a:gd name="T4" fmla="*/ 0 w 5"/>
                  <a:gd name="T5" fmla="*/ 0 h 4"/>
                  <a:gd name="T6" fmla="*/ 5 w 5"/>
                  <a:gd name="T7" fmla="*/ 0 h 4"/>
                  <a:gd name="T8" fmla="*/ 3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4D0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5" name="Freeform 4957"/>
              <p:cNvSpPr>
                <a:spLocks/>
              </p:cNvSpPr>
              <p:nvPr/>
            </p:nvSpPr>
            <p:spPr bwMode="auto">
              <a:xfrm>
                <a:off x="4647" y="1577"/>
                <a:ext cx="5" cy="4"/>
              </a:xfrm>
              <a:custGeom>
                <a:avLst/>
                <a:gdLst>
                  <a:gd name="T0" fmla="*/ 3 w 5"/>
                  <a:gd name="T1" fmla="*/ 4 h 4"/>
                  <a:gd name="T2" fmla="*/ 0 w 5"/>
                  <a:gd name="T3" fmla="*/ 4 h 4"/>
                  <a:gd name="T4" fmla="*/ 0 w 5"/>
                  <a:gd name="T5" fmla="*/ 0 h 4"/>
                  <a:gd name="T6" fmla="*/ 5 w 5"/>
                  <a:gd name="T7" fmla="*/ 0 h 4"/>
                  <a:gd name="T8" fmla="*/ 3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3D0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6" name="Freeform 4958"/>
              <p:cNvSpPr>
                <a:spLocks/>
              </p:cNvSpPr>
              <p:nvPr/>
            </p:nvSpPr>
            <p:spPr bwMode="auto">
              <a:xfrm>
                <a:off x="4645" y="1571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2 w 7"/>
                  <a:gd name="T3" fmla="*/ 4 h 4"/>
                  <a:gd name="T4" fmla="*/ 0 w 7"/>
                  <a:gd name="T5" fmla="*/ 0 h 4"/>
                  <a:gd name="T6" fmla="*/ 7 w 7"/>
                  <a:gd name="T7" fmla="*/ 0 h 4"/>
                  <a:gd name="T8" fmla="*/ 7 w 7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9D4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7" name="Freeform 4959"/>
              <p:cNvSpPr>
                <a:spLocks/>
              </p:cNvSpPr>
              <p:nvPr/>
            </p:nvSpPr>
            <p:spPr bwMode="auto">
              <a:xfrm>
                <a:off x="4645" y="1568"/>
                <a:ext cx="9" cy="5"/>
              </a:xfrm>
              <a:custGeom>
                <a:avLst/>
                <a:gdLst>
                  <a:gd name="T0" fmla="*/ 7 w 9"/>
                  <a:gd name="T1" fmla="*/ 5 h 5"/>
                  <a:gd name="T2" fmla="*/ 2 w 9"/>
                  <a:gd name="T3" fmla="*/ 5 h 5"/>
                  <a:gd name="T4" fmla="*/ 0 w 9"/>
                  <a:gd name="T5" fmla="*/ 2 h 5"/>
                  <a:gd name="T6" fmla="*/ 9 w 9"/>
                  <a:gd name="T7" fmla="*/ 0 h 5"/>
                  <a:gd name="T8" fmla="*/ 7 w 9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7" y="5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DD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8" name="Freeform 4960"/>
              <p:cNvSpPr>
                <a:spLocks/>
              </p:cNvSpPr>
              <p:nvPr/>
            </p:nvSpPr>
            <p:spPr bwMode="auto">
              <a:xfrm>
                <a:off x="4645" y="1566"/>
                <a:ext cx="9" cy="5"/>
              </a:xfrm>
              <a:custGeom>
                <a:avLst/>
                <a:gdLst>
                  <a:gd name="T0" fmla="*/ 7 w 9"/>
                  <a:gd name="T1" fmla="*/ 5 h 5"/>
                  <a:gd name="T2" fmla="*/ 0 w 9"/>
                  <a:gd name="T3" fmla="*/ 5 h 5"/>
                  <a:gd name="T4" fmla="*/ 0 w 9"/>
                  <a:gd name="T5" fmla="*/ 2 h 5"/>
                  <a:gd name="T6" fmla="*/ 9 w 9"/>
                  <a:gd name="T7" fmla="*/ 0 h 5"/>
                  <a:gd name="T8" fmla="*/ 7 w 9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7" y="5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D0D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9" name="Freeform 4961"/>
              <p:cNvSpPr>
                <a:spLocks/>
              </p:cNvSpPr>
              <p:nvPr/>
            </p:nvSpPr>
            <p:spPr bwMode="auto">
              <a:xfrm>
                <a:off x="4645" y="1564"/>
                <a:ext cx="9" cy="6"/>
              </a:xfrm>
              <a:custGeom>
                <a:avLst/>
                <a:gdLst>
                  <a:gd name="T0" fmla="*/ 9 w 9"/>
                  <a:gd name="T1" fmla="*/ 4 h 6"/>
                  <a:gd name="T2" fmla="*/ 0 w 9"/>
                  <a:gd name="T3" fmla="*/ 6 h 6"/>
                  <a:gd name="T4" fmla="*/ 0 w 9"/>
                  <a:gd name="T5" fmla="*/ 2 h 6"/>
                  <a:gd name="T6" fmla="*/ 9 w 9"/>
                  <a:gd name="T7" fmla="*/ 0 h 6"/>
                  <a:gd name="T8" fmla="*/ 9 w 9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D0DA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0" name="Freeform 4962"/>
              <p:cNvSpPr>
                <a:spLocks/>
              </p:cNvSpPr>
              <p:nvPr/>
            </p:nvSpPr>
            <p:spPr bwMode="auto">
              <a:xfrm>
                <a:off x="4645" y="1562"/>
                <a:ext cx="9" cy="6"/>
              </a:xfrm>
              <a:custGeom>
                <a:avLst/>
                <a:gdLst>
                  <a:gd name="T0" fmla="*/ 9 w 9"/>
                  <a:gd name="T1" fmla="*/ 4 h 6"/>
                  <a:gd name="T2" fmla="*/ 0 w 9"/>
                  <a:gd name="T3" fmla="*/ 6 h 6"/>
                  <a:gd name="T4" fmla="*/ 0 w 9"/>
                  <a:gd name="T5" fmla="*/ 2 h 6"/>
                  <a:gd name="T6" fmla="*/ 9 w 9"/>
                  <a:gd name="T7" fmla="*/ 0 h 6"/>
                  <a:gd name="T8" fmla="*/ 9 w 9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D4D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1" name="Freeform 4963"/>
              <p:cNvSpPr>
                <a:spLocks/>
              </p:cNvSpPr>
              <p:nvPr/>
            </p:nvSpPr>
            <p:spPr bwMode="auto">
              <a:xfrm>
                <a:off x="4645" y="1560"/>
                <a:ext cx="9" cy="6"/>
              </a:xfrm>
              <a:custGeom>
                <a:avLst/>
                <a:gdLst>
                  <a:gd name="T0" fmla="*/ 9 w 9"/>
                  <a:gd name="T1" fmla="*/ 4 h 6"/>
                  <a:gd name="T2" fmla="*/ 0 w 9"/>
                  <a:gd name="T3" fmla="*/ 6 h 6"/>
                  <a:gd name="T4" fmla="*/ 0 w 9"/>
                  <a:gd name="T5" fmla="*/ 2 h 6"/>
                  <a:gd name="T6" fmla="*/ 9 w 9"/>
                  <a:gd name="T7" fmla="*/ 0 h 6"/>
                  <a:gd name="T8" fmla="*/ 9 w 9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D7D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2" name="Freeform 4964"/>
              <p:cNvSpPr>
                <a:spLocks/>
              </p:cNvSpPr>
              <p:nvPr/>
            </p:nvSpPr>
            <p:spPr bwMode="auto">
              <a:xfrm>
                <a:off x="4643" y="1558"/>
                <a:ext cx="11" cy="6"/>
              </a:xfrm>
              <a:custGeom>
                <a:avLst/>
                <a:gdLst>
                  <a:gd name="T0" fmla="*/ 11 w 11"/>
                  <a:gd name="T1" fmla="*/ 4 h 6"/>
                  <a:gd name="T2" fmla="*/ 2 w 11"/>
                  <a:gd name="T3" fmla="*/ 6 h 6"/>
                  <a:gd name="T4" fmla="*/ 0 w 11"/>
                  <a:gd name="T5" fmla="*/ 2 h 6"/>
                  <a:gd name="T6" fmla="*/ 11 w 11"/>
                  <a:gd name="T7" fmla="*/ 0 h 6"/>
                  <a:gd name="T8" fmla="*/ 11 w 11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1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D7DF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3" name="Freeform 4965"/>
              <p:cNvSpPr>
                <a:spLocks/>
              </p:cNvSpPr>
              <p:nvPr/>
            </p:nvSpPr>
            <p:spPr bwMode="auto">
              <a:xfrm>
                <a:off x="4643" y="1556"/>
                <a:ext cx="12" cy="6"/>
              </a:xfrm>
              <a:custGeom>
                <a:avLst/>
                <a:gdLst>
                  <a:gd name="T0" fmla="*/ 11 w 12"/>
                  <a:gd name="T1" fmla="*/ 4 h 6"/>
                  <a:gd name="T2" fmla="*/ 2 w 12"/>
                  <a:gd name="T3" fmla="*/ 6 h 6"/>
                  <a:gd name="T4" fmla="*/ 0 w 12"/>
                  <a:gd name="T5" fmla="*/ 2 h 6"/>
                  <a:gd name="T6" fmla="*/ 12 w 12"/>
                  <a:gd name="T7" fmla="*/ 0 h 6"/>
                  <a:gd name="T8" fmla="*/ 11 w 12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1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DBE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4" name="Freeform 4966"/>
              <p:cNvSpPr>
                <a:spLocks/>
              </p:cNvSpPr>
              <p:nvPr/>
            </p:nvSpPr>
            <p:spPr bwMode="auto">
              <a:xfrm>
                <a:off x="4643" y="1555"/>
                <a:ext cx="12" cy="5"/>
              </a:xfrm>
              <a:custGeom>
                <a:avLst/>
                <a:gdLst>
                  <a:gd name="T0" fmla="*/ 11 w 12"/>
                  <a:gd name="T1" fmla="*/ 3 h 5"/>
                  <a:gd name="T2" fmla="*/ 0 w 12"/>
                  <a:gd name="T3" fmla="*/ 5 h 5"/>
                  <a:gd name="T4" fmla="*/ 0 w 12"/>
                  <a:gd name="T5" fmla="*/ 1 h 5"/>
                  <a:gd name="T6" fmla="*/ 12 w 12"/>
                  <a:gd name="T7" fmla="*/ 0 h 5"/>
                  <a:gd name="T8" fmla="*/ 11 w 12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1" y="3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12" y="0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E0E6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5" name="Freeform 4967"/>
              <p:cNvSpPr>
                <a:spLocks/>
              </p:cNvSpPr>
              <p:nvPr/>
            </p:nvSpPr>
            <p:spPr bwMode="auto">
              <a:xfrm>
                <a:off x="4643" y="1553"/>
                <a:ext cx="12" cy="5"/>
              </a:xfrm>
              <a:custGeom>
                <a:avLst/>
                <a:gdLst>
                  <a:gd name="T0" fmla="*/ 12 w 12"/>
                  <a:gd name="T1" fmla="*/ 3 h 5"/>
                  <a:gd name="T2" fmla="*/ 0 w 12"/>
                  <a:gd name="T3" fmla="*/ 5 h 5"/>
                  <a:gd name="T4" fmla="*/ 0 w 12"/>
                  <a:gd name="T5" fmla="*/ 2 h 5"/>
                  <a:gd name="T6" fmla="*/ 12 w 12"/>
                  <a:gd name="T7" fmla="*/ 0 h 5"/>
                  <a:gd name="T8" fmla="*/ 12 w 12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2" y="3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E0E6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6" name="Freeform 4968"/>
              <p:cNvSpPr>
                <a:spLocks/>
              </p:cNvSpPr>
              <p:nvPr/>
            </p:nvSpPr>
            <p:spPr bwMode="auto">
              <a:xfrm>
                <a:off x="4643" y="1551"/>
                <a:ext cx="12" cy="5"/>
              </a:xfrm>
              <a:custGeom>
                <a:avLst/>
                <a:gdLst>
                  <a:gd name="T0" fmla="*/ 12 w 12"/>
                  <a:gd name="T1" fmla="*/ 4 h 5"/>
                  <a:gd name="T2" fmla="*/ 0 w 12"/>
                  <a:gd name="T3" fmla="*/ 5 h 5"/>
                  <a:gd name="T4" fmla="*/ 0 w 12"/>
                  <a:gd name="T5" fmla="*/ 2 h 5"/>
                  <a:gd name="T6" fmla="*/ 12 w 12"/>
                  <a:gd name="T7" fmla="*/ 0 h 5"/>
                  <a:gd name="T8" fmla="*/ 12 w 12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2" y="4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3E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7" name="Freeform 4969"/>
              <p:cNvSpPr>
                <a:spLocks/>
              </p:cNvSpPr>
              <p:nvPr/>
            </p:nvSpPr>
            <p:spPr bwMode="auto">
              <a:xfrm>
                <a:off x="4643" y="1549"/>
                <a:ext cx="12" cy="6"/>
              </a:xfrm>
              <a:custGeom>
                <a:avLst/>
                <a:gdLst>
                  <a:gd name="T0" fmla="*/ 12 w 12"/>
                  <a:gd name="T1" fmla="*/ 4 h 6"/>
                  <a:gd name="T2" fmla="*/ 0 w 12"/>
                  <a:gd name="T3" fmla="*/ 6 h 6"/>
                  <a:gd name="T4" fmla="*/ 0 w 12"/>
                  <a:gd name="T5" fmla="*/ 2 h 6"/>
                  <a:gd name="T6" fmla="*/ 12 w 12"/>
                  <a:gd name="T7" fmla="*/ 0 h 6"/>
                  <a:gd name="T8" fmla="*/ 12 w 12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7EB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8" name="Freeform 4970"/>
              <p:cNvSpPr>
                <a:spLocks/>
              </p:cNvSpPr>
              <p:nvPr/>
            </p:nvSpPr>
            <p:spPr bwMode="auto">
              <a:xfrm>
                <a:off x="4643" y="1547"/>
                <a:ext cx="12" cy="6"/>
              </a:xfrm>
              <a:custGeom>
                <a:avLst/>
                <a:gdLst>
                  <a:gd name="T0" fmla="*/ 12 w 12"/>
                  <a:gd name="T1" fmla="*/ 4 h 6"/>
                  <a:gd name="T2" fmla="*/ 0 w 12"/>
                  <a:gd name="T3" fmla="*/ 6 h 6"/>
                  <a:gd name="T4" fmla="*/ 0 w 12"/>
                  <a:gd name="T5" fmla="*/ 2 h 6"/>
                  <a:gd name="T6" fmla="*/ 12 w 12"/>
                  <a:gd name="T7" fmla="*/ 0 h 6"/>
                  <a:gd name="T8" fmla="*/ 12 w 12"/>
                  <a:gd name="T9" fmla="*/ 2 h 6"/>
                  <a:gd name="T10" fmla="*/ 12 w 12"/>
                  <a:gd name="T11" fmla="*/ 2 h 6"/>
                  <a:gd name="T12" fmla="*/ 12 w 12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7EB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9" name="Freeform 4971"/>
              <p:cNvSpPr>
                <a:spLocks/>
              </p:cNvSpPr>
              <p:nvPr/>
            </p:nvSpPr>
            <p:spPr bwMode="auto">
              <a:xfrm>
                <a:off x="4642" y="1545"/>
                <a:ext cx="13" cy="6"/>
              </a:xfrm>
              <a:custGeom>
                <a:avLst/>
                <a:gdLst>
                  <a:gd name="T0" fmla="*/ 13 w 13"/>
                  <a:gd name="T1" fmla="*/ 4 h 6"/>
                  <a:gd name="T2" fmla="*/ 1 w 13"/>
                  <a:gd name="T3" fmla="*/ 6 h 6"/>
                  <a:gd name="T4" fmla="*/ 0 w 13"/>
                  <a:gd name="T5" fmla="*/ 2 h 6"/>
                  <a:gd name="T6" fmla="*/ 12 w 13"/>
                  <a:gd name="T7" fmla="*/ 0 h 6"/>
                  <a:gd name="T8" fmla="*/ 12 w 13"/>
                  <a:gd name="T9" fmla="*/ 0 h 6"/>
                  <a:gd name="T10" fmla="*/ 13 w 13"/>
                  <a:gd name="T11" fmla="*/ 4 h 6"/>
                  <a:gd name="T12" fmla="*/ 13 w 13"/>
                  <a:gd name="T13" fmla="*/ 4 h 6"/>
                  <a:gd name="T14" fmla="*/ 13 w 13"/>
                  <a:gd name="T15" fmla="*/ 4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6">
                    <a:moveTo>
                      <a:pt x="13" y="4"/>
                    </a:moveTo>
                    <a:lnTo>
                      <a:pt x="1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EBE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0" name="Freeform 4972"/>
              <p:cNvSpPr>
                <a:spLocks/>
              </p:cNvSpPr>
              <p:nvPr/>
            </p:nvSpPr>
            <p:spPr bwMode="auto">
              <a:xfrm>
                <a:off x="4642" y="1543"/>
                <a:ext cx="13" cy="6"/>
              </a:xfrm>
              <a:custGeom>
                <a:avLst/>
                <a:gdLst>
                  <a:gd name="T0" fmla="*/ 13 w 13"/>
                  <a:gd name="T1" fmla="*/ 4 h 6"/>
                  <a:gd name="T2" fmla="*/ 1 w 13"/>
                  <a:gd name="T3" fmla="*/ 6 h 6"/>
                  <a:gd name="T4" fmla="*/ 0 w 13"/>
                  <a:gd name="T5" fmla="*/ 2 h 6"/>
                  <a:gd name="T6" fmla="*/ 10 w 13"/>
                  <a:gd name="T7" fmla="*/ 0 h 6"/>
                  <a:gd name="T8" fmla="*/ 12 w 13"/>
                  <a:gd name="T9" fmla="*/ 2 h 6"/>
                  <a:gd name="T10" fmla="*/ 13 w 13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13" y="4"/>
                    </a:moveTo>
                    <a:lnTo>
                      <a:pt x="1" y="6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EFF2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1" name="Freeform 4973"/>
              <p:cNvSpPr>
                <a:spLocks/>
              </p:cNvSpPr>
              <p:nvPr/>
            </p:nvSpPr>
            <p:spPr bwMode="auto">
              <a:xfrm>
                <a:off x="4642" y="1541"/>
                <a:ext cx="12" cy="6"/>
              </a:xfrm>
              <a:custGeom>
                <a:avLst/>
                <a:gdLst>
                  <a:gd name="T0" fmla="*/ 12 w 12"/>
                  <a:gd name="T1" fmla="*/ 4 h 6"/>
                  <a:gd name="T2" fmla="*/ 0 w 12"/>
                  <a:gd name="T3" fmla="*/ 6 h 6"/>
                  <a:gd name="T4" fmla="*/ 0 w 12"/>
                  <a:gd name="T5" fmla="*/ 2 h 6"/>
                  <a:gd name="T6" fmla="*/ 8 w 12"/>
                  <a:gd name="T7" fmla="*/ 0 h 6"/>
                  <a:gd name="T8" fmla="*/ 12 w 12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FF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2" name="Freeform 4974"/>
              <p:cNvSpPr>
                <a:spLocks/>
              </p:cNvSpPr>
              <p:nvPr/>
            </p:nvSpPr>
            <p:spPr bwMode="auto">
              <a:xfrm>
                <a:off x="4642" y="1541"/>
                <a:ext cx="10" cy="4"/>
              </a:xfrm>
              <a:custGeom>
                <a:avLst/>
                <a:gdLst>
                  <a:gd name="T0" fmla="*/ 10 w 10"/>
                  <a:gd name="T1" fmla="*/ 2 h 4"/>
                  <a:gd name="T2" fmla="*/ 0 w 10"/>
                  <a:gd name="T3" fmla="*/ 4 h 4"/>
                  <a:gd name="T4" fmla="*/ 0 w 10"/>
                  <a:gd name="T5" fmla="*/ 0 h 4"/>
                  <a:gd name="T6" fmla="*/ 5 w 10"/>
                  <a:gd name="T7" fmla="*/ 0 h 4"/>
                  <a:gd name="T8" fmla="*/ 10 w 10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10" y="2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3F4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3" name="Freeform 4975"/>
              <p:cNvSpPr>
                <a:spLocks/>
              </p:cNvSpPr>
              <p:nvPr/>
            </p:nvSpPr>
            <p:spPr bwMode="auto">
              <a:xfrm>
                <a:off x="4642" y="1539"/>
                <a:ext cx="8" cy="4"/>
              </a:xfrm>
              <a:custGeom>
                <a:avLst/>
                <a:gdLst>
                  <a:gd name="T0" fmla="*/ 8 w 8"/>
                  <a:gd name="T1" fmla="*/ 2 h 4"/>
                  <a:gd name="T2" fmla="*/ 0 w 8"/>
                  <a:gd name="T3" fmla="*/ 4 h 4"/>
                  <a:gd name="T4" fmla="*/ 0 w 8"/>
                  <a:gd name="T5" fmla="*/ 0 h 4"/>
                  <a:gd name="T6" fmla="*/ 3 w 8"/>
                  <a:gd name="T7" fmla="*/ 0 h 4"/>
                  <a:gd name="T8" fmla="*/ 8 w 8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7F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4" name="Freeform 4976"/>
              <p:cNvSpPr>
                <a:spLocks/>
              </p:cNvSpPr>
              <p:nvPr/>
            </p:nvSpPr>
            <p:spPr bwMode="auto">
              <a:xfrm>
                <a:off x="4642" y="1538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1 w 5"/>
                  <a:gd name="T7" fmla="*/ 0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7F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5" name="Freeform 4977"/>
              <p:cNvSpPr>
                <a:spLocks/>
              </p:cNvSpPr>
              <p:nvPr/>
            </p:nvSpPr>
            <p:spPr bwMode="auto">
              <a:xfrm>
                <a:off x="4681" y="1511"/>
                <a:ext cx="14" cy="6"/>
              </a:xfrm>
              <a:custGeom>
                <a:avLst/>
                <a:gdLst>
                  <a:gd name="T0" fmla="*/ 0 w 14"/>
                  <a:gd name="T1" fmla="*/ 2 h 6"/>
                  <a:gd name="T2" fmla="*/ 14 w 14"/>
                  <a:gd name="T3" fmla="*/ 0 h 6"/>
                  <a:gd name="T4" fmla="*/ 12 w 14"/>
                  <a:gd name="T5" fmla="*/ 2 h 6"/>
                  <a:gd name="T6" fmla="*/ 0 w 14"/>
                  <a:gd name="T7" fmla="*/ 6 h 6"/>
                  <a:gd name="T8" fmla="*/ 0 w 14"/>
                  <a:gd name="T9" fmla="*/ 6 h 6"/>
                  <a:gd name="T10" fmla="*/ 0 w 14"/>
                  <a:gd name="T11" fmla="*/ 4 h 6"/>
                  <a:gd name="T12" fmla="*/ 0 w 14"/>
                  <a:gd name="T13" fmla="*/ 4 h 6"/>
                  <a:gd name="T14" fmla="*/ 0 w 14"/>
                  <a:gd name="T15" fmla="*/ 4 h 6"/>
                  <a:gd name="T16" fmla="*/ 0 w 14"/>
                  <a:gd name="T17" fmla="*/ 4 h 6"/>
                  <a:gd name="T18" fmla="*/ 0 w 14"/>
                  <a:gd name="T19" fmla="*/ 2 h 6"/>
                  <a:gd name="T20" fmla="*/ 0 w 14"/>
                  <a:gd name="T21" fmla="*/ 2 h 6"/>
                  <a:gd name="T22" fmla="*/ 0 w 14"/>
                  <a:gd name="T23" fmla="*/ 2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6">
                    <a:moveTo>
                      <a:pt x="0" y="2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FC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6" name="Freeform 4978"/>
              <p:cNvSpPr>
                <a:spLocks/>
              </p:cNvSpPr>
              <p:nvPr/>
            </p:nvSpPr>
            <p:spPr bwMode="auto">
              <a:xfrm>
                <a:off x="4681" y="1508"/>
                <a:ext cx="17" cy="7"/>
              </a:xfrm>
              <a:custGeom>
                <a:avLst/>
                <a:gdLst>
                  <a:gd name="T0" fmla="*/ 11 w 17"/>
                  <a:gd name="T1" fmla="*/ 5 h 7"/>
                  <a:gd name="T2" fmla="*/ 0 w 17"/>
                  <a:gd name="T3" fmla="*/ 7 h 7"/>
                  <a:gd name="T4" fmla="*/ 0 w 17"/>
                  <a:gd name="T5" fmla="*/ 7 h 7"/>
                  <a:gd name="T6" fmla="*/ 0 w 17"/>
                  <a:gd name="T7" fmla="*/ 5 h 7"/>
                  <a:gd name="T8" fmla="*/ 0 w 17"/>
                  <a:gd name="T9" fmla="*/ 5 h 7"/>
                  <a:gd name="T10" fmla="*/ 0 w 17"/>
                  <a:gd name="T11" fmla="*/ 5 h 7"/>
                  <a:gd name="T12" fmla="*/ 0 w 17"/>
                  <a:gd name="T13" fmla="*/ 5 h 7"/>
                  <a:gd name="T14" fmla="*/ 0 w 17"/>
                  <a:gd name="T15" fmla="*/ 3 h 7"/>
                  <a:gd name="T16" fmla="*/ 0 w 17"/>
                  <a:gd name="T17" fmla="*/ 3 h 7"/>
                  <a:gd name="T18" fmla="*/ 0 w 17"/>
                  <a:gd name="T19" fmla="*/ 3 h 7"/>
                  <a:gd name="T20" fmla="*/ 17 w 17"/>
                  <a:gd name="T21" fmla="*/ 0 h 7"/>
                  <a:gd name="T22" fmla="*/ 12 w 17"/>
                  <a:gd name="T23" fmla="*/ 5 h 7"/>
                  <a:gd name="T24" fmla="*/ 11 w 17"/>
                  <a:gd name="T25" fmla="*/ 5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7">
                    <a:moveTo>
                      <a:pt x="11" y="5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7" y="0"/>
                    </a:lnTo>
                    <a:lnTo>
                      <a:pt x="12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BFCB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7" name="Freeform 4979"/>
              <p:cNvSpPr>
                <a:spLocks/>
              </p:cNvSpPr>
              <p:nvPr/>
            </p:nvSpPr>
            <p:spPr bwMode="auto">
              <a:xfrm>
                <a:off x="4681" y="1506"/>
                <a:ext cx="23" cy="7"/>
              </a:xfrm>
              <a:custGeom>
                <a:avLst/>
                <a:gdLst>
                  <a:gd name="T0" fmla="*/ 14 w 23"/>
                  <a:gd name="T1" fmla="*/ 5 h 7"/>
                  <a:gd name="T2" fmla="*/ 0 w 23"/>
                  <a:gd name="T3" fmla="*/ 7 h 7"/>
                  <a:gd name="T4" fmla="*/ 0 w 23"/>
                  <a:gd name="T5" fmla="*/ 7 h 7"/>
                  <a:gd name="T6" fmla="*/ 0 w 23"/>
                  <a:gd name="T7" fmla="*/ 5 h 7"/>
                  <a:gd name="T8" fmla="*/ 0 w 23"/>
                  <a:gd name="T9" fmla="*/ 5 h 7"/>
                  <a:gd name="T10" fmla="*/ 0 w 23"/>
                  <a:gd name="T11" fmla="*/ 5 h 7"/>
                  <a:gd name="T12" fmla="*/ 0 w 23"/>
                  <a:gd name="T13" fmla="*/ 5 h 7"/>
                  <a:gd name="T14" fmla="*/ 0 w 23"/>
                  <a:gd name="T15" fmla="*/ 3 h 7"/>
                  <a:gd name="T16" fmla="*/ 0 w 23"/>
                  <a:gd name="T17" fmla="*/ 3 h 7"/>
                  <a:gd name="T18" fmla="*/ 0 w 23"/>
                  <a:gd name="T19" fmla="*/ 3 h 7"/>
                  <a:gd name="T20" fmla="*/ 23 w 23"/>
                  <a:gd name="T21" fmla="*/ 0 h 7"/>
                  <a:gd name="T22" fmla="*/ 17 w 23"/>
                  <a:gd name="T23" fmla="*/ 2 h 7"/>
                  <a:gd name="T24" fmla="*/ 14 w 23"/>
                  <a:gd name="T25" fmla="*/ 5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7">
                    <a:moveTo>
                      <a:pt x="14" y="5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BFCB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8" name="Freeform 4980"/>
              <p:cNvSpPr>
                <a:spLocks/>
              </p:cNvSpPr>
              <p:nvPr/>
            </p:nvSpPr>
            <p:spPr bwMode="auto">
              <a:xfrm>
                <a:off x="4681" y="1504"/>
                <a:ext cx="26" cy="7"/>
              </a:xfrm>
              <a:custGeom>
                <a:avLst/>
                <a:gdLst>
                  <a:gd name="T0" fmla="*/ 17 w 26"/>
                  <a:gd name="T1" fmla="*/ 4 h 7"/>
                  <a:gd name="T2" fmla="*/ 0 w 26"/>
                  <a:gd name="T3" fmla="*/ 7 h 7"/>
                  <a:gd name="T4" fmla="*/ 0 w 26"/>
                  <a:gd name="T5" fmla="*/ 7 h 7"/>
                  <a:gd name="T6" fmla="*/ 0 w 26"/>
                  <a:gd name="T7" fmla="*/ 5 h 7"/>
                  <a:gd name="T8" fmla="*/ 0 w 26"/>
                  <a:gd name="T9" fmla="*/ 5 h 7"/>
                  <a:gd name="T10" fmla="*/ 0 w 26"/>
                  <a:gd name="T11" fmla="*/ 5 h 7"/>
                  <a:gd name="T12" fmla="*/ 0 w 26"/>
                  <a:gd name="T13" fmla="*/ 5 h 7"/>
                  <a:gd name="T14" fmla="*/ 0 w 26"/>
                  <a:gd name="T15" fmla="*/ 4 h 7"/>
                  <a:gd name="T16" fmla="*/ 0 w 26"/>
                  <a:gd name="T17" fmla="*/ 4 h 7"/>
                  <a:gd name="T18" fmla="*/ 0 w 26"/>
                  <a:gd name="T19" fmla="*/ 4 h 7"/>
                  <a:gd name="T20" fmla="*/ 26 w 26"/>
                  <a:gd name="T21" fmla="*/ 0 h 7"/>
                  <a:gd name="T22" fmla="*/ 17 w 26"/>
                  <a:gd name="T23" fmla="*/ 4 h 7"/>
                  <a:gd name="T24" fmla="*/ 17 w 26"/>
                  <a:gd name="T25" fmla="*/ 4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7">
                    <a:moveTo>
                      <a:pt x="17" y="4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C2C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9" name="Freeform 4981"/>
              <p:cNvSpPr>
                <a:spLocks/>
              </p:cNvSpPr>
              <p:nvPr/>
            </p:nvSpPr>
            <p:spPr bwMode="auto">
              <a:xfrm>
                <a:off x="4681" y="1500"/>
                <a:ext cx="31" cy="9"/>
              </a:xfrm>
              <a:custGeom>
                <a:avLst/>
                <a:gdLst>
                  <a:gd name="T0" fmla="*/ 23 w 31"/>
                  <a:gd name="T1" fmla="*/ 6 h 9"/>
                  <a:gd name="T2" fmla="*/ 0 w 31"/>
                  <a:gd name="T3" fmla="*/ 9 h 9"/>
                  <a:gd name="T4" fmla="*/ 0 w 31"/>
                  <a:gd name="T5" fmla="*/ 9 h 9"/>
                  <a:gd name="T6" fmla="*/ 0 w 31"/>
                  <a:gd name="T7" fmla="*/ 8 h 9"/>
                  <a:gd name="T8" fmla="*/ 0 w 31"/>
                  <a:gd name="T9" fmla="*/ 8 h 9"/>
                  <a:gd name="T10" fmla="*/ 0 w 31"/>
                  <a:gd name="T11" fmla="*/ 8 h 9"/>
                  <a:gd name="T12" fmla="*/ 0 w 31"/>
                  <a:gd name="T13" fmla="*/ 8 h 9"/>
                  <a:gd name="T14" fmla="*/ 2 w 31"/>
                  <a:gd name="T15" fmla="*/ 6 h 9"/>
                  <a:gd name="T16" fmla="*/ 2 w 31"/>
                  <a:gd name="T17" fmla="*/ 6 h 9"/>
                  <a:gd name="T18" fmla="*/ 2 w 31"/>
                  <a:gd name="T19" fmla="*/ 6 h 9"/>
                  <a:gd name="T20" fmla="*/ 31 w 31"/>
                  <a:gd name="T21" fmla="*/ 0 h 9"/>
                  <a:gd name="T22" fmla="*/ 23 w 31"/>
                  <a:gd name="T23" fmla="*/ 6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9">
                    <a:moveTo>
                      <a:pt x="23" y="6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31" y="0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C2C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" name="Freeform 4982"/>
              <p:cNvSpPr>
                <a:spLocks/>
              </p:cNvSpPr>
              <p:nvPr/>
            </p:nvSpPr>
            <p:spPr bwMode="auto">
              <a:xfrm>
                <a:off x="4681" y="1498"/>
                <a:ext cx="35" cy="10"/>
              </a:xfrm>
              <a:custGeom>
                <a:avLst/>
                <a:gdLst>
                  <a:gd name="T0" fmla="*/ 26 w 35"/>
                  <a:gd name="T1" fmla="*/ 6 h 10"/>
                  <a:gd name="T2" fmla="*/ 0 w 35"/>
                  <a:gd name="T3" fmla="*/ 10 h 10"/>
                  <a:gd name="T4" fmla="*/ 0 w 35"/>
                  <a:gd name="T5" fmla="*/ 10 h 10"/>
                  <a:gd name="T6" fmla="*/ 2 w 35"/>
                  <a:gd name="T7" fmla="*/ 8 h 10"/>
                  <a:gd name="T8" fmla="*/ 2 w 35"/>
                  <a:gd name="T9" fmla="*/ 8 h 10"/>
                  <a:gd name="T10" fmla="*/ 2 w 35"/>
                  <a:gd name="T11" fmla="*/ 8 h 10"/>
                  <a:gd name="T12" fmla="*/ 2 w 35"/>
                  <a:gd name="T13" fmla="*/ 8 h 10"/>
                  <a:gd name="T14" fmla="*/ 2 w 35"/>
                  <a:gd name="T15" fmla="*/ 6 h 10"/>
                  <a:gd name="T16" fmla="*/ 2 w 35"/>
                  <a:gd name="T17" fmla="*/ 6 h 10"/>
                  <a:gd name="T18" fmla="*/ 2 w 35"/>
                  <a:gd name="T19" fmla="*/ 6 h 10"/>
                  <a:gd name="T20" fmla="*/ 35 w 35"/>
                  <a:gd name="T21" fmla="*/ 0 h 10"/>
                  <a:gd name="T22" fmla="*/ 26 w 35"/>
                  <a:gd name="T23" fmla="*/ 6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10">
                    <a:moveTo>
                      <a:pt x="26" y="6"/>
                    </a:moveTo>
                    <a:lnTo>
                      <a:pt x="0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5" y="0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C2C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1" name="Freeform 4983"/>
              <p:cNvSpPr>
                <a:spLocks/>
              </p:cNvSpPr>
              <p:nvPr/>
            </p:nvSpPr>
            <p:spPr bwMode="auto">
              <a:xfrm>
                <a:off x="4683" y="1494"/>
                <a:ext cx="38" cy="12"/>
              </a:xfrm>
              <a:custGeom>
                <a:avLst/>
                <a:gdLst>
                  <a:gd name="T0" fmla="*/ 29 w 38"/>
                  <a:gd name="T1" fmla="*/ 6 h 12"/>
                  <a:gd name="T2" fmla="*/ 0 w 38"/>
                  <a:gd name="T3" fmla="*/ 12 h 12"/>
                  <a:gd name="T4" fmla="*/ 0 w 38"/>
                  <a:gd name="T5" fmla="*/ 12 h 12"/>
                  <a:gd name="T6" fmla="*/ 0 w 38"/>
                  <a:gd name="T7" fmla="*/ 10 h 12"/>
                  <a:gd name="T8" fmla="*/ 0 w 38"/>
                  <a:gd name="T9" fmla="*/ 10 h 12"/>
                  <a:gd name="T10" fmla="*/ 0 w 38"/>
                  <a:gd name="T11" fmla="*/ 10 h 12"/>
                  <a:gd name="T12" fmla="*/ 0 w 38"/>
                  <a:gd name="T13" fmla="*/ 8 h 12"/>
                  <a:gd name="T14" fmla="*/ 0 w 38"/>
                  <a:gd name="T15" fmla="*/ 8 h 12"/>
                  <a:gd name="T16" fmla="*/ 0 w 38"/>
                  <a:gd name="T17" fmla="*/ 8 h 12"/>
                  <a:gd name="T18" fmla="*/ 0 w 38"/>
                  <a:gd name="T19" fmla="*/ 8 h 12"/>
                  <a:gd name="T20" fmla="*/ 38 w 38"/>
                  <a:gd name="T21" fmla="*/ 0 h 12"/>
                  <a:gd name="T22" fmla="*/ 29 w 38"/>
                  <a:gd name="T23" fmla="*/ 6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" h="12">
                    <a:moveTo>
                      <a:pt x="29" y="6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38" y="0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C4D0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2" name="Freeform 4984"/>
              <p:cNvSpPr>
                <a:spLocks/>
              </p:cNvSpPr>
              <p:nvPr/>
            </p:nvSpPr>
            <p:spPr bwMode="auto">
              <a:xfrm>
                <a:off x="4683" y="1492"/>
                <a:ext cx="41" cy="12"/>
              </a:xfrm>
              <a:custGeom>
                <a:avLst/>
                <a:gdLst>
                  <a:gd name="T0" fmla="*/ 33 w 41"/>
                  <a:gd name="T1" fmla="*/ 6 h 12"/>
                  <a:gd name="T2" fmla="*/ 0 w 41"/>
                  <a:gd name="T3" fmla="*/ 12 h 12"/>
                  <a:gd name="T4" fmla="*/ 0 w 41"/>
                  <a:gd name="T5" fmla="*/ 10 h 12"/>
                  <a:gd name="T6" fmla="*/ 0 w 41"/>
                  <a:gd name="T7" fmla="*/ 10 h 12"/>
                  <a:gd name="T8" fmla="*/ 0 w 41"/>
                  <a:gd name="T9" fmla="*/ 10 h 12"/>
                  <a:gd name="T10" fmla="*/ 0 w 41"/>
                  <a:gd name="T11" fmla="*/ 10 h 12"/>
                  <a:gd name="T12" fmla="*/ 0 w 41"/>
                  <a:gd name="T13" fmla="*/ 8 h 12"/>
                  <a:gd name="T14" fmla="*/ 0 w 41"/>
                  <a:gd name="T15" fmla="*/ 8 h 12"/>
                  <a:gd name="T16" fmla="*/ 2 w 41"/>
                  <a:gd name="T17" fmla="*/ 8 h 12"/>
                  <a:gd name="T18" fmla="*/ 2 w 41"/>
                  <a:gd name="T19" fmla="*/ 8 h 12"/>
                  <a:gd name="T20" fmla="*/ 41 w 41"/>
                  <a:gd name="T21" fmla="*/ 0 h 12"/>
                  <a:gd name="T22" fmla="*/ 33 w 41"/>
                  <a:gd name="T23" fmla="*/ 6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12">
                    <a:moveTo>
                      <a:pt x="33" y="6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1" y="0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C4D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3" name="Freeform 4985"/>
              <p:cNvSpPr>
                <a:spLocks/>
              </p:cNvSpPr>
              <p:nvPr/>
            </p:nvSpPr>
            <p:spPr bwMode="auto">
              <a:xfrm>
                <a:off x="4683" y="1489"/>
                <a:ext cx="46" cy="13"/>
              </a:xfrm>
              <a:custGeom>
                <a:avLst/>
                <a:gdLst>
                  <a:gd name="T0" fmla="*/ 38 w 46"/>
                  <a:gd name="T1" fmla="*/ 5 h 13"/>
                  <a:gd name="T2" fmla="*/ 0 w 46"/>
                  <a:gd name="T3" fmla="*/ 13 h 13"/>
                  <a:gd name="T4" fmla="*/ 0 w 46"/>
                  <a:gd name="T5" fmla="*/ 11 h 13"/>
                  <a:gd name="T6" fmla="*/ 0 w 46"/>
                  <a:gd name="T7" fmla="*/ 11 h 13"/>
                  <a:gd name="T8" fmla="*/ 2 w 46"/>
                  <a:gd name="T9" fmla="*/ 11 h 13"/>
                  <a:gd name="T10" fmla="*/ 2 w 46"/>
                  <a:gd name="T11" fmla="*/ 11 h 13"/>
                  <a:gd name="T12" fmla="*/ 2 w 46"/>
                  <a:gd name="T13" fmla="*/ 9 h 13"/>
                  <a:gd name="T14" fmla="*/ 2 w 46"/>
                  <a:gd name="T15" fmla="*/ 9 h 13"/>
                  <a:gd name="T16" fmla="*/ 2 w 46"/>
                  <a:gd name="T17" fmla="*/ 9 h 13"/>
                  <a:gd name="T18" fmla="*/ 2 w 46"/>
                  <a:gd name="T19" fmla="*/ 7 h 13"/>
                  <a:gd name="T20" fmla="*/ 46 w 46"/>
                  <a:gd name="T21" fmla="*/ 0 h 13"/>
                  <a:gd name="T22" fmla="*/ 38 w 46"/>
                  <a:gd name="T23" fmla="*/ 5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3">
                    <a:moveTo>
                      <a:pt x="38" y="5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6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C4D0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4" name="Freeform 4986"/>
              <p:cNvSpPr>
                <a:spLocks/>
              </p:cNvSpPr>
              <p:nvPr/>
            </p:nvSpPr>
            <p:spPr bwMode="auto">
              <a:xfrm>
                <a:off x="4685" y="1487"/>
                <a:ext cx="50" cy="13"/>
              </a:xfrm>
              <a:custGeom>
                <a:avLst/>
                <a:gdLst>
                  <a:gd name="T0" fmla="*/ 39 w 50"/>
                  <a:gd name="T1" fmla="*/ 5 h 13"/>
                  <a:gd name="T2" fmla="*/ 0 w 50"/>
                  <a:gd name="T3" fmla="*/ 13 h 13"/>
                  <a:gd name="T4" fmla="*/ 0 w 50"/>
                  <a:gd name="T5" fmla="*/ 11 h 13"/>
                  <a:gd name="T6" fmla="*/ 0 w 50"/>
                  <a:gd name="T7" fmla="*/ 11 h 13"/>
                  <a:gd name="T8" fmla="*/ 0 w 50"/>
                  <a:gd name="T9" fmla="*/ 11 h 13"/>
                  <a:gd name="T10" fmla="*/ 0 w 50"/>
                  <a:gd name="T11" fmla="*/ 9 h 13"/>
                  <a:gd name="T12" fmla="*/ 0 w 50"/>
                  <a:gd name="T13" fmla="*/ 9 h 13"/>
                  <a:gd name="T14" fmla="*/ 0 w 50"/>
                  <a:gd name="T15" fmla="*/ 9 h 13"/>
                  <a:gd name="T16" fmla="*/ 0 w 50"/>
                  <a:gd name="T17" fmla="*/ 9 h 13"/>
                  <a:gd name="T18" fmla="*/ 1 w 50"/>
                  <a:gd name="T19" fmla="*/ 7 h 13"/>
                  <a:gd name="T20" fmla="*/ 50 w 50"/>
                  <a:gd name="T21" fmla="*/ 0 h 13"/>
                  <a:gd name="T22" fmla="*/ 48 w 50"/>
                  <a:gd name="T23" fmla="*/ 0 h 13"/>
                  <a:gd name="T24" fmla="*/ 39 w 50"/>
                  <a:gd name="T25" fmla="*/ 5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" h="13">
                    <a:moveTo>
                      <a:pt x="39" y="5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39" y="5"/>
                    </a:lnTo>
                    <a:close/>
                  </a:path>
                </a:pathLst>
              </a:custGeom>
              <a:solidFill>
                <a:srgbClr val="C3D0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5" name="Freeform 4987"/>
              <p:cNvSpPr>
                <a:spLocks/>
              </p:cNvSpPr>
              <p:nvPr/>
            </p:nvSpPr>
            <p:spPr bwMode="auto">
              <a:xfrm>
                <a:off x="4685" y="1483"/>
                <a:ext cx="53" cy="13"/>
              </a:xfrm>
              <a:custGeom>
                <a:avLst/>
                <a:gdLst>
                  <a:gd name="T0" fmla="*/ 44 w 53"/>
                  <a:gd name="T1" fmla="*/ 6 h 13"/>
                  <a:gd name="T2" fmla="*/ 0 w 53"/>
                  <a:gd name="T3" fmla="*/ 13 h 13"/>
                  <a:gd name="T4" fmla="*/ 0 w 53"/>
                  <a:gd name="T5" fmla="*/ 13 h 13"/>
                  <a:gd name="T6" fmla="*/ 0 w 53"/>
                  <a:gd name="T7" fmla="*/ 13 h 13"/>
                  <a:gd name="T8" fmla="*/ 0 w 53"/>
                  <a:gd name="T9" fmla="*/ 13 h 13"/>
                  <a:gd name="T10" fmla="*/ 1 w 53"/>
                  <a:gd name="T11" fmla="*/ 11 h 13"/>
                  <a:gd name="T12" fmla="*/ 1 w 53"/>
                  <a:gd name="T13" fmla="*/ 11 h 13"/>
                  <a:gd name="T14" fmla="*/ 1 w 53"/>
                  <a:gd name="T15" fmla="*/ 11 h 13"/>
                  <a:gd name="T16" fmla="*/ 1 w 53"/>
                  <a:gd name="T17" fmla="*/ 11 h 13"/>
                  <a:gd name="T18" fmla="*/ 1 w 53"/>
                  <a:gd name="T19" fmla="*/ 9 h 13"/>
                  <a:gd name="T20" fmla="*/ 53 w 53"/>
                  <a:gd name="T21" fmla="*/ 0 h 13"/>
                  <a:gd name="T22" fmla="*/ 53 w 53"/>
                  <a:gd name="T23" fmla="*/ 2 h 13"/>
                  <a:gd name="T24" fmla="*/ 48 w 53"/>
                  <a:gd name="T25" fmla="*/ 4 h 13"/>
                  <a:gd name="T26" fmla="*/ 44 w 53"/>
                  <a:gd name="T27" fmla="*/ 6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3" h="13">
                    <a:moveTo>
                      <a:pt x="44" y="6"/>
                    </a:move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48" y="4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C7D1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6" name="Freeform 4988"/>
              <p:cNvSpPr>
                <a:spLocks/>
              </p:cNvSpPr>
              <p:nvPr/>
            </p:nvSpPr>
            <p:spPr bwMode="auto">
              <a:xfrm>
                <a:off x="4686" y="1481"/>
                <a:ext cx="54" cy="13"/>
              </a:xfrm>
              <a:custGeom>
                <a:avLst/>
                <a:gdLst>
                  <a:gd name="T0" fmla="*/ 49 w 54"/>
                  <a:gd name="T1" fmla="*/ 6 h 13"/>
                  <a:gd name="T2" fmla="*/ 0 w 54"/>
                  <a:gd name="T3" fmla="*/ 13 h 13"/>
                  <a:gd name="T4" fmla="*/ 0 w 54"/>
                  <a:gd name="T5" fmla="*/ 13 h 13"/>
                  <a:gd name="T6" fmla="*/ 0 w 54"/>
                  <a:gd name="T7" fmla="*/ 13 h 13"/>
                  <a:gd name="T8" fmla="*/ 0 w 54"/>
                  <a:gd name="T9" fmla="*/ 13 h 13"/>
                  <a:gd name="T10" fmla="*/ 0 w 54"/>
                  <a:gd name="T11" fmla="*/ 11 h 13"/>
                  <a:gd name="T12" fmla="*/ 0 w 54"/>
                  <a:gd name="T13" fmla="*/ 11 h 13"/>
                  <a:gd name="T14" fmla="*/ 0 w 54"/>
                  <a:gd name="T15" fmla="*/ 11 h 13"/>
                  <a:gd name="T16" fmla="*/ 0 w 54"/>
                  <a:gd name="T17" fmla="*/ 10 h 13"/>
                  <a:gd name="T18" fmla="*/ 2 w 54"/>
                  <a:gd name="T19" fmla="*/ 10 h 13"/>
                  <a:gd name="T20" fmla="*/ 54 w 54"/>
                  <a:gd name="T21" fmla="*/ 0 h 13"/>
                  <a:gd name="T22" fmla="*/ 52 w 54"/>
                  <a:gd name="T23" fmla="*/ 4 h 13"/>
                  <a:gd name="T24" fmla="*/ 49 w 54"/>
                  <a:gd name="T25" fmla="*/ 6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4" h="13">
                    <a:moveTo>
                      <a:pt x="49" y="6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54" y="0"/>
                    </a:lnTo>
                    <a:lnTo>
                      <a:pt x="52" y="4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C7D1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7" name="Freeform 4989"/>
              <p:cNvSpPr>
                <a:spLocks/>
              </p:cNvSpPr>
              <p:nvPr/>
            </p:nvSpPr>
            <p:spPr bwMode="auto">
              <a:xfrm>
                <a:off x="4686" y="1479"/>
                <a:ext cx="55" cy="13"/>
              </a:xfrm>
              <a:custGeom>
                <a:avLst/>
                <a:gdLst>
                  <a:gd name="T0" fmla="*/ 52 w 55"/>
                  <a:gd name="T1" fmla="*/ 4 h 13"/>
                  <a:gd name="T2" fmla="*/ 0 w 55"/>
                  <a:gd name="T3" fmla="*/ 13 h 13"/>
                  <a:gd name="T4" fmla="*/ 0 w 55"/>
                  <a:gd name="T5" fmla="*/ 13 h 13"/>
                  <a:gd name="T6" fmla="*/ 0 w 55"/>
                  <a:gd name="T7" fmla="*/ 13 h 13"/>
                  <a:gd name="T8" fmla="*/ 0 w 55"/>
                  <a:gd name="T9" fmla="*/ 12 h 13"/>
                  <a:gd name="T10" fmla="*/ 2 w 55"/>
                  <a:gd name="T11" fmla="*/ 12 h 13"/>
                  <a:gd name="T12" fmla="*/ 2 w 55"/>
                  <a:gd name="T13" fmla="*/ 12 h 13"/>
                  <a:gd name="T14" fmla="*/ 2 w 55"/>
                  <a:gd name="T15" fmla="*/ 12 h 13"/>
                  <a:gd name="T16" fmla="*/ 2 w 55"/>
                  <a:gd name="T17" fmla="*/ 10 h 13"/>
                  <a:gd name="T18" fmla="*/ 2 w 55"/>
                  <a:gd name="T19" fmla="*/ 10 h 13"/>
                  <a:gd name="T20" fmla="*/ 55 w 55"/>
                  <a:gd name="T21" fmla="*/ 0 h 13"/>
                  <a:gd name="T22" fmla="*/ 52 w 55"/>
                  <a:gd name="T23" fmla="*/ 4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5" h="13">
                    <a:moveTo>
                      <a:pt x="52" y="4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55" y="0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C7D1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8" name="Freeform 4990"/>
              <p:cNvSpPr>
                <a:spLocks/>
              </p:cNvSpPr>
              <p:nvPr/>
            </p:nvSpPr>
            <p:spPr bwMode="auto">
              <a:xfrm>
                <a:off x="4688" y="1477"/>
                <a:ext cx="55" cy="14"/>
              </a:xfrm>
              <a:custGeom>
                <a:avLst/>
                <a:gdLst>
                  <a:gd name="T0" fmla="*/ 52 w 55"/>
                  <a:gd name="T1" fmla="*/ 4 h 14"/>
                  <a:gd name="T2" fmla="*/ 0 w 55"/>
                  <a:gd name="T3" fmla="*/ 14 h 14"/>
                  <a:gd name="T4" fmla="*/ 0 w 55"/>
                  <a:gd name="T5" fmla="*/ 14 h 14"/>
                  <a:gd name="T6" fmla="*/ 0 w 55"/>
                  <a:gd name="T7" fmla="*/ 14 h 14"/>
                  <a:gd name="T8" fmla="*/ 0 w 55"/>
                  <a:gd name="T9" fmla="*/ 12 h 14"/>
                  <a:gd name="T10" fmla="*/ 0 w 55"/>
                  <a:gd name="T11" fmla="*/ 12 h 14"/>
                  <a:gd name="T12" fmla="*/ 0 w 55"/>
                  <a:gd name="T13" fmla="*/ 12 h 14"/>
                  <a:gd name="T14" fmla="*/ 2 w 55"/>
                  <a:gd name="T15" fmla="*/ 12 h 14"/>
                  <a:gd name="T16" fmla="*/ 2 w 55"/>
                  <a:gd name="T17" fmla="*/ 10 h 14"/>
                  <a:gd name="T18" fmla="*/ 2 w 55"/>
                  <a:gd name="T19" fmla="*/ 10 h 14"/>
                  <a:gd name="T20" fmla="*/ 55 w 55"/>
                  <a:gd name="T21" fmla="*/ 0 h 14"/>
                  <a:gd name="T22" fmla="*/ 52 w 55"/>
                  <a:gd name="T23" fmla="*/ 4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5" h="14">
                    <a:moveTo>
                      <a:pt x="52" y="4"/>
                    </a:move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55" y="0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C7D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9" name="Freeform 4991"/>
              <p:cNvSpPr>
                <a:spLocks/>
              </p:cNvSpPr>
              <p:nvPr/>
            </p:nvSpPr>
            <p:spPr bwMode="auto">
              <a:xfrm>
                <a:off x="4688" y="1476"/>
                <a:ext cx="57" cy="13"/>
              </a:xfrm>
              <a:custGeom>
                <a:avLst/>
                <a:gdLst>
                  <a:gd name="T0" fmla="*/ 53 w 57"/>
                  <a:gd name="T1" fmla="*/ 3 h 13"/>
                  <a:gd name="T2" fmla="*/ 0 w 57"/>
                  <a:gd name="T3" fmla="*/ 13 h 13"/>
                  <a:gd name="T4" fmla="*/ 0 w 57"/>
                  <a:gd name="T5" fmla="*/ 13 h 13"/>
                  <a:gd name="T6" fmla="*/ 2 w 57"/>
                  <a:gd name="T7" fmla="*/ 13 h 13"/>
                  <a:gd name="T8" fmla="*/ 2 w 57"/>
                  <a:gd name="T9" fmla="*/ 11 h 13"/>
                  <a:gd name="T10" fmla="*/ 2 w 57"/>
                  <a:gd name="T11" fmla="*/ 11 h 13"/>
                  <a:gd name="T12" fmla="*/ 2 w 57"/>
                  <a:gd name="T13" fmla="*/ 11 h 13"/>
                  <a:gd name="T14" fmla="*/ 2 w 57"/>
                  <a:gd name="T15" fmla="*/ 9 h 13"/>
                  <a:gd name="T16" fmla="*/ 2 w 57"/>
                  <a:gd name="T17" fmla="*/ 9 h 13"/>
                  <a:gd name="T18" fmla="*/ 4 w 57"/>
                  <a:gd name="T19" fmla="*/ 9 h 13"/>
                  <a:gd name="T20" fmla="*/ 57 w 57"/>
                  <a:gd name="T21" fmla="*/ 0 h 13"/>
                  <a:gd name="T22" fmla="*/ 53 w 57"/>
                  <a:gd name="T23" fmla="*/ 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7" h="13">
                    <a:moveTo>
                      <a:pt x="53" y="3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7" y="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C9D4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0" name="Freeform 4992"/>
              <p:cNvSpPr>
                <a:spLocks/>
              </p:cNvSpPr>
              <p:nvPr/>
            </p:nvSpPr>
            <p:spPr bwMode="auto">
              <a:xfrm>
                <a:off x="4690" y="1474"/>
                <a:ext cx="58" cy="13"/>
              </a:xfrm>
              <a:custGeom>
                <a:avLst/>
                <a:gdLst>
                  <a:gd name="T0" fmla="*/ 53 w 58"/>
                  <a:gd name="T1" fmla="*/ 3 h 13"/>
                  <a:gd name="T2" fmla="*/ 0 w 58"/>
                  <a:gd name="T3" fmla="*/ 13 h 13"/>
                  <a:gd name="T4" fmla="*/ 0 w 58"/>
                  <a:gd name="T5" fmla="*/ 13 h 13"/>
                  <a:gd name="T6" fmla="*/ 0 w 58"/>
                  <a:gd name="T7" fmla="*/ 11 h 13"/>
                  <a:gd name="T8" fmla="*/ 0 w 58"/>
                  <a:gd name="T9" fmla="*/ 11 h 13"/>
                  <a:gd name="T10" fmla="*/ 2 w 58"/>
                  <a:gd name="T11" fmla="*/ 11 h 13"/>
                  <a:gd name="T12" fmla="*/ 2 w 58"/>
                  <a:gd name="T13" fmla="*/ 11 h 13"/>
                  <a:gd name="T14" fmla="*/ 2 w 58"/>
                  <a:gd name="T15" fmla="*/ 9 h 13"/>
                  <a:gd name="T16" fmla="*/ 2 w 58"/>
                  <a:gd name="T17" fmla="*/ 9 h 13"/>
                  <a:gd name="T18" fmla="*/ 2 w 58"/>
                  <a:gd name="T19" fmla="*/ 9 h 13"/>
                  <a:gd name="T20" fmla="*/ 58 w 58"/>
                  <a:gd name="T21" fmla="*/ 0 h 13"/>
                  <a:gd name="T22" fmla="*/ 53 w 58"/>
                  <a:gd name="T23" fmla="*/ 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13">
                    <a:moveTo>
                      <a:pt x="53" y="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58" y="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C9D4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1" name="Freeform 4993"/>
              <p:cNvSpPr>
                <a:spLocks/>
              </p:cNvSpPr>
              <p:nvPr/>
            </p:nvSpPr>
            <p:spPr bwMode="auto">
              <a:xfrm>
                <a:off x="4692" y="1470"/>
                <a:ext cx="58" cy="15"/>
              </a:xfrm>
              <a:custGeom>
                <a:avLst/>
                <a:gdLst>
                  <a:gd name="T0" fmla="*/ 53 w 58"/>
                  <a:gd name="T1" fmla="*/ 6 h 15"/>
                  <a:gd name="T2" fmla="*/ 0 w 58"/>
                  <a:gd name="T3" fmla="*/ 15 h 15"/>
                  <a:gd name="T4" fmla="*/ 0 w 58"/>
                  <a:gd name="T5" fmla="*/ 15 h 15"/>
                  <a:gd name="T6" fmla="*/ 0 w 58"/>
                  <a:gd name="T7" fmla="*/ 13 h 15"/>
                  <a:gd name="T8" fmla="*/ 0 w 58"/>
                  <a:gd name="T9" fmla="*/ 13 h 15"/>
                  <a:gd name="T10" fmla="*/ 0 w 58"/>
                  <a:gd name="T11" fmla="*/ 13 h 15"/>
                  <a:gd name="T12" fmla="*/ 0 w 58"/>
                  <a:gd name="T13" fmla="*/ 11 h 15"/>
                  <a:gd name="T14" fmla="*/ 1 w 58"/>
                  <a:gd name="T15" fmla="*/ 11 h 15"/>
                  <a:gd name="T16" fmla="*/ 1 w 58"/>
                  <a:gd name="T17" fmla="*/ 11 h 15"/>
                  <a:gd name="T18" fmla="*/ 1 w 58"/>
                  <a:gd name="T19" fmla="*/ 11 h 15"/>
                  <a:gd name="T20" fmla="*/ 58 w 58"/>
                  <a:gd name="T21" fmla="*/ 0 h 15"/>
                  <a:gd name="T22" fmla="*/ 53 w 58"/>
                  <a:gd name="T23" fmla="*/ 6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15">
                    <a:moveTo>
                      <a:pt x="53" y="6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58" y="0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C9D4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2" name="Freeform 4994"/>
              <p:cNvSpPr>
                <a:spLocks/>
              </p:cNvSpPr>
              <p:nvPr/>
            </p:nvSpPr>
            <p:spPr bwMode="auto">
              <a:xfrm>
                <a:off x="4692" y="1468"/>
                <a:ext cx="60" cy="15"/>
              </a:xfrm>
              <a:custGeom>
                <a:avLst/>
                <a:gdLst>
                  <a:gd name="T0" fmla="*/ 56 w 60"/>
                  <a:gd name="T1" fmla="*/ 6 h 15"/>
                  <a:gd name="T2" fmla="*/ 0 w 60"/>
                  <a:gd name="T3" fmla="*/ 15 h 15"/>
                  <a:gd name="T4" fmla="*/ 0 w 60"/>
                  <a:gd name="T5" fmla="*/ 13 h 15"/>
                  <a:gd name="T6" fmla="*/ 1 w 60"/>
                  <a:gd name="T7" fmla="*/ 13 h 15"/>
                  <a:gd name="T8" fmla="*/ 1 w 60"/>
                  <a:gd name="T9" fmla="*/ 13 h 15"/>
                  <a:gd name="T10" fmla="*/ 1 w 60"/>
                  <a:gd name="T11" fmla="*/ 13 h 15"/>
                  <a:gd name="T12" fmla="*/ 1 w 60"/>
                  <a:gd name="T13" fmla="*/ 11 h 15"/>
                  <a:gd name="T14" fmla="*/ 3 w 60"/>
                  <a:gd name="T15" fmla="*/ 11 h 15"/>
                  <a:gd name="T16" fmla="*/ 3 w 60"/>
                  <a:gd name="T17" fmla="*/ 11 h 15"/>
                  <a:gd name="T18" fmla="*/ 3 w 60"/>
                  <a:gd name="T19" fmla="*/ 9 h 15"/>
                  <a:gd name="T20" fmla="*/ 60 w 60"/>
                  <a:gd name="T21" fmla="*/ 0 h 15"/>
                  <a:gd name="T22" fmla="*/ 56 w 60"/>
                  <a:gd name="T23" fmla="*/ 6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" h="15">
                    <a:moveTo>
                      <a:pt x="56" y="6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60" y="0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C9D4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3" name="Freeform 4995"/>
              <p:cNvSpPr>
                <a:spLocks/>
              </p:cNvSpPr>
              <p:nvPr/>
            </p:nvSpPr>
            <p:spPr bwMode="auto">
              <a:xfrm>
                <a:off x="4693" y="1466"/>
                <a:ext cx="61" cy="15"/>
              </a:xfrm>
              <a:custGeom>
                <a:avLst/>
                <a:gdLst>
                  <a:gd name="T0" fmla="*/ 57 w 61"/>
                  <a:gd name="T1" fmla="*/ 4 h 15"/>
                  <a:gd name="T2" fmla="*/ 0 w 61"/>
                  <a:gd name="T3" fmla="*/ 15 h 15"/>
                  <a:gd name="T4" fmla="*/ 0 w 61"/>
                  <a:gd name="T5" fmla="*/ 13 h 15"/>
                  <a:gd name="T6" fmla="*/ 0 w 61"/>
                  <a:gd name="T7" fmla="*/ 13 h 15"/>
                  <a:gd name="T8" fmla="*/ 2 w 61"/>
                  <a:gd name="T9" fmla="*/ 13 h 15"/>
                  <a:gd name="T10" fmla="*/ 2 w 61"/>
                  <a:gd name="T11" fmla="*/ 11 h 15"/>
                  <a:gd name="T12" fmla="*/ 2 w 61"/>
                  <a:gd name="T13" fmla="*/ 11 h 15"/>
                  <a:gd name="T14" fmla="*/ 2 w 61"/>
                  <a:gd name="T15" fmla="*/ 11 h 15"/>
                  <a:gd name="T16" fmla="*/ 4 w 61"/>
                  <a:gd name="T17" fmla="*/ 11 h 15"/>
                  <a:gd name="T18" fmla="*/ 4 w 61"/>
                  <a:gd name="T19" fmla="*/ 10 h 15"/>
                  <a:gd name="T20" fmla="*/ 61 w 61"/>
                  <a:gd name="T21" fmla="*/ 0 h 15"/>
                  <a:gd name="T22" fmla="*/ 57 w 61"/>
                  <a:gd name="T23" fmla="*/ 4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1" h="15">
                    <a:moveTo>
                      <a:pt x="57" y="4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61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CDD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4" name="Freeform 4996"/>
              <p:cNvSpPr>
                <a:spLocks/>
              </p:cNvSpPr>
              <p:nvPr/>
            </p:nvSpPr>
            <p:spPr bwMode="auto">
              <a:xfrm>
                <a:off x="4695" y="1464"/>
                <a:ext cx="60" cy="13"/>
              </a:xfrm>
              <a:custGeom>
                <a:avLst/>
                <a:gdLst>
                  <a:gd name="T0" fmla="*/ 57 w 60"/>
                  <a:gd name="T1" fmla="*/ 4 h 13"/>
                  <a:gd name="T2" fmla="*/ 0 w 60"/>
                  <a:gd name="T3" fmla="*/ 13 h 13"/>
                  <a:gd name="T4" fmla="*/ 0 w 60"/>
                  <a:gd name="T5" fmla="*/ 13 h 13"/>
                  <a:gd name="T6" fmla="*/ 0 w 60"/>
                  <a:gd name="T7" fmla="*/ 13 h 13"/>
                  <a:gd name="T8" fmla="*/ 2 w 60"/>
                  <a:gd name="T9" fmla="*/ 13 h 13"/>
                  <a:gd name="T10" fmla="*/ 2 w 60"/>
                  <a:gd name="T11" fmla="*/ 12 h 13"/>
                  <a:gd name="T12" fmla="*/ 2 w 60"/>
                  <a:gd name="T13" fmla="*/ 12 h 13"/>
                  <a:gd name="T14" fmla="*/ 2 w 60"/>
                  <a:gd name="T15" fmla="*/ 12 h 13"/>
                  <a:gd name="T16" fmla="*/ 3 w 60"/>
                  <a:gd name="T17" fmla="*/ 10 h 13"/>
                  <a:gd name="T18" fmla="*/ 3 w 60"/>
                  <a:gd name="T19" fmla="*/ 10 h 13"/>
                  <a:gd name="T20" fmla="*/ 60 w 60"/>
                  <a:gd name="T21" fmla="*/ 0 h 13"/>
                  <a:gd name="T22" fmla="*/ 57 w 60"/>
                  <a:gd name="T23" fmla="*/ 4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" h="13">
                    <a:moveTo>
                      <a:pt x="57" y="4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60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CDD6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5" name="Freeform 4997"/>
              <p:cNvSpPr>
                <a:spLocks/>
              </p:cNvSpPr>
              <p:nvPr/>
            </p:nvSpPr>
            <p:spPr bwMode="auto">
              <a:xfrm>
                <a:off x="4697" y="1462"/>
                <a:ext cx="60" cy="14"/>
              </a:xfrm>
              <a:custGeom>
                <a:avLst/>
                <a:gdLst>
                  <a:gd name="T0" fmla="*/ 57 w 60"/>
                  <a:gd name="T1" fmla="*/ 4 h 14"/>
                  <a:gd name="T2" fmla="*/ 0 w 60"/>
                  <a:gd name="T3" fmla="*/ 14 h 14"/>
                  <a:gd name="T4" fmla="*/ 0 w 60"/>
                  <a:gd name="T5" fmla="*/ 14 h 14"/>
                  <a:gd name="T6" fmla="*/ 0 w 60"/>
                  <a:gd name="T7" fmla="*/ 14 h 14"/>
                  <a:gd name="T8" fmla="*/ 1 w 60"/>
                  <a:gd name="T9" fmla="*/ 12 h 14"/>
                  <a:gd name="T10" fmla="*/ 1 w 60"/>
                  <a:gd name="T11" fmla="*/ 12 h 14"/>
                  <a:gd name="T12" fmla="*/ 1 w 60"/>
                  <a:gd name="T13" fmla="*/ 12 h 14"/>
                  <a:gd name="T14" fmla="*/ 1 w 60"/>
                  <a:gd name="T15" fmla="*/ 10 h 14"/>
                  <a:gd name="T16" fmla="*/ 3 w 60"/>
                  <a:gd name="T17" fmla="*/ 10 h 14"/>
                  <a:gd name="T18" fmla="*/ 3 w 60"/>
                  <a:gd name="T19" fmla="*/ 10 h 14"/>
                  <a:gd name="T20" fmla="*/ 60 w 60"/>
                  <a:gd name="T21" fmla="*/ 0 h 14"/>
                  <a:gd name="T22" fmla="*/ 57 w 60"/>
                  <a:gd name="T23" fmla="*/ 4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" h="14">
                    <a:moveTo>
                      <a:pt x="57" y="4"/>
                    </a:moveTo>
                    <a:lnTo>
                      <a:pt x="0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60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CDD6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6" name="Freeform 4998"/>
              <p:cNvSpPr>
                <a:spLocks/>
              </p:cNvSpPr>
              <p:nvPr/>
            </p:nvSpPr>
            <p:spPr bwMode="auto">
              <a:xfrm>
                <a:off x="4698" y="1461"/>
                <a:ext cx="61" cy="13"/>
              </a:xfrm>
              <a:custGeom>
                <a:avLst/>
                <a:gdLst>
                  <a:gd name="T0" fmla="*/ 57 w 61"/>
                  <a:gd name="T1" fmla="*/ 3 h 13"/>
                  <a:gd name="T2" fmla="*/ 0 w 61"/>
                  <a:gd name="T3" fmla="*/ 13 h 13"/>
                  <a:gd name="T4" fmla="*/ 0 w 61"/>
                  <a:gd name="T5" fmla="*/ 13 h 13"/>
                  <a:gd name="T6" fmla="*/ 0 w 61"/>
                  <a:gd name="T7" fmla="*/ 11 h 13"/>
                  <a:gd name="T8" fmla="*/ 2 w 61"/>
                  <a:gd name="T9" fmla="*/ 11 h 13"/>
                  <a:gd name="T10" fmla="*/ 2 w 61"/>
                  <a:gd name="T11" fmla="*/ 11 h 13"/>
                  <a:gd name="T12" fmla="*/ 2 w 61"/>
                  <a:gd name="T13" fmla="*/ 11 h 13"/>
                  <a:gd name="T14" fmla="*/ 2 w 61"/>
                  <a:gd name="T15" fmla="*/ 9 h 13"/>
                  <a:gd name="T16" fmla="*/ 4 w 61"/>
                  <a:gd name="T17" fmla="*/ 9 h 13"/>
                  <a:gd name="T18" fmla="*/ 4 w 61"/>
                  <a:gd name="T19" fmla="*/ 9 h 13"/>
                  <a:gd name="T20" fmla="*/ 61 w 61"/>
                  <a:gd name="T21" fmla="*/ 0 h 13"/>
                  <a:gd name="T22" fmla="*/ 57 w 61"/>
                  <a:gd name="T23" fmla="*/ 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1" h="13">
                    <a:moveTo>
                      <a:pt x="57" y="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1" y="0"/>
                    </a:lnTo>
                    <a:lnTo>
                      <a:pt x="57" y="3"/>
                    </a:lnTo>
                    <a:close/>
                  </a:path>
                </a:pathLst>
              </a:custGeom>
              <a:solidFill>
                <a:srgbClr val="D0D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7" name="Freeform 4999"/>
              <p:cNvSpPr>
                <a:spLocks/>
              </p:cNvSpPr>
              <p:nvPr/>
            </p:nvSpPr>
            <p:spPr bwMode="auto">
              <a:xfrm>
                <a:off x="4700" y="1457"/>
                <a:ext cx="59" cy="15"/>
              </a:xfrm>
              <a:custGeom>
                <a:avLst/>
                <a:gdLst>
                  <a:gd name="T0" fmla="*/ 57 w 59"/>
                  <a:gd name="T1" fmla="*/ 5 h 15"/>
                  <a:gd name="T2" fmla="*/ 0 w 59"/>
                  <a:gd name="T3" fmla="*/ 15 h 15"/>
                  <a:gd name="T4" fmla="*/ 0 w 59"/>
                  <a:gd name="T5" fmla="*/ 15 h 15"/>
                  <a:gd name="T6" fmla="*/ 0 w 59"/>
                  <a:gd name="T7" fmla="*/ 13 h 15"/>
                  <a:gd name="T8" fmla="*/ 2 w 59"/>
                  <a:gd name="T9" fmla="*/ 13 h 15"/>
                  <a:gd name="T10" fmla="*/ 2 w 59"/>
                  <a:gd name="T11" fmla="*/ 13 h 15"/>
                  <a:gd name="T12" fmla="*/ 2 w 59"/>
                  <a:gd name="T13" fmla="*/ 11 h 15"/>
                  <a:gd name="T14" fmla="*/ 2 w 59"/>
                  <a:gd name="T15" fmla="*/ 11 h 15"/>
                  <a:gd name="T16" fmla="*/ 4 w 59"/>
                  <a:gd name="T17" fmla="*/ 11 h 15"/>
                  <a:gd name="T18" fmla="*/ 4 w 59"/>
                  <a:gd name="T19" fmla="*/ 9 h 15"/>
                  <a:gd name="T20" fmla="*/ 59 w 59"/>
                  <a:gd name="T21" fmla="*/ 0 h 15"/>
                  <a:gd name="T22" fmla="*/ 59 w 59"/>
                  <a:gd name="T23" fmla="*/ 0 h 15"/>
                  <a:gd name="T24" fmla="*/ 59 w 59"/>
                  <a:gd name="T25" fmla="*/ 2 h 15"/>
                  <a:gd name="T26" fmla="*/ 59 w 59"/>
                  <a:gd name="T27" fmla="*/ 2 h 15"/>
                  <a:gd name="T28" fmla="*/ 59 w 59"/>
                  <a:gd name="T29" fmla="*/ 2 h 15"/>
                  <a:gd name="T30" fmla="*/ 59 w 59"/>
                  <a:gd name="T31" fmla="*/ 2 h 15"/>
                  <a:gd name="T32" fmla="*/ 59 w 59"/>
                  <a:gd name="T33" fmla="*/ 2 h 15"/>
                  <a:gd name="T34" fmla="*/ 59 w 59"/>
                  <a:gd name="T35" fmla="*/ 2 h 15"/>
                  <a:gd name="T36" fmla="*/ 59 w 59"/>
                  <a:gd name="T37" fmla="*/ 2 h 15"/>
                  <a:gd name="T38" fmla="*/ 57 w 59"/>
                  <a:gd name="T39" fmla="*/ 5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15">
                    <a:moveTo>
                      <a:pt x="57" y="5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9" y="0"/>
                    </a:lnTo>
                    <a:lnTo>
                      <a:pt x="59" y="2"/>
                    </a:lnTo>
                    <a:lnTo>
                      <a:pt x="57" y="5"/>
                    </a:lnTo>
                    <a:close/>
                  </a:path>
                </a:pathLst>
              </a:custGeom>
              <a:solidFill>
                <a:srgbClr val="D0D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" name="Freeform 5000"/>
              <p:cNvSpPr>
                <a:spLocks/>
              </p:cNvSpPr>
              <p:nvPr/>
            </p:nvSpPr>
            <p:spPr bwMode="auto">
              <a:xfrm>
                <a:off x="4702" y="1455"/>
                <a:ext cx="58" cy="15"/>
              </a:xfrm>
              <a:custGeom>
                <a:avLst/>
                <a:gdLst>
                  <a:gd name="T0" fmla="*/ 57 w 58"/>
                  <a:gd name="T1" fmla="*/ 6 h 15"/>
                  <a:gd name="T2" fmla="*/ 0 w 58"/>
                  <a:gd name="T3" fmla="*/ 15 h 15"/>
                  <a:gd name="T4" fmla="*/ 0 w 58"/>
                  <a:gd name="T5" fmla="*/ 13 h 15"/>
                  <a:gd name="T6" fmla="*/ 0 w 58"/>
                  <a:gd name="T7" fmla="*/ 13 h 15"/>
                  <a:gd name="T8" fmla="*/ 2 w 58"/>
                  <a:gd name="T9" fmla="*/ 13 h 15"/>
                  <a:gd name="T10" fmla="*/ 2 w 58"/>
                  <a:gd name="T11" fmla="*/ 11 h 15"/>
                  <a:gd name="T12" fmla="*/ 2 w 58"/>
                  <a:gd name="T13" fmla="*/ 11 h 15"/>
                  <a:gd name="T14" fmla="*/ 3 w 58"/>
                  <a:gd name="T15" fmla="*/ 11 h 15"/>
                  <a:gd name="T16" fmla="*/ 3 w 58"/>
                  <a:gd name="T17" fmla="*/ 11 h 15"/>
                  <a:gd name="T18" fmla="*/ 3 w 58"/>
                  <a:gd name="T19" fmla="*/ 9 h 15"/>
                  <a:gd name="T20" fmla="*/ 58 w 58"/>
                  <a:gd name="T21" fmla="*/ 0 h 15"/>
                  <a:gd name="T22" fmla="*/ 58 w 58"/>
                  <a:gd name="T23" fmla="*/ 2 h 15"/>
                  <a:gd name="T24" fmla="*/ 58 w 58"/>
                  <a:gd name="T25" fmla="*/ 2 h 15"/>
                  <a:gd name="T26" fmla="*/ 58 w 58"/>
                  <a:gd name="T27" fmla="*/ 2 h 15"/>
                  <a:gd name="T28" fmla="*/ 57 w 58"/>
                  <a:gd name="T29" fmla="*/ 2 h 15"/>
                  <a:gd name="T30" fmla="*/ 57 w 58"/>
                  <a:gd name="T31" fmla="*/ 2 h 15"/>
                  <a:gd name="T32" fmla="*/ 57 w 58"/>
                  <a:gd name="T33" fmla="*/ 4 h 15"/>
                  <a:gd name="T34" fmla="*/ 57 w 58"/>
                  <a:gd name="T35" fmla="*/ 4 h 15"/>
                  <a:gd name="T36" fmla="*/ 57 w 58"/>
                  <a:gd name="T37" fmla="*/ 4 h 15"/>
                  <a:gd name="T38" fmla="*/ 57 w 58"/>
                  <a:gd name="T39" fmla="*/ 6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8" h="15">
                    <a:moveTo>
                      <a:pt x="57" y="6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D0DA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9" name="Freeform 5001"/>
              <p:cNvSpPr>
                <a:spLocks/>
              </p:cNvSpPr>
              <p:nvPr/>
            </p:nvSpPr>
            <p:spPr bwMode="auto">
              <a:xfrm>
                <a:off x="4704" y="1453"/>
                <a:ext cx="56" cy="13"/>
              </a:xfrm>
              <a:custGeom>
                <a:avLst/>
                <a:gdLst>
                  <a:gd name="T0" fmla="*/ 55 w 56"/>
                  <a:gd name="T1" fmla="*/ 4 h 13"/>
                  <a:gd name="T2" fmla="*/ 0 w 56"/>
                  <a:gd name="T3" fmla="*/ 13 h 13"/>
                  <a:gd name="T4" fmla="*/ 0 w 56"/>
                  <a:gd name="T5" fmla="*/ 13 h 13"/>
                  <a:gd name="T6" fmla="*/ 1 w 56"/>
                  <a:gd name="T7" fmla="*/ 13 h 13"/>
                  <a:gd name="T8" fmla="*/ 1 w 56"/>
                  <a:gd name="T9" fmla="*/ 13 h 13"/>
                  <a:gd name="T10" fmla="*/ 1 w 56"/>
                  <a:gd name="T11" fmla="*/ 11 h 13"/>
                  <a:gd name="T12" fmla="*/ 3 w 56"/>
                  <a:gd name="T13" fmla="*/ 11 h 13"/>
                  <a:gd name="T14" fmla="*/ 3 w 56"/>
                  <a:gd name="T15" fmla="*/ 11 h 13"/>
                  <a:gd name="T16" fmla="*/ 3 w 56"/>
                  <a:gd name="T17" fmla="*/ 9 h 13"/>
                  <a:gd name="T18" fmla="*/ 5 w 56"/>
                  <a:gd name="T19" fmla="*/ 9 h 13"/>
                  <a:gd name="T20" fmla="*/ 56 w 56"/>
                  <a:gd name="T21" fmla="*/ 0 h 13"/>
                  <a:gd name="T22" fmla="*/ 56 w 56"/>
                  <a:gd name="T23" fmla="*/ 0 h 13"/>
                  <a:gd name="T24" fmla="*/ 56 w 56"/>
                  <a:gd name="T25" fmla="*/ 2 h 13"/>
                  <a:gd name="T26" fmla="*/ 56 w 56"/>
                  <a:gd name="T27" fmla="*/ 2 h 13"/>
                  <a:gd name="T28" fmla="*/ 56 w 56"/>
                  <a:gd name="T29" fmla="*/ 2 h 13"/>
                  <a:gd name="T30" fmla="*/ 56 w 56"/>
                  <a:gd name="T31" fmla="*/ 4 h 13"/>
                  <a:gd name="T32" fmla="*/ 56 w 56"/>
                  <a:gd name="T33" fmla="*/ 4 h 13"/>
                  <a:gd name="T34" fmla="*/ 55 w 56"/>
                  <a:gd name="T35" fmla="*/ 4 h 13"/>
                  <a:gd name="T36" fmla="*/ 55 w 56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6" h="13">
                    <a:moveTo>
                      <a:pt x="55" y="4"/>
                    </a:moveTo>
                    <a:lnTo>
                      <a:pt x="0" y="13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D0D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0" name="Freeform 5002"/>
              <p:cNvSpPr>
                <a:spLocks/>
              </p:cNvSpPr>
              <p:nvPr/>
            </p:nvSpPr>
            <p:spPr bwMode="auto">
              <a:xfrm>
                <a:off x="4705" y="1451"/>
                <a:ext cx="57" cy="13"/>
              </a:xfrm>
              <a:custGeom>
                <a:avLst/>
                <a:gdLst>
                  <a:gd name="T0" fmla="*/ 55 w 57"/>
                  <a:gd name="T1" fmla="*/ 4 h 13"/>
                  <a:gd name="T2" fmla="*/ 0 w 57"/>
                  <a:gd name="T3" fmla="*/ 13 h 13"/>
                  <a:gd name="T4" fmla="*/ 2 w 57"/>
                  <a:gd name="T5" fmla="*/ 13 h 13"/>
                  <a:gd name="T6" fmla="*/ 2 w 57"/>
                  <a:gd name="T7" fmla="*/ 13 h 13"/>
                  <a:gd name="T8" fmla="*/ 2 w 57"/>
                  <a:gd name="T9" fmla="*/ 11 h 13"/>
                  <a:gd name="T10" fmla="*/ 4 w 57"/>
                  <a:gd name="T11" fmla="*/ 11 h 13"/>
                  <a:gd name="T12" fmla="*/ 4 w 57"/>
                  <a:gd name="T13" fmla="*/ 11 h 13"/>
                  <a:gd name="T14" fmla="*/ 4 w 57"/>
                  <a:gd name="T15" fmla="*/ 10 h 13"/>
                  <a:gd name="T16" fmla="*/ 5 w 57"/>
                  <a:gd name="T17" fmla="*/ 10 h 13"/>
                  <a:gd name="T18" fmla="*/ 5 w 57"/>
                  <a:gd name="T19" fmla="*/ 10 h 13"/>
                  <a:gd name="T20" fmla="*/ 57 w 57"/>
                  <a:gd name="T21" fmla="*/ 0 h 13"/>
                  <a:gd name="T22" fmla="*/ 57 w 57"/>
                  <a:gd name="T23" fmla="*/ 0 h 13"/>
                  <a:gd name="T24" fmla="*/ 57 w 57"/>
                  <a:gd name="T25" fmla="*/ 2 h 13"/>
                  <a:gd name="T26" fmla="*/ 57 w 57"/>
                  <a:gd name="T27" fmla="*/ 2 h 13"/>
                  <a:gd name="T28" fmla="*/ 55 w 57"/>
                  <a:gd name="T29" fmla="*/ 2 h 13"/>
                  <a:gd name="T30" fmla="*/ 55 w 57"/>
                  <a:gd name="T31" fmla="*/ 2 h 13"/>
                  <a:gd name="T32" fmla="*/ 55 w 57"/>
                  <a:gd name="T33" fmla="*/ 4 h 13"/>
                  <a:gd name="T34" fmla="*/ 55 w 57"/>
                  <a:gd name="T35" fmla="*/ 4 h 13"/>
                  <a:gd name="T36" fmla="*/ 55 w 57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7" h="13">
                    <a:moveTo>
                      <a:pt x="55" y="4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7" y="0"/>
                    </a:lnTo>
                    <a:lnTo>
                      <a:pt x="57" y="2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D4D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1" name="Freeform 5003"/>
              <p:cNvSpPr>
                <a:spLocks/>
              </p:cNvSpPr>
              <p:nvPr/>
            </p:nvSpPr>
            <p:spPr bwMode="auto">
              <a:xfrm>
                <a:off x="4709" y="1449"/>
                <a:ext cx="55" cy="13"/>
              </a:xfrm>
              <a:custGeom>
                <a:avLst/>
                <a:gdLst>
                  <a:gd name="T0" fmla="*/ 51 w 55"/>
                  <a:gd name="T1" fmla="*/ 4 h 13"/>
                  <a:gd name="T2" fmla="*/ 0 w 55"/>
                  <a:gd name="T3" fmla="*/ 13 h 13"/>
                  <a:gd name="T4" fmla="*/ 0 w 55"/>
                  <a:gd name="T5" fmla="*/ 13 h 13"/>
                  <a:gd name="T6" fmla="*/ 0 w 55"/>
                  <a:gd name="T7" fmla="*/ 12 h 13"/>
                  <a:gd name="T8" fmla="*/ 1 w 55"/>
                  <a:gd name="T9" fmla="*/ 12 h 13"/>
                  <a:gd name="T10" fmla="*/ 1 w 55"/>
                  <a:gd name="T11" fmla="*/ 12 h 13"/>
                  <a:gd name="T12" fmla="*/ 1 w 55"/>
                  <a:gd name="T13" fmla="*/ 10 h 13"/>
                  <a:gd name="T14" fmla="*/ 3 w 55"/>
                  <a:gd name="T15" fmla="*/ 10 h 13"/>
                  <a:gd name="T16" fmla="*/ 3 w 55"/>
                  <a:gd name="T17" fmla="*/ 10 h 13"/>
                  <a:gd name="T18" fmla="*/ 3 w 55"/>
                  <a:gd name="T19" fmla="*/ 10 h 13"/>
                  <a:gd name="T20" fmla="*/ 55 w 55"/>
                  <a:gd name="T21" fmla="*/ 0 h 13"/>
                  <a:gd name="T22" fmla="*/ 53 w 55"/>
                  <a:gd name="T23" fmla="*/ 0 h 13"/>
                  <a:gd name="T24" fmla="*/ 53 w 55"/>
                  <a:gd name="T25" fmla="*/ 2 h 13"/>
                  <a:gd name="T26" fmla="*/ 53 w 55"/>
                  <a:gd name="T27" fmla="*/ 2 h 13"/>
                  <a:gd name="T28" fmla="*/ 53 w 55"/>
                  <a:gd name="T29" fmla="*/ 2 h 13"/>
                  <a:gd name="T30" fmla="*/ 53 w 55"/>
                  <a:gd name="T31" fmla="*/ 2 h 13"/>
                  <a:gd name="T32" fmla="*/ 53 w 55"/>
                  <a:gd name="T33" fmla="*/ 4 h 13"/>
                  <a:gd name="T34" fmla="*/ 53 w 55"/>
                  <a:gd name="T35" fmla="*/ 4 h 13"/>
                  <a:gd name="T36" fmla="*/ 51 w 55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" h="13">
                    <a:moveTo>
                      <a:pt x="51" y="4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rgbClr val="D4D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2" name="Freeform 5004"/>
              <p:cNvSpPr>
                <a:spLocks/>
              </p:cNvSpPr>
              <p:nvPr/>
            </p:nvSpPr>
            <p:spPr bwMode="auto">
              <a:xfrm>
                <a:off x="4710" y="1447"/>
                <a:ext cx="54" cy="14"/>
              </a:xfrm>
              <a:custGeom>
                <a:avLst/>
                <a:gdLst>
                  <a:gd name="T0" fmla="*/ 52 w 54"/>
                  <a:gd name="T1" fmla="*/ 4 h 14"/>
                  <a:gd name="T2" fmla="*/ 0 w 54"/>
                  <a:gd name="T3" fmla="*/ 14 h 14"/>
                  <a:gd name="T4" fmla="*/ 0 w 54"/>
                  <a:gd name="T5" fmla="*/ 12 h 14"/>
                  <a:gd name="T6" fmla="*/ 2 w 54"/>
                  <a:gd name="T7" fmla="*/ 12 h 14"/>
                  <a:gd name="T8" fmla="*/ 2 w 54"/>
                  <a:gd name="T9" fmla="*/ 12 h 14"/>
                  <a:gd name="T10" fmla="*/ 4 w 54"/>
                  <a:gd name="T11" fmla="*/ 12 h 14"/>
                  <a:gd name="T12" fmla="*/ 4 w 54"/>
                  <a:gd name="T13" fmla="*/ 10 h 14"/>
                  <a:gd name="T14" fmla="*/ 4 w 54"/>
                  <a:gd name="T15" fmla="*/ 10 h 14"/>
                  <a:gd name="T16" fmla="*/ 6 w 54"/>
                  <a:gd name="T17" fmla="*/ 10 h 14"/>
                  <a:gd name="T18" fmla="*/ 6 w 54"/>
                  <a:gd name="T19" fmla="*/ 8 h 14"/>
                  <a:gd name="T20" fmla="*/ 54 w 54"/>
                  <a:gd name="T21" fmla="*/ 0 h 14"/>
                  <a:gd name="T22" fmla="*/ 54 w 54"/>
                  <a:gd name="T23" fmla="*/ 0 h 14"/>
                  <a:gd name="T24" fmla="*/ 54 w 54"/>
                  <a:gd name="T25" fmla="*/ 0 h 14"/>
                  <a:gd name="T26" fmla="*/ 54 w 54"/>
                  <a:gd name="T27" fmla="*/ 2 h 14"/>
                  <a:gd name="T28" fmla="*/ 54 w 54"/>
                  <a:gd name="T29" fmla="*/ 2 h 14"/>
                  <a:gd name="T30" fmla="*/ 52 w 54"/>
                  <a:gd name="T31" fmla="*/ 2 h 14"/>
                  <a:gd name="T32" fmla="*/ 52 w 54"/>
                  <a:gd name="T33" fmla="*/ 4 h 14"/>
                  <a:gd name="T34" fmla="*/ 52 w 54"/>
                  <a:gd name="T35" fmla="*/ 4 h 14"/>
                  <a:gd name="T36" fmla="*/ 52 w 54"/>
                  <a:gd name="T37" fmla="*/ 4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14">
                    <a:moveTo>
                      <a:pt x="52" y="4"/>
                    </a:move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D4DC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3" name="Freeform 5005"/>
              <p:cNvSpPr>
                <a:spLocks/>
              </p:cNvSpPr>
              <p:nvPr/>
            </p:nvSpPr>
            <p:spPr bwMode="auto">
              <a:xfrm>
                <a:off x="4712" y="1445"/>
                <a:ext cx="54" cy="14"/>
              </a:xfrm>
              <a:custGeom>
                <a:avLst/>
                <a:gdLst>
                  <a:gd name="T0" fmla="*/ 52 w 54"/>
                  <a:gd name="T1" fmla="*/ 4 h 14"/>
                  <a:gd name="T2" fmla="*/ 0 w 54"/>
                  <a:gd name="T3" fmla="*/ 14 h 14"/>
                  <a:gd name="T4" fmla="*/ 2 w 54"/>
                  <a:gd name="T5" fmla="*/ 12 h 14"/>
                  <a:gd name="T6" fmla="*/ 2 w 54"/>
                  <a:gd name="T7" fmla="*/ 12 h 14"/>
                  <a:gd name="T8" fmla="*/ 4 w 54"/>
                  <a:gd name="T9" fmla="*/ 12 h 14"/>
                  <a:gd name="T10" fmla="*/ 4 w 54"/>
                  <a:gd name="T11" fmla="*/ 10 h 14"/>
                  <a:gd name="T12" fmla="*/ 5 w 54"/>
                  <a:gd name="T13" fmla="*/ 10 h 14"/>
                  <a:gd name="T14" fmla="*/ 5 w 54"/>
                  <a:gd name="T15" fmla="*/ 10 h 14"/>
                  <a:gd name="T16" fmla="*/ 5 w 54"/>
                  <a:gd name="T17" fmla="*/ 8 h 14"/>
                  <a:gd name="T18" fmla="*/ 7 w 54"/>
                  <a:gd name="T19" fmla="*/ 8 h 14"/>
                  <a:gd name="T20" fmla="*/ 54 w 54"/>
                  <a:gd name="T21" fmla="*/ 0 h 14"/>
                  <a:gd name="T22" fmla="*/ 54 w 54"/>
                  <a:gd name="T23" fmla="*/ 0 h 14"/>
                  <a:gd name="T24" fmla="*/ 52 w 54"/>
                  <a:gd name="T25" fmla="*/ 0 h 14"/>
                  <a:gd name="T26" fmla="*/ 52 w 54"/>
                  <a:gd name="T27" fmla="*/ 2 h 14"/>
                  <a:gd name="T28" fmla="*/ 52 w 54"/>
                  <a:gd name="T29" fmla="*/ 2 h 14"/>
                  <a:gd name="T30" fmla="*/ 52 w 54"/>
                  <a:gd name="T31" fmla="*/ 2 h 14"/>
                  <a:gd name="T32" fmla="*/ 52 w 54"/>
                  <a:gd name="T33" fmla="*/ 2 h 14"/>
                  <a:gd name="T34" fmla="*/ 52 w 54"/>
                  <a:gd name="T35" fmla="*/ 4 h 14"/>
                  <a:gd name="T36" fmla="*/ 52 w 54"/>
                  <a:gd name="T37" fmla="*/ 4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14">
                    <a:moveTo>
                      <a:pt x="52" y="4"/>
                    </a:moveTo>
                    <a:lnTo>
                      <a:pt x="0" y="14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D4D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4" name="Freeform 5006"/>
              <p:cNvSpPr>
                <a:spLocks/>
              </p:cNvSpPr>
              <p:nvPr/>
            </p:nvSpPr>
            <p:spPr bwMode="auto">
              <a:xfrm>
                <a:off x="4716" y="1444"/>
                <a:ext cx="50" cy="11"/>
              </a:xfrm>
              <a:custGeom>
                <a:avLst/>
                <a:gdLst>
                  <a:gd name="T0" fmla="*/ 48 w 50"/>
                  <a:gd name="T1" fmla="*/ 3 h 11"/>
                  <a:gd name="T2" fmla="*/ 0 w 50"/>
                  <a:gd name="T3" fmla="*/ 11 h 11"/>
                  <a:gd name="T4" fmla="*/ 1 w 50"/>
                  <a:gd name="T5" fmla="*/ 11 h 11"/>
                  <a:gd name="T6" fmla="*/ 1 w 50"/>
                  <a:gd name="T7" fmla="*/ 11 h 11"/>
                  <a:gd name="T8" fmla="*/ 1 w 50"/>
                  <a:gd name="T9" fmla="*/ 9 h 11"/>
                  <a:gd name="T10" fmla="*/ 3 w 50"/>
                  <a:gd name="T11" fmla="*/ 9 h 11"/>
                  <a:gd name="T12" fmla="*/ 3 w 50"/>
                  <a:gd name="T13" fmla="*/ 9 h 11"/>
                  <a:gd name="T14" fmla="*/ 5 w 50"/>
                  <a:gd name="T15" fmla="*/ 7 h 11"/>
                  <a:gd name="T16" fmla="*/ 5 w 50"/>
                  <a:gd name="T17" fmla="*/ 7 h 11"/>
                  <a:gd name="T18" fmla="*/ 7 w 50"/>
                  <a:gd name="T19" fmla="*/ 7 h 11"/>
                  <a:gd name="T20" fmla="*/ 50 w 50"/>
                  <a:gd name="T21" fmla="*/ 0 h 11"/>
                  <a:gd name="T22" fmla="*/ 50 w 50"/>
                  <a:gd name="T23" fmla="*/ 0 h 11"/>
                  <a:gd name="T24" fmla="*/ 50 w 50"/>
                  <a:gd name="T25" fmla="*/ 0 h 11"/>
                  <a:gd name="T26" fmla="*/ 50 w 50"/>
                  <a:gd name="T27" fmla="*/ 0 h 11"/>
                  <a:gd name="T28" fmla="*/ 50 w 50"/>
                  <a:gd name="T29" fmla="*/ 1 h 11"/>
                  <a:gd name="T30" fmla="*/ 50 w 50"/>
                  <a:gd name="T31" fmla="*/ 1 h 11"/>
                  <a:gd name="T32" fmla="*/ 48 w 50"/>
                  <a:gd name="T33" fmla="*/ 1 h 11"/>
                  <a:gd name="T34" fmla="*/ 48 w 50"/>
                  <a:gd name="T35" fmla="*/ 3 h 11"/>
                  <a:gd name="T36" fmla="*/ 48 w 50"/>
                  <a:gd name="T37" fmla="*/ 3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11">
                    <a:moveTo>
                      <a:pt x="48" y="3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0" y="0"/>
                    </a:lnTo>
                    <a:lnTo>
                      <a:pt x="50" y="1"/>
                    </a:lnTo>
                    <a:lnTo>
                      <a:pt x="48" y="1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D7D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5" name="Freeform 5007"/>
              <p:cNvSpPr>
                <a:spLocks/>
              </p:cNvSpPr>
              <p:nvPr/>
            </p:nvSpPr>
            <p:spPr bwMode="auto">
              <a:xfrm>
                <a:off x="4719" y="1442"/>
                <a:ext cx="48" cy="11"/>
              </a:xfrm>
              <a:custGeom>
                <a:avLst/>
                <a:gdLst>
                  <a:gd name="T0" fmla="*/ 47 w 48"/>
                  <a:gd name="T1" fmla="*/ 3 h 11"/>
                  <a:gd name="T2" fmla="*/ 0 w 48"/>
                  <a:gd name="T3" fmla="*/ 11 h 11"/>
                  <a:gd name="T4" fmla="*/ 0 w 48"/>
                  <a:gd name="T5" fmla="*/ 11 h 11"/>
                  <a:gd name="T6" fmla="*/ 2 w 48"/>
                  <a:gd name="T7" fmla="*/ 9 h 11"/>
                  <a:gd name="T8" fmla="*/ 2 w 48"/>
                  <a:gd name="T9" fmla="*/ 9 h 11"/>
                  <a:gd name="T10" fmla="*/ 4 w 48"/>
                  <a:gd name="T11" fmla="*/ 9 h 11"/>
                  <a:gd name="T12" fmla="*/ 4 w 48"/>
                  <a:gd name="T13" fmla="*/ 7 h 11"/>
                  <a:gd name="T14" fmla="*/ 5 w 48"/>
                  <a:gd name="T15" fmla="*/ 7 h 11"/>
                  <a:gd name="T16" fmla="*/ 5 w 48"/>
                  <a:gd name="T17" fmla="*/ 7 h 11"/>
                  <a:gd name="T18" fmla="*/ 7 w 48"/>
                  <a:gd name="T19" fmla="*/ 5 h 11"/>
                  <a:gd name="T20" fmla="*/ 48 w 48"/>
                  <a:gd name="T21" fmla="*/ 0 h 11"/>
                  <a:gd name="T22" fmla="*/ 48 w 48"/>
                  <a:gd name="T23" fmla="*/ 0 h 11"/>
                  <a:gd name="T24" fmla="*/ 47 w 48"/>
                  <a:gd name="T25" fmla="*/ 0 h 11"/>
                  <a:gd name="T26" fmla="*/ 47 w 48"/>
                  <a:gd name="T27" fmla="*/ 0 h 11"/>
                  <a:gd name="T28" fmla="*/ 47 w 48"/>
                  <a:gd name="T29" fmla="*/ 2 h 11"/>
                  <a:gd name="T30" fmla="*/ 47 w 48"/>
                  <a:gd name="T31" fmla="*/ 2 h 11"/>
                  <a:gd name="T32" fmla="*/ 47 w 48"/>
                  <a:gd name="T33" fmla="*/ 2 h 11"/>
                  <a:gd name="T34" fmla="*/ 47 w 48"/>
                  <a:gd name="T35" fmla="*/ 2 h 11"/>
                  <a:gd name="T36" fmla="*/ 47 w 48"/>
                  <a:gd name="T37" fmla="*/ 3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" h="11">
                    <a:moveTo>
                      <a:pt x="47" y="3"/>
                    </a:moveTo>
                    <a:lnTo>
                      <a:pt x="0" y="11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7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D7DF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6" name="Freeform 5008"/>
              <p:cNvSpPr>
                <a:spLocks/>
              </p:cNvSpPr>
              <p:nvPr/>
            </p:nvSpPr>
            <p:spPr bwMode="auto">
              <a:xfrm>
                <a:off x="4723" y="1438"/>
                <a:ext cx="44" cy="13"/>
              </a:xfrm>
              <a:custGeom>
                <a:avLst/>
                <a:gdLst>
                  <a:gd name="T0" fmla="*/ 43 w 44"/>
                  <a:gd name="T1" fmla="*/ 6 h 13"/>
                  <a:gd name="T2" fmla="*/ 0 w 44"/>
                  <a:gd name="T3" fmla="*/ 13 h 13"/>
                  <a:gd name="T4" fmla="*/ 0 w 44"/>
                  <a:gd name="T5" fmla="*/ 11 h 13"/>
                  <a:gd name="T6" fmla="*/ 1 w 44"/>
                  <a:gd name="T7" fmla="*/ 11 h 13"/>
                  <a:gd name="T8" fmla="*/ 1 w 44"/>
                  <a:gd name="T9" fmla="*/ 11 h 13"/>
                  <a:gd name="T10" fmla="*/ 3 w 44"/>
                  <a:gd name="T11" fmla="*/ 9 h 13"/>
                  <a:gd name="T12" fmla="*/ 3 w 44"/>
                  <a:gd name="T13" fmla="*/ 9 h 13"/>
                  <a:gd name="T14" fmla="*/ 5 w 44"/>
                  <a:gd name="T15" fmla="*/ 9 h 13"/>
                  <a:gd name="T16" fmla="*/ 5 w 44"/>
                  <a:gd name="T17" fmla="*/ 7 h 13"/>
                  <a:gd name="T18" fmla="*/ 6 w 44"/>
                  <a:gd name="T19" fmla="*/ 7 h 13"/>
                  <a:gd name="T20" fmla="*/ 44 w 44"/>
                  <a:gd name="T21" fmla="*/ 0 h 13"/>
                  <a:gd name="T22" fmla="*/ 44 w 44"/>
                  <a:gd name="T23" fmla="*/ 2 h 13"/>
                  <a:gd name="T24" fmla="*/ 44 w 44"/>
                  <a:gd name="T25" fmla="*/ 2 h 13"/>
                  <a:gd name="T26" fmla="*/ 44 w 44"/>
                  <a:gd name="T27" fmla="*/ 2 h 13"/>
                  <a:gd name="T28" fmla="*/ 44 w 44"/>
                  <a:gd name="T29" fmla="*/ 4 h 13"/>
                  <a:gd name="T30" fmla="*/ 44 w 44"/>
                  <a:gd name="T31" fmla="*/ 4 h 13"/>
                  <a:gd name="T32" fmla="*/ 43 w 44"/>
                  <a:gd name="T33" fmla="*/ 4 h 13"/>
                  <a:gd name="T34" fmla="*/ 43 w 44"/>
                  <a:gd name="T35" fmla="*/ 4 h 13"/>
                  <a:gd name="T36" fmla="*/ 43 w 44"/>
                  <a:gd name="T37" fmla="*/ 6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" h="13">
                    <a:moveTo>
                      <a:pt x="43" y="6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D7DF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7" name="Freeform 5009"/>
              <p:cNvSpPr>
                <a:spLocks/>
              </p:cNvSpPr>
              <p:nvPr/>
            </p:nvSpPr>
            <p:spPr bwMode="auto">
              <a:xfrm>
                <a:off x="4726" y="1436"/>
                <a:ext cx="43" cy="11"/>
              </a:xfrm>
              <a:custGeom>
                <a:avLst/>
                <a:gdLst>
                  <a:gd name="T0" fmla="*/ 41 w 43"/>
                  <a:gd name="T1" fmla="*/ 6 h 11"/>
                  <a:gd name="T2" fmla="*/ 0 w 43"/>
                  <a:gd name="T3" fmla="*/ 11 h 11"/>
                  <a:gd name="T4" fmla="*/ 0 w 43"/>
                  <a:gd name="T5" fmla="*/ 11 h 11"/>
                  <a:gd name="T6" fmla="*/ 0 w 43"/>
                  <a:gd name="T7" fmla="*/ 11 h 11"/>
                  <a:gd name="T8" fmla="*/ 2 w 43"/>
                  <a:gd name="T9" fmla="*/ 11 h 11"/>
                  <a:gd name="T10" fmla="*/ 2 w 43"/>
                  <a:gd name="T11" fmla="*/ 11 h 11"/>
                  <a:gd name="T12" fmla="*/ 2 w 43"/>
                  <a:gd name="T13" fmla="*/ 9 h 11"/>
                  <a:gd name="T14" fmla="*/ 3 w 43"/>
                  <a:gd name="T15" fmla="*/ 9 h 11"/>
                  <a:gd name="T16" fmla="*/ 3 w 43"/>
                  <a:gd name="T17" fmla="*/ 9 h 11"/>
                  <a:gd name="T18" fmla="*/ 3 w 43"/>
                  <a:gd name="T19" fmla="*/ 9 h 11"/>
                  <a:gd name="T20" fmla="*/ 3 w 43"/>
                  <a:gd name="T21" fmla="*/ 9 h 11"/>
                  <a:gd name="T22" fmla="*/ 5 w 43"/>
                  <a:gd name="T23" fmla="*/ 9 h 11"/>
                  <a:gd name="T24" fmla="*/ 5 w 43"/>
                  <a:gd name="T25" fmla="*/ 8 h 11"/>
                  <a:gd name="T26" fmla="*/ 5 w 43"/>
                  <a:gd name="T27" fmla="*/ 8 h 11"/>
                  <a:gd name="T28" fmla="*/ 5 w 43"/>
                  <a:gd name="T29" fmla="*/ 8 h 11"/>
                  <a:gd name="T30" fmla="*/ 5 w 43"/>
                  <a:gd name="T31" fmla="*/ 8 h 11"/>
                  <a:gd name="T32" fmla="*/ 7 w 43"/>
                  <a:gd name="T33" fmla="*/ 8 h 11"/>
                  <a:gd name="T34" fmla="*/ 7 w 43"/>
                  <a:gd name="T35" fmla="*/ 8 h 11"/>
                  <a:gd name="T36" fmla="*/ 43 w 43"/>
                  <a:gd name="T37" fmla="*/ 0 h 11"/>
                  <a:gd name="T38" fmla="*/ 41 w 43"/>
                  <a:gd name="T39" fmla="*/ 2 h 11"/>
                  <a:gd name="T40" fmla="*/ 41 w 43"/>
                  <a:gd name="T41" fmla="*/ 2 h 11"/>
                  <a:gd name="T42" fmla="*/ 41 w 43"/>
                  <a:gd name="T43" fmla="*/ 2 h 11"/>
                  <a:gd name="T44" fmla="*/ 41 w 43"/>
                  <a:gd name="T45" fmla="*/ 2 h 11"/>
                  <a:gd name="T46" fmla="*/ 41 w 43"/>
                  <a:gd name="T47" fmla="*/ 4 h 11"/>
                  <a:gd name="T48" fmla="*/ 41 w 43"/>
                  <a:gd name="T49" fmla="*/ 4 h 11"/>
                  <a:gd name="T50" fmla="*/ 41 w 43"/>
                  <a:gd name="T51" fmla="*/ 4 h 11"/>
                  <a:gd name="T52" fmla="*/ 41 w 43"/>
                  <a:gd name="T53" fmla="*/ 6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3" h="11">
                    <a:moveTo>
                      <a:pt x="41" y="6"/>
                    </a:move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43" y="0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D7DF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8" name="Freeform 5010"/>
              <p:cNvSpPr>
                <a:spLocks/>
              </p:cNvSpPr>
              <p:nvPr/>
            </p:nvSpPr>
            <p:spPr bwMode="auto">
              <a:xfrm>
                <a:off x="4729" y="1434"/>
                <a:ext cx="40" cy="11"/>
              </a:xfrm>
              <a:custGeom>
                <a:avLst/>
                <a:gdLst>
                  <a:gd name="T0" fmla="*/ 38 w 40"/>
                  <a:gd name="T1" fmla="*/ 4 h 11"/>
                  <a:gd name="T2" fmla="*/ 0 w 40"/>
                  <a:gd name="T3" fmla="*/ 11 h 11"/>
                  <a:gd name="T4" fmla="*/ 0 w 40"/>
                  <a:gd name="T5" fmla="*/ 11 h 11"/>
                  <a:gd name="T6" fmla="*/ 0 w 40"/>
                  <a:gd name="T7" fmla="*/ 11 h 11"/>
                  <a:gd name="T8" fmla="*/ 0 w 40"/>
                  <a:gd name="T9" fmla="*/ 11 h 11"/>
                  <a:gd name="T10" fmla="*/ 0 w 40"/>
                  <a:gd name="T11" fmla="*/ 11 h 11"/>
                  <a:gd name="T12" fmla="*/ 0 w 40"/>
                  <a:gd name="T13" fmla="*/ 11 h 11"/>
                  <a:gd name="T14" fmla="*/ 0 w 40"/>
                  <a:gd name="T15" fmla="*/ 11 h 11"/>
                  <a:gd name="T16" fmla="*/ 0 w 40"/>
                  <a:gd name="T17" fmla="*/ 11 h 11"/>
                  <a:gd name="T18" fmla="*/ 0 w 40"/>
                  <a:gd name="T19" fmla="*/ 11 h 11"/>
                  <a:gd name="T20" fmla="*/ 2 w 40"/>
                  <a:gd name="T21" fmla="*/ 11 h 11"/>
                  <a:gd name="T22" fmla="*/ 2 w 40"/>
                  <a:gd name="T23" fmla="*/ 10 h 11"/>
                  <a:gd name="T24" fmla="*/ 2 w 40"/>
                  <a:gd name="T25" fmla="*/ 10 h 11"/>
                  <a:gd name="T26" fmla="*/ 4 w 40"/>
                  <a:gd name="T27" fmla="*/ 10 h 11"/>
                  <a:gd name="T28" fmla="*/ 4 w 40"/>
                  <a:gd name="T29" fmla="*/ 8 h 11"/>
                  <a:gd name="T30" fmla="*/ 6 w 40"/>
                  <a:gd name="T31" fmla="*/ 8 h 11"/>
                  <a:gd name="T32" fmla="*/ 6 w 40"/>
                  <a:gd name="T33" fmla="*/ 8 h 11"/>
                  <a:gd name="T34" fmla="*/ 6 w 40"/>
                  <a:gd name="T35" fmla="*/ 6 h 11"/>
                  <a:gd name="T36" fmla="*/ 40 w 40"/>
                  <a:gd name="T37" fmla="*/ 0 h 11"/>
                  <a:gd name="T38" fmla="*/ 40 w 40"/>
                  <a:gd name="T39" fmla="*/ 2 h 11"/>
                  <a:gd name="T40" fmla="*/ 40 w 40"/>
                  <a:gd name="T41" fmla="*/ 2 h 11"/>
                  <a:gd name="T42" fmla="*/ 40 w 40"/>
                  <a:gd name="T43" fmla="*/ 2 h 11"/>
                  <a:gd name="T44" fmla="*/ 40 w 40"/>
                  <a:gd name="T45" fmla="*/ 2 h 11"/>
                  <a:gd name="T46" fmla="*/ 38 w 40"/>
                  <a:gd name="T47" fmla="*/ 4 h 11"/>
                  <a:gd name="T48" fmla="*/ 38 w 40"/>
                  <a:gd name="T49" fmla="*/ 4 h 11"/>
                  <a:gd name="T50" fmla="*/ 38 w 40"/>
                  <a:gd name="T51" fmla="*/ 4 h 11"/>
                  <a:gd name="T52" fmla="*/ 38 w 40"/>
                  <a:gd name="T53" fmla="*/ 4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0" h="11">
                    <a:moveTo>
                      <a:pt x="38" y="4"/>
                    </a:moveTo>
                    <a:lnTo>
                      <a:pt x="0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DBE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9" name="Freeform 5011"/>
              <p:cNvSpPr>
                <a:spLocks/>
              </p:cNvSpPr>
              <p:nvPr/>
            </p:nvSpPr>
            <p:spPr bwMode="auto">
              <a:xfrm>
                <a:off x="4733" y="1432"/>
                <a:ext cx="36" cy="12"/>
              </a:xfrm>
              <a:custGeom>
                <a:avLst/>
                <a:gdLst>
                  <a:gd name="T0" fmla="*/ 36 w 36"/>
                  <a:gd name="T1" fmla="*/ 4 h 12"/>
                  <a:gd name="T2" fmla="*/ 0 w 36"/>
                  <a:gd name="T3" fmla="*/ 12 h 12"/>
                  <a:gd name="T4" fmla="*/ 0 w 36"/>
                  <a:gd name="T5" fmla="*/ 10 h 12"/>
                  <a:gd name="T6" fmla="*/ 2 w 36"/>
                  <a:gd name="T7" fmla="*/ 10 h 12"/>
                  <a:gd name="T8" fmla="*/ 2 w 36"/>
                  <a:gd name="T9" fmla="*/ 10 h 12"/>
                  <a:gd name="T10" fmla="*/ 2 w 36"/>
                  <a:gd name="T11" fmla="*/ 8 h 12"/>
                  <a:gd name="T12" fmla="*/ 3 w 36"/>
                  <a:gd name="T13" fmla="*/ 8 h 12"/>
                  <a:gd name="T14" fmla="*/ 3 w 36"/>
                  <a:gd name="T15" fmla="*/ 8 h 12"/>
                  <a:gd name="T16" fmla="*/ 3 w 36"/>
                  <a:gd name="T17" fmla="*/ 6 h 12"/>
                  <a:gd name="T18" fmla="*/ 5 w 36"/>
                  <a:gd name="T19" fmla="*/ 6 h 12"/>
                  <a:gd name="T20" fmla="*/ 36 w 36"/>
                  <a:gd name="T21" fmla="*/ 0 h 12"/>
                  <a:gd name="T22" fmla="*/ 36 w 36"/>
                  <a:gd name="T23" fmla="*/ 0 h 12"/>
                  <a:gd name="T24" fmla="*/ 36 w 36"/>
                  <a:gd name="T25" fmla="*/ 2 h 12"/>
                  <a:gd name="T26" fmla="*/ 36 w 36"/>
                  <a:gd name="T27" fmla="*/ 2 h 12"/>
                  <a:gd name="T28" fmla="*/ 36 w 36"/>
                  <a:gd name="T29" fmla="*/ 2 h 12"/>
                  <a:gd name="T30" fmla="*/ 36 w 36"/>
                  <a:gd name="T31" fmla="*/ 4 h 12"/>
                  <a:gd name="T32" fmla="*/ 36 w 36"/>
                  <a:gd name="T33" fmla="*/ 4 h 12"/>
                  <a:gd name="T34" fmla="*/ 36 w 36"/>
                  <a:gd name="T35" fmla="*/ 4 h 12"/>
                  <a:gd name="T36" fmla="*/ 36 w 36"/>
                  <a:gd name="T37" fmla="*/ 4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12">
                    <a:moveTo>
                      <a:pt x="36" y="4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DBE1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0" name="Freeform 5012"/>
              <p:cNvSpPr>
                <a:spLocks/>
              </p:cNvSpPr>
              <p:nvPr/>
            </p:nvSpPr>
            <p:spPr bwMode="auto">
              <a:xfrm>
                <a:off x="4735" y="1430"/>
                <a:ext cx="36" cy="10"/>
              </a:xfrm>
              <a:custGeom>
                <a:avLst/>
                <a:gdLst>
                  <a:gd name="T0" fmla="*/ 34 w 36"/>
                  <a:gd name="T1" fmla="*/ 4 h 10"/>
                  <a:gd name="T2" fmla="*/ 0 w 36"/>
                  <a:gd name="T3" fmla="*/ 10 h 10"/>
                  <a:gd name="T4" fmla="*/ 1 w 36"/>
                  <a:gd name="T5" fmla="*/ 10 h 10"/>
                  <a:gd name="T6" fmla="*/ 1 w 36"/>
                  <a:gd name="T7" fmla="*/ 10 h 10"/>
                  <a:gd name="T8" fmla="*/ 1 w 36"/>
                  <a:gd name="T9" fmla="*/ 8 h 10"/>
                  <a:gd name="T10" fmla="*/ 3 w 36"/>
                  <a:gd name="T11" fmla="*/ 8 h 10"/>
                  <a:gd name="T12" fmla="*/ 3 w 36"/>
                  <a:gd name="T13" fmla="*/ 8 h 10"/>
                  <a:gd name="T14" fmla="*/ 5 w 36"/>
                  <a:gd name="T15" fmla="*/ 8 h 10"/>
                  <a:gd name="T16" fmla="*/ 5 w 36"/>
                  <a:gd name="T17" fmla="*/ 6 h 10"/>
                  <a:gd name="T18" fmla="*/ 5 w 36"/>
                  <a:gd name="T19" fmla="*/ 6 h 10"/>
                  <a:gd name="T20" fmla="*/ 36 w 36"/>
                  <a:gd name="T21" fmla="*/ 0 h 10"/>
                  <a:gd name="T22" fmla="*/ 36 w 36"/>
                  <a:gd name="T23" fmla="*/ 0 h 10"/>
                  <a:gd name="T24" fmla="*/ 36 w 36"/>
                  <a:gd name="T25" fmla="*/ 2 h 10"/>
                  <a:gd name="T26" fmla="*/ 36 w 36"/>
                  <a:gd name="T27" fmla="*/ 2 h 10"/>
                  <a:gd name="T28" fmla="*/ 34 w 36"/>
                  <a:gd name="T29" fmla="*/ 2 h 10"/>
                  <a:gd name="T30" fmla="*/ 34 w 36"/>
                  <a:gd name="T31" fmla="*/ 2 h 10"/>
                  <a:gd name="T32" fmla="*/ 34 w 36"/>
                  <a:gd name="T33" fmla="*/ 4 h 10"/>
                  <a:gd name="T34" fmla="*/ 34 w 36"/>
                  <a:gd name="T35" fmla="*/ 4 h 10"/>
                  <a:gd name="T36" fmla="*/ 34 w 36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10">
                    <a:moveTo>
                      <a:pt x="34" y="4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DBE1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1" name="Freeform 5013"/>
              <p:cNvSpPr>
                <a:spLocks/>
              </p:cNvSpPr>
              <p:nvPr/>
            </p:nvSpPr>
            <p:spPr bwMode="auto">
              <a:xfrm>
                <a:off x="4738" y="1429"/>
                <a:ext cx="33" cy="9"/>
              </a:xfrm>
              <a:custGeom>
                <a:avLst/>
                <a:gdLst>
                  <a:gd name="T0" fmla="*/ 31 w 33"/>
                  <a:gd name="T1" fmla="*/ 3 h 9"/>
                  <a:gd name="T2" fmla="*/ 0 w 33"/>
                  <a:gd name="T3" fmla="*/ 9 h 9"/>
                  <a:gd name="T4" fmla="*/ 0 w 33"/>
                  <a:gd name="T5" fmla="*/ 9 h 9"/>
                  <a:gd name="T6" fmla="*/ 2 w 33"/>
                  <a:gd name="T7" fmla="*/ 9 h 9"/>
                  <a:gd name="T8" fmla="*/ 2 w 33"/>
                  <a:gd name="T9" fmla="*/ 7 h 9"/>
                  <a:gd name="T10" fmla="*/ 2 w 33"/>
                  <a:gd name="T11" fmla="*/ 7 h 9"/>
                  <a:gd name="T12" fmla="*/ 3 w 33"/>
                  <a:gd name="T13" fmla="*/ 7 h 9"/>
                  <a:gd name="T14" fmla="*/ 3 w 33"/>
                  <a:gd name="T15" fmla="*/ 5 h 9"/>
                  <a:gd name="T16" fmla="*/ 3 w 33"/>
                  <a:gd name="T17" fmla="*/ 5 h 9"/>
                  <a:gd name="T18" fmla="*/ 5 w 33"/>
                  <a:gd name="T19" fmla="*/ 5 h 9"/>
                  <a:gd name="T20" fmla="*/ 33 w 33"/>
                  <a:gd name="T21" fmla="*/ 0 h 9"/>
                  <a:gd name="T22" fmla="*/ 33 w 33"/>
                  <a:gd name="T23" fmla="*/ 0 h 9"/>
                  <a:gd name="T24" fmla="*/ 33 w 33"/>
                  <a:gd name="T25" fmla="*/ 1 h 9"/>
                  <a:gd name="T26" fmla="*/ 33 w 33"/>
                  <a:gd name="T27" fmla="*/ 1 h 9"/>
                  <a:gd name="T28" fmla="*/ 33 w 33"/>
                  <a:gd name="T29" fmla="*/ 1 h 9"/>
                  <a:gd name="T30" fmla="*/ 33 w 33"/>
                  <a:gd name="T31" fmla="*/ 1 h 9"/>
                  <a:gd name="T32" fmla="*/ 33 w 33"/>
                  <a:gd name="T33" fmla="*/ 3 h 9"/>
                  <a:gd name="T34" fmla="*/ 33 w 33"/>
                  <a:gd name="T35" fmla="*/ 3 h 9"/>
                  <a:gd name="T36" fmla="*/ 31 w 33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" h="9">
                    <a:moveTo>
                      <a:pt x="31" y="3"/>
                    </a:move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3" y="0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0E6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2" name="Freeform 5014"/>
              <p:cNvSpPr>
                <a:spLocks/>
              </p:cNvSpPr>
              <p:nvPr/>
            </p:nvSpPr>
            <p:spPr bwMode="auto">
              <a:xfrm>
                <a:off x="4740" y="1427"/>
                <a:ext cx="32" cy="9"/>
              </a:xfrm>
              <a:custGeom>
                <a:avLst/>
                <a:gdLst>
                  <a:gd name="T0" fmla="*/ 31 w 32"/>
                  <a:gd name="T1" fmla="*/ 3 h 9"/>
                  <a:gd name="T2" fmla="*/ 0 w 32"/>
                  <a:gd name="T3" fmla="*/ 9 h 9"/>
                  <a:gd name="T4" fmla="*/ 1 w 32"/>
                  <a:gd name="T5" fmla="*/ 9 h 9"/>
                  <a:gd name="T6" fmla="*/ 1 w 32"/>
                  <a:gd name="T7" fmla="*/ 7 h 9"/>
                  <a:gd name="T8" fmla="*/ 1 w 32"/>
                  <a:gd name="T9" fmla="*/ 7 h 9"/>
                  <a:gd name="T10" fmla="*/ 3 w 32"/>
                  <a:gd name="T11" fmla="*/ 7 h 9"/>
                  <a:gd name="T12" fmla="*/ 3 w 32"/>
                  <a:gd name="T13" fmla="*/ 5 h 9"/>
                  <a:gd name="T14" fmla="*/ 3 w 32"/>
                  <a:gd name="T15" fmla="*/ 5 h 9"/>
                  <a:gd name="T16" fmla="*/ 5 w 32"/>
                  <a:gd name="T17" fmla="*/ 5 h 9"/>
                  <a:gd name="T18" fmla="*/ 5 w 32"/>
                  <a:gd name="T19" fmla="*/ 3 h 9"/>
                  <a:gd name="T20" fmla="*/ 32 w 32"/>
                  <a:gd name="T21" fmla="*/ 0 h 9"/>
                  <a:gd name="T22" fmla="*/ 32 w 32"/>
                  <a:gd name="T23" fmla="*/ 0 h 9"/>
                  <a:gd name="T24" fmla="*/ 31 w 32"/>
                  <a:gd name="T25" fmla="*/ 0 h 9"/>
                  <a:gd name="T26" fmla="*/ 31 w 32"/>
                  <a:gd name="T27" fmla="*/ 2 h 9"/>
                  <a:gd name="T28" fmla="*/ 31 w 32"/>
                  <a:gd name="T29" fmla="*/ 2 h 9"/>
                  <a:gd name="T30" fmla="*/ 31 w 32"/>
                  <a:gd name="T31" fmla="*/ 2 h 9"/>
                  <a:gd name="T32" fmla="*/ 31 w 32"/>
                  <a:gd name="T33" fmla="*/ 3 h 9"/>
                  <a:gd name="T34" fmla="*/ 31 w 32"/>
                  <a:gd name="T35" fmla="*/ 3 h 9"/>
                  <a:gd name="T36" fmla="*/ 31 w 32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9">
                    <a:moveTo>
                      <a:pt x="31" y="3"/>
                    </a:moveTo>
                    <a:lnTo>
                      <a:pt x="0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0E6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3" name="Freeform 5015"/>
              <p:cNvSpPr>
                <a:spLocks/>
              </p:cNvSpPr>
              <p:nvPr/>
            </p:nvSpPr>
            <p:spPr bwMode="auto">
              <a:xfrm>
                <a:off x="4743" y="1425"/>
                <a:ext cx="29" cy="9"/>
              </a:xfrm>
              <a:custGeom>
                <a:avLst/>
                <a:gdLst>
                  <a:gd name="T0" fmla="*/ 28 w 29"/>
                  <a:gd name="T1" fmla="*/ 4 h 9"/>
                  <a:gd name="T2" fmla="*/ 0 w 29"/>
                  <a:gd name="T3" fmla="*/ 9 h 9"/>
                  <a:gd name="T4" fmla="*/ 0 w 29"/>
                  <a:gd name="T5" fmla="*/ 7 h 9"/>
                  <a:gd name="T6" fmla="*/ 0 w 29"/>
                  <a:gd name="T7" fmla="*/ 7 h 9"/>
                  <a:gd name="T8" fmla="*/ 2 w 29"/>
                  <a:gd name="T9" fmla="*/ 7 h 9"/>
                  <a:gd name="T10" fmla="*/ 2 w 29"/>
                  <a:gd name="T11" fmla="*/ 5 h 9"/>
                  <a:gd name="T12" fmla="*/ 2 w 29"/>
                  <a:gd name="T13" fmla="*/ 5 h 9"/>
                  <a:gd name="T14" fmla="*/ 2 w 29"/>
                  <a:gd name="T15" fmla="*/ 5 h 9"/>
                  <a:gd name="T16" fmla="*/ 4 w 29"/>
                  <a:gd name="T17" fmla="*/ 5 h 9"/>
                  <a:gd name="T18" fmla="*/ 4 w 29"/>
                  <a:gd name="T19" fmla="*/ 4 h 9"/>
                  <a:gd name="T20" fmla="*/ 29 w 29"/>
                  <a:gd name="T21" fmla="*/ 0 h 9"/>
                  <a:gd name="T22" fmla="*/ 29 w 29"/>
                  <a:gd name="T23" fmla="*/ 0 h 9"/>
                  <a:gd name="T24" fmla="*/ 29 w 29"/>
                  <a:gd name="T25" fmla="*/ 0 h 9"/>
                  <a:gd name="T26" fmla="*/ 29 w 29"/>
                  <a:gd name="T27" fmla="*/ 2 h 9"/>
                  <a:gd name="T28" fmla="*/ 29 w 29"/>
                  <a:gd name="T29" fmla="*/ 2 h 9"/>
                  <a:gd name="T30" fmla="*/ 29 w 29"/>
                  <a:gd name="T31" fmla="*/ 2 h 9"/>
                  <a:gd name="T32" fmla="*/ 28 w 29"/>
                  <a:gd name="T33" fmla="*/ 2 h 9"/>
                  <a:gd name="T34" fmla="*/ 28 w 29"/>
                  <a:gd name="T35" fmla="*/ 4 h 9"/>
                  <a:gd name="T36" fmla="*/ 28 w 29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" h="9">
                    <a:moveTo>
                      <a:pt x="28" y="4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E0E6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4" name="Freeform 5016"/>
              <p:cNvSpPr>
                <a:spLocks/>
              </p:cNvSpPr>
              <p:nvPr/>
            </p:nvSpPr>
            <p:spPr bwMode="auto">
              <a:xfrm>
                <a:off x="4745" y="1423"/>
                <a:ext cx="27" cy="7"/>
              </a:xfrm>
              <a:custGeom>
                <a:avLst/>
                <a:gdLst>
                  <a:gd name="T0" fmla="*/ 27 w 27"/>
                  <a:gd name="T1" fmla="*/ 4 h 7"/>
                  <a:gd name="T2" fmla="*/ 0 w 27"/>
                  <a:gd name="T3" fmla="*/ 7 h 7"/>
                  <a:gd name="T4" fmla="*/ 0 w 27"/>
                  <a:gd name="T5" fmla="*/ 7 h 7"/>
                  <a:gd name="T6" fmla="*/ 0 w 27"/>
                  <a:gd name="T7" fmla="*/ 7 h 7"/>
                  <a:gd name="T8" fmla="*/ 2 w 27"/>
                  <a:gd name="T9" fmla="*/ 7 h 7"/>
                  <a:gd name="T10" fmla="*/ 2 w 27"/>
                  <a:gd name="T11" fmla="*/ 6 h 7"/>
                  <a:gd name="T12" fmla="*/ 2 w 27"/>
                  <a:gd name="T13" fmla="*/ 6 h 7"/>
                  <a:gd name="T14" fmla="*/ 3 w 27"/>
                  <a:gd name="T15" fmla="*/ 6 h 7"/>
                  <a:gd name="T16" fmla="*/ 3 w 27"/>
                  <a:gd name="T17" fmla="*/ 4 h 7"/>
                  <a:gd name="T18" fmla="*/ 3 w 27"/>
                  <a:gd name="T19" fmla="*/ 4 h 7"/>
                  <a:gd name="T20" fmla="*/ 27 w 27"/>
                  <a:gd name="T21" fmla="*/ 0 h 7"/>
                  <a:gd name="T22" fmla="*/ 27 w 27"/>
                  <a:gd name="T23" fmla="*/ 0 h 7"/>
                  <a:gd name="T24" fmla="*/ 27 w 27"/>
                  <a:gd name="T25" fmla="*/ 0 h 7"/>
                  <a:gd name="T26" fmla="*/ 27 w 27"/>
                  <a:gd name="T27" fmla="*/ 2 h 7"/>
                  <a:gd name="T28" fmla="*/ 27 w 27"/>
                  <a:gd name="T29" fmla="*/ 2 h 7"/>
                  <a:gd name="T30" fmla="*/ 27 w 27"/>
                  <a:gd name="T31" fmla="*/ 2 h 7"/>
                  <a:gd name="T32" fmla="*/ 27 w 27"/>
                  <a:gd name="T33" fmla="*/ 2 h 7"/>
                  <a:gd name="T34" fmla="*/ 27 w 27"/>
                  <a:gd name="T35" fmla="*/ 4 h 7"/>
                  <a:gd name="T36" fmla="*/ 27 w 27"/>
                  <a:gd name="T37" fmla="*/ 4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" h="7">
                    <a:moveTo>
                      <a:pt x="27" y="4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E0E6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5" name="Freeform 5017"/>
              <p:cNvSpPr>
                <a:spLocks/>
              </p:cNvSpPr>
              <p:nvPr/>
            </p:nvSpPr>
            <p:spPr bwMode="auto">
              <a:xfrm>
                <a:off x="4747" y="1421"/>
                <a:ext cx="27" cy="8"/>
              </a:xfrm>
              <a:custGeom>
                <a:avLst/>
                <a:gdLst>
                  <a:gd name="T0" fmla="*/ 25 w 27"/>
                  <a:gd name="T1" fmla="*/ 4 h 8"/>
                  <a:gd name="T2" fmla="*/ 0 w 27"/>
                  <a:gd name="T3" fmla="*/ 8 h 8"/>
                  <a:gd name="T4" fmla="*/ 0 w 27"/>
                  <a:gd name="T5" fmla="*/ 8 h 8"/>
                  <a:gd name="T6" fmla="*/ 1 w 27"/>
                  <a:gd name="T7" fmla="*/ 8 h 8"/>
                  <a:gd name="T8" fmla="*/ 1 w 27"/>
                  <a:gd name="T9" fmla="*/ 6 h 8"/>
                  <a:gd name="T10" fmla="*/ 1 w 27"/>
                  <a:gd name="T11" fmla="*/ 6 h 8"/>
                  <a:gd name="T12" fmla="*/ 3 w 27"/>
                  <a:gd name="T13" fmla="*/ 6 h 8"/>
                  <a:gd name="T14" fmla="*/ 3 w 27"/>
                  <a:gd name="T15" fmla="*/ 4 h 8"/>
                  <a:gd name="T16" fmla="*/ 3 w 27"/>
                  <a:gd name="T17" fmla="*/ 4 h 8"/>
                  <a:gd name="T18" fmla="*/ 3 w 27"/>
                  <a:gd name="T19" fmla="*/ 4 h 8"/>
                  <a:gd name="T20" fmla="*/ 27 w 27"/>
                  <a:gd name="T21" fmla="*/ 0 h 8"/>
                  <a:gd name="T22" fmla="*/ 27 w 27"/>
                  <a:gd name="T23" fmla="*/ 0 h 8"/>
                  <a:gd name="T24" fmla="*/ 25 w 27"/>
                  <a:gd name="T25" fmla="*/ 0 h 8"/>
                  <a:gd name="T26" fmla="*/ 25 w 27"/>
                  <a:gd name="T27" fmla="*/ 2 h 8"/>
                  <a:gd name="T28" fmla="*/ 25 w 27"/>
                  <a:gd name="T29" fmla="*/ 2 h 8"/>
                  <a:gd name="T30" fmla="*/ 25 w 27"/>
                  <a:gd name="T31" fmla="*/ 2 h 8"/>
                  <a:gd name="T32" fmla="*/ 25 w 27"/>
                  <a:gd name="T33" fmla="*/ 2 h 8"/>
                  <a:gd name="T34" fmla="*/ 25 w 27"/>
                  <a:gd name="T35" fmla="*/ 4 h 8"/>
                  <a:gd name="T36" fmla="*/ 25 w 27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" h="8">
                    <a:moveTo>
                      <a:pt x="25" y="4"/>
                    </a:moveTo>
                    <a:lnTo>
                      <a:pt x="0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E3E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6" name="Freeform 5018"/>
              <p:cNvSpPr>
                <a:spLocks/>
              </p:cNvSpPr>
              <p:nvPr/>
            </p:nvSpPr>
            <p:spPr bwMode="auto">
              <a:xfrm>
                <a:off x="4748" y="1419"/>
                <a:ext cx="26" cy="8"/>
              </a:xfrm>
              <a:custGeom>
                <a:avLst/>
                <a:gdLst>
                  <a:gd name="T0" fmla="*/ 24 w 26"/>
                  <a:gd name="T1" fmla="*/ 4 h 8"/>
                  <a:gd name="T2" fmla="*/ 0 w 26"/>
                  <a:gd name="T3" fmla="*/ 8 h 8"/>
                  <a:gd name="T4" fmla="*/ 2 w 26"/>
                  <a:gd name="T5" fmla="*/ 8 h 8"/>
                  <a:gd name="T6" fmla="*/ 2 w 26"/>
                  <a:gd name="T7" fmla="*/ 6 h 8"/>
                  <a:gd name="T8" fmla="*/ 2 w 26"/>
                  <a:gd name="T9" fmla="*/ 6 h 8"/>
                  <a:gd name="T10" fmla="*/ 2 w 26"/>
                  <a:gd name="T11" fmla="*/ 6 h 8"/>
                  <a:gd name="T12" fmla="*/ 4 w 26"/>
                  <a:gd name="T13" fmla="*/ 6 h 8"/>
                  <a:gd name="T14" fmla="*/ 4 w 26"/>
                  <a:gd name="T15" fmla="*/ 4 h 8"/>
                  <a:gd name="T16" fmla="*/ 4 w 26"/>
                  <a:gd name="T17" fmla="*/ 4 h 8"/>
                  <a:gd name="T18" fmla="*/ 6 w 26"/>
                  <a:gd name="T19" fmla="*/ 4 h 8"/>
                  <a:gd name="T20" fmla="*/ 26 w 26"/>
                  <a:gd name="T21" fmla="*/ 0 h 8"/>
                  <a:gd name="T22" fmla="*/ 26 w 26"/>
                  <a:gd name="T23" fmla="*/ 0 h 8"/>
                  <a:gd name="T24" fmla="*/ 26 w 26"/>
                  <a:gd name="T25" fmla="*/ 0 h 8"/>
                  <a:gd name="T26" fmla="*/ 26 w 26"/>
                  <a:gd name="T27" fmla="*/ 0 h 8"/>
                  <a:gd name="T28" fmla="*/ 26 w 26"/>
                  <a:gd name="T29" fmla="*/ 2 h 8"/>
                  <a:gd name="T30" fmla="*/ 26 w 26"/>
                  <a:gd name="T31" fmla="*/ 2 h 8"/>
                  <a:gd name="T32" fmla="*/ 24 w 26"/>
                  <a:gd name="T33" fmla="*/ 2 h 8"/>
                  <a:gd name="T34" fmla="*/ 24 w 26"/>
                  <a:gd name="T35" fmla="*/ 4 h 8"/>
                  <a:gd name="T36" fmla="*/ 24 w 26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8">
                    <a:moveTo>
                      <a:pt x="24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3E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7" name="Freeform 5019"/>
              <p:cNvSpPr>
                <a:spLocks/>
              </p:cNvSpPr>
              <p:nvPr/>
            </p:nvSpPr>
            <p:spPr bwMode="auto">
              <a:xfrm>
                <a:off x="4750" y="1417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0 w 24"/>
                  <a:gd name="T3" fmla="*/ 8 h 8"/>
                  <a:gd name="T4" fmla="*/ 2 w 24"/>
                  <a:gd name="T5" fmla="*/ 8 h 8"/>
                  <a:gd name="T6" fmla="*/ 2 w 24"/>
                  <a:gd name="T7" fmla="*/ 6 h 8"/>
                  <a:gd name="T8" fmla="*/ 2 w 24"/>
                  <a:gd name="T9" fmla="*/ 6 h 8"/>
                  <a:gd name="T10" fmla="*/ 4 w 24"/>
                  <a:gd name="T11" fmla="*/ 6 h 8"/>
                  <a:gd name="T12" fmla="*/ 4 w 24"/>
                  <a:gd name="T13" fmla="*/ 4 h 8"/>
                  <a:gd name="T14" fmla="*/ 4 w 24"/>
                  <a:gd name="T15" fmla="*/ 4 h 8"/>
                  <a:gd name="T16" fmla="*/ 4 w 24"/>
                  <a:gd name="T17" fmla="*/ 4 h 8"/>
                  <a:gd name="T18" fmla="*/ 5 w 24"/>
                  <a:gd name="T19" fmla="*/ 2 h 8"/>
                  <a:gd name="T20" fmla="*/ 24 w 24"/>
                  <a:gd name="T21" fmla="*/ 0 h 8"/>
                  <a:gd name="T22" fmla="*/ 24 w 24"/>
                  <a:gd name="T23" fmla="*/ 0 h 8"/>
                  <a:gd name="T24" fmla="*/ 24 w 24"/>
                  <a:gd name="T25" fmla="*/ 0 h 8"/>
                  <a:gd name="T26" fmla="*/ 24 w 24"/>
                  <a:gd name="T27" fmla="*/ 0 h 8"/>
                  <a:gd name="T28" fmla="*/ 24 w 24"/>
                  <a:gd name="T29" fmla="*/ 2 h 8"/>
                  <a:gd name="T30" fmla="*/ 24 w 24"/>
                  <a:gd name="T31" fmla="*/ 2 h 8"/>
                  <a:gd name="T32" fmla="*/ 24 w 24"/>
                  <a:gd name="T33" fmla="*/ 2 h 8"/>
                  <a:gd name="T34" fmla="*/ 24 w 24"/>
                  <a:gd name="T35" fmla="*/ 2 h 8"/>
                  <a:gd name="T36" fmla="*/ 24 w 24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3E7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8" name="Freeform 5020"/>
              <p:cNvSpPr>
                <a:spLocks/>
              </p:cNvSpPr>
              <p:nvPr/>
            </p:nvSpPr>
            <p:spPr bwMode="auto">
              <a:xfrm>
                <a:off x="4754" y="1415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0 w 20"/>
                  <a:gd name="T3" fmla="*/ 8 h 8"/>
                  <a:gd name="T4" fmla="*/ 0 w 20"/>
                  <a:gd name="T5" fmla="*/ 6 h 8"/>
                  <a:gd name="T6" fmla="*/ 0 w 20"/>
                  <a:gd name="T7" fmla="*/ 6 h 8"/>
                  <a:gd name="T8" fmla="*/ 0 w 20"/>
                  <a:gd name="T9" fmla="*/ 6 h 8"/>
                  <a:gd name="T10" fmla="*/ 1 w 20"/>
                  <a:gd name="T11" fmla="*/ 4 h 8"/>
                  <a:gd name="T12" fmla="*/ 1 w 20"/>
                  <a:gd name="T13" fmla="*/ 4 h 8"/>
                  <a:gd name="T14" fmla="*/ 1 w 20"/>
                  <a:gd name="T15" fmla="*/ 4 h 8"/>
                  <a:gd name="T16" fmla="*/ 1 w 20"/>
                  <a:gd name="T17" fmla="*/ 4 h 8"/>
                  <a:gd name="T18" fmla="*/ 3 w 20"/>
                  <a:gd name="T19" fmla="*/ 2 h 8"/>
                  <a:gd name="T20" fmla="*/ 20 w 20"/>
                  <a:gd name="T21" fmla="*/ 0 h 8"/>
                  <a:gd name="T22" fmla="*/ 20 w 20"/>
                  <a:gd name="T23" fmla="*/ 0 h 8"/>
                  <a:gd name="T24" fmla="*/ 20 w 20"/>
                  <a:gd name="T25" fmla="*/ 0 h 8"/>
                  <a:gd name="T26" fmla="*/ 20 w 20"/>
                  <a:gd name="T27" fmla="*/ 0 h 8"/>
                  <a:gd name="T28" fmla="*/ 20 w 20"/>
                  <a:gd name="T29" fmla="*/ 2 h 8"/>
                  <a:gd name="T30" fmla="*/ 20 w 20"/>
                  <a:gd name="T31" fmla="*/ 2 h 8"/>
                  <a:gd name="T32" fmla="*/ 20 w 20"/>
                  <a:gd name="T33" fmla="*/ 2 h 8"/>
                  <a:gd name="T34" fmla="*/ 20 w 20"/>
                  <a:gd name="T35" fmla="*/ 2 h 8"/>
                  <a:gd name="T36" fmla="*/ 20 w 20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E3E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9" name="Freeform 5021"/>
              <p:cNvSpPr>
                <a:spLocks/>
              </p:cNvSpPr>
              <p:nvPr/>
            </p:nvSpPr>
            <p:spPr bwMode="auto">
              <a:xfrm>
                <a:off x="4755" y="1414"/>
                <a:ext cx="21" cy="5"/>
              </a:xfrm>
              <a:custGeom>
                <a:avLst/>
                <a:gdLst>
                  <a:gd name="T0" fmla="*/ 19 w 21"/>
                  <a:gd name="T1" fmla="*/ 3 h 5"/>
                  <a:gd name="T2" fmla="*/ 0 w 21"/>
                  <a:gd name="T3" fmla="*/ 5 h 5"/>
                  <a:gd name="T4" fmla="*/ 0 w 21"/>
                  <a:gd name="T5" fmla="*/ 5 h 5"/>
                  <a:gd name="T6" fmla="*/ 0 w 21"/>
                  <a:gd name="T7" fmla="*/ 5 h 5"/>
                  <a:gd name="T8" fmla="*/ 0 w 21"/>
                  <a:gd name="T9" fmla="*/ 5 h 5"/>
                  <a:gd name="T10" fmla="*/ 2 w 21"/>
                  <a:gd name="T11" fmla="*/ 3 h 5"/>
                  <a:gd name="T12" fmla="*/ 2 w 21"/>
                  <a:gd name="T13" fmla="*/ 3 h 5"/>
                  <a:gd name="T14" fmla="*/ 2 w 21"/>
                  <a:gd name="T15" fmla="*/ 3 h 5"/>
                  <a:gd name="T16" fmla="*/ 2 w 21"/>
                  <a:gd name="T17" fmla="*/ 1 h 5"/>
                  <a:gd name="T18" fmla="*/ 4 w 21"/>
                  <a:gd name="T19" fmla="*/ 1 h 5"/>
                  <a:gd name="T20" fmla="*/ 21 w 21"/>
                  <a:gd name="T21" fmla="*/ 0 h 5"/>
                  <a:gd name="T22" fmla="*/ 21 w 21"/>
                  <a:gd name="T23" fmla="*/ 0 h 5"/>
                  <a:gd name="T24" fmla="*/ 21 w 21"/>
                  <a:gd name="T25" fmla="*/ 0 h 5"/>
                  <a:gd name="T26" fmla="*/ 19 w 21"/>
                  <a:gd name="T27" fmla="*/ 0 h 5"/>
                  <a:gd name="T28" fmla="*/ 19 w 21"/>
                  <a:gd name="T29" fmla="*/ 1 h 5"/>
                  <a:gd name="T30" fmla="*/ 19 w 21"/>
                  <a:gd name="T31" fmla="*/ 1 h 5"/>
                  <a:gd name="T32" fmla="*/ 19 w 21"/>
                  <a:gd name="T33" fmla="*/ 1 h 5"/>
                  <a:gd name="T34" fmla="*/ 19 w 21"/>
                  <a:gd name="T35" fmla="*/ 1 h 5"/>
                  <a:gd name="T36" fmla="*/ 19 w 21"/>
                  <a:gd name="T37" fmla="*/ 3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5">
                    <a:moveTo>
                      <a:pt x="19" y="3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E7EB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0" name="Freeform 5022"/>
              <p:cNvSpPr>
                <a:spLocks/>
              </p:cNvSpPr>
              <p:nvPr/>
            </p:nvSpPr>
            <p:spPr bwMode="auto">
              <a:xfrm>
                <a:off x="4757" y="1410"/>
                <a:ext cx="19" cy="7"/>
              </a:xfrm>
              <a:custGeom>
                <a:avLst/>
                <a:gdLst>
                  <a:gd name="T0" fmla="*/ 17 w 19"/>
                  <a:gd name="T1" fmla="*/ 5 h 7"/>
                  <a:gd name="T2" fmla="*/ 0 w 19"/>
                  <a:gd name="T3" fmla="*/ 7 h 7"/>
                  <a:gd name="T4" fmla="*/ 0 w 19"/>
                  <a:gd name="T5" fmla="*/ 7 h 7"/>
                  <a:gd name="T6" fmla="*/ 0 w 19"/>
                  <a:gd name="T7" fmla="*/ 7 h 7"/>
                  <a:gd name="T8" fmla="*/ 0 w 19"/>
                  <a:gd name="T9" fmla="*/ 5 h 7"/>
                  <a:gd name="T10" fmla="*/ 2 w 19"/>
                  <a:gd name="T11" fmla="*/ 5 h 7"/>
                  <a:gd name="T12" fmla="*/ 2 w 19"/>
                  <a:gd name="T13" fmla="*/ 5 h 7"/>
                  <a:gd name="T14" fmla="*/ 2 w 19"/>
                  <a:gd name="T15" fmla="*/ 4 h 7"/>
                  <a:gd name="T16" fmla="*/ 2 w 19"/>
                  <a:gd name="T17" fmla="*/ 4 h 7"/>
                  <a:gd name="T18" fmla="*/ 3 w 19"/>
                  <a:gd name="T19" fmla="*/ 4 h 7"/>
                  <a:gd name="T20" fmla="*/ 19 w 19"/>
                  <a:gd name="T21" fmla="*/ 0 h 7"/>
                  <a:gd name="T22" fmla="*/ 19 w 19"/>
                  <a:gd name="T23" fmla="*/ 2 h 7"/>
                  <a:gd name="T24" fmla="*/ 19 w 19"/>
                  <a:gd name="T25" fmla="*/ 2 h 7"/>
                  <a:gd name="T26" fmla="*/ 19 w 19"/>
                  <a:gd name="T27" fmla="*/ 2 h 7"/>
                  <a:gd name="T28" fmla="*/ 19 w 19"/>
                  <a:gd name="T29" fmla="*/ 4 h 7"/>
                  <a:gd name="T30" fmla="*/ 19 w 19"/>
                  <a:gd name="T31" fmla="*/ 4 h 7"/>
                  <a:gd name="T32" fmla="*/ 19 w 19"/>
                  <a:gd name="T33" fmla="*/ 4 h 7"/>
                  <a:gd name="T34" fmla="*/ 17 w 19"/>
                  <a:gd name="T35" fmla="*/ 4 h 7"/>
                  <a:gd name="T36" fmla="*/ 17 w 19"/>
                  <a:gd name="T37" fmla="*/ 5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7">
                    <a:moveTo>
                      <a:pt x="17" y="5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EB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1" name="Freeform 5023"/>
              <p:cNvSpPr>
                <a:spLocks/>
              </p:cNvSpPr>
              <p:nvPr/>
            </p:nvSpPr>
            <p:spPr bwMode="auto">
              <a:xfrm>
                <a:off x="4759" y="1408"/>
                <a:ext cx="17" cy="7"/>
              </a:xfrm>
              <a:custGeom>
                <a:avLst/>
                <a:gdLst>
                  <a:gd name="T0" fmla="*/ 17 w 17"/>
                  <a:gd name="T1" fmla="*/ 6 h 7"/>
                  <a:gd name="T2" fmla="*/ 0 w 17"/>
                  <a:gd name="T3" fmla="*/ 7 h 7"/>
                  <a:gd name="T4" fmla="*/ 0 w 17"/>
                  <a:gd name="T5" fmla="*/ 7 h 7"/>
                  <a:gd name="T6" fmla="*/ 0 w 17"/>
                  <a:gd name="T7" fmla="*/ 6 h 7"/>
                  <a:gd name="T8" fmla="*/ 0 w 17"/>
                  <a:gd name="T9" fmla="*/ 6 h 7"/>
                  <a:gd name="T10" fmla="*/ 1 w 17"/>
                  <a:gd name="T11" fmla="*/ 6 h 7"/>
                  <a:gd name="T12" fmla="*/ 1 w 17"/>
                  <a:gd name="T13" fmla="*/ 6 h 7"/>
                  <a:gd name="T14" fmla="*/ 1 w 17"/>
                  <a:gd name="T15" fmla="*/ 4 h 7"/>
                  <a:gd name="T16" fmla="*/ 1 w 17"/>
                  <a:gd name="T17" fmla="*/ 4 h 7"/>
                  <a:gd name="T18" fmla="*/ 3 w 17"/>
                  <a:gd name="T19" fmla="*/ 4 h 7"/>
                  <a:gd name="T20" fmla="*/ 17 w 17"/>
                  <a:gd name="T21" fmla="*/ 0 h 7"/>
                  <a:gd name="T22" fmla="*/ 17 w 17"/>
                  <a:gd name="T23" fmla="*/ 2 h 7"/>
                  <a:gd name="T24" fmla="*/ 17 w 17"/>
                  <a:gd name="T25" fmla="*/ 2 h 7"/>
                  <a:gd name="T26" fmla="*/ 17 w 17"/>
                  <a:gd name="T27" fmla="*/ 2 h 7"/>
                  <a:gd name="T28" fmla="*/ 17 w 17"/>
                  <a:gd name="T29" fmla="*/ 2 h 7"/>
                  <a:gd name="T30" fmla="*/ 17 w 17"/>
                  <a:gd name="T31" fmla="*/ 4 h 7"/>
                  <a:gd name="T32" fmla="*/ 17 w 17"/>
                  <a:gd name="T33" fmla="*/ 4 h 7"/>
                  <a:gd name="T34" fmla="*/ 17 w 17"/>
                  <a:gd name="T35" fmla="*/ 4 h 7"/>
                  <a:gd name="T36" fmla="*/ 17 w 17"/>
                  <a:gd name="T37" fmla="*/ 6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" h="7">
                    <a:moveTo>
                      <a:pt x="17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EB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2" name="Freeform 5024"/>
              <p:cNvSpPr>
                <a:spLocks/>
              </p:cNvSpPr>
              <p:nvPr/>
            </p:nvSpPr>
            <p:spPr bwMode="auto">
              <a:xfrm>
                <a:off x="4760" y="1406"/>
                <a:ext cx="16" cy="8"/>
              </a:xfrm>
              <a:custGeom>
                <a:avLst/>
                <a:gdLst>
                  <a:gd name="T0" fmla="*/ 16 w 16"/>
                  <a:gd name="T1" fmla="*/ 4 h 8"/>
                  <a:gd name="T2" fmla="*/ 0 w 16"/>
                  <a:gd name="T3" fmla="*/ 8 h 8"/>
                  <a:gd name="T4" fmla="*/ 0 w 16"/>
                  <a:gd name="T5" fmla="*/ 8 h 8"/>
                  <a:gd name="T6" fmla="*/ 0 w 16"/>
                  <a:gd name="T7" fmla="*/ 6 h 8"/>
                  <a:gd name="T8" fmla="*/ 0 w 16"/>
                  <a:gd name="T9" fmla="*/ 6 h 8"/>
                  <a:gd name="T10" fmla="*/ 2 w 16"/>
                  <a:gd name="T11" fmla="*/ 6 h 8"/>
                  <a:gd name="T12" fmla="*/ 2 w 16"/>
                  <a:gd name="T13" fmla="*/ 4 h 8"/>
                  <a:gd name="T14" fmla="*/ 2 w 16"/>
                  <a:gd name="T15" fmla="*/ 4 h 8"/>
                  <a:gd name="T16" fmla="*/ 2 w 16"/>
                  <a:gd name="T17" fmla="*/ 4 h 8"/>
                  <a:gd name="T18" fmla="*/ 4 w 16"/>
                  <a:gd name="T19" fmla="*/ 4 h 8"/>
                  <a:gd name="T20" fmla="*/ 16 w 16"/>
                  <a:gd name="T21" fmla="*/ 0 h 8"/>
                  <a:gd name="T22" fmla="*/ 16 w 16"/>
                  <a:gd name="T23" fmla="*/ 2 h 8"/>
                  <a:gd name="T24" fmla="*/ 16 w 16"/>
                  <a:gd name="T25" fmla="*/ 2 h 8"/>
                  <a:gd name="T26" fmla="*/ 16 w 16"/>
                  <a:gd name="T27" fmla="*/ 2 h 8"/>
                  <a:gd name="T28" fmla="*/ 16 w 16"/>
                  <a:gd name="T29" fmla="*/ 2 h 8"/>
                  <a:gd name="T30" fmla="*/ 16 w 16"/>
                  <a:gd name="T31" fmla="*/ 4 h 8"/>
                  <a:gd name="T32" fmla="*/ 16 w 16"/>
                  <a:gd name="T33" fmla="*/ 4 h 8"/>
                  <a:gd name="T34" fmla="*/ 16 w 16"/>
                  <a:gd name="T35" fmla="*/ 4 h 8"/>
                  <a:gd name="T36" fmla="*/ 16 w 16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E7EB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3" name="Freeform 5025"/>
              <p:cNvSpPr>
                <a:spLocks/>
              </p:cNvSpPr>
              <p:nvPr/>
            </p:nvSpPr>
            <p:spPr bwMode="auto">
              <a:xfrm>
                <a:off x="4762" y="1404"/>
                <a:ext cx="14" cy="8"/>
              </a:xfrm>
              <a:custGeom>
                <a:avLst/>
                <a:gdLst>
                  <a:gd name="T0" fmla="*/ 14 w 14"/>
                  <a:gd name="T1" fmla="*/ 4 h 8"/>
                  <a:gd name="T2" fmla="*/ 0 w 14"/>
                  <a:gd name="T3" fmla="*/ 8 h 8"/>
                  <a:gd name="T4" fmla="*/ 0 w 14"/>
                  <a:gd name="T5" fmla="*/ 6 h 8"/>
                  <a:gd name="T6" fmla="*/ 0 w 14"/>
                  <a:gd name="T7" fmla="*/ 6 h 8"/>
                  <a:gd name="T8" fmla="*/ 0 w 14"/>
                  <a:gd name="T9" fmla="*/ 6 h 8"/>
                  <a:gd name="T10" fmla="*/ 2 w 14"/>
                  <a:gd name="T11" fmla="*/ 6 h 8"/>
                  <a:gd name="T12" fmla="*/ 2 w 14"/>
                  <a:gd name="T13" fmla="*/ 4 h 8"/>
                  <a:gd name="T14" fmla="*/ 2 w 14"/>
                  <a:gd name="T15" fmla="*/ 4 h 8"/>
                  <a:gd name="T16" fmla="*/ 2 w 14"/>
                  <a:gd name="T17" fmla="*/ 4 h 8"/>
                  <a:gd name="T18" fmla="*/ 4 w 14"/>
                  <a:gd name="T19" fmla="*/ 2 h 8"/>
                  <a:gd name="T20" fmla="*/ 14 w 14"/>
                  <a:gd name="T21" fmla="*/ 0 h 8"/>
                  <a:gd name="T22" fmla="*/ 14 w 14"/>
                  <a:gd name="T23" fmla="*/ 2 h 8"/>
                  <a:gd name="T24" fmla="*/ 14 w 14"/>
                  <a:gd name="T25" fmla="*/ 2 h 8"/>
                  <a:gd name="T26" fmla="*/ 14 w 14"/>
                  <a:gd name="T27" fmla="*/ 2 h 8"/>
                  <a:gd name="T28" fmla="*/ 14 w 14"/>
                  <a:gd name="T29" fmla="*/ 2 h 8"/>
                  <a:gd name="T30" fmla="*/ 14 w 14"/>
                  <a:gd name="T31" fmla="*/ 4 h 8"/>
                  <a:gd name="T32" fmla="*/ 14 w 14"/>
                  <a:gd name="T33" fmla="*/ 4 h 8"/>
                  <a:gd name="T34" fmla="*/ 14 w 14"/>
                  <a:gd name="T35" fmla="*/ 4 h 8"/>
                  <a:gd name="T36" fmla="*/ 14 w 14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" h="8">
                    <a:moveTo>
                      <a:pt x="14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BE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4" name="Freeform 5026"/>
              <p:cNvSpPr>
                <a:spLocks/>
              </p:cNvSpPr>
              <p:nvPr/>
            </p:nvSpPr>
            <p:spPr bwMode="auto">
              <a:xfrm>
                <a:off x="4764" y="1402"/>
                <a:ext cx="12" cy="8"/>
              </a:xfrm>
              <a:custGeom>
                <a:avLst/>
                <a:gdLst>
                  <a:gd name="T0" fmla="*/ 12 w 12"/>
                  <a:gd name="T1" fmla="*/ 4 h 8"/>
                  <a:gd name="T2" fmla="*/ 0 w 12"/>
                  <a:gd name="T3" fmla="*/ 8 h 8"/>
                  <a:gd name="T4" fmla="*/ 0 w 12"/>
                  <a:gd name="T5" fmla="*/ 6 h 8"/>
                  <a:gd name="T6" fmla="*/ 0 w 12"/>
                  <a:gd name="T7" fmla="*/ 6 h 8"/>
                  <a:gd name="T8" fmla="*/ 0 w 12"/>
                  <a:gd name="T9" fmla="*/ 6 h 8"/>
                  <a:gd name="T10" fmla="*/ 2 w 12"/>
                  <a:gd name="T11" fmla="*/ 4 h 8"/>
                  <a:gd name="T12" fmla="*/ 2 w 12"/>
                  <a:gd name="T13" fmla="*/ 4 h 8"/>
                  <a:gd name="T14" fmla="*/ 2 w 12"/>
                  <a:gd name="T15" fmla="*/ 4 h 8"/>
                  <a:gd name="T16" fmla="*/ 2 w 12"/>
                  <a:gd name="T17" fmla="*/ 4 h 8"/>
                  <a:gd name="T18" fmla="*/ 2 w 12"/>
                  <a:gd name="T19" fmla="*/ 2 h 8"/>
                  <a:gd name="T20" fmla="*/ 12 w 12"/>
                  <a:gd name="T21" fmla="*/ 0 h 8"/>
                  <a:gd name="T22" fmla="*/ 12 w 12"/>
                  <a:gd name="T23" fmla="*/ 2 h 8"/>
                  <a:gd name="T24" fmla="*/ 12 w 12"/>
                  <a:gd name="T25" fmla="*/ 2 h 8"/>
                  <a:gd name="T26" fmla="*/ 12 w 12"/>
                  <a:gd name="T27" fmla="*/ 2 h 8"/>
                  <a:gd name="T28" fmla="*/ 12 w 12"/>
                  <a:gd name="T29" fmla="*/ 2 h 8"/>
                  <a:gd name="T30" fmla="*/ 12 w 12"/>
                  <a:gd name="T31" fmla="*/ 4 h 8"/>
                  <a:gd name="T32" fmla="*/ 12 w 12"/>
                  <a:gd name="T33" fmla="*/ 4 h 8"/>
                  <a:gd name="T34" fmla="*/ 12 w 12"/>
                  <a:gd name="T35" fmla="*/ 4 h 8"/>
                  <a:gd name="T36" fmla="*/ 12 w 12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" h="8">
                    <a:moveTo>
                      <a:pt x="12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BED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5" name="Freeform 5027"/>
              <p:cNvSpPr>
                <a:spLocks/>
              </p:cNvSpPr>
              <p:nvPr/>
            </p:nvSpPr>
            <p:spPr bwMode="auto">
              <a:xfrm>
                <a:off x="4766" y="1400"/>
                <a:ext cx="10" cy="6"/>
              </a:xfrm>
              <a:custGeom>
                <a:avLst/>
                <a:gdLst>
                  <a:gd name="T0" fmla="*/ 10 w 10"/>
                  <a:gd name="T1" fmla="*/ 4 h 6"/>
                  <a:gd name="T2" fmla="*/ 0 w 10"/>
                  <a:gd name="T3" fmla="*/ 6 h 6"/>
                  <a:gd name="T4" fmla="*/ 0 w 10"/>
                  <a:gd name="T5" fmla="*/ 6 h 6"/>
                  <a:gd name="T6" fmla="*/ 0 w 10"/>
                  <a:gd name="T7" fmla="*/ 6 h 6"/>
                  <a:gd name="T8" fmla="*/ 0 w 10"/>
                  <a:gd name="T9" fmla="*/ 6 h 6"/>
                  <a:gd name="T10" fmla="*/ 0 w 10"/>
                  <a:gd name="T11" fmla="*/ 4 h 6"/>
                  <a:gd name="T12" fmla="*/ 1 w 10"/>
                  <a:gd name="T13" fmla="*/ 4 h 6"/>
                  <a:gd name="T14" fmla="*/ 1 w 10"/>
                  <a:gd name="T15" fmla="*/ 4 h 6"/>
                  <a:gd name="T16" fmla="*/ 1 w 10"/>
                  <a:gd name="T17" fmla="*/ 2 h 6"/>
                  <a:gd name="T18" fmla="*/ 1 w 10"/>
                  <a:gd name="T19" fmla="*/ 2 h 6"/>
                  <a:gd name="T20" fmla="*/ 10 w 10"/>
                  <a:gd name="T21" fmla="*/ 0 h 6"/>
                  <a:gd name="T22" fmla="*/ 10 w 10"/>
                  <a:gd name="T23" fmla="*/ 2 h 6"/>
                  <a:gd name="T24" fmla="*/ 10 w 10"/>
                  <a:gd name="T25" fmla="*/ 2 h 6"/>
                  <a:gd name="T26" fmla="*/ 10 w 10"/>
                  <a:gd name="T27" fmla="*/ 2 h 6"/>
                  <a:gd name="T28" fmla="*/ 10 w 10"/>
                  <a:gd name="T29" fmla="*/ 2 h 6"/>
                  <a:gd name="T30" fmla="*/ 10 w 10"/>
                  <a:gd name="T31" fmla="*/ 4 h 6"/>
                  <a:gd name="T32" fmla="*/ 10 w 10"/>
                  <a:gd name="T33" fmla="*/ 4 h 6"/>
                  <a:gd name="T34" fmla="*/ 10 w 10"/>
                  <a:gd name="T35" fmla="*/ 4 h 6"/>
                  <a:gd name="T36" fmla="*/ 10 w 10"/>
                  <a:gd name="T37" fmla="*/ 4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BE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6" name="Freeform 5028"/>
              <p:cNvSpPr>
                <a:spLocks/>
              </p:cNvSpPr>
              <p:nvPr/>
            </p:nvSpPr>
            <p:spPr bwMode="auto">
              <a:xfrm>
                <a:off x="4766" y="1399"/>
                <a:ext cx="10" cy="5"/>
              </a:xfrm>
              <a:custGeom>
                <a:avLst/>
                <a:gdLst>
                  <a:gd name="T0" fmla="*/ 10 w 10"/>
                  <a:gd name="T1" fmla="*/ 3 h 5"/>
                  <a:gd name="T2" fmla="*/ 0 w 10"/>
                  <a:gd name="T3" fmla="*/ 5 h 5"/>
                  <a:gd name="T4" fmla="*/ 1 w 10"/>
                  <a:gd name="T5" fmla="*/ 5 h 5"/>
                  <a:gd name="T6" fmla="*/ 1 w 10"/>
                  <a:gd name="T7" fmla="*/ 5 h 5"/>
                  <a:gd name="T8" fmla="*/ 1 w 10"/>
                  <a:gd name="T9" fmla="*/ 3 h 5"/>
                  <a:gd name="T10" fmla="*/ 1 w 10"/>
                  <a:gd name="T11" fmla="*/ 3 h 5"/>
                  <a:gd name="T12" fmla="*/ 3 w 10"/>
                  <a:gd name="T13" fmla="*/ 3 h 5"/>
                  <a:gd name="T14" fmla="*/ 3 w 10"/>
                  <a:gd name="T15" fmla="*/ 3 h 5"/>
                  <a:gd name="T16" fmla="*/ 3 w 10"/>
                  <a:gd name="T17" fmla="*/ 1 h 5"/>
                  <a:gd name="T18" fmla="*/ 3 w 10"/>
                  <a:gd name="T19" fmla="*/ 1 h 5"/>
                  <a:gd name="T20" fmla="*/ 10 w 10"/>
                  <a:gd name="T21" fmla="*/ 0 h 5"/>
                  <a:gd name="T22" fmla="*/ 10 w 10"/>
                  <a:gd name="T23" fmla="*/ 1 h 5"/>
                  <a:gd name="T24" fmla="*/ 10 w 10"/>
                  <a:gd name="T25" fmla="*/ 1 h 5"/>
                  <a:gd name="T26" fmla="*/ 10 w 10"/>
                  <a:gd name="T27" fmla="*/ 1 h 5"/>
                  <a:gd name="T28" fmla="*/ 10 w 10"/>
                  <a:gd name="T29" fmla="*/ 1 h 5"/>
                  <a:gd name="T30" fmla="*/ 10 w 10"/>
                  <a:gd name="T31" fmla="*/ 3 h 5"/>
                  <a:gd name="T32" fmla="*/ 10 w 10"/>
                  <a:gd name="T33" fmla="*/ 3 h 5"/>
                  <a:gd name="T34" fmla="*/ 10 w 10"/>
                  <a:gd name="T35" fmla="*/ 3 h 5"/>
                  <a:gd name="T36" fmla="*/ 10 w 10"/>
                  <a:gd name="T37" fmla="*/ 3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" h="5">
                    <a:moveTo>
                      <a:pt x="10" y="3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EFF2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7" name="Freeform 5029"/>
              <p:cNvSpPr>
                <a:spLocks/>
              </p:cNvSpPr>
              <p:nvPr/>
            </p:nvSpPr>
            <p:spPr bwMode="auto">
              <a:xfrm>
                <a:off x="4767" y="1397"/>
                <a:ext cx="9" cy="5"/>
              </a:xfrm>
              <a:custGeom>
                <a:avLst/>
                <a:gdLst>
                  <a:gd name="T0" fmla="*/ 9 w 9"/>
                  <a:gd name="T1" fmla="*/ 3 h 5"/>
                  <a:gd name="T2" fmla="*/ 0 w 9"/>
                  <a:gd name="T3" fmla="*/ 5 h 5"/>
                  <a:gd name="T4" fmla="*/ 2 w 9"/>
                  <a:gd name="T5" fmla="*/ 5 h 5"/>
                  <a:gd name="T6" fmla="*/ 2 w 9"/>
                  <a:gd name="T7" fmla="*/ 5 h 5"/>
                  <a:gd name="T8" fmla="*/ 2 w 9"/>
                  <a:gd name="T9" fmla="*/ 3 h 5"/>
                  <a:gd name="T10" fmla="*/ 2 w 9"/>
                  <a:gd name="T11" fmla="*/ 3 h 5"/>
                  <a:gd name="T12" fmla="*/ 2 w 9"/>
                  <a:gd name="T13" fmla="*/ 3 h 5"/>
                  <a:gd name="T14" fmla="*/ 4 w 9"/>
                  <a:gd name="T15" fmla="*/ 2 h 5"/>
                  <a:gd name="T16" fmla="*/ 4 w 9"/>
                  <a:gd name="T17" fmla="*/ 2 h 5"/>
                  <a:gd name="T18" fmla="*/ 4 w 9"/>
                  <a:gd name="T19" fmla="*/ 2 h 5"/>
                  <a:gd name="T20" fmla="*/ 9 w 9"/>
                  <a:gd name="T21" fmla="*/ 0 h 5"/>
                  <a:gd name="T22" fmla="*/ 9 w 9"/>
                  <a:gd name="T23" fmla="*/ 0 h 5"/>
                  <a:gd name="T24" fmla="*/ 9 w 9"/>
                  <a:gd name="T25" fmla="*/ 2 h 5"/>
                  <a:gd name="T26" fmla="*/ 9 w 9"/>
                  <a:gd name="T27" fmla="*/ 2 h 5"/>
                  <a:gd name="T28" fmla="*/ 9 w 9"/>
                  <a:gd name="T29" fmla="*/ 2 h 5"/>
                  <a:gd name="T30" fmla="*/ 9 w 9"/>
                  <a:gd name="T31" fmla="*/ 3 h 5"/>
                  <a:gd name="T32" fmla="*/ 9 w 9"/>
                  <a:gd name="T33" fmla="*/ 3 h 5"/>
                  <a:gd name="T34" fmla="*/ 9 w 9"/>
                  <a:gd name="T35" fmla="*/ 3 h 5"/>
                  <a:gd name="T36" fmla="*/ 9 w 9"/>
                  <a:gd name="T37" fmla="*/ 3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" h="5">
                    <a:moveTo>
                      <a:pt x="9" y="3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FF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8" name="Freeform 5030"/>
              <p:cNvSpPr>
                <a:spLocks/>
              </p:cNvSpPr>
              <p:nvPr/>
            </p:nvSpPr>
            <p:spPr bwMode="auto">
              <a:xfrm>
                <a:off x="4769" y="1395"/>
                <a:ext cx="7" cy="5"/>
              </a:xfrm>
              <a:custGeom>
                <a:avLst/>
                <a:gdLst>
                  <a:gd name="T0" fmla="*/ 7 w 7"/>
                  <a:gd name="T1" fmla="*/ 4 h 5"/>
                  <a:gd name="T2" fmla="*/ 0 w 7"/>
                  <a:gd name="T3" fmla="*/ 5 h 5"/>
                  <a:gd name="T4" fmla="*/ 0 w 7"/>
                  <a:gd name="T5" fmla="*/ 5 h 5"/>
                  <a:gd name="T6" fmla="*/ 2 w 7"/>
                  <a:gd name="T7" fmla="*/ 4 h 5"/>
                  <a:gd name="T8" fmla="*/ 2 w 7"/>
                  <a:gd name="T9" fmla="*/ 4 h 5"/>
                  <a:gd name="T10" fmla="*/ 2 w 7"/>
                  <a:gd name="T11" fmla="*/ 4 h 5"/>
                  <a:gd name="T12" fmla="*/ 2 w 7"/>
                  <a:gd name="T13" fmla="*/ 2 h 5"/>
                  <a:gd name="T14" fmla="*/ 2 w 7"/>
                  <a:gd name="T15" fmla="*/ 2 h 5"/>
                  <a:gd name="T16" fmla="*/ 3 w 7"/>
                  <a:gd name="T17" fmla="*/ 2 h 5"/>
                  <a:gd name="T18" fmla="*/ 3 w 7"/>
                  <a:gd name="T19" fmla="*/ 2 h 5"/>
                  <a:gd name="T20" fmla="*/ 7 w 7"/>
                  <a:gd name="T21" fmla="*/ 0 h 5"/>
                  <a:gd name="T22" fmla="*/ 7 w 7"/>
                  <a:gd name="T23" fmla="*/ 0 h 5"/>
                  <a:gd name="T24" fmla="*/ 7 w 7"/>
                  <a:gd name="T25" fmla="*/ 2 h 5"/>
                  <a:gd name="T26" fmla="*/ 7 w 7"/>
                  <a:gd name="T27" fmla="*/ 2 h 5"/>
                  <a:gd name="T28" fmla="*/ 7 w 7"/>
                  <a:gd name="T29" fmla="*/ 2 h 5"/>
                  <a:gd name="T30" fmla="*/ 7 w 7"/>
                  <a:gd name="T31" fmla="*/ 2 h 5"/>
                  <a:gd name="T32" fmla="*/ 7 w 7"/>
                  <a:gd name="T33" fmla="*/ 4 h 5"/>
                  <a:gd name="T34" fmla="*/ 7 w 7"/>
                  <a:gd name="T35" fmla="*/ 4 h 5"/>
                  <a:gd name="T36" fmla="*/ 7 w 7"/>
                  <a:gd name="T37" fmla="*/ 4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5">
                    <a:moveTo>
                      <a:pt x="7" y="4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EFF2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9" name="Freeform 5031"/>
              <p:cNvSpPr>
                <a:spLocks/>
              </p:cNvSpPr>
              <p:nvPr/>
            </p:nvSpPr>
            <p:spPr bwMode="auto">
              <a:xfrm>
                <a:off x="4771" y="1393"/>
                <a:ext cx="5" cy="6"/>
              </a:xfrm>
              <a:custGeom>
                <a:avLst/>
                <a:gdLst>
                  <a:gd name="T0" fmla="*/ 5 w 5"/>
                  <a:gd name="T1" fmla="*/ 4 h 6"/>
                  <a:gd name="T2" fmla="*/ 0 w 5"/>
                  <a:gd name="T3" fmla="*/ 6 h 6"/>
                  <a:gd name="T4" fmla="*/ 0 w 5"/>
                  <a:gd name="T5" fmla="*/ 4 h 6"/>
                  <a:gd name="T6" fmla="*/ 0 w 5"/>
                  <a:gd name="T7" fmla="*/ 4 h 6"/>
                  <a:gd name="T8" fmla="*/ 1 w 5"/>
                  <a:gd name="T9" fmla="*/ 4 h 6"/>
                  <a:gd name="T10" fmla="*/ 1 w 5"/>
                  <a:gd name="T11" fmla="*/ 4 h 6"/>
                  <a:gd name="T12" fmla="*/ 1 w 5"/>
                  <a:gd name="T13" fmla="*/ 2 h 6"/>
                  <a:gd name="T14" fmla="*/ 1 w 5"/>
                  <a:gd name="T15" fmla="*/ 2 h 6"/>
                  <a:gd name="T16" fmla="*/ 1 w 5"/>
                  <a:gd name="T17" fmla="*/ 2 h 6"/>
                  <a:gd name="T18" fmla="*/ 3 w 5"/>
                  <a:gd name="T19" fmla="*/ 0 h 6"/>
                  <a:gd name="T20" fmla="*/ 5 w 5"/>
                  <a:gd name="T21" fmla="*/ 0 h 6"/>
                  <a:gd name="T22" fmla="*/ 5 w 5"/>
                  <a:gd name="T23" fmla="*/ 0 h 6"/>
                  <a:gd name="T24" fmla="*/ 5 w 5"/>
                  <a:gd name="T25" fmla="*/ 2 h 6"/>
                  <a:gd name="T26" fmla="*/ 5 w 5"/>
                  <a:gd name="T27" fmla="*/ 2 h 6"/>
                  <a:gd name="T28" fmla="*/ 5 w 5"/>
                  <a:gd name="T29" fmla="*/ 2 h 6"/>
                  <a:gd name="T30" fmla="*/ 5 w 5"/>
                  <a:gd name="T31" fmla="*/ 2 h 6"/>
                  <a:gd name="T32" fmla="*/ 5 w 5"/>
                  <a:gd name="T33" fmla="*/ 4 h 6"/>
                  <a:gd name="T34" fmla="*/ 5 w 5"/>
                  <a:gd name="T35" fmla="*/ 4 h 6"/>
                  <a:gd name="T36" fmla="*/ 5 w 5"/>
                  <a:gd name="T37" fmla="*/ 4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EFF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0" name="Freeform 5032"/>
              <p:cNvSpPr>
                <a:spLocks/>
              </p:cNvSpPr>
              <p:nvPr/>
            </p:nvSpPr>
            <p:spPr bwMode="auto">
              <a:xfrm>
                <a:off x="4772" y="1391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0 w 4"/>
                  <a:gd name="T3" fmla="*/ 6 h 6"/>
                  <a:gd name="T4" fmla="*/ 0 w 4"/>
                  <a:gd name="T5" fmla="*/ 4 h 6"/>
                  <a:gd name="T6" fmla="*/ 0 w 4"/>
                  <a:gd name="T7" fmla="*/ 4 h 6"/>
                  <a:gd name="T8" fmla="*/ 0 w 4"/>
                  <a:gd name="T9" fmla="*/ 4 h 6"/>
                  <a:gd name="T10" fmla="*/ 2 w 4"/>
                  <a:gd name="T11" fmla="*/ 2 h 6"/>
                  <a:gd name="T12" fmla="*/ 2 w 4"/>
                  <a:gd name="T13" fmla="*/ 2 h 6"/>
                  <a:gd name="T14" fmla="*/ 2 w 4"/>
                  <a:gd name="T15" fmla="*/ 2 h 6"/>
                  <a:gd name="T16" fmla="*/ 2 w 4"/>
                  <a:gd name="T17" fmla="*/ 2 h 6"/>
                  <a:gd name="T18" fmla="*/ 2 w 4"/>
                  <a:gd name="T19" fmla="*/ 0 h 6"/>
                  <a:gd name="T20" fmla="*/ 4 w 4"/>
                  <a:gd name="T21" fmla="*/ 0 h 6"/>
                  <a:gd name="T22" fmla="*/ 4 w 4"/>
                  <a:gd name="T23" fmla="*/ 0 h 6"/>
                  <a:gd name="T24" fmla="*/ 4 w 4"/>
                  <a:gd name="T25" fmla="*/ 2 h 6"/>
                  <a:gd name="T26" fmla="*/ 4 w 4"/>
                  <a:gd name="T27" fmla="*/ 2 h 6"/>
                  <a:gd name="T28" fmla="*/ 4 w 4"/>
                  <a:gd name="T29" fmla="*/ 2 h 6"/>
                  <a:gd name="T30" fmla="*/ 4 w 4"/>
                  <a:gd name="T31" fmla="*/ 2 h 6"/>
                  <a:gd name="T32" fmla="*/ 4 w 4"/>
                  <a:gd name="T33" fmla="*/ 4 h 6"/>
                  <a:gd name="T34" fmla="*/ 4 w 4"/>
                  <a:gd name="T35" fmla="*/ 4 h 6"/>
                  <a:gd name="T36" fmla="*/ 4 w 4"/>
                  <a:gd name="T37" fmla="*/ 4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3F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1" name="Freeform 5033"/>
              <p:cNvSpPr>
                <a:spLocks/>
              </p:cNvSpPr>
              <p:nvPr/>
            </p:nvSpPr>
            <p:spPr bwMode="auto">
              <a:xfrm>
                <a:off x="4774" y="1389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0 w 2"/>
                  <a:gd name="T5" fmla="*/ 4 h 4"/>
                  <a:gd name="T6" fmla="*/ 0 w 2"/>
                  <a:gd name="T7" fmla="*/ 4 h 4"/>
                  <a:gd name="T8" fmla="*/ 0 w 2"/>
                  <a:gd name="T9" fmla="*/ 4 h 4"/>
                  <a:gd name="T10" fmla="*/ 0 w 2"/>
                  <a:gd name="T11" fmla="*/ 2 h 4"/>
                  <a:gd name="T12" fmla="*/ 2 w 2"/>
                  <a:gd name="T13" fmla="*/ 2 h 4"/>
                  <a:gd name="T14" fmla="*/ 2 w 2"/>
                  <a:gd name="T15" fmla="*/ 2 h 4"/>
                  <a:gd name="T16" fmla="*/ 2 w 2"/>
                  <a:gd name="T17" fmla="*/ 2 h 4"/>
                  <a:gd name="T18" fmla="*/ 2 w 2"/>
                  <a:gd name="T19" fmla="*/ 0 h 4"/>
                  <a:gd name="T20" fmla="*/ 2 w 2"/>
                  <a:gd name="T21" fmla="*/ 0 h 4"/>
                  <a:gd name="T22" fmla="*/ 2 w 2"/>
                  <a:gd name="T23" fmla="*/ 0 h 4"/>
                  <a:gd name="T24" fmla="*/ 2 w 2"/>
                  <a:gd name="T25" fmla="*/ 2 h 4"/>
                  <a:gd name="T26" fmla="*/ 2 w 2"/>
                  <a:gd name="T27" fmla="*/ 2 h 4"/>
                  <a:gd name="T28" fmla="*/ 2 w 2"/>
                  <a:gd name="T29" fmla="*/ 2 h 4"/>
                  <a:gd name="T30" fmla="*/ 2 w 2"/>
                  <a:gd name="T31" fmla="*/ 2 h 4"/>
                  <a:gd name="T32" fmla="*/ 2 w 2"/>
                  <a:gd name="T33" fmla="*/ 4 h 4"/>
                  <a:gd name="T34" fmla="*/ 2 w 2"/>
                  <a:gd name="T35" fmla="*/ 4 h 4"/>
                  <a:gd name="T36" fmla="*/ 2 w 2"/>
                  <a:gd name="T37" fmla="*/ 4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3F4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2" name="Freeform 5034"/>
              <p:cNvSpPr>
                <a:spLocks/>
              </p:cNvSpPr>
              <p:nvPr/>
            </p:nvSpPr>
            <p:spPr bwMode="auto">
              <a:xfrm>
                <a:off x="4774" y="138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2 w 2"/>
                  <a:gd name="T21" fmla="*/ 0 h 2"/>
                  <a:gd name="T22" fmla="*/ 2 w 2"/>
                  <a:gd name="T23" fmla="*/ 0 h 2"/>
                  <a:gd name="T24" fmla="*/ 2 w 2"/>
                  <a:gd name="T25" fmla="*/ 0 h 2"/>
                  <a:gd name="T26" fmla="*/ 2 w 2"/>
                  <a:gd name="T27" fmla="*/ 0 h 2"/>
                  <a:gd name="T28" fmla="*/ 2 w 2"/>
                  <a:gd name="T29" fmla="*/ 2 h 2"/>
                  <a:gd name="T30" fmla="*/ 2 w 2"/>
                  <a:gd name="T31" fmla="*/ 2 h 2"/>
                  <a:gd name="T32" fmla="*/ 2 w 2"/>
                  <a:gd name="T33" fmla="*/ 2 h 2"/>
                  <a:gd name="T34" fmla="*/ 2 w 2"/>
                  <a:gd name="T35" fmla="*/ 2 h 2"/>
                  <a:gd name="T36" fmla="*/ 2 w 2"/>
                  <a:gd name="T37" fmla="*/ 2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3F4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3" name="Freeform 5035"/>
              <p:cNvSpPr>
                <a:spLocks/>
              </p:cNvSpPr>
              <p:nvPr/>
            </p:nvSpPr>
            <p:spPr bwMode="auto">
              <a:xfrm>
                <a:off x="4776" y="138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w 1"/>
                  <a:gd name="T29" fmla="*/ 0 h 1"/>
                  <a:gd name="T30" fmla="*/ 0 w 1"/>
                  <a:gd name="T31" fmla="*/ 0 h 1"/>
                  <a:gd name="T32" fmla="*/ 0 w 1"/>
                  <a:gd name="T33" fmla="*/ 0 h 1"/>
                  <a:gd name="T34" fmla="*/ 0 w 1"/>
                  <a:gd name="T35" fmla="*/ 0 h 1"/>
                  <a:gd name="T36" fmla="*/ 0 w 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4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4" name="Freeform 5036"/>
              <p:cNvSpPr>
                <a:spLocks/>
              </p:cNvSpPr>
              <p:nvPr/>
            </p:nvSpPr>
            <p:spPr bwMode="auto">
              <a:xfrm>
                <a:off x="4676" y="1357"/>
                <a:ext cx="103" cy="141"/>
              </a:xfrm>
              <a:custGeom>
                <a:avLst/>
                <a:gdLst>
                  <a:gd name="T0" fmla="*/ 2 w 103"/>
                  <a:gd name="T1" fmla="*/ 141 h 141"/>
                  <a:gd name="T2" fmla="*/ 0 w 103"/>
                  <a:gd name="T3" fmla="*/ 135 h 141"/>
                  <a:gd name="T4" fmla="*/ 0 w 103"/>
                  <a:gd name="T5" fmla="*/ 130 h 141"/>
                  <a:gd name="T6" fmla="*/ 2 w 103"/>
                  <a:gd name="T7" fmla="*/ 124 h 141"/>
                  <a:gd name="T8" fmla="*/ 3 w 103"/>
                  <a:gd name="T9" fmla="*/ 119 h 141"/>
                  <a:gd name="T10" fmla="*/ 7 w 103"/>
                  <a:gd name="T11" fmla="*/ 113 h 141"/>
                  <a:gd name="T12" fmla="*/ 9 w 103"/>
                  <a:gd name="T13" fmla="*/ 107 h 141"/>
                  <a:gd name="T14" fmla="*/ 12 w 103"/>
                  <a:gd name="T15" fmla="*/ 102 h 141"/>
                  <a:gd name="T16" fmla="*/ 14 w 103"/>
                  <a:gd name="T17" fmla="*/ 96 h 141"/>
                  <a:gd name="T18" fmla="*/ 19 w 103"/>
                  <a:gd name="T19" fmla="*/ 90 h 141"/>
                  <a:gd name="T20" fmla="*/ 24 w 103"/>
                  <a:gd name="T21" fmla="*/ 90 h 141"/>
                  <a:gd name="T22" fmla="*/ 34 w 103"/>
                  <a:gd name="T23" fmla="*/ 81 h 141"/>
                  <a:gd name="T24" fmla="*/ 43 w 103"/>
                  <a:gd name="T25" fmla="*/ 73 h 141"/>
                  <a:gd name="T26" fmla="*/ 47 w 103"/>
                  <a:gd name="T27" fmla="*/ 73 h 141"/>
                  <a:gd name="T28" fmla="*/ 59 w 103"/>
                  <a:gd name="T29" fmla="*/ 60 h 141"/>
                  <a:gd name="T30" fmla="*/ 72 w 103"/>
                  <a:gd name="T31" fmla="*/ 40 h 141"/>
                  <a:gd name="T32" fmla="*/ 100 w 103"/>
                  <a:gd name="T33" fmla="*/ 0 h 141"/>
                  <a:gd name="T34" fmla="*/ 103 w 103"/>
                  <a:gd name="T35" fmla="*/ 0 h 141"/>
                  <a:gd name="T36" fmla="*/ 102 w 103"/>
                  <a:gd name="T37" fmla="*/ 8 h 141"/>
                  <a:gd name="T38" fmla="*/ 100 w 103"/>
                  <a:gd name="T39" fmla="*/ 15 h 141"/>
                  <a:gd name="T40" fmla="*/ 98 w 103"/>
                  <a:gd name="T41" fmla="*/ 23 h 141"/>
                  <a:gd name="T42" fmla="*/ 95 w 103"/>
                  <a:gd name="T43" fmla="*/ 30 h 141"/>
                  <a:gd name="T44" fmla="*/ 90 w 103"/>
                  <a:gd name="T45" fmla="*/ 38 h 141"/>
                  <a:gd name="T46" fmla="*/ 86 w 103"/>
                  <a:gd name="T47" fmla="*/ 47 h 141"/>
                  <a:gd name="T48" fmla="*/ 81 w 103"/>
                  <a:gd name="T49" fmla="*/ 55 h 141"/>
                  <a:gd name="T50" fmla="*/ 74 w 103"/>
                  <a:gd name="T51" fmla="*/ 62 h 141"/>
                  <a:gd name="T52" fmla="*/ 40 w 103"/>
                  <a:gd name="T53" fmla="*/ 96 h 141"/>
                  <a:gd name="T54" fmla="*/ 10 w 103"/>
                  <a:gd name="T55" fmla="*/ 124 h 141"/>
                  <a:gd name="T56" fmla="*/ 2 w 103"/>
                  <a:gd name="T57" fmla="*/ 141 h 14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3" h="141">
                    <a:moveTo>
                      <a:pt x="2" y="141"/>
                    </a:moveTo>
                    <a:lnTo>
                      <a:pt x="0" y="135"/>
                    </a:lnTo>
                    <a:lnTo>
                      <a:pt x="0" y="130"/>
                    </a:lnTo>
                    <a:lnTo>
                      <a:pt x="2" y="124"/>
                    </a:lnTo>
                    <a:lnTo>
                      <a:pt x="3" y="119"/>
                    </a:lnTo>
                    <a:lnTo>
                      <a:pt x="7" y="113"/>
                    </a:lnTo>
                    <a:lnTo>
                      <a:pt x="9" y="107"/>
                    </a:lnTo>
                    <a:lnTo>
                      <a:pt x="12" y="102"/>
                    </a:lnTo>
                    <a:lnTo>
                      <a:pt x="14" y="96"/>
                    </a:lnTo>
                    <a:lnTo>
                      <a:pt x="19" y="90"/>
                    </a:lnTo>
                    <a:lnTo>
                      <a:pt x="24" y="90"/>
                    </a:lnTo>
                    <a:lnTo>
                      <a:pt x="34" y="81"/>
                    </a:lnTo>
                    <a:lnTo>
                      <a:pt x="43" y="73"/>
                    </a:lnTo>
                    <a:lnTo>
                      <a:pt x="47" y="73"/>
                    </a:lnTo>
                    <a:lnTo>
                      <a:pt x="59" y="60"/>
                    </a:lnTo>
                    <a:lnTo>
                      <a:pt x="72" y="40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02" y="8"/>
                    </a:lnTo>
                    <a:lnTo>
                      <a:pt x="100" y="15"/>
                    </a:lnTo>
                    <a:lnTo>
                      <a:pt x="98" y="23"/>
                    </a:lnTo>
                    <a:lnTo>
                      <a:pt x="95" y="30"/>
                    </a:lnTo>
                    <a:lnTo>
                      <a:pt x="90" y="38"/>
                    </a:lnTo>
                    <a:lnTo>
                      <a:pt x="86" y="47"/>
                    </a:lnTo>
                    <a:lnTo>
                      <a:pt x="81" y="55"/>
                    </a:lnTo>
                    <a:lnTo>
                      <a:pt x="74" y="62"/>
                    </a:lnTo>
                    <a:lnTo>
                      <a:pt x="40" y="96"/>
                    </a:lnTo>
                    <a:lnTo>
                      <a:pt x="10" y="124"/>
                    </a:lnTo>
                    <a:lnTo>
                      <a:pt x="2" y="141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5" name="Freeform 5037"/>
              <p:cNvSpPr>
                <a:spLocks/>
              </p:cNvSpPr>
              <p:nvPr/>
            </p:nvSpPr>
            <p:spPr bwMode="auto">
              <a:xfrm>
                <a:off x="4812" y="1419"/>
                <a:ext cx="31" cy="79"/>
              </a:xfrm>
              <a:custGeom>
                <a:avLst/>
                <a:gdLst>
                  <a:gd name="T0" fmla="*/ 2 w 31"/>
                  <a:gd name="T1" fmla="*/ 79 h 79"/>
                  <a:gd name="T2" fmla="*/ 0 w 31"/>
                  <a:gd name="T3" fmla="*/ 70 h 79"/>
                  <a:gd name="T4" fmla="*/ 0 w 31"/>
                  <a:gd name="T5" fmla="*/ 60 h 79"/>
                  <a:gd name="T6" fmla="*/ 2 w 31"/>
                  <a:gd name="T7" fmla="*/ 51 h 79"/>
                  <a:gd name="T8" fmla="*/ 2 w 31"/>
                  <a:gd name="T9" fmla="*/ 40 h 79"/>
                  <a:gd name="T10" fmla="*/ 3 w 31"/>
                  <a:gd name="T11" fmla="*/ 30 h 79"/>
                  <a:gd name="T12" fmla="*/ 5 w 31"/>
                  <a:gd name="T13" fmla="*/ 21 h 79"/>
                  <a:gd name="T14" fmla="*/ 7 w 31"/>
                  <a:gd name="T15" fmla="*/ 11 h 79"/>
                  <a:gd name="T16" fmla="*/ 9 w 31"/>
                  <a:gd name="T17" fmla="*/ 0 h 79"/>
                  <a:gd name="T18" fmla="*/ 26 w 31"/>
                  <a:gd name="T19" fmla="*/ 15 h 79"/>
                  <a:gd name="T20" fmla="*/ 31 w 31"/>
                  <a:gd name="T21" fmla="*/ 25 h 79"/>
                  <a:gd name="T22" fmla="*/ 31 w 31"/>
                  <a:gd name="T23" fmla="*/ 42 h 79"/>
                  <a:gd name="T24" fmla="*/ 26 w 31"/>
                  <a:gd name="T25" fmla="*/ 53 h 79"/>
                  <a:gd name="T26" fmla="*/ 21 w 31"/>
                  <a:gd name="T27" fmla="*/ 64 h 79"/>
                  <a:gd name="T28" fmla="*/ 12 w 31"/>
                  <a:gd name="T29" fmla="*/ 70 h 79"/>
                  <a:gd name="T30" fmla="*/ 7 w 31"/>
                  <a:gd name="T31" fmla="*/ 72 h 79"/>
                  <a:gd name="T32" fmla="*/ 2 w 31"/>
                  <a:gd name="T33" fmla="*/ 79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79">
                    <a:moveTo>
                      <a:pt x="2" y="79"/>
                    </a:moveTo>
                    <a:lnTo>
                      <a:pt x="0" y="70"/>
                    </a:lnTo>
                    <a:lnTo>
                      <a:pt x="0" y="60"/>
                    </a:lnTo>
                    <a:lnTo>
                      <a:pt x="2" y="51"/>
                    </a:lnTo>
                    <a:lnTo>
                      <a:pt x="2" y="40"/>
                    </a:lnTo>
                    <a:lnTo>
                      <a:pt x="3" y="30"/>
                    </a:lnTo>
                    <a:lnTo>
                      <a:pt x="5" y="21"/>
                    </a:lnTo>
                    <a:lnTo>
                      <a:pt x="7" y="11"/>
                    </a:lnTo>
                    <a:lnTo>
                      <a:pt x="9" y="0"/>
                    </a:lnTo>
                    <a:lnTo>
                      <a:pt x="26" y="15"/>
                    </a:lnTo>
                    <a:lnTo>
                      <a:pt x="31" y="25"/>
                    </a:lnTo>
                    <a:lnTo>
                      <a:pt x="31" y="42"/>
                    </a:lnTo>
                    <a:lnTo>
                      <a:pt x="26" y="53"/>
                    </a:lnTo>
                    <a:lnTo>
                      <a:pt x="21" y="64"/>
                    </a:lnTo>
                    <a:lnTo>
                      <a:pt x="12" y="70"/>
                    </a:lnTo>
                    <a:lnTo>
                      <a:pt x="7" y="72"/>
                    </a:lnTo>
                    <a:lnTo>
                      <a:pt x="2" y="79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6" name="Freeform 5038"/>
              <p:cNvSpPr>
                <a:spLocks/>
              </p:cNvSpPr>
              <p:nvPr/>
            </p:nvSpPr>
            <p:spPr bwMode="auto">
              <a:xfrm>
                <a:off x="4564" y="1340"/>
                <a:ext cx="100" cy="143"/>
              </a:xfrm>
              <a:custGeom>
                <a:avLst/>
                <a:gdLst>
                  <a:gd name="T0" fmla="*/ 98 w 100"/>
                  <a:gd name="T1" fmla="*/ 143 h 143"/>
                  <a:gd name="T2" fmla="*/ 90 w 100"/>
                  <a:gd name="T3" fmla="*/ 136 h 143"/>
                  <a:gd name="T4" fmla="*/ 81 w 100"/>
                  <a:gd name="T5" fmla="*/ 134 h 143"/>
                  <a:gd name="T6" fmla="*/ 69 w 100"/>
                  <a:gd name="T7" fmla="*/ 124 h 143"/>
                  <a:gd name="T8" fmla="*/ 55 w 100"/>
                  <a:gd name="T9" fmla="*/ 111 h 143"/>
                  <a:gd name="T10" fmla="*/ 47 w 100"/>
                  <a:gd name="T11" fmla="*/ 102 h 143"/>
                  <a:gd name="T12" fmla="*/ 31 w 100"/>
                  <a:gd name="T13" fmla="*/ 79 h 143"/>
                  <a:gd name="T14" fmla="*/ 19 w 100"/>
                  <a:gd name="T15" fmla="*/ 60 h 143"/>
                  <a:gd name="T16" fmla="*/ 16 w 100"/>
                  <a:gd name="T17" fmla="*/ 55 h 143"/>
                  <a:gd name="T18" fmla="*/ 4 w 100"/>
                  <a:gd name="T19" fmla="*/ 17 h 143"/>
                  <a:gd name="T20" fmla="*/ 0 w 100"/>
                  <a:gd name="T21" fmla="*/ 0 h 143"/>
                  <a:gd name="T22" fmla="*/ 7 w 100"/>
                  <a:gd name="T23" fmla="*/ 2 h 143"/>
                  <a:gd name="T24" fmla="*/ 7 w 100"/>
                  <a:gd name="T25" fmla="*/ 6 h 143"/>
                  <a:gd name="T26" fmla="*/ 9 w 100"/>
                  <a:gd name="T27" fmla="*/ 8 h 143"/>
                  <a:gd name="T28" fmla="*/ 24 w 100"/>
                  <a:gd name="T29" fmla="*/ 23 h 143"/>
                  <a:gd name="T30" fmla="*/ 40 w 100"/>
                  <a:gd name="T31" fmla="*/ 66 h 143"/>
                  <a:gd name="T32" fmla="*/ 43 w 100"/>
                  <a:gd name="T33" fmla="*/ 72 h 143"/>
                  <a:gd name="T34" fmla="*/ 66 w 100"/>
                  <a:gd name="T35" fmla="*/ 102 h 143"/>
                  <a:gd name="T36" fmla="*/ 88 w 100"/>
                  <a:gd name="T37" fmla="*/ 111 h 143"/>
                  <a:gd name="T38" fmla="*/ 90 w 100"/>
                  <a:gd name="T39" fmla="*/ 117 h 143"/>
                  <a:gd name="T40" fmla="*/ 91 w 100"/>
                  <a:gd name="T41" fmla="*/ 124 h 143"/>
                  <a:gd name="T42" fmla="*/ 98 w 100"/>
                  <a:gd name="T43" fmla="*/ 130 h 143"/>
                  <a:gd name="T44" fmla="*/ 100 w 100"/>
                  <a:gd name="T45" fmla="*/ 143 h 143"/>
                  <a:gd name="T46" fmla="*/ 98 w 100"/>
                  <a:gd name="T47" fmla="*/ 143 h 14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143">
                    <a:moveTo>
                      <a:pt x="98" y="143"/>
                    </a:moveTo>
                    <a:lnTo>
                      <a:pt x="90" y="136"/>
                    </a:lnTo>
                    <a:lnTo>
                      <a:pt x="81" y="134"/>
                    </a:lnTo>
                    <a:lnTo>
                      <a:pt x="69" y="124"/>
                    </a:lnTo>
                    <a:lnTo>
                      <a:pt x="55" y="111"/>
                    </a:lnTo>
                    <a:lnTo>
                      <a:pt x="47" y="102"/>
                    </a:lnTo>
                    <a:lnTo>
                      <a:pt x="31" y="79"/>
                    </a:lnTo>
                    <a:lnTo>
                      <a:pt x="19" y="60"/>
                    </a:lnTo>
                    <a:lnTo>
                      <a:pt x="16" y="55"/>
                    </a:lnTo>
                    <a:lnTo>
                      <a:pt x="4" y="17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7" y="6"/>
                    </a:lnTo>
                    <a:lnTo>
                      <a:pt x="9" y="8"/>
                    </a:lnTo>
                    <a:lnTo>
                      <a:pt x="24" y="23"/>
                    </a:lnTo>
                    <a:lnTo>
                      <a:pt x="40" y="66"/>
                    </a:lnTo>
                    <a:lnTo>
                      <a:pt x="43" y="72"/>
                    </a:lnTo>
                    <a:lnTo>
                      <a:pt x="66" y="102"/>
                    </a:lnTo>
                    <a:lnTo>
                      <a:pt x="88" y="111"/>
                    </a:lnTo>
                    <a:lnTo>
                      <a:pt x="90" y="117"/>
                    </a:lnTo>
                    <a:lnTo>
                      <a:pt x="91" y="124"/>
                    </a:lnTo>
                    <a:lnTo>
                      <a:pt x="98" y="130"/>
                    </a:lnTo>
                    <a:lnTo>
                      <a:pt x="100" y="143"/>
                    </a:lnTo>
                    <a:lnTo>
                      <a:pt x="98" y="143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7" name="Freeform 5039"/>
              <p:cNvSpPr>
                <a:spLocks/>
              </p:cNvSpPr>
              <p:nvPr/>
            </p:nvSpPr>
            <p:spPr bwMode="auto">
              <a:xfrm>
                <a:off x="4659" y="1451"/>
                <a:ext cx="10" cy="30"/>
              </a:xfrm>
              <a:custGeom>
                <a:avLst/>
                <a:gdLst>
                  <a:gd name="T0" fmla="*/ 10 w 10"/>
                  <a:gd name="T1" fmla="*/ 30 h 30"/>
                  <a:gd name="T2" fmla="*/ 0 w 10"/>
                  <a:gd name="T3" fmla="*/ 0 h 30"/>
                  <a:gd name="T4" fmla="*/ 10 w 10"/>
                  <a:gd name="T5" fmla="*/ 4 h 30"/>
                  <a:gd name="T6" fmla="*/ 10 w 10"/>
                  <a:gd name="T7" fmla="*/ 3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30">
                    <a:moveTo>
                      <a:pt x="10" y="30"/>
                    </a:moveTo>
                    <a:lnTo>
                      <a:pt x="0" y="0"/>
                    </a:lnTo>
                    <a:lnTo>
                      <a:pt x="10" y="4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8" name="Freeform 5040"/>
              <p:cNvSpPr>
                <a:spLocks/>
              </p:cNvSpPr>
              <p:nvPr/>
            </p:nvSpPr>
            <p:spPr bwMode="auto">
              <a:xfrm>
                <a:off x="4674" y="1457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4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8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9" name="Freeform 5041"/>
              <p:cNvSpPr>
                <a:spLocks/>
              </p:cNvSpPr>
              <p:nvPr/>
            </p:nvSpPr>
            <p:spPr bwMode="auto">
              <a:xfrm>
                <a:off x="4673" y="1453"/>
                <a:ext cx="12" cy="6"/>
              </a:xfrm>
              <a:custGeom>
                <a:avLst/>
                <a:gdLst>
                  <a:gd name="T0" fmla="*/ 5 w 12"/>
                  <a:gd name="T1" fmla="*/ 6 h 6"/>
                  <a:gd name="T2" fmla="*/ 3 w 12"/>
                  <a:gd name="T3" fmla="*/ 6 h 6"/>
                  <a:gd name="T4" fmla="*/ 1 w 12"/>
                  <a:gd name="T5" fmla="*/ 6 h 6"/>
                  <a:gd name="T6" fmla="*/ 0 w 12"/>
                  <a:gd name="T7" fmla="*/ 2 h 6"/>
                  <a:gd name="T8" fmla="*/ 12 w 12"/>
                  <a:gd name="T9" fmla="*/ 0 h 6"/>
                  <a:gd name="T10" fmla="*/ 5 w 12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5" y="6"/>
                    </a:moveTo>
                    <a:lnTo>
                      <a:pt x="3" y="6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BDC8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0" name="Freeform 5042"/>
              <p:cNvSpPr>
                <a:spLocks/>
              </p:cNvSpPr>
              <p:nvPr/>
            </p:nvSpPr>
            <p:spPr bwMode="auto">
              <a:xfrm>
                <a:off x="4673" y="1451"/>
                <a:ext cx="15" cy="6"/>
              </a:xfrm>
              <a:custGeom>
                <a:avLst/>
                <a:gdLst>
                  <a:gd name="T0" fmla="*/ 8 w 15"/>
                  <a:gd name="T1" fmla="*/ 6 h 6"/>
                  <a:gd name="T2" fmla="*/ 1 w 15"/>
                  <a:gd name="T3" fmla="*/ 6 h 6"/>
                  <a:gd name="T4" fmla="*/ 0 w 15"/>
                  <a:gd name="T5" fmla="*/ 4 h 6"/>
                  <a:gd name="T6" fmla="*/ 15 w 15"/>
                  <a:gd name="T7" fmla="*/ 0 h 6"/>
                  <a:gd name="T8" fmla="*/ 8 w 15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8" y="6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BFC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1" name="Freeform 5043"/>
              <p:cNvSpPr>
                <a:spLocks/>
              </p:cNvSpPr>
              <p:nvPr/>
            </p:nvSpPr>
            <p:spPr bwMode="auto">
              <a:xfrm>
                <a:off x="4673" y="1449"/>
                <a:ext cx="19" cy="6"/>
              </a:xfrm>
              <a:custGeom>
                <a:avLst/>
                <a:gdLst>
                  <a:gd name="T0" fmla="*/ 12 w 19"/>
                  <a:gd name="T1" fmla="*/ 4 h 6"/>
                  <a:gd name="T2" fmla="*/ 0 w 19"/>
                  <a:gd name="T3" fmla="*/ 6 h 6"/>
                  <a:gd name="T4" fmla="*/ 0 w 19"/>
                  <a:gd name="T5" fmla="*/ 4 h 6"/>
                  <a:gd name="T6" fmla="*/ 0 w 19"/>
                  <a:gd name="T7" fmla="*/ 4 h 6"/>
                  <a:gd name="T8" fmla="*/ 0 w 19"/>
                  <a:gd name="T9" fmla="*/ 4 h 6"/>
                  <a:gd name="T10" fmla="*/ 0 w 19"/>
                  <a:gd name="T11" fmla="*/ 4 h 6"/>
                  <a:gd name="T12" fmla="*/ 0 w 19"/>
                  <a:gd name="T13" fmla="*/ 4 h 6"/>
                  <a:gd name="T14" fmla="*/ 0 w 19"/>
                  <a:gd name="T15" fmla="*/ 4 h 6"/>
                  <a:gd name="T16" fmla="*/ 0 w 19"/>
                  <a:gd name="T17" fmla="*/ 4 h 6"/>
                  <a:gd name="T18" fmla="*/ 0 w 19"/>
                  <a:gd name="T19" fmla="*/ 4 h 6"/>
                  <a:gd name="T20" fmla="*/ 0 w 19"/>
                  <a:gd name="T21" fmla="*/ 4 h 6"/>
                  <a:gd name="T22" fmla="*/ 19 w 19"/>
                  <a:gd name="T23" fmla="*/ 0 h 6"/>
                  <a:gd name="T24" fmla="*/ 12 w 19"/>
                  <a:gd name="T25" fmla="*/ 4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" h="6">
                    <a:moveTo>
                      <a:pt x="12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BFC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2" name="Freeform 5044"/>
              <p:cNvSpPr>
                <a:spLocks/>
              </p:cNvSpPr>
              <p:nvPr/>
            </p:nvSpPr>
            <p:spPr bwMode="auto">
              <a:xfrm>
                <a:off x="4673" y="1445"/>
                <a:ext cx="22" cy="10"/>
              </a:xfrm>
              <a:custGeom>
                <a:avLst/>
                <a:gdLst>
                  <a:gd name="T0" fmla="*/ 15 w 22"/>
                  <a:gd name="T1" fmla="*/ 6 h 10"/>
                  <a:gd name="T2" fmla="*/ 0 w 22"/>
                  <a:gd name="T3" fmla="*/ 10 h 10"/>
                  <a:gd name="T4" fmla="*/ 0 w 22"/>
                  <a:gd name="T5" fmla="*/ 8 h 10"/>
                  <a:gd name="T6" fmla="*/ 0 w 22"/>
                  <a:gd name="T7" fmla="*/ 8 h 10"/>
                  <a:gd name="T8" fmla="*/ 0 w 22"/>
                  <a:gd name="T9" fmla="*/ 8 h 10"/>
                  <a:gd name="T10" fmla="*/ 0 w 22"/>
                  <a:gd name="T11" fmla="*/ 8 h 10"/>
                  <a:gd name="T12" fmla="*/ 0 w 22"/>
                  <a:gd name="T13" fmla="*/ 6 h 10"/>
                  <a:gd name="T14" fmla="*/ 0 w 22"/>
                  <a:gd name="T15" fmla="*/ 6 h 10"/>
                  <a:gd name="T16" fmla="*/ 0 w 22"/>
                  <a:gd name="T17" fmla="*/ 6 h 10"/>
                  <a:gd name="T18" fmla="*/ 0 w 22"/>
                  <a:gd name="T19" fmla="*/ 6 h 10"/>
                  <a:gd name="T20" fmla="*/ 0 w 22"/>
                  <a:gd name="T21" fmla="*/ 4 h 10"/>
                  <a:gd name="T22" fmla="*/ 22 w 22"/>
                  <a:gd name="T23" fmla="*/ 0 h 10"/>
                  <a:gd name="T24" fmla="*/ 15 w 22"/>
                  <a:gd name="T25" fmla="*/ 6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10">
                    <a:moveTo>
                      <a:pt x="15" y="6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BFC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3" name="Freeform 5045"/>
              <p:cNvSpPr>
                <a:spLocks/>
              </p:cNvSpPr>
              <p:nvPr/>
            </p:nvSpPr>
            <p:spPr bwMode="auto">
              <a:xfrm>
                <a:off x="4673" y="1444"/>
                <a:ext cx="25" cy="9"/>
              </a:xfrm>
              <a:custGeom>
                <a:avLst/>
                <a:gdLst>
                  <a:gd name="T0" fmla="*/ 19 w 25"/>
                  <a:gd name="T1" fmla="*/ 5 h 9"/>
                  <a:gd name="T2" fmla="*/ 0 w 25"/>
                  <a:gd name="T3" fmla="*/ 9 h 9"/>
                  <a:gd name="T4" fmla="*/ 0 w 25"/>
                  <a:gd name="T5" fmla="*/ 7 h 9"/>
                  <a:gd name="T6" fmla="*/ 0 w 25"/>
                  <a:gd name="T7" fmla="*/ 7 h 9"/>
                  <a:gd name="T8" fmla="*/ 0 w 25"/>
                  <a:gd name="T9" fmla="*/ 7 h 9"/>
                  <a:gd name="T10" fmla="*/ 0 w 25"/>
                  <a:gd name="T11" fmla="*/ 5 h 9"/>
                  <a:gd name="T12" fmla="*/ 0 w 25"/>
                  <a:gd name="T13" fmla="*/ 5 h 9"/>
                  <a:gd name="T14" fmla="*/ 0 w 25"/>
                  <a:gd name="T15" fmla="*/ 5 h 9"/>
                  <a:gd name="T16" fmla="*/ 0 w 25"/>
                  <a:gd name="T17" fmla="*/ 5 h 9"/>
                  <a:gd name="T18" fmla="*/ 0 w 25"/>
                  <a:gd name="T19" fmla="*/ 3 h 9"/>
                  <a:gd name="T20" fmla="*/ 25 w 25"/>
                  <a:gd name="T21" fmla="*/ 0 h 9"/>
                  <a:gd name="T22" fmla="*/ 19 w 25"/>
                  <a:gd name="T23" fmla="*/ 5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9">
                    <a:moveTo>
                      <a:pt x="19" y="5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5" y="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BFCB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4" name="Freeform 5046"/>
              <p:cNvSpPr>
                <a:spLocks/>
              </p:cNvSpPr>
              <p:nvPr/>
            </p:nvSpPr>
            <p:spPr bwMode="auto">
              <a:xfrm>
                <a:off x="4673" y="1442"/>
                <a:ext cx="31" cy="7"/>
              </a:xfrm>
              <a:custGeom>
                <a:avLst/>
                <a:gdLst>
                  <a:gd name="T0" fmla="*/ 22 w 31"/>
                  <a:gd name="T1" fmla="*/ 3 h 7"/>
                  <a:gd name="T2" fmla="*/ 0 w 31"/>
                  <a:gd name="T3" fmla="*/ 7 h 7"/>
                  <a:gd name="T4" fmla="*/ 0 w 31"/>
                  <a:gd name="T5" fmla="*/ 7 h 7"/>
                  <a:gd name="T6" fmla="*/ 0 w 31"/>
                  <a:gd name="T7" fmla="*/ 7 h 7"/>
                  <a:gd name="T8" fmla="*/ 0 w 31"/>
                  <a:gd name="T9" fmla="*/ 7 h 7"/>
                  <a:gd name="T10" fmla="*/ 0 w 31"/>
                  <a:gd name="T11" fmla="*/ 5 h 7"/>
                  <a:gd name="T12" fmla="*/ 0 w 31"/>
                  <a:gd name="T13" fmla="*/ 5 h 7"/>
                  <a:gd name="T14" fmla="*/ 0 w 31"/>
                  <a:gd name="T15" fmla="*/ 5 h 7"/>
                  <a:gd name="T16" fmla="*/ 0 w 31"/>
                  <a:gd name="T17" fmla="*/ 5 h 7"/>
                  <a:gd name="T18" fmla="*/ 0 w 31"/>
                  <a:gd name="T19" fmla="*/ 3 h 7"/>
                  <a:gd name="T20" fmla="*/ 31 w 31"/>
                  <a:gd name="T21" fmla="*/ 0 h 7"/>
                  <a:gd name="T22" fmla="*/ 31 w 31"/>
                  <a:gd name="T23" fmla="*/ 0 h 7"/>
                  <a:gd name="T24" fmla="*/ 29 w 31"/>
                  <a:gd name="T25" fmla="*/ 0 h 7"/>
                  <a:gd name="T26" fmla="*/ 29 w 31"/>
                  <a:gd name="T27" fmla="*/ 0 h 7"/>
                  <a:gd name="T28" fmla="*/ 29 w 31"/>
                  <a:gd name="T29" fmla="*/ 0 h 7"/>
                  <a:gd name="T30" fmla="*/ 29 w 31"/>
                  <a:gd name="T31" fmla="*/ 0 h 7"/>
                  <a:gd name="T32" fmla="*/ 29 w 31"/>
                  <a:gd name="T33" fmla="*/ 0 h 7"/>
                  <a:gd name="T34" fmla="*/ 29 w 31"/>
                  <a:gd name="T35" fmla="*/ 0 h 7"/>
                  <a:gd name="T36" fmla="*/ 29 w 31"/>
                  <a:gd name="T37" fmla="*/ 0 h 7"/>
                  <a:gd name="T38" fmla="*/ 22 w 31"/>
                  <a:gd name="T39" fmla="*/ 3 h 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1" h="7">
                    <a:moveTo>
                      <a:pt x="22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BFCB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5" name="Freeform 5047"/>
              <p:cNvSpPr>
                <a:spLocks/>
              </p:cNvSpPr>
              <p:nvPr/>
            </p:nvSpPr>
            <p:spPr bwMode="auto">
              <a:xfrm>
                <a:off x="4673" y="1438"/>
                <a:ext cx="34" cy="9"/>
              </a:xfrm>
              <a:custGeom>
                <a:avLst/>
                <a:gdLst>
                  <a:gd name="T0" fmla="*/ 25 w 34"/>
                  <a:gd name="T1" fmla="*/ 6 h 9"/>
                  <a:gd name="T2" fmla="*/ 0 w 34"/>
                  <a:gd name="T3" fmla="*/ 9 h 9"/>
                  <a:gd name="T4" fmla="*/ 0 w 34"/>
                  <a:gd name="T5" fmla="*/ 9 h 9"/>
                  <a:gd name="T6" fmla="*/ 0 w 34"/>
                  <a:gd name="T7" fmla="*/ 9 h 9"/>
                  <a:gd name="T8" fmla="*/ 0 w 34"/>
                  <a:gd name="T9" fmla="*/ 9 h 9"/>
                  <a:gd name="T10" fmla="*/ 0 w 34"/>
                  <a:gd name="T11" fmla="*/ 7 h 9"/>
                  <a:gd name="T12" fmla="*/ 0 w 34"/>
                  <a:gd name="T13" fmla="*/ 7 h 9"/>
                  <a:gd name="T14" fmla="*/ 0 w 34"/>
                  <a:gd name="T15" fmla="*/ 7 h 9"/>
                  <a:gd name="T16" fmla="*/ 0 w 34"/>
                  <a:gd name="T17" fmla="*/ 7 h 9"/>
                  <a:gd name="T18" fmla="*/ 0 w 34"/>
                  <a:gd name="T19" fmla="*/ 6 h 9"/>
                  <a:gd name="T20" fmla="*/ 34 w 34"/>
                  <a:gd name="T21" fmla="*/ 0 h 9"/>
                  <a:gd name="T22" fmla="*/ 34 w 34"/>
                  <a:gd name="T23" fmla="*/ 2 h 9"/>
                  <a:gd name="T24" fmla="*/ 32 w 34"/>
                  <a:gd name="T25" fmla="*/ 2 h 9"/>
                  <a:gd name="T26" fmla="*/ 32 w 34"/>
                  <a:gd name="T27" fmla="*/ 2 h 9"/>
                  <a:gd name="T28" fmla="*/ 31 w 34"/>
                  <a:gd name="T29" fmla="*/ 2 h 9"/>
                  <a:gd name="T30" fmla="*/ 31 w 34"/>
                  <a:gd name="T31" fmla="*/ 2 h 9"/>
                  <a:gd name="T32" fmla="*/ 31 w 34"/>
                  <a:gd name="T33" fmla="*/ 4 h 9"/>
                  <a:gd name="T34" fmla="*/ 29 w 34"/>
                  <a:gd name="T35" fmla="*/ 4 h 9"/>
                  <a:gd name="T36" fmla="*/ 29 w 34"/>
                  <a:gd name="T37" fmla="*/ 4 h 9"/>
                  <a:gd name="T38" fmla="*/ 25 w 34"/>
                  <a:gd name="T39" fmla="*/ 6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4" h="9">
                    <a:moveTo>
                      <a:pt x="25" y="6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C2CC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6" name="Freeform 5048"/>
              <p:cNvSpPr>
                <a:spLocks/>
              </p:cNvSpPr>
              <p:nvPr/>
            </p:nvSpPr>
            <p:spPr bwMode="auto">
              <a:xfrm>
                <a:off x="4673" y="1436"/>
                <a:ext cx="37" cy="9"/>
              </a:xfrm>
              <a:custGeom>
                <a:avLst/>
                <a:gdLst>
                  <a:gd name="T0" fmla="*/ 31 w 37"/>
                  <a:gd name="T1" fmla="*/ 6 h 9"/>
                  <a:gd name="T2" fmla="*/ 0 w 37"/>
                  <a:gd name="T3" fmla="*/ 9 h 9"/>
                  <a:gd name="T4" fmla="*/ 0 w 37"/>
                  <a:gd name="T5" fmla="*/ 9 h 9"/>
                  <a:gd name="T6" fmla="*/ 0 w 37"/>
                  <a:gd name="T7" fmla="*/ 9 h 9"/>
                  <a:gd name="T8" fmla="*/ 0 w 37"/>
                  <a:gd name="T9" fmla="*/ 9 h 9"/>
                  <a:gd name="T10" fmla="*/ 0 w 37"/>
                  <a:gd name="T11" fmla="*/ 8 h 9"/>
                  <a:gd name="T12" fmla="*/ 0 w 37"/>
                  <a:gd name="T13" fmla="*/ 8 h 9"/>
                  <a:gd name="T14" fmla="*/ 0 w 37"/>
                  <a:gd name="T15" fmla="*/ 8 h 9"/>
                  <a:gd name="T16" fmla="*/ 0 w 37"/>
                  <a:gd name="T17" fmla="*/ 8 h 9"/>
                  <a:gd name="T18" fmla="*/ 0 w 37"/>
                  <a:gd name="T19" fmla="*/ 6 h 9"/>
                  <a:gd name="T20" fmla="*/ 37 w 37"/>
                  <a:gd name="T21" fmla="*/ 0 h 9"/>
                  <a:gd name="T22" fmla="*/ 36 w 37"/>
                  <a:gd name="T23" fmla="*/ 0 h 9"/>
                  <a:gd name="T24" fmla="*/ 36 w 37"/>
                  <a:gd name="T25" fmla="*/ 2 h 9"/>
                  <a:gd name="T26" fmla="*/ 34 w 37"/>
                  <a:gd name="T27" fmla="*/ 2 h 9"/>
                  <a:gd name="T28" fmla="*/ 34 w 37"/>
                  <a:gd name="T29" fmla="*/ 2 h 9"/>
                  <a:gd name="T30" fmla="*/ 32 w 37"/>
                  <a:gd name="T31" fmla="*/ 4 h 9"/>
                  <a:gd name="T32" fmla="*/ 32 w 37"/>
                  <a:gd name="T33" fmla="*/ 4 h 9"/>
                  <a:gd name="T34" fmla="*/ 31 w 37"/>
                  <a:gd name="T35" fmla="*/ 4 h 9"/>
                  <a:gd name="T36" fmla="*/ 31 w 37"/>
                  <a:gd name="T37" fmla="*/ 6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7" h="9">
                    <a:moveTo>
                      <a:pt x="31" y="6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1" y="4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2C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7" name="Freeform 5049"/>
              <p:cNvSpPr>
                <a:spLocks/>
              </p:cNvSpPr>
              <p:nvPr/>
            </p:nvSpPr>
            <p:spPr bwMode="auto">
              <a:xfrm>
                <a:off x="4673" y="1434"/>
                <a:ext cx="41" cy="10"/>
              </a:xfrm>
              <a:custGeom>
                <a:avLst/>
                <a:gdLst>
                  <a:gd name="T0" fmla="*/ 34 w 41"/>
                  <a:gd name="T1" fmla="*/ 4 h 10"/>
                  <a:gd name="T2" fmla="*/ 0 w 41"/>
                  <a:gd name="T3" fmla="*/ 10 h 10"/>
                  <a:gd name="T4" fmla="*/ 0 w 41"/>
                  <a:gd name="T5" fmla="*/ 10 h 10"/>
                  <a:gd name="T6" fmla="*/ 0 w 41"/>
                  <a:gd name="T7" fmla="*/ 10 h 10"/>
                  <a:gd name="T8" fmla="*/ 0 w 41"/>
                  <a:gd name="T9" fmla="*/ 10 h 10"/>
                  <a:gd name="T10" fmla="*/ 0 w 41"/>
                  <a:gd name="T11" fmla="*/ 8 h 10"/>
                  <a:gd name="T12" fmla="*/ 0 w 41"/>
                  <a:gd name="T13" fmla="*/ 8 h 10"/>
                  <a:gd name="T14" fmla="*/ 0 w 41"/>
                  <a:gd name="T15" fmla="*/ 8 h 10"/>
                  <a:gd name="T16" fmla="*/ 0 w 41"/>
                  <a:gd name="T17" fmla="*/ 8 h 10"/>
                  <a:gd name="T18" fmla="*/ 0 w 41"/>
                  <a:gd name="T19" fmla="*/ 6 h 10"/>
                  <a:gd name="T20" fmla="*/ 41 w 41"/>
                  <a:gd name="T21" fmla="*/ 0 h 10"/>
                  <a:gd name="T22" fmla="*/ 39 w 41"/>
                  <a:gd name="T23" fmla="*/ 0 h 10"/>
                  <a:gd name="T24" fmla="*/ 39 w 41"/>
                  <a:gd name="T25" fmla="*/ 0 h 10"/>
                  <a:gd name="T26" fmla="*/ 37 w 41"/>
                  <a:gd name="T27" fmla="*/ 2 h 10"/>
                  <a:gd name="T28" fmla="*/ 37 w 41"/>
                  <a:gd name="T29" fmla="*/ 2 h 10"/>
                  <a:gd name="T30" fmla="*/ 36 w 41"/>
                  <a:gd name="T31" fmla="*/ 2 h 10"/>
                  <a:gd name="T32" fmla="*/ 36 w 41"/>
                  <a:gd name="T33" fmla="*/ 4 h 10"/>
                  <a:gd name="T34" fmla="*/ 34 w 41"/>
                  <a:gd name="T35" fmla="*/ 4 h 10"/>
                  <a:gd name="T36" fmla="*/ 34 w 41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1" h="10">
                    <a:moveTo>
                      <a:pt x="34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C2C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8" name="Freeform 5050"/>
              <p:cNvSpPr>
                <a:spLocks/>
              </p:cNvSpPr>
              <p:nvPr/>
            </p:nvSpPr>
            <p:spPr bwMode="auto">
              <a:xfrm>
                <a:off x="4673" y="1430"/>
                <a:ext cx="44" cy="12"/>
              </a:xfrm>
              <a:custGeom>
                <a:avLst/>
                <a:gdLst>
                  <a:gd name="T0" fmla="*/ 37 w 44"/>
                  <a:gd name="T1" fmla="*/ 6 h 12"/>
                  <a:gd name="T2" fmla="*/ 0 w 44"/>
                  <a:gd name="T3" fmla="*/ 12 h 12"/>
                  <a:gd name="T4" fmla="*/ 0 w 44"/>
                  <a:gd name="T5" fmla="*/ 12 h 12"/>
                  <a:gd name="T6" fmla="*/ 0 w 44"/>
                  <a:gd name="T7" fmla="*/ 12 h 12"/>
                  <a:gd name="T8" fmla="*/ 0 w 44"/>
                  <a:gd name="T9" fmla="*/ 12 h 12"/>
                  <a:gd name="T10" fmla="*/ 0 w 44"/>
                  <a:gd name="T11" fmla="*/ 10 h 12"/>
                  <a:gd name="T12" fmla="*/ 0 w 44"/>
                  <a:gd name="T13" fmla="*/ 10 h 12"/>
                  <a:gd name="T14" fmla="*/ 0 w 44"/>
                  <a:gd name="T15" fmla="*/ 10 h 12"/>
                  <a:gd name="T16" fmla="*/ 0 w 44"/>
                  <a:gd name="T17" fmla="*/ 10 h 12"/>
                  <a:gd name="T18" fmla="*/ 0 w 44"/>
                  <a:gd name="T19" fmla="*/ 8 h 12"/>
                  <a:gd name="T20" fmla="*/ 44 w 44"/>
                  <a:gd name="T21" fmla="*/ 0 h 12"/>
                  <a:gd name="T22" fmla="*/ 43 w 44"/>
                  <a:gd name="T23" fmla="*/ 2 h 12"/>
                  <a:gd name="T24" fmla="*/ 43 w 44"/>
                  <a:gd name="T25" fmla="*/ 2 h 12"/>
                  <a:gd name="T26" fmla="*/ 41 w 44"/>
                  <a:gd name="T27" fmla="*/ 2 h 12"/>
                  <a:gd name="T28" fmla="*/ 41 w 44"/>
                  <a:gd name="T29" fmla="*/ 4 h 12"/>
                  <a:gd name="T30" fmla="*/ 39 w 44"/>
                  <a:gd name="T31" fmla="*/ 4 h 12"/>
                  <a:gd name="T32" fmla="*/ 39 w 44"/>
                  <a:gd name="T33" fmla="*/ 4 h 12"/>
                  <a:gd name="T34" fmla="*/ 37 w 44"/>
                  <a:gd name="T35" fmla="*/ 6 h 12"/>
                  <a:gd name="T36" fmla="*/ 37 w 44"/>
                  <a:gd name="T37" fmla="*/ 6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" h="12">
                    <a:moveTo>
                      <a:pt x="37" y="6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4" y="0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39" y="4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C2C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9" name="Freeform 5051"/>
              <p:cNvSpPr>
                <a:spLocks/>
              </p:cNvSpPr>
              <p:nvPr/>
            </p:nvSpPr>
            <p:spPr bwMode="auto">
              <a:xfrm>
                <a:off x="4673" y="1429"/>
                <a:ext cx="46" cy="11"/>
              </a:xfrm>
              <a:custGeom>
                <a:avLst/>
                <a:gdLst>
                  <a:gd name="T0" fmla="*/ 41 w 46"/>
                  <a:gd name="T1" fmla="*/ 5 h 11"/>
                  <a:gd name="T2" fmla="*/ 0 w 46"/>
                  <a:gd name="T3" fmla="*/ 11 h 11"/>
                  <a:gd name="T4" fmla="*/ 0 w 46"/>
                  <a:gd name="T5" fmla="*/ 11 h 11"/>
                  <a:gd name="T6" fmla="*/ 0 w 46"/>
                  <a:gd name="T7" fmla="*/ 11 h 11"/>
                  <a:gd name="T8" fmla="*/ 0 w 46"/>
                  <a:gd name="T9" fmla="*/ 11 h 11"/>
                  <a:gd name="T10" fmla="*/ 0 w 46"/>
                  <a:gd name="T11" fmla="*/ 9 h 11"/>
                  <a:gd name="T12" fmla="*/ 0 w 46"/>
                  <a:gd name="T13" fmla="*/ 9 h 11"/>
                  <a:gd name="T14" fmla="*/ 1 w 46"/>
                  <a:gd name="T15" fmla="*/ 9 h 11"/>
                  <a:gd name="T16" fmla="*/ 1 w 46"/>
                  <a:gd name="T17" fmla="*/ 9 h 11"/>
                  <a:gd name="T18" fmla="*/ 1 w 46"/>
                  <a:gd name="T19" fmla="*/ 7 h 11"/>
                  <a:gd name="T20" fmla="*/ 46 w 46"/>
                  <a:gd name="T21" fmla="*/ 0 h 11"/>
                  <a:gd name="T22" fmla="*/ 46 w 46"/>
                  <a:gd name="T23" fmla="*/ 0 h 11"/>
                  <a:gd name="T24" fmla="*/ 44 w 46"/>
                  <a:gd name="T25" fmla="*/ 1 h 11"/>
                  <a:gd name="T26" fmla="*/ 44 w 46"/>
                  <a:gd name="T27" fmla="*/ 1 h 11"/>
                  <a:gd name="T28" fmla="*/ 44 w 46"/>
                  <a:gd name="T29" fmla="*/ 1 h 11"/>
                  <a:gd name="T30" fmla="*/ 43 w 46"/>
                  <a:gd name="T31" fmla="*/ 3 h 11"/>
                  <a:gd name="T32" fmla="*/ 43 w 46"/>
                  <a:gd name="T33" fmla="*/ 3 h 11"/>
                  <a:gd name="T34" fmla="*/ 41 w 46"/>
                  <a:gd name="T35" fmla="*/ 3 h 11"/>
                  <a:gd name="T36" fmla="*/ 41 w 46"/>
                  <a:gd name="T37" fmla="*/ 5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" h="11">
                    <a:moveTo>
                      <a:pt x="41" y="5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46" y="0"/>
                    </a:lnTo>
                    <a:lnTo>
                      <a:pt x="44" y="1"/>
                    </a:lnTo>
                    <a:lnTo>
                      <a:pt x="43" y="3"/>
                    </a:lnTo>
                    <a:lnTo>
                      <a:pt x="41" y="3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C2CC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0" name="Freeform 5052"/>
              <p:cNvSpPr>
                <a:spLocks/>
              </p:cNvSpPr>
              <p:nvPr/>
            </p:nvSpPr>
            <p:spPr bwMode="auto">
              <a:xfrm>
                <a:off x="4673" y="1427"/>
                <a:ext cx="50" cy="11"/>
              </a:xfrm>
              <a:custGeom>
                <a:avLst/>
                <a:gdLst>
                  <a:gd name="T0" fmla="*/ 44 w 50"/>
                  <a:gd name="T1" fmla="*/ 3 h 11"/>
                  <a:gd name="T2" fmla="*/ 0 w 50"/>
                  <a:gd name="T3" fmla="*/ 11 h 11"/>
                  <a:gd name="T4" fmla="*/ 0 w 50"/>
                  <a:gd name="T5" fmla="*/ 11 h 11"/>
                  <a:gd name="T6" fmla="*/ 1 w 50"/>
                  <a:gd name="T7" fmla="*/ 11 h 11"/>
                  <a:gd name="T8" fmla="*/ 1 w 50"/>
                  <a:gd name="T9" fmla="*/ 11 h 11"/>
                  <a:gd name="T10" fmla="*/ 1 w 50"/>
                  <a:gd name="T11" fmla="*/ 9 h 11"/>
                  <a:gd name="T12" fmla="*/ 1 w 50"/>
                  <a:gd name="T13" fmla="*/ 9 h 11"/>
                  <a:gd name="T14" fmla="*/ 1 w 50"/>
                  <a:gd name="T15" fmla="*/ 9 h 11"/>
                  <a:gd name="T16" fmla="*/ 1 w 50"/>
                  <a:gd name="T17" fmla="*/ 9 h 11"/>
                  <a:gd name="T18" fmla="*/ 1 w 50"/>
                  <a:gd name="T19" fmla="*/ 7 h 11"/>
                  <a:gd name="T20" fmla="*/ 50 w 50"/>
                  <a:gd name="T21" fmla="*/ 0 h 11"/>
                  <a:gd name="T22" fmla="*/ 48 w 50"/>
                  <a:gd name="T23" fmla="*/ 0 h 11"/>
                  <a:gd name="T24" fmla="*/ 48 w 50"/>
                  <a:gd name="T25" fmla="*/ 2 h 11"/>
                  <a:gd name="T26" fmla="*/ 48 w 50"/>
                  <a:gd name="T27" fmla="*/ 2 h 11"/>
                  <a:gd name="T28" fmla="*/ 46 w 50"/>
                  <a:gd name="T29" fmla="*/ 2 h 11"/>
                  <a:gd name="T30" fmla="*/ 46 w 50"/>
                  <a:gd name="T31" fmla="*/ 2 h 11"/>
                  <a:gd name="T32" fmla="*/ 44 w 50"/>
                  <a:gd name="T33" fmla="*/ 3 h 11"/>
                  <a:gd name="T34" fmla="*/ 44 w 50"/>
                  <a:gd name="T35" fmla="*/ 3 h 11"/>
                  <a:gd name="T36" fmla="*/ 44 w 50"/>
                  <a:gd name="T37" fmla="*/ 3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11">
                    <a:moveTo>
                      <a:pt x="44" y="3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4" y="3"/>
                    </a:lnTo>
                    <a:close/>
                  </a:path>
                </a:pathLst>
              </a:custGeom>
              <a:solidFill>
                <a:srgbClr val="C4D0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1" name="Freeform 5053"/>
              <p:cNvSpPr>
                <a:spLocks/>
              </p:cNvSpPr>
              <p:nvPr/>
            </p:nvSpPr>
            <p:spPr bwMode="auto">
              <a:xfrm>
                <a:off x="4674" y="1425"/>
                <a:ext cx="50" cy="11"/>
              </a:xfrm>
              <a:custGeom>
                <a:avLst/>
                <a:gdLst>
                  <a:gd name="T0" fmla="*/ 45 w 50"/>
                  <a:gd name="T1" fmla="*/ 4 h 11"/>
                  <a:gd name="T2" fmla="*/ 0 w 50"/>
                  <a:gd name="T3" fmla="*/ 11 h 11"/>
                  <a:gd name="T4" fmla="*/ 0 w 50"/>
                  <a:gd name="T5" fmla="*/ 11 h 11"/>
                  <a:gd name="T6" fmla="*/ 0 w 50"/>
                  <a:gd name="T7" fmla="*/ 11 h 11"/>
                  <a:gd name="T8" fmla="*/ 0 w 50"/>
                  <a:gd name="T9" fmla="*/ 11 h 11"/>
                  <a:gd name="T10" fmla="*/ 0 w 50"/>
                  <a:gd name="T11" fmla="*/ 9 h 11"/>
                  <a:gd name="T12" fmla="*/ 0 w 50"/>
                  <a:gd name="T13" fmla="*/ 9 h 11"/>
                  <a:gd name="T14" fmla="*/ 0 w 50"/>
                  <a:gd name="T15" fmla="*/ 9 h 11"/>
                  <a:gd name="T16" fmla="*/ 0 w 50"/>
                  <a:gd name="T17" fmla="*/ 9 h 11"/>
                  <a:gd name="T18" fmla="*/ 0 w 50"/>
                  <a:gd name="T19" fmla="*/ 7 h 11"/>
                  <a:gd name="T20" fmla="*/ 50 w 50"/>
                  <a:gd name="T21" fmla="*/ 0 h 11"/>
                  <a:gd name="T22" fmla="*/ 50 w 50"/>
                  <a:gd name="T23" fmla="*/ 0 h 11"/>
                  <a:gd name="T24" fmla="*/ 49 w 50"/>
                  <a:gd name="T25" fmla="*/ 0 h 11"/>
                  <a:gd name="T26" fmla="*/ 49 w 50"/>
                  <a:gd name="T27" fmla="*/ 2 h 11"/>
                  <a:gd name="T28" fmla="*/ 49 w 50"/>
                  <a:gd name="T29" fmla="*/ 2 h 11"/>
                  <a:gd name="T30" fmla="*/ 47 w 50"/>
                  <a:gd name="T31" fmla="*/ 2 h 11"/>
                  <a:gd name="T32" fmla="*/ 47 w 50"/>
                  <a:gd name="T33" fmla="*/ 4 h 11"/>
                  <a:gd name="T34" fmla="*/ 47 w 50"/>
                  <a:gd name="T35" fmla="*/ 4 h 11"/>
                  <a:gd name="T36" fmla="*/ 45 w 50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11">
                    <a:moveTo>
                      <a:pt x="45" y="4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7" y="4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C4D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2" name="Freeform 5054"/>
              <p:cNvSpPr>
                <a:spLocks/>
              </p:cNvSpPr>
              <p:nvPr/>
            </p:nvSpPr>
            <p:spPr bwMode="auto">
              <a:xfrm>
                <a:off x="4674" y="1421"/>
                <a:ext cx="52" cy="13"/>
              </a:xfrm>
              <a:custGeom>
                <a:avLst/>
                <a:gdLst>
                  <a:gd name="T0" fmla="*/ 49 w 52"/>
                  <a:gd name="T1" fmla="*/ 6 h 13"/>
                  <a:gd name="T2" fmla="*/ 0 w 52"/>
                  <a:gd name="T3" fmla="*/ 13 h 13"/>
                  <a:gd name="T4" fmla="*/ 0 w 52"/>
                  <a:gd name="T5" fmla="*/ 13 h 13"/>
                  <a:gd name="T6" fmla="*/ 0 w 52"/>
                  <a:gd name="T7" fmla="*/ 13 h 13"/>
                  <a:gd name="T8" fmla="*/ 0 w 52"/>
                  <a:gd name="T9" fmla="*/ 13 h 13"/>
                  <a:gd name="T10" fmla="*/ 0 w 52"/>
                  <a:gd name="T11" fmla="*/ 11 h 13"/>
                  <a:gd name="T12" fmla="*/ 0 w 52"/>
                  <a:gd name="T13" fmla="*/ 11 h 13"/>
                  <a:gd name="T14" fmla="*/ 0 w 52"/>
                  <a:gd name="T15" fmla="*/ 11 h 13"/>
                  <a:gd name="T16" fmla="*/ 0 w 52"/>
                  <a:gd name="T17" fmla="*/ 11 h 13"/>
                  <a:gd name="T18" fmla="*/ 0 w 52"/>
                  <a:gd name="T19" fmla="*/ 9 h 13"/>
                  <a:gd name="T20" fmla="*/ 52 w 52"/>
                  <a:gd name="T21" fmla="*/ 0 h 13"/>
                  <a:gd name="T22" fmla="*/ 52 w 52"/>
                  <a:gd name="T23" fmla="*/ 2 h 13"/>
                  <a:gd name="T24" fmla="*/ 52 w 52"/>
                  <a:gd name="T25" fmla="*/ 2 h 13"/>
                  <a:gd name="T26" fmla="*/ 50 w 52"/>
                  <a:gd name="T27" fmla="*/ 2 h 13"/>
                  <a:gd name="T28" fmla="*/ 50 w 52"/>
                  <a:gd name="T29" fmla="*/ 4 h 13"/>
                  <a:gd name="T30" fmla="*/ 50 w 52"/>
                  <a:gd name="T31" fmla="*/ 4 h 13"/>
                  <a:gd name="T32" fmla="*/ 49 w 52"/>
                  <a:gd name="T33" fmla="*/ 4 h 13"/>
                  <a:gd name="T34" fmla="*/ 49 w 52"/>
                  <a:gd name="T35" fmla="*/ 6 h 13"/>
                  <a:gd name="T36" fmla="*/ 49 w 52"/>
                  <a:gd name="T37" fmla="*/ 6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2" h="13">
                    <a:moveTo>
                      <a:pt x="49" y="6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C4D0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3" name="Freeform 5055"/>
              <p:cNvSpPr>
                <a:spLocks/>
              </p:cNvSpPr>
              <p:nvPr/>
            </p:nvSpPr>
            <p:spPr bwMode="auto">
              <a:xfrm>
                <a:off x="4674" y="1419"/>
                <a:ext cx="55" cy="13"/>
              </a:xfrm>
              <a:custGeom>
                <a:avLst/>
                <a:gdLst>
                  <a:gd name="T0" fmla="*/ 50 w 55"/>
                  <a:gd name="T1" fmla="*/ 6 h 13"/>
                  <a:gd name="T2" fmla="*/ 0 w 55"/>
                  <a:gd name="T3" fmla="*/ 13 h 13"/>
                  <a:gd name="T4" fmla="*/ 0 w 55"/>
                  <a:gd name="T5" fmla="*/ 13 h 13"/>
                  <a:gd name="T6" fmla="*/ 0 w 55"/>
                  <a:gd name="T7" fmla="*/ 13 h 13"/>
                  <a:gd name="T8" fmla="*/ 0 w 55"/>
                  <a:gd name="T9" fmla="*/ 13 h 13"/>
                  <a:gd name="T10" fmla="*/ 0 w 55"/>
                  <a:gd name="T11" fmla="*/ 11 h 13"/>
                  <a:gd name="T12" fmla="*/ 0 w 55"/>
                  <a:gd name="T13" fmla="*/ 11 h 13"/>
                  <a:gd name="T14" fmla="*/ 0 w 55"/>
                  <a:gd name="T15" fmla="*/ 11 h 13"/>
                  <a:gd name="T16" fmla="*/ 0 w 55"/>
                  <a:gd name="T17" fmla="*/ 10 h 13"/>
                  <a:gd name="T18" fmla="*/ 0 w 55"/>
                  <a:gd name="T19" fmla="*/ 10 h 13"/>
                  <a:gd name="T20" fmla="*/ 55 w 55"/>
                  <a:gd name="T21" fmla="*/ 0 h 13"/>
                  <a:gd name="T22" fmla="*/ 54 w 55"/>
                  <a:gd name="T23" fmla="*/ 2 h 13"/>
                  <a:gd name="T24" fmla="*/ 54 w 55"/>
                  <a:gd name="T25" fmla="*/ 2 h 13"/>
                  <a:gd name="T26" fmla="*/ 54 w 55"/>
                  <a:gd name="T27" fmla="*/ 2 h 13"/>
                  <a:gd name="T28" fmla="*/ 52 w 55"/>
                  <a:gd name="T29" fmla="*/ 2 h 13"/>
                  <a:gd name="T30" fmla="*/ 52 w 55"/>
                  <a:gd name="T31" fmla="*/ 4 h 13"/>
                  <a:gd name="T32" fmla="*/ 52 w 55"/>
                  <a:gd name="T33" fmla="*/ 4 h 13"/>
                  <a:gd name="T34" fmla="*/ 50 w 55"/>
                  <a:gd name="T35" fmla="*/ 4 h 13"/>
                  <a:gd name="T36" fmla="*/ 50 w 55"/>
                  <a:gd name="T37" fmla="*/ 6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" h="13">
                    <a:moveTo>
                      <a:pt x="50" y="6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55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50" y="6"/>
                    </a:lnTo>
                    <a:close/>
                  </a:path>
                </a:pathLst>
              </a:custGeom>
              <a:solidFill>
                <a:srgbClr val="C3D0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4" name="Freeform 5056"/>
              <p:cNvSpPr>
                <a:spLocks/>
              </p:cNvSpPr>
              <p:nvPr/>
            </p:nvSpPr>
            <p:spPr bwMode="auto">
              <a:xfrm>
                <a:off x="4674" y="1417"/>
                <a:ext cx="57" cy="13"/>
              </a:xfrm>
              <a:custGeom>
                <a:avLst/>
                <a:gdLst>
                  <a:gd name="T0" fmla="*/ 52 w 57"/>
                  <a:gd name="T1" fmla="*/ 4 h 13"/>
                  <a:gd name="T2" fmla="*/ 0 w 57"/>
                  <a:gd name="T3" fmla="*/ 13 h 13"/>
                  <a:gd name="T4" fmla="*/ 0 w 57"/>
                  <a:gd name="T5" fmla="*/ 13 h 13"/>
                  <a:gd name="T6" fmla="*/ 0 w 57"/>
                  <a:gd name="T7" fmla="*/ 13 h 13"/>
                  <a:gd name="T8" fmla="*/ 0 w 57"/>
                  <a:gd name="T9" fmla="*/ 12 h 13"/>
                  <a:gd name="T10" fmla="*/ 0 w 57"/>
                  <a:gd name="T11" fmla="*/ 12 h 13"/>
                  <a:gd name="T12" fmla="*/ 0 w 57"/>
                  <a:gd name="T13" fmla="*/ 12 h 13"/>
                  <a:gd name="T14" fmla="*/ 0 w 57"/>
                  <a:gd name="T15" fmla="*/ 12 h 13"/>
                  <a:gd name="T16" fmla="*/ 0 w 57"/>
                  <a:gd name="T17" fmla="*/ 10 h 13"/>
                  <a:gd name="T18" fmla="*/ 0 w 57"/>
                  <a:gd name="T19" fmla="*/ 10 h 13"/>
                  <a:gd name="T20" fmla="*/ 57 w 57"/>
                  <a:gd name="T21" fmla="*/ 0 h 13"/>
                  <a:gd name="T22" fmla="*/ 57 w 57"/>
                  <a:gd name="T23" fmla="*/ 0 h 13"/>
                  <a:gd name="T24" fmla="*/ 55 w 57"/>
                  <a:gd name="T25" fmla="*/ 2 h 13"/>
                  <a:gd name="T26" fmla="*/ 55 w 57"/>
                  <a:gd name="T27" fmla="*/ 2 h 13"/>
                  <a:gd name="T28" fmla="*/ 55 w 57"/>
                  <a:gd name="T29" fmla="*/ 2 h 13"/>
                  <a:gd name="T30" fmla="*/ 54 w 57"/>
                  <a:gd name="T31" fmla="*/ 4 h 13"/>
                  <a:gd name="T32" fmla="*/ 54 w 57"/>
                  <a:gd name="T33" fmla="*/ 4 h 13"/>
                  <a:gd name="T34" fmla="*/ 54 w 57"/>
                  <a:gd name="T35" fmla="*/ 4 h 13"/>
                  <a:gd name="T36" fmla="*/ 52 w 57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7" h="13">
                    <a:moveTo>
                      <a:pt x="52" y="4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4" y="4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C3D0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5" name="Freeform 5057"/>
              <p:cNvSpPr>
                <a:spLocks/>
              </p:cNvSpPr>
              <p:nvPr/>
            </p:nvSpPr>
            <p:spPr bwMode="auto">
              <a:xfrm>
                <a:off x="4674" y="1415"/>
                <a:ext cx="59" cy="14"/>
              </a:xfrm>
              <a:custGeom>
                <a:avLst/>
                <a:gdLst>
                  <a:gd name="T0" fmla="*/ 55 w 59"/>
                  <a:gd name="T1" fmla="*/ 4 h 14"/>
                  <a:gd name="T2" fmla="*/ 0 w 59"/>
                  <a:gd name="T3" fmla="*/ 14 h 14"/>
                  <a:gd name="T4" fmla="*/ 0 w 59"/>
                  <a:gd name="T5" fmla="*/ 14 h 14"/>
                  <a:gd name="T6" fmla="*/ 0 w 59"/>
                  <a:gd name="T7" fmla="*/ 14 h 14"/>
                  <a:gd name="T8" fmla="*/ 0 w 59"/>
                  <a:gd name="T9" fmla="*/ 12 h 14"/>
                  <a:gd name="T10" fmla="*/ 0 w 59"/>
                  <a:gd name="T11" fmla="*/ 12 h 14"/>
                  <a:gd name="T12" fmla="*/ 0 w 59"/>
                  <a:gd name="T13" fmla="*/ 12 h 14"/>
                  <a:gd name="T14" fmla="*/ 0 w 59"/>
                  <a:gd name="T15" fmla="*/ 12 h 14"/>
                  <a:gd name="T16" fmla="*/ 0 w 59"/>
                  <a:gd name="T17" fmla="*/ 10 h 14"/>
                  <a:gd name="T18" fmla="*/ 0 w 59"/>
                  <a:gd name="T19" fmla="*/ 10 h 14"/>
                  <a:gd name="T20" fmla="*/ 59 w 59"/>
                  <a:gd name="T21" fmla="*/ 0 h 14"/>
                  <a:gd name="T22" fmla="*/ 59 w 59"/>
                  <a:gd name="T23" fmla="*/ 0 h 14"/>
                  <a:gd name="T24" fmla="*/ 57 w 59"/>
                  <a:gd name="T25" fmla="*/ 0 h 14"/>
                  <a:gd name="T26" fmla="*/ 57 w 59"/>
                  <a:gd name="T27" fmla="*/ 2 h 14"/>
                  <a:gd name="T28" fmla="*/ 57 w 59"/>
                  <a:gd name="T29" fmla="*/ 2 h 14"/>
                  <a:gd name="T30" fmla="*/ 57 w 59"/>
                  <a:gd name="T31" fmla="*/ 2 h 14"/>
                  <a:gd name="T32" fmla="*/ 55 w 59"/>
                  <a:gd name="T33" fmla="*/ 4 h 14"/>
                  <a:gd name="T34" fmla="*/ 55 w 59"/>
                  <a:gd name="T35" fmla="*/ 4 h 14"/>
                  <a:gd name="T36" fmla="*/ 55 w 59"/>
                  <a:gd name="T37" fmla="*/ 4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14">
                    <a:moveTo>
                      <a:pt x="55" y="4"/>
                    </a:move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7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C7D1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6" name="Freeform 5058"/>
              <p:cNvSpPr>
                <a:spLocks/>
              </p:cNvSpPr>
              <p:nvPr/>
            </p:nvSpPr>
            <p:spPr bwMode="auto">
              <a:xfrm>
                <a:off x="4674" y="1414"/>
                <a:ext cx="61" cy="13"/>
              </a:xfrm>
              <a:custGeom>
                <a:avLst/>
                <a:gdLst>
                  <a:gd name="T0" fmla="*/ 57 w 61"/>
                  <a:gd name="T1" fmla="*/ 3 h 13"/>
                  <a:gd name="T2" fmla="*/ 0 w 61"/>
                  <a:gd name="T3" fmla="*/ 13 h 13"/>
                  <a:gd name="T4" fmla="*/ 0 w 61"/>
                  <a:gd name="T5" fmla="*/ 13 h 13"/>
                  <a:gd name="T6" fmla="*/ 0 w 61"/>
                  <a:gd name="T7" fmla="*/ 13 h 13"/>
                  <a:gd name="T8" fmla="*/ 0 w 61"/>
                  <a:gd name="T9" fmla="*/ 11 h 13"/>
                  <a:gd name="T10" fmla="*/ 0 w 61"/>
                  <a:gd name="T11" fmla="*/ 11 h 13"/>
                  <a:gd name="T12" fmla="*/ 0 w 61"/>
                  <a:gd name="T13" fmla="*/ 11 h 13"/>
                  <a:gd name="T14" fmla="*/ 0 w 61"/>
                  <a:gd name="T15" fmla="*/ 11 h 13"/>
                  <a:gd name="T16" fmla="*/ 0 w 61"/>
                  <a:gd name="T17" fmla="*/ 9 h 13"/>
                  <a:gd name="T18" fmla="*/ 0 w 61"/>
                  <a:gd name="T19" fmla="*/ 9 h 13"/>
                  <a:gd name="T20" fmla="*/ 61 w 61"/>
                  <a:gd name="T21" fmla="*/ 0 h 13"/>
                  <a:gd name="T22" fmla="*/ 61 w 61"/>
                  <a:gd name="T23" fmla="*/ 0 h 13"/>
                  <a:gd name="T24" fmla="*/ 59 w 61"/>
                  <a:gd name="T25" fmla="*/ 0 h 13"/>
                  <a:gd name="T26" fmla="*/ 59 w 61"/>
                  <a:gd name="T27" fmla="*/ 1 h 13"/>
                  <a:gd name="T28" fmla="*/ 59 w 61"/>
                  <a:gd name="T29" fmla="*/ 1 h 13"/>
                  <a:gd name="T30" fmla="*/ 59 w 61"/>
                  <a:gd name="T31" fmla="*/ 1 h 13"/>
                  <a:gd name="T32" fmla="*/ 57 w 61"/>
                  <a:gd name="T33" fmla="*/ 1 h 13"/>
                  <a:gd name="T34" fmla="*/ 57 w 61"/>
                  <a:gd name="T35" fmla="*/ 3 h 13"/>
                  <a:gd name="T36" fmla="*/ 57 w 61"/>
                  <a:gd name="T37" fmla="*/ 3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1" h="13">
                    <a:moveTo>
                      <a:pt x="57" y="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9" y="1"/>
                    </a:lnTo>
                    <a:lnTo>
                      <a:pt x="57" y="1"/>
                    </a:lnTo>
                    <a:lnTo>
                      <a:pt x="57" y="3"/>
                    </a:lnTo>
                    <a:close/>
                  </a:path>
                </a:pathLst>
              </a:custGeom>
              <a:solidFill>
                <a:srgbClr val="C7D1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7" name="Freeform 5059"/>
              <p:cNvSpPr>
                <a:spLocks/>
              </p:cNvSpPr>
              <p:nvPr/>
            </p:nvSpPr>
            <p:spPr bwMode="auto">
              <a:xfrm>
                <a:off x="4674" y="1410"/>
                <a:ext cx="62" cy="15"/>
              </a:xfrm>
              <a:custGeom>
                <a:avLst/>
                <a:gdLst>
                  <a:gd name="T0" fmla="*/ 59 w 62"/>
                  <a:gd name="T1" fmla="*/ 5 h 15"/>
                  <a:gd name="T2" fmla="*/ 0 w 62"/>
                  <a:gd name="T3" fmla="*/ 15 h 15"/>
                  <a:gd name="T4" fmla="*/ 0 w 62"/>
                  <a:gd name="T5" fmla="*/ 15 h 15"/>
                  <a:gd name="T6" fmla="*/ 0 w 62"/>
                  <a:gd name="T7" fmla="*/ 15 h 15"/>
                  <a:gd name="T8" fmla="*/ 0 w 62"/>
                  <a:gd name="T9" fmla="*/ 13 h 15"/>
                  <a:gd name="T10" fmla="*/ 0 w 62"/>
                  <a:gd name="T11" fmla="*/ 13 h 15"/>
                  <a:gd name="T12" fmla="*/ 2 w 62"/>
                  <a:gd name="T13" fmla="*/ 13 h 15"/>
                  <a:gd name="T14" fmla="*/ 2 w 62"/>
                  <a:gd name="T15" fmla="*/ 13 h 15"/>
                  <a:gd name="T16" fmla="*/ 2 w 62"/>
                  <a:gd name="T17" fmla="*/ 11 h 15"/>
                  <a:gd name="T18" fmla="*/ 2 w 62"/>
                  <a:gd name="T19" fmla="*/ 11 h 15"/>
                  <a:gd name="T20" fmla="*/ 62 w 62"/>
                  <a:gd name="T21" fmla="*/ 0 h 15"/>
                  <a:gd name="T22" fmla="*/ 62 w 62"/>
                  <a:gd name="T23" fmla="*/ 2 h 15"/>
                  <a:gd name="T24" fmla="*/ 61 w 62"/>
                  <a:gd name="T25" fmla="*/ 2 h 15"/>
                  <a:gd name="T26" fmla="*/ 61 w 62"/>
                  <a:gd name="T27" fmla="*/ 2 h 15"/>
                  <a:gd name="T28" fmla="*/ 61 w 62"/>
                  <a:gd name="T29" fmla="*/ 4 h 15"/>
                  <a:gd name="T30" fmla="*/ 61 w 62"/>
                  <a:gd name="T31" fmla="*/ 4 h 15"/>
                  <a:gd name="T32" fmla="*/ 59 w 62"/>
                  <a:gd name="T33" fmla="*/ 4 h 15"/>
                  <a:gd name="T34" fmla="*/ 59 w 62"/>
                  <a:gd name="T35" fmla="*/ 5 h 15"/>
                  <a:gd name="T36" fmla="*/ 59 w 62"/>
                  <a:gd name="T37" fmla="*/ 5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" h="15">
                    <a:moveTo>
                      <a:pt x="59" y="5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1" y="4"/>
                    </a:lnTo>
                    <a:lnTo>
                      <a:pt x="59" y="4"/>
                    </a:lnTo>
                    <a:lnTo>
                      <a:pt x="59" y="5"/>
                    </a:lnTo>
                    <a:close/>
                  </a:path>
                </a:pathLst>
              </a:custGeom>
              <a:solidFill>
                <a:srgbClr val="C7D1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8" name="Freeform 5060"/>
              <p:cNvSpPr>
                <a:spLocks/>
              </p:cNvSpPr>
              <p:nvPr/>
            </p:nvSpPr>
            <p:spPr bwMode="auto">
              <a:xfrm>
                <a:off x="4674" y="1408"/>
                <a:ext cx="64" cy="15"/>
              </a:xfrm>
              <a:custGeom>
                <a:avLst/>
                <a:gdLst>
                  <a:gd name="T0" fmla="*/ 61 w 64"/>
                  <a:gd name="T1" fmla="*/ 6 h 15"/>
                  <a:gd name="T2" fmla="*/ 0 w 64"/>
                  <a:gd name="T3" fmla="*/ 15 h 15"/>
                  <a:gd name="T4" fmla="*/ 2 w 64"/>
                  <a:gd name="T5" fmla="*/ 15 h 15"/>
                  <a:gd name="T6" fmla="*/ 2 w 64"/>
                  <a:gd name="T7" fmla="*/ 15 h 15"/>
                  <a:gd name="T8" fmla="*/ 2 w 64"/>
                  <a:gd name="T9" fmla="*/ 13 h 15"/>
                  <a:gd name="T10" fmla="*/ 2 w 64"/>
                  <a:gd name="T11" fmla="*/ 13 h 15"/>
                  <a:gd name="T12" fmla="*/ 2 w 64"/>
                  <a:gd name="T13" fmla="*/ 13 h 15"/>
                  <a:gd name="T14" fmla="*/ 2 w 64"/>
                  <a:gd name="T15" fmla="*/ 13 h 15"/>
                  <a:gd name="T16" fmla="*/ 2 w 64"/>
                  <a:gd name="T17" fmla="*/ 11 h 15"/>
                  <a:gd name="T18" fmla="*/ 2 w 64"/>
                  <a:gd name="T19" fmla="*/ 11 h 15"/>
                  <a:gd name="T20" fmla="*/ 64 w 64"/>
                  <a:gd name="T21" fmla="*/ 0 h 15"/>
                  <a:gd name="T22" fmla="*/ 64 w 64"/>
                  <a:gd name="T23" fmla="*/ 2 h 15"/>
                  <a:gd name="T24" fmla="*/ 62 w 64"/>
                  <a:gd name="T25" fmla="*/ 2 h 15"/>
                  <a:gd name="T26" fmla="*/ 62 w 64"/>
                  <a:gd name="T27" fmla="*/ 2 h 15"/>
                  <a:gd name="T28" fmla="*/ 62 w 64"/>
                  <a:gd name="T29" fmla="*/ 2 h 15"/>
                  <a:gd name="T30" fmla="*/ 62 w 64"/>
                  <a:gd name="T31" fmla="*/ 4 h 15"/>
                  <a:gd name="T32" fmla="*/ 61 w 64"/>
                  <a:gd name="T33" fmla="*/ 4 h 15"/>
                  <a:gd name="T34" fmla="*/ 61 w 64"/>
                  <a:gd name="T35" fmla="*/ 4 h 15"/>
                  <a:gd name="T36" fmla="*/ 61 w 64"/>
                  <a:gd name="T37" fmla="*/ 6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4" h="15">
                    <a:moveTo>
                      <a:pt x="61" y="6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2" y="4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C7D1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9" name="Freeform 5061"/>
              <p:cNvSpPr>
                <a:spLocks/>
              </p:cNvSpPr>
              <p:nvPr/>
            </p:nvSpPr>
            <p:spPr bwMode="auto">
              <a:xfrm>
                <a:off x="4676" y="1406"/>
                <a:ext cx="64" cy="15"/>
              </a:xfrm>
              <a:custGeom>
                <a:avLst/>
                <a:gdLst>
                  <a:gd name="T0" fmla="*/ 60 w 64"/>
                  <a:gd name="T1" fmla="*/ 4 h 15"/>
                  <a:gd name="T2" fmla="*/ 0 w 64"/>
                  <a:gd name="T3" fmla="*/ 15 h 15"/>
                  <a:gd name="T4" fmla="*/ 0 w 64"/>
                  <a:gd name="T5" fmla="*/ 15 h 15"/>
                  <a:gd name="T6" fmla="*/ 0 w 64"/>
                  <a:gd name="T7" fmla="*/ 15 h 15"/>
                  <a:gd name="T8" fmla="*/ 0 w 64"/>
                  <a:gd name="T9" fmla="*/ 13 h 15"/>
                  <a:gd name="T10" fmla="*/ 0 w 64"/>
                  <a:gd name="T11" fmla="*/ 13 h 15"/>
                  <a:gd name="T12" fmla="*/ 0 w 64"/>
                  <a:gd name="T13" fmla="*/ 13 h 15"/>
                  <a:gd name="T14" fmla="*/ 0 w 64"/>
                  <a:gd name="T15" fmla="*/ 13 h 15"/>
                  <a:gd name="T16" fmla="*/ 0 w 64"/>
                  <a:gd name="T17" fmla="*/ 11 h 15"/>
                  <a:gd name="T18" fmla="*/ 0 w 64"/>
                  <a:gd name="T19" fmla="*/ 11 h 15"/>
                  <a:gd name="T20" fmla="*/ 64 w 64"/>
                  <a:gd name="T21" fmla="*/ 0 h 15"/>
                  <a:gd name="T22" fmla="*/ 64 w 64"/>
                  <a:gd name="T23" fmla="*/ 0 h 15"/>
                  <a:gd name="T24" fmla="*/ 62 w 64"/>
                  <a:gd name="T25" fmla="*/ 2 h 15"/>
                  <a:gd name="T26" fmla="*/ 62 w 64"/>
                  <a:gd name="T27" fmla="*/ 2 h 15"/>
                  <a:gd name="T28" fmla="*/ 62 w 64"/>
                  <a:gd name="T29" fmla="*/ 2 h 15"/>
                  <a:gd name="T30" fmla="*/ 62 w 64"/>
                  <a:gd name="T31" fmla="*/ 4 h 15"/>
                  <a:gd name="T32" fmla="*/ 60 w 64"/>
                  <a:gd name="T33" fmla="*/ 4 h 15"/>
                  <a:gd name="T34" fmla="*/ 60 w 64"/>
                  <a:gd name="T35" fmla="*/ 4 h 15"/>
                  <a:gd name="T36" fmla="*/ 60 w 64"/>
                  <a:gd name="T37" fmla="*/ 4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4" h="15">
                    <a:moveTo>
                      <a:pt x="60" y="4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62" y="4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C7D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0" name="Freeform 5062"/>
              <p:cNvSpPr>
                <a:spLocks/>
              </p:cNvSpPr>
              <p:nvPr/>
            </p:nvSpPr>
            <p:spPr bwMode="auto">
              <a:xfrm>
                <a:off x="4676" y="1404"/>
                <a:ext cx="65" cy="15"/>
              </a:xfrm>
              <a:custGeom>
                <a:avLst/>
                <a:gdLst>
                  <a:gd name="T0" fmla="*/ 62 w 65"/>
                  <a:gd name="T1" fmla="*/ 4 h 15"/>
                  <a:gd name="T2" fmla="*/ 0 w 65"/>
                  <a:gd name="T3" fmla="*/ 15 h 15"/>
                  <a:gd name="T4" fmla="*/ 0 w 65"/>
                  <a:gd name="T5" fmla="*/ 15 h 15"/>
                  <a:gd name="T6" fmla="*/ 0 w 65"/>
                  <a:gd name="T7" fmla="*/ 15 h 15"/>
                  <a:gd name="T8" fmla="*/ 0 w 65"/>
                  <a:gd name="T9" fmla="*/ 13 h 15"/>
                  <a:gd name="T10" fmla="*/ 0 w 65"/>
                  <a:gd name="T11" fmla="*/ 13 h 15"/>
                  <a:gd name="T12" fmla="*/ 0 w 65"/>
                  <a:gd name="T13" fmla="*/ 13 h 15"/>
                  <a:gd name="T14" fmla="*/ 0 w 65"/>
                  <a:gd name="T15" fmla="*/ 11 h 15"/>
                  <a:gd name="T16" fmla="*/ 0 w 65"/>
                  <a:gd name="T17" fmla="*/ 11 h 15"/>
                  <a:gd name="T18" fmla="*/ 0 w 65"/>
                  <a:gd name="T19" fmla="*/ 11 h 15"/>
                  <a:gd name="T20" fmla="*/ 65 w 65"/>
                  <a:gd name="T21" fmla="*/ 0 h 15"/>
                  <a:gd name="T22" fmla="*/ 65 w 65"/>
                  <a:gd name="T23" fmla="*/ 0 h 15"/>
                  <a:gd name="T24" fmla="*/ 64 w 65"/>
                  <a:gd name="T25" fmla="*/ 2 h 15"/>
                  <a:gd name="T26" fmla="*/ 64 w 65"/>
                  <a:gd name="T27" fmla="*/ 2 h 15"/>
                  <a:gd name="T28" fmla="*/ 64 w 65"/>
                  <a:gd name="T29" fmla="*/ 2 h 15"/>
                  <a:gd name="T30" fmla="*/ 64 w 65"/>
                  <a:gd name="T31" fmla="*/ 2 h 15"/>
                  <a:gd name="T32" fmla="*/ 62 w 65"/>
                  <a:gd name="T33" fmla="*/ 4 h 15"/>
                  <a:gd name="T34" fmla="*/ 62 w 65"/>
                  <a:gd name="T35" fmla="*/ 4 h 15"/>
                  <a:gd name="T36" fmla="*/ 62 w 65"/>
                  <a:gd name="T37" fmla="*/ 4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5" h="15">
                    <a:moveTo>
                      <a:pt x="62" y="4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65" y="0"/>
                    </a:lnTo>
                    <a:lnTo>
                      <a:pt x="64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C9D4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1" name="Freeform 5063"/>
              <p:cNvSpPr>
                <a:spLocks/>
              </p:cNvSpPr>
              <p:nvPr/>
            </p:nvSpPr>
            <p:spPr bwMode="auto">
              <a:xfrm>
                <a:off x="4676" y="1402"/>
                <a:ext cx="67" cy="15"/>
              </a:xfrm>
              <a:custGeom>
                <a:avLst/>
                <a:gdLst>
                  <a:gd name="T0" fmla="*/ 64 w 67"/>
                  <a:gd name="T1" fmla="*/ 4 h 15"/>
                  <a:gd name="T2" fmla="*/ 0 w 67"/>
                  <a:gd name="T3" fmla="*/ 15 h 15"/>
                  <a:gd name="T4" fmla="*/ 0 w 67"/>
                  <a:gd name="T5" fmla="*/ 15 h 15"/>
                  <a:gd name="T6" fmla="*/ 0 w 67"/>
                  <a:gd name="T7" fmla="*/ 13 h 15"/>
                  <a:gd name="T8" fmla="*/ 0 w 67"/>
                  <a:gd name="T9" fmla="*/ 13 h 15"/>
                  <a:gd name="T10" fmla="*/ 0 w 67"/>
                  <a:gd name="T11" fmla="*/ 13 h 15"/>
                  <a:gd name="T12" fmla="*/ 0 w 67"/>
                  <a:gd name="T13" fmla="*/ 13 h 15"/>
                  <a:gd name="T14" fmla="*/ 0 w 67"/>
                  <a:gd name="T15" fmla="*/ 12 h 15"/>
                  <a:gd name="T16" fmla="*/ 0 w 67"/>
                  <a:gd name="T17" fmla="*/ 12 h 15"/>
                  <a:gd name="T18" fmla="*/ 0 w 67"/>
                  <a:gd name="T19" fmla="*/ 12 h 15"/>
                  <a:gd name="T20" fmla="*/ 67 w 67"/>
                  <a:gd name="T21" fmla="*/ 0 h 15"/>
                  <a:gd name="T22" fmla="*/ 65 w 67"/>
                  <a:gd name="T23" fmla="*/ 0 h 15"/>
                  <a:gd name="T24" fmla="*/ 65 w 67"/>
                  <a:gd name="T25" fmla="*/ 0 h 15"/>
                  <a:gd name="T26" fmla="*/ 65 w 67"/>
                  <a:gd name="T27" fmla="*/ 2 h 15"/>
                  <a:gd name="T28" fmla="*/ 65 w 67"/>
                  <a:gd name="T29" fmla="*/ 2 h 15"/>
                  <a:gd name="T30" fmla="*/ 65 w 67"/>
                  <a:gd name="T31" fmla="*/ 2 h 15"/>
                  <a:gd name="T32" fmla="*/ 64 w 67"/>
                  <a:gd name="T33" fmla="*/ 4 h 15"/>
                  <a:gd name="T34" fmla="*/ 64 w 67"/>
                  <a:gd name="T35" fmla="*/ 4 h 15"/>
                  <a:gd name="T36" fmla="*/ 64 w 67"/>
                  <a:gd name="T37" fmla="*/ 4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15">
                    <a:moveTo>
                      <a:pt x="64" y="4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5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C9D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2" name="Freeform 5064"/>
              <p:cNvSpPr>
                <a:spLocks/>
              </p:cNvSpPr>
              <p:nvPr/>
            </p:nvSpPr>
            <p:spPr bwMode="auto">
              <a:xfrm>
                <a:off x="4676" y="1400"/>
                <a:ext cx="67" cy="15"/>
              </a:xfrm>
              <a:custGeom>
                <a:avLst/>
                <a:gdLst>
                  <a:gd name="T0" fmla="*/ 65 w 67"/>
                  <a:gd name="T1" fmla="*/ 4 h 15"/>
                  <a:gd name="T2" fmla="*/ 0 w 67"/>
                  <a:gd name="T3" fmla="*/ 15 h 15"/>
                  <a:gd name="T4" fmla="*/ 0 w 67"/>
                  <a:gd name="T5" fmla="*/ 15 h 15"/>
                  <a:gd name="T6" fmla="*/ 0 w 67"/>
                  <a:gd name="T7" fmla="*/ 14 h 15"/>
                  <a:gd name="T8" fmla="*/ 0 w 67"/>
                  <a:gd name="T9" fmla="*/ 14 h 15"/>
                  <a:gd name="T10" fmla="*/ 0 w 67"/>
                  <a:gd name="T11" fmla="*/ 14 h 15"/>
                  <a:gd name="T12" fmla="*/ 2 w 67"/>
                  <a:gd name="T13" fmla="*/ 14 h 15"/>
                  <a:gd name="T14" fmla="*/ 2 w 67"/>
                  <a:gd name="T15" fmla="*/ 12 h 15"/>
                  <a:gd name="T16" fmla="*/ 2 w 67"/>
                  <a:gd name="T17" fmla="*/ 12 h 15"/>
                  <a:gd name="T18" fmla="*/ 2 w 67"/>
                  <a:gd name="T19" fmla="*/ 12 h 15"/>
                  <a:gd name="T20" fmla="*/ 67 w 67"/>
                  <a:gd name="T21" fmla="*/ 0 h 15"/>
                  <a:gd name="T22" fmla="*/ 67 w 67"/>
                  <a:gd name="T23" fmla="*/ 0 h 15"/>
                  <a:gd name="T24" fmla="*/ 67 w 67"/>
                  <a:gd name="T25" fmla="*/ 0 h 15"/>
                  <a:gd name="T26" fmla="*/ 67 w 67"/>
                  <a:gd name="T27" fmla="*/ 2 h 15"/>
                  <a:gd name="T28" fmla="*/ 67 w 67"/>
                  <a:gd name="T29" fmla="*/ 2 h 15"/>
                  <a:gd name="T30" fmla="*/ 65 w 67"/>
                  <a:gd name="T31" fmla="*/ 2 h 15"/>
                  <a:gd name="T32" fmla="*/ 65 w 67"/>
                  <a:gd name="T33" fmla="*/ 2 h 15"/>
                  <a:gd name="T34" fmla="*/ 65 w 67"/>
                  <a:gd name="T35" fmla="*/ 4 h 15"/>
                  <a:gd name="T36" fmla="*/ 65 w 67"/>
                  <a:gd name="T37" fmla="*/ 4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15">
                    <a:moveTo>
                      <a:pt x="65" y="4"/>
                    </a:moveTo>
                    <a:lnTo>
                      <a:pt x="0" y="15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5" y="2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C9D4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3" name="Freeform 5065"/>
              <p:cNvSpPr>
                <a:spLocks/>
              </p:cNvSpPr>
              <p:nvPr/>
            </p:nvSpPr>
            <p:spPr bwMode="auto">
              <a:xfrm>
                <a:off x="4676" y="1399"/>
                <a:ext cx="69" cy="15"/>
              </a:xfrm>
              <a:custGeom>
                <a:avLst/>
                <a:gdLst>
                  <a:gd name="T0" fmla="*/ 67 w 69"/>
                  <a:gd name="T1" fmla="*/ 3 h 15"/>
                  <a:gd name="T2" fmla="*/ 0 w 69"/>
                  <a:gd name="T3" fmla="*/ 15 h 15"/>
                  <a:gd name="T4" fmla="*/ 2 w 69"/>
                  <a:gd name="T5" fmla="*/ 15 h 15"/>
                  <a:gd name="T6" fmla="*/ 2 w 69"/>
                  <a:gd name="T7" fmla="*/ 13 h 15"/>
                  <a:gd name="T8" fmla="*/ 2 w 69"/>
                  <a:gd name="T9" fmla="*/ 13 h 15"/>
                  <a:gd name="T10" fmla="*/ 2 w 69"/>
                  <a:gd name="T11" fmla="*/ 13 h 15"/>
                  <a:gd name="T12" fmla="*/ 2 w 69"/>
                  <a:gd name="T13" fmla="*/ 13 h 15"/>
                  <a:gd name="T14" fmla="*/ 2 w 69"/>
                  <a:gd name="T15" fmla="*/ 11 h 15"/>
                  <a:gd name="T16" fmla="*/ 2 w 69"/>
                  <a:gd name="T17" fmla="*/ 11 h 15"/>
                  <a:gd name="T18" fmla="*/ 2 w 69"/>
                  <a:gd name="T19" fmla="*/ 11 h 15"/>
                  <a:gd name="T20" fmla="*/ 69 w 69"/>
                  <a:gd name="T21" fmla="*/ 0 h 15"/>
                  <a:gd name="T22" fmla="*/ 69 w 69"/>
                  <a:gd name="T23" fmla="*/ 0 h 15"/>
                  <a:gd name="T24" fmla="*/ 69 w 69"/>
                  <a:gd name="T25" fmla="*/ 0 h 15"/>
                  <a:gd name="T26" fmla="*/ 69 w 69"/>
                  <a:gd name="T27" fmla="*/ 0 h 15"/>
                  <a:gd name="T28" fmla="*/ 67 w 69"/>
                  <a:gd name="T29" fmla="*/ 1 h 15"/>
                  <a:gd name="T30" fmla="*/ 67 w 69"/>
                  <a:gd name="T31" fmla="*/ 1 h 15"/>
                  <a:gd name="T32" fmla="*/ 67 w 69"/>
                  <a:gd name="T33" fmla="*/ 1 h 15"/>
                  <a:gd name="T34" fmla="*/ 67 w 69"/>
                  <a:gd name="T35" fmla="*/ 3 h 15"/>
                  <a:gd name="T36" fmla="*/ 67 w 69"/>
                  <a:gd name="T37" fmla="*/ 3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9" h="15">
                    <a:moveTo>
                      <a:pt x="67" y="3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C9D4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4" name="Freeform 5066"/>
              <p:cNvSpPr>
                <a:spLocks/>
              </p:cNvSpPr>
              <p:nvPr/>
            </p:nvSpPr>
            <p:spPr bwMode="auto">
              <a:xfrm>
                <a:off x="4678" y="1395"/>
                <a:ext cx="69" cy="17"/>
              </a:xfrm>
              <a:custGeom>
                <a:avLst/>
                <a:gdLst>
                  <a:gd name="T0" fmla="*/ 65 w 69"/>
                  <a:gd name="T1" fmla="*/ 5 h 17"/>
                  <a:gd name="T2" fmla="*/ 0 w 69"/>
                  <a:gd name="T3" fmla="*/ 17 h 17"/>
                  <a:gd name="T4" fmla="*/ 0 w 69"/>
                  <a:gd name="T5" fmla="*/ 17 h 17"/>
                  <a:gd name="T6" fmla="*/ 0 w 69"/>
                  <a:gd name="T7" fmla="*/ 15 h 17"/>
                  <a:gd name="T8" fmla="*/ 0 w 69"/>
                  <a:gd name="T9" fmla="*/ 15 h 17"/>
                  <a:gd name="T10" fmla="*/ 0 w 69"/>
                  <a:gd name="T11" fmla="*/ 15 h 17"/>
                  <a:gd name="T12" fmla="*/ 0 w 69"/>
                  <a:gd name="T13" fmla="*/ 15 h 17"/>
                  <a:gd name="T14" fmla="*/ 0 w 69"/>
                  <a:gd name="T15" fmla="*/ 13 h 17"/>
                  <a:gd name="T16" fmla="*/ 0 w 69"/>
                  <a:gd name="T17" fmla="*/ 13 h 17"/>
                  <a:gd name="T18" fmla="*/ 0 w 69"/>
                  <a:gd name="T19" fmla="*/ 13 h 17"/>
                  <a:gd name="T20" fmla="*/ 69 w 69"/>
                  <a:gd name="T21" fmla="*/ 0 h 17"/>
                  <a:gd name="T22" fmla="*/ 69 w 69"/>
                  <a:gd name="T23" fmla="*/ 2 h 17"/>
                  <a:gd name="T24" fmla="*/ 67 w 69"/>
                  <a:gd name="T25" fmla="*/ 2 h 17"/>
                  <a:gd name="T26" fmla="*/ 67 w 69"/>
                  <a:gd name="T27" fmla="*/ 2 h 17"/>
                  <a:gd name="T28" fmla="*/ 67 w 69"/>
                  <a:gd name="T29" fmla="*/ 4 h 17"/>
                  <a:gd name="T30" fmla="*/ 67 w 69"/>
                  <a:gd name="T31" fmla="*/ 4 h 17"/>
                  <a:gd name="T32" fmla="*/ 67 w 69"/>
                  <a:gd name="T33" fmla="*/ 4 h 17"/>
                  <a:gd name="T34" fmla="*/ 67 w 69"/>
                  <a:gd name="T35" fmla="*/ 4 h 17"/>
                  <a:gd name="T36" fmla="*/ 65 w 69"/>
                  <a:gd name="T37" fmla="*/ 5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9" h="17">
                    <a:moveTo>
                      <a:pt x="65" y="5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5" y="5"/>
                    </a:lnTo>
                    <a:close/>
                  </a:path>
                </a:pathLst>
              </a:custGeom>
              <a:solidFill>
                <a:srgbClr val="C9D4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5" name="Freeform 5067"/>
              <p:cNvSpPr>
                <a:spLocks/>
              </p:cNvSpPr>
              <p:nvPr/>
            </p:nvSpPr>
            <p:spPr bwMode="auto">
              <a:xfrm>
                <a:off x="4678" y="1393"/>
                <a:ext cx="70" cy="17"/>
              </a:xfrm>
              <a:custGeom>
                <a:avLst/>
                <a:gdLst>
                  <a:gd name="T0" fmla="*/ 67 w 70"/>
                  <a:gd name="T1" fmla="*/ 6 h 17"/>
                  <a:gd name="T2" fmla="*/ 0 w 70"/>
                  <a:gd name="T3" fmla="*/ 17 h 17"/>
                  <a:gd name="T4" fmla="*/ 0 w 70"/>
                  <a:gd name="T5" fmla="*/ 17 h 17"/>
                  <a:gd name="T6" fmla="*/ 0 w 70"/>
                  <a:gd name="T7" fmla="*/ 15 h 17"/>
                  <a:gd name="T8" fmla="*/ 0 w 70"/>
                  <a:gd name="T9" fmla="*/ 15 h 17"/>
                  <a:gd name="T10" fmla="*/ 0 w 70"/>
                  <a:gd name="T11" fmla="*/ 15 h 17"/>
                  <a:gd name="T12" fmla="*/ 0 w 70"/>
                  <a:gd name="T13" fmla="*/ 15 h 17"/>
                  <a:gd name="T14" fmla="*/ 0 w 70"/>
                  <a:gd name="T15" fmla="*/ 13 h 17"/>
                  <a:gd name="T16" fmla="*/ 0 w 70"/>
                  <a:gd name="T17" fmla="*/ 13 h 17"/>
                  <a:gd name="T18" fmla="*/ 0 w 70"/>
                  <a:gd name="T19" fmla="*/ 13 h 17"/>
                  <a:gd name="T20" fmla="*/ 70 w 70"/>
                  <a:gd name="T21" fmla="*/ 0 h 17"/>
                  <a:gd name="T22" fmla="*/ 69 w 70"/>
                  <a:gd name="T23" fmla="*/ 2 h 17"/>
                  <a:gd name="T24" fmla="*/ 69 w 70"/>
                  <a:gd name="T25" fmla="*/ 2 h 17"/>
                  <a:gd name="T26" fmla="*/ 69 w 70"/>
                  <a:gd name="T27" fmla="*/ 2 h 17"/>
                  <a:gd name="T28" fmla="*/ 69 w 70"/>
                  <a:gd name="T29" fmla="*/ 2 h 17"/>
                  <a:gd name="T30" fmla="*/ 69 w 70"/>
                  <a:gd name="T31" fmla="*/ 4 h 17"/>
                  <a:gd name="T32" fmla="*/ 67 w 70"/>
                  <a:gd name="T33" fmla="*/ 4 h 17"/>
                  <a:gd name="T34" fmla="*/ 67 w 70"/>
                  <a:gd name="T35" fmla="*/ 4 h 17"/>
                  <a:gd name="T36" fmla="*/ 67 w 70"/>
                  <a:gd name="T37" fmla="*/ 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0" h="17">
                    <a:moveTo>
                      <a:pt x="67" y="6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70" y="0"/>
                    </a:lnTo>
                    <a:lnTo>
                      <a:pt x="69" y="2"/>
                    </a:lnTo>
                    <a:lnTo>
                      <a:pt x="69" y="4"/>
                    </a:lnTo>
                    <a:lnTo>
                      <a:pt x="67" y="4"/>
                    </a:lnTo>
                    <a:lnTo>
                      <a:pt x="67" y="6"/>
                    </a:lnTo>
                    <a:close/>
                  </a:path>
                </a:pathLst>
              </a:custGeom>
              <a:solidFill>
                <a:srgbClr val="CDD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6" name="Freeform 5068"/>
              <p:cNvSpPr>
                <a:spLocks/>
              </p:cNvSpPr>
              <p:nvPr/>
            </p:nvSpPr>
            <p:spPr bwMode="auto">
              <a:xfrm>
                <a:off x="4678" y="1391"/>
                <a:ext cx="70" cy="17"/>
              </a:xfrm>
              <a:custGeom>
                <a:avLst/>
                <a:gdLst>
                  <a:gd name="T0" fmla="*/ 69 w 70"/>
                  <a:gd name="T1" fmla="*/ 4 h 17"/>
                  <a:gd name="T2" fmla="*/ 0 w 70"/>
                  <a:gd name="T3" fmla="*/ 17 h 17"/>
                  <a:gd name="T4" fmla="*/ 0 w 70"/>
                  <a:gd name="T5" fmla="*/ 17 h 17"/>
                  <a:gd name="T6" fmla="*/ 0 w 70"/>
                  <a:gd name="T7" fmla="*/ 15 h 17"/>
                  <a:gd name="T8" fmla="*/ 0 w 70"/>
                  <a:gd name="T9" fmla="*/ 15 h 17"/>
                  <a:gd name="T10" fmla="*/ 0 w 70"/>
                  <a:gd name="T11" fmla="*/ 15 h 17"/>
                  <a:gd name="T12" fmla="*/ 1 w 70"/>
                  <a:gd name="T13" fmla="*/ 13 h 17"/>
                  <a:gd name="T14" fmla="*/ 1 w 70"/>
                  <a:gd name="T15" fmla="*/ 13 h 17"/>
                  <a:gd name="T16" fmla="*/ 1 w 70"/>
                  <a:gd name="T17" fmla="*/ 13 h 17"/>
                  <a:gd name="T18" fmla="*/ 1 w 70"/>
                  <a:gd name="T19" fmla="*/ 13 h 17"/>
                  <a:gd name="T20" fmla="*/ 70 w 70"/>
                  <a:gd name="T21" fmla="*/ 0 h 17"/>
                  <a:gd name="T22" fmla="*/ 70 w 70"/>
                  <a:gd name="T23" fmla="*/ 2 h 17"/>
                  <a:gd name="T24" fmla="*/ 70 w 70"/>
                  <a:gd name="T25" fmla="*/ 2 h 17"/>
                  <a:gd name="T26" fmla="*/ 70 w 70"/>
                  <a:gd name="T27" fmla="*/ 2 h 17"/>
                  <a:gd name="T28" fmla="*/ 70 w 70"/>
                  <a:gd name="T29" fmla="*/ 2 h 17"/>
                  <a:gd name="T30" fmla="*/ 69 w 70"/>
                  <a:gd name="T31" fmla="*/ 4 h 17"/>
                  <a:gd name="T32" fmla="*/ 69 w 70"/>
                  <a:gd name="T33" fmla="*/ 4 h 17"/>
                  <a:gd name="T34" fmla="*/ 69 w 70"/>
                  <a:gd name="T35" fmla="*/ 4 h 17"/>
                  <a:gd name="T36" fmla="*/ 69 w 70"/>
                  <a:gd name="T37" fmla="*/ 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0" h="17">
                    <a:moveTo>
                      <a:pt x="69" y="4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rgbClr val="CDD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7" name="Freeform 5069"/>
              <p:cNvSpPr>
                <a:spLocks/>
              </p:cNvSpPr>
              <p:nvPr/>
            </p:nvSpPr>
            <p:spPr bwMode="auto">
              <a:xfrm>
                <a:off x="4678" y="1389"/>
                <a:ext cx="72" cy="17"/>
              </a:xfrm>
              <a:custGeom>
                <a:avLst/>
                <a:gdLst>
                  <a:gd name="T0" fmla="*/ 70 w 72"/>
                  <a:gd name="T1" fmla="*/ 4 h 17"/>
                  <a:gd name="T2" fmla="*/ 0 w 72"/>
                  <a:gd name="T3" fmla="*/ 17 h 17"/>
                  <a:gd name="T4" fmla="*/ 1 w 72"/>
                  <a:gd name="T5" fmla="*/ 15 h 17"/>
                  <a:gd name="T6" fmla="*/ 1 w 72"/>
                  <a:gd name="T7" fmla="*/ 15 h 17"/>
                  <a:gd name="T8" fmla="*/ 1 w 72"/>
                  <a:gd name="T9" fmla="*/ 15 h 17"/>
                  <a:gd name="T10" fmla="*/ 1 w 72"/>
                  <a:gd name="T11" fmla="*/ 15 h 17"/>
                  <a:gd name="T12" fmla="*/ 1 w 72"/>
                  <a:gd name="T13" fmla="*/ 13 h 17"/>
                  <a:gd name="T14" fmla="*/ 1 w 72"/>
                  <a:gd name="T15" fmla="*/ 13 h 17"/>
                  <a:gd name="T16" fmla="*/ 1 w 72"/>
                  <a:gd name="T17" fmla="*/ 13 h 17"/>
                  <a:gd name="T18" fmla="*/ 1 w 72"/>
                  <a:gd name="T19" fmla="*/ 13 h 17"/>
                  <a:gd name="T20" fmla="*/ 72 w 72"/>
                  <a:gd name="T21" fmla="*/ 0 h 17"/>
                  <a:gd name="T22" fmla="*/ 72 w 72"/>
                  <a:gd name="T23" fmla="*/ 0 h 17"/>
                  <a:gd name="T24" fmla="*/ 72 w 72"/>
                  <a:gd name="T25" fmla="*/ 2 h 17"/>
                  <a:gd name="T26" fmla="*/ 70 w 72"/>
                  <a:gd name="T27" fmla="*/ 2 h 17"/>
                  <a:gd name="T28" fmla="*/ 70 w 72"/>
                  <a:gd name="T29" fmla="*/ 2 h 17"/>
                  <a:gd name="T30" fmla="*/ 70 w 72"/>
                  <a:gd name="T31" fmla="*/ 4 h 17"/>
                  <a:gd name="T32" fmla="*/ 70 w 72"/>
                  <a:gd name="T33" fmla="*/ 4 h 17"/>
                  <a:gd name="T34" fmla="*/ 70 w 72"/>
                  <a:gd name="T35" fmla="*/ 4 h 17"/>
                  <a:gd name="T36" fmla="*/ 70 w 72"/>
                  <a:gd name="T37" fmla="*/ 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17">
                    <a:moveTo>
                      <a:pt x="70" y="4"/>
                    </a:moveTo>
                    <a:lnTo>
                      <a:pt x="0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CDD6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8" name="Freeform 5070"/>
              <p:cNvSpPr>
                <a:spLocks/>
              </p:cNvSpPr>
              <p:nvPr/>
            </p:nvSpPr>
            <p:spPr bwMode="auto">
              <a:xfrm>
                <a:off x="4679" y="1387"/>
                <a:ext cx="71" cy="17"/>
              </a:xfrm>
              <a:custGeom>
                <a:avLst/>
                <a:gdLst>
                  <a:gd name="T0" fmla="*/ 69 w 71"/>
                  <a:gd name="T1" fmla="*/ 4 h 17"/>
                  <a:gd name="T2" fmla="*/ 0 w 71"/>
                  <a:gd name="T3" fmla="*/ 17 h 17"/>
                  <a:gd name="T4" fmla="*/ 0 w 71"/>
                  <a:gd name="T5" fmla="*/ 15 h 17"/>
                  <a:gd name="T6" fmla="*/ 0 w 71"/>
                  <a:gd name="T7" fmla="*/ 15 h 17"/>
                  <a:gd name="T8" fmla="*/ 0 w 71"/>
                  <a:gd name="T9" fmla="*/ 15 h 17"/>
                  <a:gd name="T10" fmla="*/ 0 w 71"/>
                  <a:gd name="T11" fmla="*/ 15 h 17"/>
                  <a:gd name="T12" fmla="*/ 0 w 71"/>
                  <a:gd name="T13" fmla="*/ 13 h 17"/>
                  <a:gd name="T14" fmla="*/ 0 w 71"/>
                  <a:gd name="T15" fmla="*/ 13 h 17"/>
                  <a:gd name="T16" fmla="*/ 0 w 71"/>
                  <a:gd name="T17" fmla="*/ 13 h 17"/>
                  <a:gd name="T18" fmla="*/ 0 w 71"/>
                  <a:gd name="T19" fmla="*/ 13 h 17"/>
                  <a:gd name="T20" fmla="*/ 71 w 71"/>
                  <a:gd name="T21" fmla="*/ 0 h 17"/>
                  <a:gd name="T22" fmla="*/ 71 w 71"/>
                  <a:gd name="T23" fmla="*/ 0 h 17"/>
                  <a:gd name="T24" fmla="*/ 71 w 71"/>
                  <a:gd name="T25" fmla="*/ 2 h 17"/>
                  <a:gd name="T26" fmla="*/ 71 w 71"/>
                  <a:gd name="T27" fmla="*/ 2 h 17"/>
                  <a:gd name="T28" fmla="*/ 71 w 71"/>
                  <a:gd name="T29" fmla="*/ 2 h 17"/>
                  <a:gd name="T30" fmla="*/ 71 w 71"/>
                  <a:gd name="T31" fmla="*/ 2 h 17"/>
                  <a:gd name="T32" fmla="*/ 71 w 71"/>
                  <a:gd name="T33" fmla="*/ 4 h 17"/>
                  <a:gd name="T34" fmla="*/ 69 w 71"/>
                  <a:gd name="T35" fmla="*/ 4 h 17"/>
                  <a:gd name="T36" fmla="*/ 69 w 71"/>
                  <a:gd name="T37" fmla="*/ 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1" h="17">
                    <a:moveTo>
                      <a:pt x="69" y="4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71" y="0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rgbClr val="CDD6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9" name="Freeform 5071"/>
              <p:cNvSpPr>
                <a:spLocks/>
              </p:cNvSpPr>
              <p:nvPr/>
            </p:nvSpPr>
            <p:spPr bwMode="auto">
              <a:xfrm>
                <a:off x="4679" y="1385"/>
                <a:ext cx="73" cy="17"/>
              </a:xfrm>
              <a:custGeom>
                <a:avLst/>
                <a:gdLst>
                  <a:gd name="T0" fmla="*/ 71 w 73"/>
                  <a:gd name="T1" fmla="*/ 4 h 17"/>
                  <a:gd name="T2" fmla="*/ 0 w 73"/>
                  <a:gd name="T3" fmla="*/ 17 h 17"/>
                  <a:gd name="T4" fmla="*/ 0 w 73"/>
                  <a:gd name="T5" fmla="*/ 15 h 17"/>
                  <a:gd name="T6" fmla="*/ 0 w 73"/>
                  <a:gd name="T7" fmla="*/ 15 h 17"/>
                  <a:gd name="T8" fmla="*/ 0 w 73"/>
                  <a:gd name="T9" fmla="*/ 15 h 17"/>
                  <a:gd name="T10" fmla="*/ 0 w 73"/>
                  <a:gd name="T11" fmla="*/ 15 h 17"/>
                  <a:gd name="T12" fmla="*/ 0 w 73"/>
                  <a:gd name="T13" fmla="*/ 14 h 17"/>
                  <a:gd name="T14" fmla="*/ 0 w 73"/>
                  <a:gd name="T15" fmla="*/ 14 h 17"/>
                  <a:gd name="T16" fmla="*/ 2 w 73"/>
                  <a:gd name="T17" fmla="*/ 14 h 17"/>
                  <a:gd name="T18" fmla="*/ 2 w 73"/>
                  <a:gd name="T19" fmla="*/ 12 h 17"/>
                  <a:gd name="T20" fmla="*/ 73 w 73"/>
                  <a:gd name="T21" fmla="*/ 0 h 17"/>
                  <a:gd name="T22" fmla="*/ 73 w 73"/>
                  <a:gd name="T23" fmla="*/ 0 h 17"/>
                  <a:gd name="T24" fmla="*/ 73 w 73"/>
                  <a:gd name="T25" fmla="*/ 0 h 17"/>
                  <a:gd name="T26" fmla="*/ 73 w 73"/>
                  <a:gd name="T27" fmla="*/ 2 h 17"/>
                  <a:gd name="T28" fmla="*/ 71 w 73"/>
                  <a:gd name="T29" fmla="*/ 2 h 17"/>
                  <a:gd name="T30" fmla="*/ 71 w 73"/>
                  <a:gd name="T31" fmla="*/ 2 h 17"/>
                  <a:gd name="T32" fmla="*/ 71 w 73"/>
                  <a:gd name="T33" fmla="*/ 4 h 17"/>
                  <a:gd name="T34" fmla="*/ 71 w 73"/>
                  <a:gd name="T35" fmla="*/ 4 h 17"/>
                  <a:gd name="T36" fmla="*/ 71 w 73"/>
                  <a:gd name="T37" fmla="*/ 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3" h="17">
                    <a:moveTo>
                      <a:pt x="71" y="4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73" y="0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CDD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0" name="Freeform 5072"/>
              <p:cNvSpPr>
                <a:spLocks/>
              </p:cNvSpPr>
              <p:nvPr/>
            </p:nvSpPr>
            <p:spPr bwMode="auto">
              <a:xfrm>
                <a:off x="4679" y="1383"/>
                <a:ext cx="75" cy="17"/>
              </a:xfrm>
              <a:custGeom>
                <a:avLst/>
                <a:gdLst>
                  <a:gd name="T0" fmla="*/ 71 w 75"/>
                  <a:gd name="T1" fmla="*/ 4 h 17"/>
                  <a:gd name="T2" fmla="*/ 0 w 75"/>
                  <a:gd name="T3" fmla="*/ 17 h 17"/>
                  <a:gd name="T4" fmla="*/ 0 w 75"/>
                  <a:gd name="T5" fmla="*/ 16 h 17"/>
                  <a:gd name="T6" fmla="*/ 0 w 75"/>
                  <a:gd name="T7" fmla="*/ 16 h 17"/>
                  <a:gd name="T8" fmla="*/ 2 w 75"/>
                  <a:gd name="T9" fmla="*/ 16 h 17"/>
                  <a:gd name="T10" fmla="*/ 2 w 75"/>
                  <a:gd name="T11" fmla="*/ 14 h 17"/>
                  <a:gd name="T12" fmla="*/ 2 w 75"/>
                  <a:gd name="T13" fmla="*/ 14 h 17"/>
                  <a:gd name="T14" fmla="*/ 2 w 75"/>
                  <a:gd name="T15" fmla="*/ 14 h 17"/>
                  <a:gd name="T16" fmla="*/ 2 w 75"/>
                  <a:gd name="T17" fmla="*/ 14 h 17"/>
                  <a:gd name="T18" fmla="*/ 2 w 75"/>
                  <a:gd name="T19" fmla="*/ 12 h 17"/>
                  <a:gd name="T20" fmla="*/ 75 w 75"/>
                  <a:gd name="T21" fmla="*/ 0 h 17"/>
                  <a:gd name="T22" fmla="*/ 73 w 75"/>
                  <a:gd name="T23" fmla="*/ 0 h 17"/>
                  <a:gd name="T24" fmla="*/ 73 w 75"/>
                  <a:gd name="T25" fmla="*/ 0 h 17"/>
                  <a:gd name="T26" fmla="*/ 73 w 75"/>
                  <a:gd name="T27" fmla="*/ 2 h 17"/>
                  <a:gd name="T28" fmla="*/ 73 w 75"/>
                  <a:gd name="T29" fmla="*/ 2 h 17"/>
                  <a:gd name="T30" fmla="*/ 73 w 75"/>
                  <a:gd name="T31" fmla="*/ 2 h 17"/>
                  <a:gd name="T32" fmla="*/ 73 w 75"/>
                  <a:gd name="T33" fmla="*/ 2 h 17"/>
                  <a:gd name="T34" fmla="*/ 73 w 75"/>
                  <a:gd name="T35" fmla="*/ 4 h 17"/>
                  <a:gd name="T36" fmla="*/ 71 w 75"/>
                  <a:gd name="T37" fmla="*/ 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5" h="17">
                    <a:moveTo>
                      <a:pt x="71" y="4"/>
                    </a:moveTo>
                    <a:lnTo>
                      <a:pt x="0" y="17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2"/>
                    </a:lnTo>
                    <a:lnTo>
                      <a:pt x="73" y="4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D0D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" name="Freeform 5073"/>
              <p:cNvSpPr>
                <a:spLocks/>
              </p:cNvSpPr>
              <p:nvPr/>
            </p:nvSpPr>
            <p:spPr bwMode="auto">
              <a:xfrm>
                <a:off x="4681" y="1382"/>
                <a:ext cx="73" cy="15"/>
              </a:xfrm>
              <a:custGeom>
                <a:avLst/>
                <a:gdLst>
                  <a:gd name="T0" fmla="*/ 71 w 73"/>
                  <a:gd name="T1" fmla="*/ 3 h 15"/>
                  <a:gd name="T2" fmla="*/ 0 w 73"/>
                  <a:gd name="T3" fmla="*/ 15 h 15"/>
                  <a:gd name="T4" fmla="*/ 0 w 73"/>
                  <a:gd name="T5" fmla="*/ 15 h 15"/>
                  <a:gd name="T6" fmla="*/ 0 w 73"/>
                  <a:gd name="T7" fmla="*/ 15 h 15"/>
                  <a:gd name="T8" fmla="*/ 0 w 73"/>
                  <a:gd name="T9" fmla="*/ 15 h 15"/>
                  <a:gd name="T10" fmla="*/ 0 w 73"/>
                  <a:gd name="T11" fmla="*/ 13 h 15"/>
                  <a:gd name="T12" fmla="*/ 0 w 73"/>
                  <a:gd name="T13" fmla="*/ 13 h 15"/>
                  <a:gd name="T14" fmla="*/ 0 w 73"/>
                  <a:gd name="T15" fmla="*/ 13 h 15"/>
                  <a:gd name="T16" fmla="*/ 0 w 73"/>
                  <a:gd name="T17" fmla="*/ 13 h 15"/>
                  <a:gd name="T18" fmla="*/ 0 w 73"/>
                  <a:gd name="T19" fmla="*/ 11 h 15"/>
                  <a:gd name="T20" fmla="*/ 73 w 73"/>
                  <a:gd name="T21" fmla="*/ 0 h 15"/>
                  <a:gd name="T22" fmla="*/ 73 w 73"/>
                  <a:gd name="T23" fmla="*/ 0 h 15"/>
                  <a:gd name="T24" fmla="*/ 73 w 73"/>
                  <a:gd name="T25" fmla="*/ 0 h 15"/>
                  <a:gd name="T26" fmla="*/ 73 w 73"/>
                  <a:gd name="T27" fmla="*/ 1 h 15"/>
                  <a:gd name="T28" fmla="*/ 73 w 73"/>
                  <a:gd name="T29" fmla="*/ 1 h 15"/>
                  <a:gd name="T30" fmla="*/ 71 w 73"/>
                  <a:gd name="T31" fmla="*/ 1 h 15"/>
                  <a:gd name="T32" fmla="*/ 71 w 73"/>
                  <a:gd name="T33" fmla="*/ 1 h 15"/>
                  <a:gd name="T34" fmla="*/ 71 w 73"/>
                  <a:gd name="T35" fmla="*/ 3 h 15"/>
                  <a:gd name="T36" fmla="*/ 71 w 73"/>
                  <a:gd name="T37" fmla="*/ 3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3" h="15">
                    <a:moveTo>
                      <a:pt x="71" y="3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73" y="0"/>
                    </a:lnTo>
                    <a:lnTo>
                      <a:pt x="73" y="1"/>
                    </a:lnTo>
                    <a:lnTo>
                      <a:pt x="71" y="1"/>
                    </a:lnTo>
                    <a:lnTo>
                      <a:pt x="71" y="3"/>
                    </a:lnTo>
                    <a:close/>
                  </a:path>
                </a:pathLst>
              </a:custGeom>
              <a:solidFill>
                <a:srgbClr val="D0D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" name="Freeform 5074"/>
              <p:cNvSpPr>
                <a:spLocks/>
              </p:cNvSpPr>
              <p:nvPr/>
            </p:nvSpPr>
            <p:spPr bwMode="auto">
              <a:xfrm>
                <a:off x="4681" y="1380"/>
                <a:ext cx="74" cy="15"/>
              </a:xfrm>
              <a:custGeom>
                <a:avLst/>
                <a:gdLst>
                  <a:gd name="T0" fmla="*/ 73 w 74"/>
                  <a:gd name="T1" fmla="*/ 3 h 15"/>
                  <a:gd name="T2" fmla="*/ 0 w 74"/>
                  <a:gd name="T3" fmla="*/ 15 h 15"/>
                  <a:gd name="T4" fmla="*/ 0 w 74"/>
                  <a:gd name="T5" fmla="*/ 15 h 15"/>
                  <a:gd name="T6" fmla="*/ 0 w 74"/>
                  <a:gd name="T7" fmla="*/ 15 h 15"/>
                  <a:gd name="T8" fmla="*/ 0 w 74"/>
                  <a:gd name="T9" fmla="*/ 15 h 15"/>
                  <a:gd name="T10" fmla="*/ 0 w 74"/>
                  <a:gd name="T11" fmla="*/ 13 h 15"/>
                  <a:gd name="T12" fmla="*/ 0 w 74"/>
                  <a:gd name="T13" fmla="*/ 13 h 15"/>
                  <a:gd name="T14" fmla="*/ 0 w 74"/>
                  <a:gd name="T15" fmla="*/ 13 h 15"/>
                  <a:gd name="T16" fmla="*/ 2 w 74"/>
                  <a:gd name="T17" fmla="*/ 13 h 15"/>
                  <a:gd name="T18" fmla="*/ 2 w 74"/>
                  <a:gd name="T19" fmla="*/ 11 h 15"/>
                  <a:gd name="T20" fmla="*/ 74 w 74"/>
                  <a:gd name="T21" fmla="*/ 0 h 15"/>
                  <a:gd name="T22" fmla="*/ 74 w 74"/>
                  <a:gd name="T23" fmla="*/ 0 h 15"/>
                  <a:gd name="T24" fmla="*/ 73 w 74"/>
                  <a:gd name="T25" fmla="*/ 0 h 15"/>
                  <a:gd name="T26" fmla="*/ 73 w 74"/>
                  <a:gd name="T27" fmla="*/ 0 h 15"/>
                  <a:gd name="T28" fmla="*/ 73 w 74"/>
                  <a:gd name="T29" fmla="*/ 2 h 15"/>
                  <a:gd name="T30" fmla="*/ 73 w 74"/>
                  <a:gd name="T31" fmla="*/ 2 h 15"/>
                  <a:gd name="T32" fmla="*/ 73 w 74"/>
                  <a:gd name="T33" fmla="*/ 2 h 15"/>
                  <a:gd name="T34" fmla="*/ 73 w 74"/>
                  <a:gd name="T35" fmla="*/ 3 h 15"/>
                  <a:gd name="T36" fmla="*/ 73 w 74"/>
                  <a:gd name="T37" fmla="*/ 3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4" h="15">
                    <a:moveTo>
                      <a:pt x="73" y="3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3" y="2"/>
                    </a:lnTo>
                    <a:lnTo>
                      <a:pt x="73" y="3"/>
                    </a:lnTo>
                    <a:close/>
                  </a:path>
                </a:pathLst>
              </a:custGeom>
              <a:solidFill>
                <a:srgbClr val="D0DA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3" name="Freeform 5075"/>
              <p:cNvSpPr>
                <a:spLocks/>
              </p:cNvSpPr>
              <p:nvPr/>
            </p:nvSpPr>
            <p:spPr bwMode="auto">
              <a:xfrm>
                <a:off x="4681" y="1378"/>
                <a:ext cx="74" cy="15"/>
              </a:xfrm>
              <a:custGeom>
                <a:avLst/>
                <a:gdLst>
                  <a:gd name="T0" fmla="*/ 73 w 74"/>
                  <a:gd name="T1" fmla="*/ 4 h 15"/>
                  <a:gd name="T2" fmla="*/ 0 w 74"/>
                  <a:gd name="T3" fmla="*/ 15 h 15"/>
                  <a:gd name="T4" fmla="*/ 0 w 74"/>
                  <a:gd name="T5" fmla="*/ 15 h 15"/>
                  <a:gd name="T6" fmla="*/ 0 w 74"/>
                  <a:gd name="T7" fmla="*/ 15 h 15"/>
                  <a:gd name="T8" fmla="*/ 2 w 74"/>
                  <a:gd name="T9" fmla="*/ 15 h 15"/>
                  <a:gd name="T10" fmla="*/ 2 w 74"/>
                  <a:gd name="T11" fmla="*/ 13 h 15"/>
                  <a:gd name="T12" fmla="*/ 2 w 74"/>
                  <a:gd name="T13" fmla="*/ 13 h 15"/>
                  <a:gd name="T14" fmla="*/ 2 w 74"/>
                  <a:gd name="T15" fmla="*/ 13 h 15"/>
                  <a:gd name="T16" fmla="*/ 2 w 74"/>
                  <a:gd name="T17" fmla="*/ 11 h 15"/>
                  <a:gd name="T18" fmla="*/ 2 w 74"/>
                  <a:gd name="T19" fmla="*/ 11 h 15"/>
                  <a:gd name="T20" fmla="*/ 74 w 74"/>
                  <a:gd name="T21" fmla="*/ 0 h 15"/>
                  <a:gd name="T22" fmla="*/ 74 w 74"/>
                  <a:gd name="T23" fmla="*/ 0 h 15"/>
                  <a:gd name="T24" fmla="*/ 74 w 74"/>
                  <a:gd name="T25" fmla="*/ 0 h 15"/>
                  <a:gd name="T26" fmla="*/ 74 w 74"/>
                  <a:gd name="T27" fmla="*/ 0 h 15"/>
                  <a:gd name="T28" fmla="*/ 74 w 74"/>
                  <a:gd name="T29" fmla="*/ 2 h 15"/>
                  <a:gd name="T30" fmla="*/ 74 w 74"/>
                  <a:gd name="T31" fmla="*/ 2 h 15"/>
                  <a:gd name="T32" fmla="*/ 73 w 74"/>
                  <a:gd name="T33" fmla="*/ 2 h 15"/>
                  <a:gd name="T34" fmla="*/ 73 w 74"/>
                  <a:gd name="T35" fmla="*/ 2 h 15"/>
                  <a:gd name="T36" fmla="*/ 73 w 74"/>
                  <a:gd name="T37" fmla="*/ 4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4" h="15">
                    <a:moveTo>
                      <a:pt x="73" y="4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3" y="2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D0DA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4" name="Freeform 5076"/>
              <p:cNvSpPr>
                <a:spLocks/>
              </p:cNvSpPr>
              <p:nvPr/>
            </p:nvSpPr>
            <p:spPr bwMode="auto">
              <a:xfrm>
                <a:off x="4683" y="1374"/>
                <a:ext cx="74" cy="17"/>
              </a:xfrm>
              <a:custGeom>
                <a:avLst/>
                <a:gdLst>
                  <a:gd name="T0" fmla="*/ 72 w 74"/>
                  <a:gd name="T1" fmla="*/ 6 h 17"/>
                  <a:gd name="T2" fmla="*/ 0 w 74"/>
                  <a:gd name="T3" fmla="*/ 17 h 17"/>
                  <a:gd name="T4" fmla="*/ 0 w 74"/>
                  <a:gd name="T5" fmla="*/ 17 h 17"/>
                  <a:gd name="T6" fmla="*/ 0 w 74"/>
                  <a:gd name="T7" fmla="*/ 17 h 17"/>
                  <a:gd name="T8" fmla="*/ 0 w 74"/>
                  <a:gd name="T9" fmla="*/ 15 h 17"/>
                  <a:gd name="T10" fmla="*/ 0 w 74"/>
                  <a:gd name="T11" fmla="*/ 15 h 17"/>
                  <a:gd name="T12" fmla="*/ 0 w 74"/>
                  <a:gd name="T13" fmla="*/ 15 h 17"/>
                  <a:gd name="T14" fmla="*/ 0 w 74"/>
                  <a:gd name="T15" fmla="*/ 15 h 17"/>
                  <a:gd name="T16" fmla="*/ 0 w 74"/>
                  <a:gd name="T17" fmla="*/ 13 h 17"/>
                  <a:gd name="T18" fmla="*/ 0 w 74"/>
                  <a:gd name="T19" fmla="*/ 13 h 17"/>
                  <a:gd name="T20" fmla="*/ 74 w 74"/>
                  <a:gd name="T21" fmla="*/ 0 h 17"/>
                  <a:gd name="T22" fmla="*/ 72 w 74"/>
                  <a:gd name="T23" fmla="*/ 2 h 17"/>
                  <a:gd name="T24" fmla="*/ 72 w 74"/>
                  <a:gd name="T25" fmla="*/ 2 h 17"/>
                  <a:gd name="T26" fmla="*/ 72 w 74"/>
                  <a:gd name="T27" fmla="*/ 2 h 17"/>
                  <a:gd name="T28" fmla="*/ 72 w 74"/>
                  <a:gd name="T29" fmla="*/ 4 h 17"/>
                  <a:gd name="T30" fmla="*/ 72 w 74"/>
                  <a:gd name="T31" fmla="*/ 4 h 17"/>
                  <a:gd name="T32" fmla="*/ 72 w 74"/>
                  <a:gd name="T33" fmla="*/ 4 h 17"/>
                  <a:gd name="T34" fmla="*/ 72 w 74"/>
                  <a:gd name="T35" fmla="*/ 4 h 17"/>
                  <a:gd name="T36" fmla="*/ 72 w 74"/>
                  <a:gd name="T37" fmla="*/ 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4" h="17">
                    <a:moveTo>
                      <a:pt x="72" y="6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2" y="6"/>
                    </a:lnTo>
                    <a:close/>
                  </a:path>
                </a:pathLst>
              </a:custGeom>
              <a:solidFill>
                <a:srgbClr val="D0D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5" name="Freeform 5077"/>
              <p:cNvSpPr>
                <a:spLocks/>
              </p:cNvSpPr>
              <p:nvPr/>
            </p:nvSpPr>
            <p:spPr bwMode="auto">
              <a:xfrm>
                <a:off x="4683" y="1372"/>
                <a:ext cx="74" cy="17"/>
              </a:xfrm>
              <a:custGeom>
                <a:avLst/>
                <a:gdLst>
                  <a:gd name="T0" fmla="*/ 72 w 74"/>
                  <a:gd name="T1" fmla="*/ 6 h 17"/>
                  <a:gd name="T2" fmla="*/ 0 w 74"/>
                  <a:gd name="T3" fmla="*/ 17 h 17"/>
                  <a:gd name="T4" fmla="*/ 0 w 74"/>
                  <a:gd name="T5" fmla="*/ 17 h 17"/>
                  <a:gd name="T6" fmla="*/ 0 w 74"/>
                  <a:gd name="T7" fmla="*/ 17 h 17"/>
                  <a:gd name="T8" fmla="*/ 0 w 74"/>
                  <a:gd name="T9" fmla="*/ 15 h 17"/>
                  <a:gd name="T10" fmla="*/ 0 w 74"/>
                  <a:gd name="T11" fmla="*/ 15 h 17"/>
                  <a:gd name="T12" fmla="*/ 2 w 74"/>
                  <a:gd name="T13" fmla="*/ 15 h 17"/>
                  <a:gd name="T14" fmla="*/ 2 w 74"/>
                  <a:gd name="T15" fmla="*/ 15 h 17"/>
                  <a:gd name="T16" fmla="*/ 2 w 74"/>
                  <a:gd name="T17" fmla="*/ 13 h 17"/>
                  <a:gd name="T18" fmla="*/ 2 w 74"/>
                  <a:gd name="T19" fmla="*/ 13 h 17"/>
                  <a:gd name="T20" fmla="*/ 74 w 74"/>
                  <a:gd name="T21" fmla="*/ 0 h 17"/>
                  <a:gd name="T22" fmla="*/ 74 w 74"/>
                  <a:gd name="T23" fmla="*/ 2 h 17"/>
                  <a:gd name="T24" fmla="*/ 74 w 74"/>
                  <a:gd name="T25" fmla="*/ 2 h 17"/>
                  <a:gd name="T26" fmla="*/ 74 w 74"/>
                  <a:gd name="T27" fmla="*/ 2 h 17"/>
                  <a:gd name="T28" fmla="*/ 74 w 74"/>
                  <a:gd name="T29" fmla="*/ 2 h 17"/>
                  <a:gd name="T30" fmla="*/ 72 w 74"/>
                  <a:gd name="T31" fmla="*/ 4 h 17"/>
                  <a:gd name="T32" fmla="*/ 72 w 74"/>
                  <a:gd name="T33" fmla="*/ 4 h 17"/>
                  <a:gd name="T34" fmla="*/ 72 w 74"/>
                  <a:gd name="T35" fmla="*/ 4 h 17"/>
                  <a:gd name="T36" fmla="*/ 72 w 74"/>
                  <a:gd name="T37" fmla="*/ 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4" h="17">
                    <a:moveTo>
                      <a:pt x="72" y="6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lnTo>
                      <a:pt x="72" y="6"/>
                    </a:lnTo>
                    <a:close/>
                  </a:path>
                </a:pathLst>
              </a:custGeom>
              <a:solidFill>
                <a:srgbClr val="D4D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6" name="Freeform 5078"/>
              <p:cNvSpPr>
                <a:spLocks/>
              </p:cNvSpPr>
              <p:nvPr/>
            </p:nvSpPr>
            <p:spPr bwMode="auto">
              <a:xfrm>
                <a:off x="4683" y="1370"/>
                <a:ext cx="76" cy="17"/>
              </a:xfrm>
              <a:custGeom>
                <a:avLst/>
                <a:gdLst>
                  <a:gd name="T0" fmla="*/ 74 w 76"/>
                  <a:gd name="T1" fmla="*/ 4 h 17"/>
                  <a:gd name="T2" fmla="*/ 0 w 76"/>
                  <a:gd name="T3" fmla="*/ 17 h 17"/>
                  <a:gd name="T4" fmla="*/ 2 w 76"/>
                  <a:gd name="T5" fmla="*/ 17 h 17"/>
                  <a:gd name="T6" fmla="*/ 2 w 76"/>
                  <a:gd name="T7" fmla="*/ 17 h 17"/>
                  <a:gd name="T8" fmla="*/ 2 w 76"/>
                  <a:gd name="T9" fmla="*/ 15 h 17"/>
                  <a:gd name="T10" fmla="*/ 2 w 76"/>
                  <a:gd name="T11" fmla="*/ 15 h 17"/>
                  <a:gd name="T12" fmla="*/ 2 w 76"/>
                  <a:gd name="T13" fmla="*/ 15 h 17"/>
                  <a:gd name="T14" fmla="*/ 2 w 76"/>
                  <a:gd name="T15" fmla="*/ 15 h 17"/>
                  <a:gd name="T16" fmla="*/ 2 w 76"/>
                  <a:gd name="T17" fmla="*/ 13 h 17"/>
                  <a:gd name="T18" fmla="*/ 2 w 76"/>
                  <a:gd name="T19" fmla="*/ 13 h 17"/>
                  <a:gd name="T20" fmla="*/ 76 w 76"/>
                  <a:gd name="T21" fmla="*/ 0 h 17"/>
                  <a:gd name="T22" fmla="*/ 74 w 76"/>
                  <a:gd name="T23" fmla="*/ 2 h 17"/>
                  <a:gd name="T24" fmla="*/ 74 w 76"/>
                  <a:gd name="T25" fmla="*/ 2 h 17"/>
                  <a:gd name="T26" fmla="*/ 74 w 76"/>
                  <a:gd name="T27" fmla="*/ 2 h 17"/>
                  <a:gd name="T28" fmla="*/ 74 w 76"/>
                  <a:gd name="T29" fmla="*/ 2 h 17"/>
                  <a:gd name="T30" fmla="*/ 74 w 76"/>
                  <a:gd name="T31" fmla="*/ 4 h 17"/>
                  <a:gd name="T32" fmla="*/ 74 w 76"/>
                  <a:gd name="T33" fmla="*/ 4 h 17"/>
                  <a:gd name="T34" fmla="*/ 74 w 76"/>
                  <a:gd name="T35" fmla="*/ 4 h 17"/>
                  <a:gd name="T36" fmla="*/ 74 w 76"/>
                  <a:gd name="T37" fmla="*/ 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6" h="17">
                    <a:moveTo>
                      <a:pt x="74" y="4"/>
                    </a:moveTo>
                    <a:lnTo>
                      <a:pt x="0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D4D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7" name="Freeform 5079"/>
              <p:cNvSpPr>
                <a:spLocks/>
              </p:cNvSpPr>
              <p:nvPr/>
            </p:nvSpPr>
            <p:spPr bwMode="auto">
              <a:xfrm>
                <a:off x="4685" y="1368"/>
                <a:ext cx="74" cy="17"/>
              </a:xfrm>
              <a:custGeom>
                <a:avLst/>
                <a:gdLst>
                  <a:gd name="T0" fmla="*/ 72 w 74"/>
                  <a:gd name="T1" fmla="*/ 4 h 17"/>
                  <a:gd name="T2" fmla="*/ 0 w 74"/>
                  <a:gd name="T3" fmla="*/ 17 h 17"/>
                  <a:gd name="T4" fmla="*/ 0 w 74"/>
                  <a:gd name="T5" fmla="*/ 17 h 17"/>
                  <a:gd name="T6" fmla="*/ 0 w 74"/>
                  <a:gd name="T7" fmla="*/ 17 h 17"/>
                  <a:gd name="T8" fmla="*/ 0 w 74"/>
                  <a:gd name="T9" fmla="*/ 15 h 17"/>
                  <a:gd name="T10" fmla="*/ 0 w 74"/>
                  <a:gd name="T11" fmla="*/ 15 h 17"/>
                  <a:gd name="T12" fmla="*/ 0 w 74"/>
                  <a:gd name="T13" fmla="*/ 15 h 17"/>
                  <a:gd name="T14" fmla="*/ 0 w 74"/>
                  <a:gd name="T15" fmla="*/ 14 h 17"/>
                  <a:gd name="T16" fmla="*/ 1 w 74"/>
                  <a:gd name="T17" fmla="*/ 14 h 17"/>
                  <a:gd name="T18" fmla="*/ 1 w 74"/>
                  <a:gd name="T19" fmla="*/ 14 h 17"/>
                  <a:gd name="T20" fmla="*/ 74 w 74"/>
                  <a:gd name="T21" fmla="*/ 0 h 17"/>
                  <a:gd name="T22" fmla="*/ 74 w 74"/>
                  <a:gd name="T23" fmla="*/ 2 h 17"/>
                  <a:gd name="T24" fmla="*/ 74 w 74"/>
                  <a:gd name="T25" fmla="*/ 2 h 17"/>
                  <a:gd name="T26" fmla="*/ 74 w 74"/>
                  <a:gd name="T27" fmla="*/ 2 h 17"/>
                  <a:gd name="T28" fmla="*/ 74 w 74"/>
                  <a:gd name="T29" fmla="*/ 2 h 17"/>
                  <a:gd name="T30" fmla="*/ 72 w 74"/>
                  <a:gd name="T31" fmla="*/ 4 h 17"/>
                  <a:gd name="T32" fmla="*/ 72 w 74"/>
                  <a:gd name="T33" fmla="*/ 4 h 17"/>
                  <a:gd name="T34" fmla="*/ 72 w 74"/>
                  <a:gd name="T35" fmla="*/ 4 h 17"/>
                  <a:gd name="T36" fmla="*/ 72 w 74"/>
                  <a:gd name="T37" fmla="*/ 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4" h="17">
                    <a:moveTo>
                      <a:pt x="72" y="4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D4DC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8" name="Freeform 5080"/>
              <p:cNvSpPr>
                <a:spLocks/>
              </p:cNvSpPr>
              <p:nvPr/>
            </p:nvSpPr>
            <p:spPr bwMode="auto">
              <a:xfrm>
                <a:off x="4685" y="1367"/>
                <a:ext cx="74" cy="16"/>
              </a:xfrm>
              <a:custGeom>
                <a:avLst/>
                <a:gdLst>
                  <a:gd name="T0" fmla="*/ 74 w 74"/>
                  <a:gd name="T1" fmla="*/ 3 h 16"/>
                  <a:gd name="T2" fmla="*/ 0 w 74"/>
                  <a:gd name="T3" fmla="*/ 16 h 16"/>
                  <a:gd name="T4" fmla="*/ 0 w 74"/>
                  <a:gd name="T5" fmla="*/ 16 h 16"/>
                  <a:gd name="T6" fmla="*/ 0 w 74"/>
                  <a:gd name="T7" fmla="*/ 15 h 16"/>
                  <a:gd name="T8" fmla="*/ 1 w 74"/>
                  <a:gd name="T9" fmla="*/ 15 h 16"/>
                  <a:gd name="T10" fmla="*/ 1 w 74"/>
                  <a:gd name="T11" fmla="*/ 15 h 16"/>
                  <a:gd name="T12" fmla="*/ 1 w 74"/>
                  <a:gd name="T13" fmla="*/ 15 h 16"/>
                  <a:gd name="T14" fmla="*/ 1 w 74"/>
                  <a:gd name="T15" fmla="*/ 13 h 16"/>
                  <a:gd name="T16" fmla="*/ 1 w 74"/>
                  <a:gd name="T17" fmla="*/ 13 h 16"/>
                  <a:gd name="T18" fmla="*/ 1 w 74"/>
                  <a:gd name="T19" fmla="*/ 13 h 16"/>
                  <a:gd name="T20" fmla="*/ 74 w 74"/>
                  <a:gd name="T21" fmla="*/ 0 h 16"/>
                  <a:gd name="T22" fmla="*/ 74 w 74"/>
                  <a:gd name="T23" fmla="*/ 0 h 16"/>
                  <a:gd name="T24" fmla="*/ 74 w 74"/>
                  <a:gd name="T25" fmla="*/ 1 h 16"/>
                  <a:gd name="T26" fmla="*/ 74 w 74"/>
                  <a:gd name="T27" fmla="*/ 1 h 16"/>
                  <a:gd name="T28" fmla="*/ 74 w 74"/>
                  <a:gd name="T29" fmla="*/ 1 h 16"/>
                  <a:gd name="T30" fmla="*/ 74 w 74"/>
                  <a:gd name="T31" fmla="*/ 3 h 16"/>
                  <a:gd name="T32" fmla="*/ 74 w 74"/>
                  <a:gd name="T33" fmla="*/ 3 h 16"/>
                  <a:gd name="T34" fmla="*/ 74 w 74"/>
                  <a:gd name="T35" fmla="*/ 3 h 16"/>
                  <a:gd name="T36" fmla="*/ 74 w 74"/>
                  <a:gd name="T37" fmla="*/ 3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4" h="16">
                    <a:moveTo>
                      <a:pt x="74" y="3"/>
                    </a:move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D4DC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9" name="Freeform 5081"/>
              <p:cNvSpPr>
                <a:spLocks/>
              </p:cNvSpPr>
              <p:nvPr/>
            </p:nvSpPr>
            <p:spPr bwMode="auto">
              <a:xfrm>
                <a:off x="4686" y="1365"/>
                <a:ext cx="74" cy="17"/>
              </a:xfrm>
              <a:custGeom>
                <a:avLst/>
                <a:gdLst>
                  <a:gd name="T0" fmla="*/ 73 w 74"/>
                  <a:gd name="T1" fmla="*/ 3 h 17"/>
                  <a:gd name="T2" fmla="*/ 0 w 74"/>
                  <a:gd name="T3" fmla="*/ 17 h 17"/>
                  <a:gd name="T4" fmla="*/ 0 w 74"/>
                  <a:gd name="T5" fmla="*/ 17 h 17"/>
                  <a:gd name="T6" fmla="*/ 0 w 74"/>
                  <a:gd name="T7" fmla="*/ 15 h 17"/>
                  <a:gd name="T8" fmla="*/ 0 w 74"/>
                  <a:gd name="T9" fmla="*/ 15 h 17"/>
                  <a:gd name="T10" fmla="*/ 0 w 74"/>
                  <a:gd name="T11" fmla="*/ 15 h 17"/>
                  <a:gd name="T12" fmla="*/ 0 w 74"/>
                  <a:gd name="T13" fmla="*/ 15 h 17"/>
                  <a:gd name="T14" fmla="*/ 0 w 74"/>
                  <a:gd name="T15" fmla="*/ 13 h 17"/>
                  <a:gd name="T16" fmla="*/ 0 w 74"/>
                  <a:gd name="T17" fmla="*/ 13 h 17"/>
                  <a:gd name="T18" fmla="*/ 2 w 74"/>
                  <a:gd name="T19" fmla="*/ 13 h 17"/>
                  <a:gd name="T20" fmla="*/ 74 w 74"/>
                  <a:gd name="T21" fmla="*/ 0 h 17"/>
                  <a:gd name="T22" fmla="*/ 74 w 74"/>
                  <a:gd name="T23" fmla="*/ 0 h 17"/>
                  <a:gd name="T24" fmla="*/ 74 w 74"/>
                  <a:gd name="T25" fmla="*/ 2 h 17"/>
                  <a:gd name="T26" fmla="*/ 73 w 74"/>
                  <a:gd name="T27" fmla="*/ 2 h 17"/>
                  <a:gd name="T28" fmla="*/ 73 w 74"/>
                  <a:gd name="T29" fmla="*/ 2 h 17"/>
                  <a:gd name="T30" fmla="*/ 73 w 74"/>
                  <a:gd name="T31" fmla="*/ 2 h 17"/>
                  <a:gd name="T32" fmla="*/ 73 w 74"/>
                  <a:gd name="T33" fmla="*/ 3 h 17"/>
                  <a:gd name="T34" fmla="*/ 73 w 74"/>
                  <a:gd name="T35" fmla="*/ 3 h 17"/>
                  <a:gd name="T36" fmla="*/ 73 w 74"/>
                  <a:gd name="T37" fmla="*/ 3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4" h="17">
                    <a:moveTo>
                      <a:pt x="73" y="3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3" y="2"/>
                    </a:lnTo>
                    <a:lnTo>
                      <a:pt x="73" y="3"/>
                    </a:lnTo>
                    <a:close/>
                  </a:path>
                </a:pathLst>
              </a:custGeom>
              <a:solidFill>
                <a:srgbClr val="D4D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0" name="Freeform 5082"/>
              <p:cNvSpPr>
                <a:spLocks/>
              </p:cNvSpPr>
              <p:nvPr/>
            </p:nvSpPr>
            <p:spPr bwMode="auto">
              <a:xfrm>
                <a:off x="4686" y="1363"/>
                <a:ext cx="74" cy="17"/>
              </a:xfrm>
              <a:custGeom>
                <a:avLst/>
                <a:gdLst>
                  <a:gd name="T0" fmla="*/ 73 w 74"/>
                  <a:gd name="T1" fmla="*/ 4 h 17"/>
                  <a:gd name="T2" fmla="*/ 0 w 74"/>
                  <a:gd name="T3" fmla="*/ 17 h 17"/>
                  <a:gd name="T4" fmla="*/ 0 w 74"/>
                  <a:gd name="T5" fmla="*/ 17 h 17"/>
                  <a:gd name="T6" fmla="*/ 0 w 74"/>
                  <a:gd name="T7" fmla="*/ 15 h 17"/>
                  <a:gd name="T8" fmla="*/ 0 w 74"/>
                  <a:gd name="T9" fmla="*/ 15 h 17"/>
                  <a:gd name="T10" fmla="*/ 2 w 74"/>
                  <a:gd name="T11" fmla="*/ 15 h 17"/>
                  <a:gd name="T12" fmla="*/ 2 w 74"/>
                  <a:gd name="T13" fmla="*/ 13 h 17"/>
                  <a:gd name="T14" fmla="*/ 2 w 74"/>
                  <a:gd name="T15" fmla="*/ 13 h 17"/>
                  <a:gd name="T16" fmla="*/ 2 w 74"/>
                  <a:gd name="T17" fmla="*/ 13 h 17"/>
                  <a:gd name="T18" fmla="*/ 2 w 74"/>
                  <a:gd name="T19" fmla="*/ 13 h 17"/>
                  <a:gd name="T20" fmla="*/ 74 w 74"/>
                  <a:gd name="T21" fmla="*/ 0 h 17"/>
                  <a:gd name="T22" fmla="*/ 74 w 74"/>
                  <a:gd name="T23" fmla="*/ 0 h 17"/>
                  <a:gd name="T24" fmla="*/ 74 w 74"/>
                  <a:gd name="T25" fmla="*/ 2 h 17"/>
                  <a:gd name="T26" fmla="*/ 74 w 74"/>
                  <a:gd name="T27" fmla="*/ 2 h 17"/>
                  <a:gd name="T28" fmla="*/ 74 w 74"/>
                  <a:gd name="T29" fmla="*/ 2 h 17"/>
                  <a:gd name="T30" fmla="*/ 74 w 74"/>
                  <a:gd name="T31" fmla="*/ 2 h 17"/>
                  <a:gd name="T32" fmla="*/ 74 w 74"/>
                  <a:gd name="T33" fmla="*/ 4 h 17"/>
                  <a:gd name="T34" fmla="*/ 73 w 74"/>
                  <a:gd name="T35" fmla="*/ 4 h 17"/>
                  <a:gd name="T36" fmla="*/ 73 w 74"/>
                  <a:gd name="T37" fmla="*/ 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4" h="17">
                    <a:moveTo>
                      <a:pt x="73" y="4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D7D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1" name="Freeform 5083"/>
              <p:cNvSpPr>
                <a:spLocks/>
              </p:cNvSpPr>
              <p:nvPr/>
            </p:nvSpPr>
            <p:spPr bwMode="auto">
              <a:xfrm>
                <a:off x="4688" y="1361"/>
                <a:ext cx="72" cy="17"/>
              </a:xfrm>
              <a:custGeom>
                <a:avLst/>
                <a:gdLst>
                  <a:gd name="T0" fmla="*/ 72 w 72"/>
                  <a:gd name="T1" fmla="*/ 4 h 17"/>
                  <a:gd name="T2" fmla="*/ 0 w 72"/>
                  <a:gd name="T3" fmla="*/ 17 h 17"/>
                  <a:gd name="T4" fmla="*/ 0 w 72"/>
                  <a:gd name="T5" fmla="*/ 15 h 17"/>
                  <a:gd name="T6" fmla="*/ 0 w 72"/>
                  <a:gd name="T7" fmla="*/ 15 h 17"/>
                  <a:gd name="T8" fmla="*/ 0 w 72"/>
                  <a:gd name="T9" fmla="*/ 15 h 17"/>
                  <a:gd name="T10" fmla="*/ 0 w 72"/>
                  <a:gd name="T11" fmla="*/ 15 h 17"/>
                  <a:gd name="T12" fmla="*/ 0 w 72"/>
                  <a:gd name="T13" fmla="*/ 13 h 17"/>
                  <a:gd name="T14" fmla="*/ 0 w 72"/>
                  <a:gd name="T15" fmla="*/ 13 h 17"/>
                  <a:gd name="T16" fmla="*/ 0 w 72"/>
                  <a:gd name="T17" fmla="*/ 13 h 17"/>
                  <a:gd name="T18" fmla="*/ 2 w 72"/>
                  <a:gd name="T19" fmla="*/ 13 h 17"/>
                  <a:gd name="T20" fmla="*/ 72 w 72"/>
                  <a:gd name="T21" fmla="*/ 0 h 17"/>
                  <a:gd name="T22" fmla="*/ 72 w 72"/>
                  <a:gd name="T23" fmla="*/ 0 h 17"/>
                  <a:gd name="T24" fmla="*/ 72 w 72"/>
                  <a:gd name="T25" fmla="*/ 0 h 17"/>
                  <a:gd name="T26" fmla="*/ 72 w 72"/>
                  <a:gd name="T27" fmla="*/ 2 h 17"/>
                  <a:gd name="T28" fmla="*/ 72 w 72"/>
                  <a:gd name="T29" fmla="*/ 2 h 17"/>
                  <a:gd name="T30" fmla="*/ 72 w 72"/>
                  <a:gd name="T31" fmla="*/ 2 h 17"/>
                  <a:gd name="T32" fmla="*/ 72 w 72"/>
                  <a:gd name="T33" fmla="*/ 4 h 17"/>
                  <a:gd name="T34" fmla="*/ 72 w 72"/>
                  <a:gd name="T35" fmla="*/ 4 h 17"/>
                  <a:gd name="T36" fmla="*/ 72 w 72"/>
                  <a:gd name="T37" fmla="*/ 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17">
                    <a:moveTo>
                      <a:pt x="72" y="4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D7D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" name="Freeform 5084"/>
              <p:cNvSpPr>
                <a:spLocks/>
              </p:cNvSpPr>
              <p:nvPr/>
            </p:nvSpPr>
            <p:spPr bwMode="auto">
              <a:xfrm>
                <a:off x="4688" y="1359"/>
                <a:ext cx="74" cy="17"/>
              </a:xfrm>
              <a:custGeom>
                <a:avLst/>
                <a:gdLst>
                  <a:gd name="T0" fmla="*/ 72 w 74"/>
                  <a:gd name="T1" fmla="*/ 4 h 17"/>
                  <a:gd name="T2" fmla="*/ 0 w 74"/>
                  <a:gd name="T3" fmla="*/ 17 h 17"/>
                  <a:gd name="T4" fmla="*/ 0 w 74"/>
                  <a:gd name="T5" fmla="*/ 15 h 17"/>
                  <a:gd name="T6" fmla="*/ 0 w 74"/>
                  <a:gd name="T7" fmla="*/ 15 h 17"/>
                  <a:gd name="T8" fmla="*/ 0 w 74"/>
                  <a:gd name="T9" fmla="*/ 15 h 17"/>
                  <a:gd name="T10" fmla="*/ 2 w 74"/>
                  <a:gd name="T11" fmla="*/ 15 h 17"/>
                  <a:gd name="T12" fmla="*/ 2 w 74"/>
                  <a:gd name="T13" fmla="*/ 13 h 17"/>
                  <a:gd name="T14" fmla="*/ 2 w 74"/>
                  <a:gd name="T15" fmla="*/ 13 h 17"/>
                  <a:gd name="T16" fmla="*/ 2 w 74"/>
                  <a:gd name="T17" fmla="*/ 13 h 17"/>
                  <a:gd name="T18" fmla="*/ 2 w 74"/>
                  <a:gd name="T19" fmla="*/ 11 h 17"/>
                  <a:gd name="T20" fmla="*/ 74 w 74"/>
                  <a:gd name="T21" fmla="*/ 0 h 17"/>
                  <a:gd name="T22" fmla="*/ 74 w 74"/>
                  <a:gd name="T23" fmla="*/ 0 h 17"/>
                  <a:gd name="T24" fmla="*/ 74 w 74"/>
                  <a:gd name="T25" fmla="*/ 0 h 17"/>
                  <a:gd name="T26" fmla="*/ 74 w 74"/>
                  <a:gd name="T27" fmla="*/ 2 h 17"/>
                  <a:gd name="T28" fmla="*/ 72 w 74"/>
                  <a:gd name="T29" fmla="*/ 2 h 17"/>
                  <a:gd name="T30" fmla="*/ 72 w 74"/>
                  <a:gd name="T31" fmla="*/ 2 h 17"/>
                  <a:gd name="T32" fmla="*/ 72 w 74"/>
                  <a:gd name="T33" fmla="*/ 2 h 17"/>
                  <a:gd name="T34" fmla="*/ 72 w 74"/>
                  <a:gd name="T35" fmla="*/ 4 h 17"/>
                  <a:gd name="T36" fmla="*/ 72 w 74"/>
                  <a:gd name="T37" fmla="*/ 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4" h="17">
                    <a:moveTo>
                      <a:pt x="72" y="4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D7DF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" name="Freeform 5085"/>
              <p:cNvSpPr>
                <a:spLocks/>
              </p:cNvSpPr>
              <p:nvPr/>
            </p:nvSpPr>
            <p:spPr bwMode="auto">
              <a:xfrm>
                <a:off x="4690" y="1357"/>
                <a:ext cx="72" cy="17"/>
              </a:xfrm>
              <a:custGeom>
                <a:avLst/>
                <a:gdLst>
                  <a:gd name="T0" fmla="*/ 70 w 72"/>
                  <a:gd name="T1" fmla="*/ 4 h 17"/>
                  <a:gd name="T2" fmla="*/ 0 w 72"/>
                  <a:gd name="T3" fmla="*/ 17 h 17"/>
                  <a:gd name="T4" fmla="*/ 0 w 72"/>
                  <a:gd name="T5" fmla="*/ 15 h 17"/>
                  <a:gd name="T6" fmla="*/ 0 w 72"/>
                  <a:gd name="T7" fmla="*/ 15 h 17"/>
                  <a:gd name="T8" fmla="*/ 0 w 72"/>
                  <a:gd name="T9" fmla="*/ 15 h 17"/>
                  <a:gd name="T10" fmla="*/ 0 w 72"/>
                  <a:gd name="T11" fmla="*/ 13 h 17"/>
                  <a:gd name="T12" fmla="*/ 0 w 72"/>
                  <a:gd name="T13" fmla="*/ 13 h 17"/>
                  <a:gd name="T14" fmla="*/ 0 w 72"/>
                  <a:gd name="T15" fmla="*/ 13 h 17"/>
                  <a:gd name="T16" fmla="*/ 0 w 72"/>
                  <a:gd name="T17" fmla="*/ 13 h 17"/>
                  <a:gd name="T18" fmla="*/ 2 w 72"/>
                  <a:gd name="T19" fmla="*/ 11 h 17"/>
                  <a:gd name="T20" fmla="*/ 72 w 72"/>
                  <a:gd name="T21" fmla="*/ 0 h 17"/>
                  <a:gd name="T22" fmla="*/ 72 w 72"/>
                  <a:gd name="T23" fmla="*/ 0 h 17"/>
                  <a:gd name="T24" fmla="*/ 72 w 72"/>
                  <a:gd name="T25" fmla="*/ 0 h 17"/>
                  <a:gd name="T26" fmla="*/ 72 w 72"/>
                  <a:gd name="T27" fmla="*/ 2 h 17"/>
                  <a:gd name="T28" fmla="*/ 72 w 72"/>
                  <a:gd name="T29" fmla="*/ 2 h 17"/>
                  <a:gd name="T30" fmla="*/ 72 w 72"/>
                  <a:gd name="T31" fmla="*/ 2 h 17"/>
                  <a:gd name="T32" fmla="*/ 72 w 72"/>
                  <a:gd name="T33" fmla="*/ 2 h 17"/>
                  <a:gd name="T34" fmla="*/ 72 w 72"/>
                  <a:gd name="T35" fmla="*/ 4 h 17"/>
                  <a:gd name="T36" fmla="*/ 70 w 72"/>
                  <a:gd name="T37" fmla="*/ 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17">
                    <a:moveTo>
                      <a:pt x="70" y="4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D7DF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" name="Freeform 5086"/>
              <p:cNvSpPr>
                <a:spLocks/>
              </p:cNvSpPr>
              <p:nvPr/>
            </p:nvSpPr>
            <p:spPr bwMode="auto">
              <a:xfrm>
                <a:off x="4690" y="1355"/>
                <a:ext cx="72" cy="15"/>
              </a:xfrm>
              <a:custGeom>
                <a:avLst/>
                <a:gdLst>
                  <a:gd name="T0" fmla="*/ 72 w 72"/>
                  <a:gd name="T1" fmla="*/ 4 h 15"/>
                  <a:gd name="T2" fmla="*/ 0 w 72"/>
                  <a:gd name="T3" fmla="*/ 15 h 15"/>
                  <a:gd name="T4" fmla="*/ 0 w 72"/>
                  <a:gd name="T5" fmla="*/ 15 h 15"/>
                  <a:gd name="T6" fmla="*/ 0 w 72"/>
                  <a:gd name="T7" fmla="*/ 15 h 15"/>
                  <a:gd name="T8" fmla="*/ 0 w 72"/>
                  <a:gd name="T9" fmla="*/ 15 h 15"/>
                  <a:gd name="T10" fmla="*/ 2 w 72"/>
                  <a:gd name="T11" fmla="*/ 13 h 15"/>
                  <a:gd name="T12" fmla="*/ 2 w 72"/>
                  <a:gd name="T13" fmla="*/ 13 h 15"/>
                  <a:gd name="T14" fmla="*/ 2 w 72"/>
                  <a:gd name="T15" fmla="*/ 13 h 15"/>
                  <a:gd name="T16" fmla="*/ 2 w 72"/>
                  <a:gd name="T17" fmla="*/ 13 h 15"/>
                  <a:gd name="T18" fmla="*/ 2 w 72"/>
                  <a:gd name="T19" fmla="*/ 12 h 15"/>
                  <a:gd name="T20" fmla="*/ 72 w 72"/>
                  <a:gd name="T21" fmla="*/ 0 h 15"/>
                  <a:gd name="T22" fmla="*/ 72 w 72"/>
                  <a:gd name="T23" fmla="*/ 0 h 15"/>
                  <a:gd name="T24" fmla="*/ 72 w 72"/>
                  <a:gd name="T25" fmla="*/ 0 h 15"/>
                  <a:gd name="T26" fmla="*/ 72 w 72"/>
                  <a:gd name="T27" fmla="*/ 2 h 15"/>
                  <a:gd name="T28" fmla="*/ 72 w 72"/>
                  <a:gd name="T29" fmla="*/ 2 h 15"/>
                  <a:gd name="T30" fmla="*/ 72 w 72"/>
                  <a:gd name="T31" fmla="*/ 2 h 15"/>
                  <a:gd name="T32" fmla="*/ 72 w 72"/>
                  <a:gd name="T33" fmla="*/ 2 h 15"/>
                  <a:gd name="T34" fmla="*/ 72 w 72"/>
                  <a:gd name="T35" fmla="*/ 4 h 15"/>
                  <a:gd name="T36" fmla="*/ 72 w 72"/>
                  <a:gd name="T37" fmla="*/ 4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15">
                    <a:moveTo>
                      <a:pt x="72" y="4"/>
                    </a:moveTo>
                    <a:lnTo>
                      <a:pt x="0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D7DF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" name="Freeform 5087"/>
              <p:cNvSpPr>
                <a:spLocks/>
              </p:cNvSpPr>
              <p:nvPr/>
            </p:nvSpPr>
            <p:spPr bwMode="auto">
              <a:xfrm>
                <a:off x="4692" y="1353"/>
                <a:ext cx="72" cy="15"/>
              </a:xfrm>
              <a:custGeom>
                <a:avLst/>
                <a:gdLst>
                  <a:gd name="T0" fmla="*/ 70 w 72"/>
                  <a:gd name="T1" fmla="*/ 4 h 15"/>
                  <a:gd name="T2" fmla="*/ 0 w 72"/>
                  <a:gd name="T3" fmla="*/ 15 h 15"/>
                  <a:gd name="T4" fmla="*/ 0 w 72"/>
                  <a:gd name="T5" fmla="*/ 15 h 15"/>
                  <a:gd name="T6" fmla="*/ 0 w 72"/>
                  <a:gd name="T7" fmla="*/ 15 h 15"/>
                  <a:gd name="T8" fmla="*/ 0 w 72"/>
                  <a:gd name="T9" fmla="*/ 15 h 15"/>
                  <a:gd name="T10" fmla="*/ 0 w 72"/>
                  <a:gd name="T11" fmla="*/ 14 h 15"/>
                  <a:gd name="T12" fmla="*/ 0 w 72"/>
                  <a:gd name="T13" fmla="*/ 14 h 15"/>
                  <a:gd name="T14" fmla="*/ 0 w 72"/>
                  <a:gd name="T15" fmla="*/ 14 h 15"/>
                  <a:gd name="T16" fmla="*/ 1 w 72"/>
                  <a:gd name="T17" fmla="*/ 12 h 15"/>
                  <a:gd name="T18" fmla="*/ 1 w 72"/>
                  <a:gd name="T19" fmla="*/ 12 h 15"/>
                  <a:gd name="T20" fmla="*/ 72 w 72"/>
                  <a:gd name="T21" fmla="*/ 0 h 15"/>
                  <a:gd name="T22" fmla="*/ 72 w 72"/>
                  <a:gd name="T23" fmla="*/ 0 h 15"/>
                  <a:gd name="T24" fmla="*/ 72 w 72"/>
                  <a:gd name="T25" fmla="*/ 0 h 15"/>
                  <a:gd name="T26" fmla="*/ 72 w 72"/>
                  <a:gd name="T27" fmla="*/ 2 h 15"/>
                  <a:gd name="T28" fmla="*/ 70 w 72"/>
                  <a:gd name="T29" fmla="*/ 2 h 15"/>
                  <a:gd name="T30" fmla="*/ 70 w 72"/>
                  <a:gd name="T31" fmla="*/ 2 h 15"/>
                  <a:gd name="T32" fmla="*/ 70 w 72"/>
                  <a:gd name="T33" fmla="*/ 2 h 15"/>
                  <a:gd name="T34" fmla="*/ 70 w 72"/>
                  <a:gd name="T35" fmla="*/ 4 h 15"/>
                  <a:gd name="T36" fmla="*/ 70 w 72"/>
                  <a:gd name="T37" fmla="*/ 4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15">
                    <a:moveTo>
                      <a:pt x="70" y="4"/>
                    </a:move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DBE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" name="Freeform 5088"/>
              <p:cNvSpPr>
                <a:spLocks/>
              </p:cNvSpPr>
              <p:nvPr/>
            </p:nvSpPr>
            <p:spPr bwMode="auto">
              <a:xfrm>
                <a:off x="4692" y="1352"/>
                <a:ext cx="72" cy="15"/>
              </a:xfrm>
              <a:custGeom>
                <a:avLst/>
                <a:gdLst>
                  <a:gd name="T0" fmla="*/ 70 w 72"/>
                  <a:gd name="T1" fmla="*/ 3 h 15"/>
                  <a:gd name="T2" fmla="*/ 0 w 72"/>
                  <a:gd name="T3" fmla="*/ 15 h 15"/>
                  <a:gd name="T4" fmla="*/ 0 w 72"/>
                  <a:gd name="T5" fmla="*/ 15 h 15"/>
                  <a:gd name="T6" fmla="*/ 0 w 72"/>
                  <a:gd name="T7" fmla="*/ 15 h 15"/>
                  <a:gd name="T8" fmla="*/ 1 w 72"/>
                  <a:gd name="T9" fmla="*/ 13 h 15"/>
                  <a:gd name="T10" fmla="*/ 1 w 72"/>
                  <a:gd name="T11" fmla="*/ 13 h 15"/>
                  <a:gd name="T12" fmla="*/ 1 w 72"/>
                  <a:gd name="T13" fmla="*/ 13 h 15"/>
                  <a:gd name="T14" fmla="*/ 1 w 72"/>
                  <a:gd name="T15" fmla="*/ 13 h 15"/>
                  <a:gd name="T16" fmla="*/ 1 w 72"/>
                  <a:gd name="T17" fmla="*/ 11 h 15"/>
                  <a:gd name="T18" fmla="*/ 1 w 72"/>
                  <a:gd name="T19" fmla="*/ 11 h 15"/>
                  <a:gd name="T20" fmla="*/ 72 w 72"/>
                  <a:gd name="T21" fmla="*/ 0 h 15"/>
                  <a:gd name="T22" fmla="*/ 72 w 72"/>
                  <a:gd name="T23" fmla="*/ 0 h 15"/>
                  <a:gd name="T24" fmla="*/ 72 w 72"/>
                  <a:gd name="T25" fmla="*/ 0 h 15"/>
                  <a:gd name="T26" fmla="*/ 72 w 72"/>
                  <a:gd name="T27" fmla="*/ 0 h 15"/>
                  <a:gd name="T28" fmla="*/ 72 w 72"/>
                  <a:gd name="T29" fmla="*/ 1 h 15"/>
                  <a:gd name="T30" fmla="*/ 72 w 72"/>
                  <a:gd name="T31" fmla="*/ 1 h 15"/>
                  <a:gd name="T32" fmla="*/ 72 w 72"/>
                  <a:gd name="T33" fmla="*/ 1 h 15"/>
                  <a:gd name="T34" fmla="*/ 72 w 72"/>
                  <a:gd name="T35" fmla="*/ 1 h 15"/>
                  <a:gd name="T36" fmla="*/ 70 w 72"/>
                  <a:gd name="T37" fmla="*/ 3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" h="15">
                    <a:moveTo>
                      <a:pt x="70" y="3"/>
                    </a:move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0" y="3"/>
                    </a:lnTo>
                    <a:close/>
                  </a:path>
                </a:pathLst>
              </a:custGeom>
              <a:solidFill>
                <a:srgbClr val="DBE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" name="Freeform 5089"/>
              <p:cNvSpPr>
                <a:spLocks/>
              </p:cNvSpPr>
              <p:nvPr/>
            </p:nvSpPr>
            <p:spPr bwMode="auto">
              <a:xfrm>
                <a:off x="4693" y="1350"/>
                <a:ext cx="71" cy="15"/>
              </a:xfrm>
              <a:custGeom>
                <a:avLst/>
                <a:gdLst>
                  <a:gd name="T0" fmla="*/ 71 w 71"/>
                  <a:gd name="T1" fmla="*/ 3 h 15"/>
                  <a:gd name="T2" fmla="*/ 0 w 71"/>
                  <a:gd name="T3" fmla="*/ 15 h 15"/>
                  <a:gd name="T4" fmla="*/ 0 w 71"/>
                  <a:gd name="T5" fmla="*/ 15 h 15"/>
                  <a:gd name="T6" fmla="*/ 0 w 71"/>
                  <a:gd name="T7" fmla="*/ 15 h 15"/>
                  <a:gd name="T8" fmla="*/ 0 w 71"/>
                  <a:gd name="T9" fmla="*/ 13 h 15"/>
                  <a:gd name="T10" fmla="*/ 0 w 71"/>
                  <a:gd name="T11" fmla="*/ 13 h 15"/>
                  <a:gd name="T12" fmla="*/ 2 w 71"/>
                  <a:gd name="T13" fmla="*/ 13 h 15"/>
                  <a:gd name="T14" fmla="*/ 2 w 71"/>
                  <a:gd name="T15" fmla="*/ 13 h 15"/>
                  <a:gd name="T16" fmla="*/ 2 w 71"/>
                  <a:gd name="T17" fmla="*/ 11 h 15"/>
                  <a:gd name="T18" fmla="*/ 2 w 71"/>
                  <a:gd name="T19" fmla="*/ 11 h 15"/>
                  <a:gd name="T20" fmla="*/ 71 w 71"/>
                  <a:gd name="T21" fmla="*/ 0 h 15"/>
                  <a:gd name="T22" fmla="*/ 71 w 71"/>
                  <a:gd name="T23" fmla="*/ 0 h 15"/>
                  <a:gd name="T24" fmla="*/ 71 w 71"/>
                  <a:gd name="T25" fmla="*/ 0 h 15"/>
                  <a:gd name="T26" fmla="*/ 71 w 71"/>
                  <a:gd name="T27" fmla="*/ 0 h 15"/>
                  <a:gd name="T28" fmla="*/ 71 w 71"/>
                  <a:gd name="T29" fmla="*/ 2 h 15"/>
                  <a:gd name="T30" fmla="*/ 71 w 71"/>
                  <a:gd name="T31" fmla="*/ 2 h 15"/>
                  <a:gd name="T32" fmla="*/ 71 w 71"/>
                  <a:gd name="T33" fmla="*/ 2 h 15"/>
                  <a:gd name="T34" fmla="*/ 71 w 71"/>
                  <a:gd name="T35" fmla="*/ 2 h 15"/>
                  <a:gd name="T36" fmla="*/ 71 w 71"/>
                  <a:gd name="T37" fmla="*/ 3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1" h="15">
                    <a:moveTo>
                      <a:pt x="71" y="3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71" y="0"/>
                    </a:lnTo>
                    <a:lnTo>
                      <a:pt x="71" y="2"/>
                    </a:lnTo>
                    <a:lnTo>
                      <a:pt x="71" y="3"/>
                    </a:lnTo>
                    <a:close/>
                  </a:path>
                </a:pathLst>
              </a:custGeom>
              <a:solidFill>
                <a:srgbClr val="DBE1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" name="Freeform 5090"/>
              <p:cNvSpPr>
                <a:spLocks/>
              </p:cNvSpPr>
              <p:nvPr/>
            </p:nvSpPr>
            <p:spPr bwMode="auto">
              <a:xfrm>
                <a:off x="4693" y="1348"/>
                <a:ext cx="73" cy="15"/>
              </a:xfrm>
              <a:custGeom>
                <a:avLst/>
                <a:gdLst>
                  <a:gd name="T0" fmla="*/ 71 w 73"/>
                  <a:gd name="T1" fmla="*/ 4 h 15"/>
                  <a:gd name="T2" fmla="*/ 0 w 73"/>
                  <a:gd name="T3" fmla="*/ 15 h 15"/>
                  <a:gd name="T4" fmla="*/ 2 w 73"/>
                  <a:gd name="T5" fmla="*/ 15 h 15"/>
                  <a:gd name="T6" fmla="*/ 2 w 73"/>
                  <a:gd name="T7" fmla="*/ 15 h 15"/>
                  <a:gd name="T8" fmla="*/ 2 w 73"/>
                  <a:gd name="T9" fmla="*/ 13 h 15"/>
                  <a:gd name="T10" fmla="*/ 2 w 73"/>
                  <a:gd name="T11" fmla="*/ 13 h 15"/>
                  <a:gd name="T12" fmla="*/ 2 w 73"/>
                  <a:gd name="T13" fmla="*/ 13 h 15"/>
                  <a:gd name="T14" fmla="*/ 2 w 73"/>
                  <a:gd name="T15" fmla="*/ 11 h 15"/>
                  <a:gd name="T16" fmla="*/ 4 w 73"/>
                  <a:gd name="T17" fmla="*/ 11 h 15"/>
                  <a:gd name="T18" fmla="*/ 4 w 73"/>
                  <a:gd name="T19" fmla="*/ 11 h 15"/>
                  <a:gd name="T20" fmla="*/ 73 w 73"/>
                  <a:gd name="T21" fmla="*/ 0 h 15"/>
                  <a:gd name="T22" fmla="*/ 73 w 73"/>
                  <a:gd name="T23" fmla="*/ 0 h 15"/>
                  <a:gd name="T24" fmla="*/ 71 w 73"/>
                  <a:gd name="T25" fmla="*/ 0 h 15"/>
                  <a:gd name="T26" fmla="*/ 71 w 73"/>
                  <a:gd name="T27" fmla="*/ 0 h 15"/>
                  <a:gd name="T28" fmla="*/ 71 w 73"/>
                  <a:gd name="T29" fmla="*/ 2 h 15"/>
                  <a:gd name="T30" fmla="*/ 71 w 73"/>
                  <a:gd name="T31" fmla="*/ 2 h 15"/>
                  <a:gd name="T32" fmla="*/ 71 w 73"/>
                  <a:gd name="T33" fmla="*/ 2 h 15"/>
                  <a:gd name="T34" fmla="*/ 71 w 73"/>
                  <a:gd name="T35" fmla="*/ 2 h 15"/>
                  <a:gd name="T36" fmla="*/ 71 w 73"/>
                  <a:gd name="T37" fmla="*/ 4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3" h="15">
                    <a:moveTo>
                      <a:pt x="71" y="4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1" y="2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DBE1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Freeform 5091"/>
              <p:cNvSpPr>
                <a:spLocks/>
              </p:cNvSpPr>
              <p:nvPr/>
            </p:nvSpPr>
            <p:spPr bwMode="auto">
              <a:xfrm>
                <a:off x="4695" y="1344"/>
                <a:ext cx="71" cy="17"/>
              </a:xfrm>
              <a:custGeom>
                <a:avLst/>
                <a:gdLst>
                  <a:gd name="T0" fmla="*/ 69 w 71"/>
                  <a:gd name="T1" fmla="*/ 6 h 17"/>
                  <a:gd name="T2" fmla="*/ 0 w 71"/>
                  <a:gd name="T3" fmla="*/ 17 h 17"/>
                  <a:gd name="T4" fmla="*/ 0 w 71"/>
                  <a:gd name="T5" fmla="*/ 17 h 17"/>
                  <a:gd name="T6" fmla="*/ 0 w 71"/>
                  <a:gd name="T7" fmla="*/ 15 h 17"/>
                  <a:gd name="T8" fmla="*/ 2 w 71"/>
                  <a:gd name="T9" fmla="*/ 15 h 17"/>
                  <a:gd name="T10" fmla="*/ 2 w 71"/>
                  <a:gd name="T11" fmla="*/ 15 h 17"/>
                  <a:gd name="T12" fmla="*/ 2 w 71"/>
                  <a:gd name="T13" fmla="*/ 15 h 17"/>
                  <a:gd name="T14" fmla="*/ 2 w 71"/>
                  <a:gd name="T15" fmla="*/ 13 h 17"/>
                  <a:gd name="T16" fmla="*/ 2 w 71"/>
                  <a:gd name="T17" fmla="*/ 13 h 17"/>
                  <a:gd name="T18" fmla="*/ 2 w 71"/>
                  <a:gd name="T19" fmla="*/ 13 h 17"/>
                  <a:gd name="T20" fmla="*/ 71 w 71"/>
                  <a:gd name="T21" fmla="*/ 0 h 17"/>
                  <a:gd name="T22" fmla="*/ 71 w 71"/>
                  <a:gd name="T23" fmla="*/ 2 h 17"/>
                  <a:gd name="T24" fmla="*/ 71 w 71"/>
                  <a:gd name="T25" fmla="*/ 2 h 17"/>
                  <a:gd name="T26" fmla="*/ 71 w 71"/>
                  <a:gd name="T27" fmla="*/ 2 h 17"/>
                  <a:gd name="T28" fmla="*/ 71 w 71"/>
                  <a:gd name="T29" fmla="*/ 4 h 17"/>
                  <a:gd name="T30" fmla="*/ 71 w 71"/>
                  <a:gd name="T31" fmla="*/ 4 h 17"/>
                  <a:gd name="T32" fmla="*/ 69 w 71"/>
                  <a:gd name="T33" fmla="*/ 4 h 17"/>
                  <a:gd name="T34" fmla="*/ 69 w 71"/>
                  <a:gd name="T35" fmla="*/ 4 h 17"/>
                  <a:gd name="T36" fmla="*/ 69 w 71"/>
                  <a:gd name="T37" fmla="*/ 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1" h="17">
                    <a:moveTo>
                      <a:pt x="69" y="6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71" y="0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69" y="4"/>
                    </a:lnTo>
                    <a:lnTo>
                      <a:pt x="69" y="6"/>
                    </a:lnTo>
                    <a:close/>
                  </a:path>
                </a:pathLst>
              </a:custGeom>
              <a:solidFill>
                <a:srgbClr val="DB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Freeform 5092"/>
              <p:cNvSpPr>
                <a:spLocks/>
              </p:cNvSpPr>
              <p:nvPr/>
            </p:nvSpPr>
            <p:spPr bwMode="auto">
              <a:xfrm>
                <a:off x="4697" y="1342"/>
                <a:ext cx="69" cy="17"/>
              </a:xfrm>
              <a:custGeom>
                <a:avLst/>
                <a:gdLst>
                  <a:gd name="T0" fmla="*/ 69 w 69"/>
                  <a:gd name="T1" fmla="*/ 6 h 17"/>
                  <a:gd name="T2" fmla="*/ 0 w 69"/>
                  <a:gd name="T3" fmla="*/ 17 h 17"/>
                  <a:gd name="T4" fmla="*/ 0 w 69"/>
                  <a:gd name="T5" fmla="*/ 17 h 17"/>
                  <a:gd name="T6" fmla="*/ 0 w 69"/>
                  <a:gd name="T7" fmla="*/ 15 h 17"/>
                  <a:gd name="T8" fmla="*/ 0 w 69"/>
                  <a:gd name="T9" fmla="*/ 15 h 17"/>
                  <a:gd name="T10" fmla="*/ 0 w 69"/>
                  <a:gd name="T11" fmla="*/ 15 h 17"/>
                  <a:gd name="T12" fmla="*/ 1 w 69"/>
                  <a:gd name="T13" fmla="*/ 13 h 17"/>
                  <a:gd name="T14" fmla="*/ 1 w 69"/>
                  <a:gd name="T15" fmla="*/ 13 h 17"/>
                  <a:gd name="T16" fmla="*/ 1 w 69"/>
                  <a:gd name="T17" fmla="*/ 13 h 17"/>
                  <a:gd name="T18" fmla="*/ 1 w 69"/>
                  <a:gd name="T19" fmla="*/ 13 h 17"/>
                  <a:gd name="T20" fmla="*/ 69 w 69"/>
                  <a:gd name="T21" fmla="*/ 0 h 17"/>
                  <a:gd name="T22" fmla="*/ 69 w 69"/>
                  <a:gd name="T23" fmla="*/ 2 h 17"/>
                  <a:gd name="T24" fmla="*/ 69 w 69"/>
                  <a:gd name="T25" fmla="*/ 2 h 17"/>
                  <a:gd name="T26" fmla="*/ 69 w 69"/>
                  <a:gd name="T27" fmla="*/ 2 h 17"/>
                  <a:gd name="T28" fmla="*/ 69 w 69"/>
                  <a:gd name="T29" fmla="*/ 2 h 17"/>
                  <a:gd name="T30" fmla="*/ 69 w 69"/>
                  <a:gd name="T31" fmla="*/ 4 h 17"/>
                  <a:gd name="T32" fmla="*/ 69 w 69"/>
                  <a:gd name="T33" fmla="*/ 4 h 17"/>
                  <a:gd name="T34" fmla="*/ 69 w 69"/>
                  <a:gd name="T35" fmla="*/ 4 h 17"/>
                  <a:gd name="T36" fmla="*/ 69 w 69"/>
                  <a:gd name="T37" fmla="*/ 6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9" h="17">
                    <a:moveTo>
                      <a:pt x="69" y="6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69" y="4"/>
                    </a:lnTo>
                    <a:lnTo>
                      <a:pt x="69" y="6"/>
                    </a:lnTo>
                    <a:close/>
                  </a:path>
                </a:pathLst>
              </a:custGeom>
              <a:solidFill>
                <a:srgbClr val="E0E6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Freeform 5093"/>
              <p:cNvSpPr>
                <a:spLocks/>
              </p:cNvSpPr>
              <p:nvPr/>
            </p:nvSpPr>
            <p:spPr bwMode="auto">
              <a:xfrm>
                <a:off x="4697" y="1340"/>
                <a:ext cx="69" cy="17"/>
              </a:xfrm>
              <a:custGeom>
                <a:avLst/>
                <a:gdLst>
                  <a:gd name="T0" fmla="*/ 69 w 69"/>
                  <a:gd name="T1" fmla="*/ 4 h 17"/>
                  <a:gd name="T2" fmla="*/ 0 w 69"/>
                  <a:gd name="T3" fmla="*/ 17 h 17"/>
                  <a:gd name="T4" fmla="*/ 1 w 69"/>
                  <a:gd name="T5" fmla="*/ 15 h 17"/>
                  <a:gd name="T6" fmla="*/ 1 w 69"/>
                  <a:gd name="T7" fmla="*/ 15 h 17"/>
                  <a:gd name="T8" fmla="*/ 1 w 69"/>
                  <a:gd name="T9" fmla="*/ 15 h 17"/>
                  <a:gd name="T10" fmla="*/ 1 w 69"/>
                  <a:gd name="T11" fmla="*/ 15 h 17"/>
                  <a:gd name="T12" fmla="*/ 1 w 69"/>
                  <a:gd name="T13" fmla="*/ 13 h 17"/>
                  <a:gd name="T14" fmla="*/ 1 w 69"/>
                  <a:gd name="T15" fmla="*/ 13 h 17"/>
                  <a:gd name="T16" fmla="*/ 3 w 69"/>
                  <a:gd name="T17" fmla="*/ 13 h 17"/>
                  <a:gd name="T18" fmla="*/ 3 w 69"/>
                  <a:gd name="T19" fmla="*/ 12 h 17"/>
                  <a:gd name="T20" fmla="*/ 69 w 69"/>
                  <a:gd name="T21" fmla="*/ 0 h 17"/>
                  <a:gd name="T22" fmla="*/ 69 w 69"/>
                  <a:gd name="T23" fmla="*/ 2 h 17"/>
                  <a:gd name="T24" fmla="*/ 69 w 69"/>
                  <a:gd name="T25" fmla="*/ 2 h 17"/>
                  <a:gd name="T26" fmla="*/ 69 w 69"/>
                  <a:gd name="T27" fmla="*/ 2 h 17"/>
                  <a:gd name="T28" fmla="*/ 69 w 69"/>
                  <a:gd name="T29" fmla="*/ 2 h 17"/>
                  <a:gd name="T30" fmla="*/ 69 w 69"/>
                  <a:gd name="T31" fmla="*/ 4 h 17"/>
                  <a:gd name="T32" fmla="*/ 69 w 69"/>
                  <a:gd name="T33" fmla="*/ 4 h 17"/>
                  <a:gd name="T34" fmla="*/ 69 w 69"/>
                  <a:gd name="T35" fmla="*/ 4 h 17"/>
                  <a:gd name="T36" fmla="*/ 69 w 69"/>
                  <a:gd name="T37" fmla="*/ 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9" h="17">
                    <a:moveTo>
                      <a:pt x="69" y="4"/>
                    </a:moveTo>
                    <a:lnTo>
                      <a:pt x="0" y="17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rgbClr val="E0E6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Freeform 5094"/>
              <p:cNvSpPr>
                <a:spLocks/>
              </p:cNvSpPr>
              <p:nvPr/>
            </p:nvSpPr>
            <p:spPr bwMode="auto">
              <a:xfrm>
                <a:off x="4698" y="1338"/>
                <a:ext cx="69" cy="17"/>
              </a:xfrm>
              <a:custGeom>
                <a:avLst/>
                <a:gdLst>
                  <a:gd name="T0" fmla="*/ 68 w 69"/>
                  <a:gd name="T1" fmla="*/ 4 h 17"/>
                  <a:gd name="T2" fmla="*/ 0 w 69"/>
                  <a:gd name="T3" fmla="*/ 17 h 17"/>
                  <a:gd name="T4" fmla="*/ 0 w 69"/>
                  <a:gd name="T5" fmla="*/ 15 h 17"/>
                  <a:gd name="T6" fmla="*/ 0 w 69"/>
                  <a:gd name="T7" fmla="*/ 15 h 17"/>
                  <a:gd name="T8" fmla="*/ 2 w 69"/>
                  <a:gd name="T9" fmla="*/ 15 h 17"/>
                  <a:gd name="T10" fmla="*/ 2 w 69"/>
                  <a:gd name="T11" fmla="*/ 14 h 17"/>
                  <a:gd name="T12" fmla="*/ 2 w 69"/>
                  <a:gd name="T13" fmla="*/ 14 h 17"/>
                  <a:gd name="T14" fmla="*/ 2 w 69"/>
                  <a:gd name="T15" fmla="*/ 14 h 17"/>
                  <a:gd name="T16" fmla="*/ 2 w 69"/>
                  <a:gd name="T17" fmla="*/ 14 h 17"/>
                  <a:gd name="T18" fmla="*/ 4 w 69"/>
                  <a:gd name="T19" fmla="*/ 12 h 17"/>
                  <a:gd name="T20" fmla="*/ 69 w 69"/>
                  <a:gd name="T21" fmla="*/ 0 h 17"/>
                  <a:gd name="T22" fmla="*/ 69 w 69"/>
                  <a:gd name="T23" fmla="*/ 2 h 17"/>
                  <a:gd name="T24" fmla="*/ 68 w 69"/>
                  <a:gd name="T25" fmla="*/ 2 h 17"/>
                  <a:gd name="T26" fmla="*/ 68 w 69"/>
                  <a:gd name="T27" fmla="*/ 2 h 17"/>
                  <a:gd name="T28" fmla="*/ 68 w 69"/>
                  <a:gd name="T29" fmla="*/ 2 h 17"/>
                  <a:gd name="T30" fmla="*/ 68 w 69"/>
                  <a:gd name="T31" fmla="*/ 4 h 17"/>
                  <a:gd name="T32" fmla="*/ 68 w 69"/>
                  <a:gd name="T33" fmla="*/ 4 h 17"/>
                  <a:gd name="T34" fmla="*/ 68 w 69"/>
                  <a:gd name="T35" fmla="*/ 4 h 17"/>
                  <a:gd name="T36" fmla="*/ 68 w 69"/>
                  <a:gd name="T37" fmla="*/ 4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9" h="17">
                    <a:moveTo>
                      <a:pt x="68" y="4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0E6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Freeform 5095"/>
              <p:cNvSpPr>
                <a:spLocks/>
              </p:cNvSpPr>
              <p:nvPr/>
            </p:nvSpPr>
            <p:spPr bwMode="auto">
              <a:xfrm>
                <a:off x="4700" y="1336"/>
                <a:ext cx="67" cy="16"/>
              </a:xfrm>
              <a:custGeom>
                <a:avLst/>
                <a:gdLst>
                  <a:gd name="T0" fmla="*/ 66 w 67"/>
                  <a:gd name="T1" fmla="*/ 4 h 16"/>
                  <a:gd name="T2" fmla="*/ 0 w 67"/>
                  <a:gd name="T3" fmla="*/ 16 h 16"/>
                  <a:gd name="T4" fmla="*/ 0 w 67"/>
                  <a:gd name="T5" fmla="*/ 16 h 16"/>
                  <a:gd name="T6" fmla="*/ 0 w 67"/>
                  <a:gd name="T7" fmla="*/ 16 h 16"/>
                  <a:gd name="T8" fmla="*/ 0 w 67"/>
                  <a:gd name="T9" fmla="*/ 16 h 16"/>
                  <a:gd name="T10" fmla="*/ 2 w 67"/>
                  <a:gd name="T11" fmla="*/ 14 h 16"/>
                  <a:gd name="T12" fmla="*/ 2 w 67"/>
                  <a:gd name="T13" fmla="*/ 14 h 16"/>
                  <a:gd name="T14" fmla="*/ 2 w 67"/>
                  <a:gd name="T15" fmla="*/ 14 h 16"/>
                  <a:gd name="T16" fmla="*/ 2 w 67"/>
                  <a:gd name="T17" fmla="*/ 14 h 16"/>
                  <a:gd name="T18" fmla="*/ 2 w 67"/>
                  <a:gd name="T19" fmla="*/ 12 h 16"/>
                  <a:gd name="T20" fmla="*/ 67 w 67"/>
                  <a:gd name="T21" fmla="*/ 0 h 16"/>
                  <a:gd name="T22" fmla="*/ 67 w 67"/>
                  <a:gd name="T23" fmla="*/ 2 h 16"/>
                  <a:gd name="T24" fmla="*/ 67 w 67"/>
                  <a:gd name="T25" fmla="*/ 2 h 16"/>
                  <a:gd name="T26" fmla="*/ 67 w 67"/>
                  <a:gd name="T27" fmla="*/ 2 h 16"/>
                  <a:gd name="T28" fmla="*/ 67 w 67"/>
                  <a:gd name="T29" fmla="*/ 2 h 16"/>
                  <a:gd name="T30" fmla="*/ 67 w 67"/>
                  <a:gd name="T31" fmla="*/ 4 h 16"/>
                  <a:gd name="T32" fmla="*/ 66 w 67"/>
                  <a:gd name="T33" fmla="*/ 4 h 16"/>
                  <a:gd name="T34" fmla="*/ 66 w 67"/>
                  <a:gd name="T35" fmla="*/ 4 h 16"/>
                  <a:gd name="T36" fmla="*/ 66 w 67"/>
                  <a:gd name="T37" fmla="*/ 4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16">
                    <a:moveTo>
                      <a:pt x="66" y="4"/>
                    </a:move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0E6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Freeform 5096"/>
              <p:cNvSpPr>
                <a:spLocks/>
              </p:cNvSpPr>
              <p:nvPr/>
            </p:nvSpPr>
            <p:spPr bwMode="auto">
              <a:xfrm>
                <a:off x="4702" y="1335"/>
                <a:ext cx="65" cy="15"/>
              </a:xfrm>
              <a:custGeom>
                <a:avLst/>
                <a:gdLst>
                  <a:gd name="T0" fmla="*/ 65 w 65"/>
                  <a:gd name="T1" fmla="*/ 3 h 15"/>
                  <a:gd name="T2" fmla="*/ 0 w 65"/>
                  <a:gd name="T3" fmla="*/ 15 h 15"/>
                  <a:gd name="T4" fmla="*/ 0 w 65"/>
                  <a:gd name="T5" fmla="*/ 15 h 15"/>
                  <a:gd name="T6" fmla="*/ 0 w 65"/>
                  <a:gd name="T7" fmla="*/ 15 h 15"/>
                  <a:gd name="T8" fmla="*/ 0 w 65"/>
                  <a:gd name="T9" fmla="*/ 15 h 15"/>
                  <a:gd name="T10" fmla="*/ 0 w 65"/>
                  <a:gd name="T11" fmla="*/ 13 h 15"/>
                  <a:gd name="T12" fmla="*/ 2 w 65"/>
                  <a:gd name="T13" fmla="*/ 13 h 15"/>
                  <a:gd name="T14" fmla="*/ 2 w 65"/>
                  <a:gd name="T15" fmla="*/ 13 h 15"/>
                  <a:gd name="T16" fmla="*/ 2 w 65"/>
                  <a:gd name="T17" fmla="*/ 11 h 15"/>
                  <a:gd name="T18" fmla="*/ 2 w 65"/>
                  <a:gd name="T19" fmla="*/ 11 h 15"/>
                  <a:gd name="T20" fmla="*/ 65 w 65"/>
                  <a:gd name="T21" fmla="*/ 0 h 15"/>
                  <a:gd name="T22" fmla="*/ 65 w 65"/>
                  <a:gd name="T23" fmla="*/ 1 h 15"/>
                  <a:gd name="T24" fmla="*/ 65 w 65"/>
                  <a:gd name="T25" fmla="*/ 1 h 15"/>
                  <a:gd name="T26" fmla="*/ 65 w 65"/>
                  <a:gd name="T27" fmla="*/ 1 h 15"/>
                  <a:gd name="T28" fmla="*/ 65 w 65"/>
                  <a:gd name="T29" fmla="*/ 1 h 15"/>
                  <a:gd name="T30" fmla="*/ 65 w 65"/>
                  <a:gd name="T31" fmla="*/ 3 h 15"/>
                  <a:gd name="T32" fmla="*/ 65 w 65"/>
                  <a:gd name="T33" fmla="*/ 3 h 15"/>
                  <a:gd name="T34" fmla="*/ 65 w 65"/>
                  <a:gd name="T35" fmla="*/ 3 h 15"/>
                  <a:gd name="T36" fmla="*/ 65 w 65"/>
                  <a:gd name="T37" fmla="*/ 3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5" h="15">
                    <a:moveTo>
                      <a:pt x="65" y="3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rgbClr val="E0E6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Freeform 5097"/>
              <p:cNvSpPr>
                <a:spLocks/>
              </p:cNvSpPr>
              <p:nvPr/>
            </p:nvSpPr>
            <p:spPr bwMode="auto">
              <a:xfrm>
                <a:off x="4702" y="1333"/>
                <a:ext cx="65" cy="15"/>
              </a:xfrm>
              <a:custGeom>
                <a:avLst/>
                <a:gdLst>
                  <a:gd name="T0" fmla="*/ 65 w 65"/>
                  <a:gd name="T1" fmla="*/ 3 h 15"/>
                  <a:gd name="T2" fmla="*/ 0 w 65"/>
                  <a:gd name="T3" fmla="*/ 15 h 15"/>
                  <a:gd name="T4" fmla="*/ 2 w 65"/>
                  <a:gd name="T5" fmla="*/ 15 h 15"/>
                  <a:gd name="T6" fmla="*/ 2 w 65"/>
                  <a:gd name="T7" fmla="*/ 15 h 15"/>
                  <a:gd name="T8" fmla="*/ 2 w 65"/>
                  <a:gd name="T9" fmla="*/ 13 h 15"/>
                  <a:gd name="T10" fmla="*/ 2 w 65"/>
                  <a:gd name="T11" fmla="*/ 13 h 15"/>
                  <a:gd name="T12" fmla="*/ 2 w 65"/>
                  <a:gd name="T13" fmla="*/ 13 h 15"/>
                  <a:gd name="T14" fmla="*/ 3 w 65"/>
                  <a:gd name="T15" fmla="*/ 13 h 15"/>
                  <a:gd name="T16" fmla="*/ 3 w 65"/>
                  <a:gd name="T17" fmla="*/ 11 h 15"/>
                  <a:gd name="T18" fmla="*/ 3 w 65"/>
                  <a:gd name="T19" fmla="*/ 11 h 15"/>
                  <a:gd name="T20" fmla="*/ 65 w 65"/>
                  <a:gd name="T21" fmla="*/ 0 h 15"/>
                  <a:gd name="T22" fmla="*/ 65 w 65"/>
                  <a:gd name="T23" fmla="*/ 0 h 15"/>
                  <a:gd name="T24" fmla="*/ 65 w 65"/>
                  <a:gd name="T25" fmla="*/ 2 h 15"/>
                  <a:gd name="T26" fmla="*/ 65 w 65"/>
                  <a:gd name="T27" fmla="*/ 2 h 15"/>
                  <a:gd name="T28" fmla="*/ 65 w 65"/>
                  <a:gd name="T29" fmla="*/ 2 h 15"/>
                  <a:gd name="T30" fmla="*/ 65 w 65"/>
                  <a:gd name="T31" fmla="*/ 3 h 15"/>
                  <a:gd name="T32" fmla="*/ 65 w 65"/>
                  <a:gd name="T33" fmla="*/ 3 h 15"/>
                  <a:gd name="T34" fmla="*/ 65 w 65"/>
                  <a:gd name="T35" fmla="*/ 3 h 15"/>
                  <a:gd name="T36" fmla="*/ 65 w 65"/>
                  <a:gd name="T37" fmla="*/ 3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5" h="15">
                    <a:moveTo>
                      <a:pt x="65" y="3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65" y="0"/>
                    </a:lnTo>
                    <a:lnTo>
                      <a:pt x="65" y="2"/>
                    </a:lnTo>
                    <a:lnTo>
                      <a:pt x="65" y="3"/>
                    </a:lnTo>
                    <a:close/>
                  </a:path>
                </a:pathLst>
              </a:custGeom>
              <a:solidFill>
                <a:srgbClr val="E3E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Freeform 5098"/>
              <p:cNvSpPr>
                <a:spLocks/>
              </p:cNvSpPr>
              <p:nvPr/>
            </p:nvSpPr>
            <p:spPr bwMode="auto">
              <a:xfrm>
                <a:off x="4704" y="1331"/>
                <a:ext cx="63" cy="15"/>
              </a:xfrm>
              <a:custGeom>
                <a:avLst/>
                <a:gdLst>
                  <a:gd name="T0" fmla="*/ 63 w 63"/>
                  <a:gd name="T1" fmla="*/ 4 h 15"/>
                  <a:gd name="T2" fmla="*/ 0 w 63"/>
                  <a:gd name="T3" fmla="*/ 15 h 15"/>
                  <a:gd name="T4" fmla="*/ 0 w 63"/>
                  <a:gd name="T5" fmla="*/ 15 h 15"/>
                  <a:gd name="T6" fmla="*/ 1 w 63"/>
                  <a:gd name="T7" fmla="*/ 15 h 15"/>
                  <a:gd name="T8" fmla="*/ 1 w 63"/>
                  <a:gd name="T9" fmla="*/ 13 h 15"/>
                  <a:gd name="T10" fmla="*/ 1 w 63"/>
                  <a:gd name="T11" fmla="*/ 13 h 15"/>
                  <a:gd name="T12" fmla="*/ 1 w 63"/>
                  <a:gd name="T13" fmla="*/ 13 h 15"/>
                  <a:gd name="T14" fmla="*/ 1 w 63"/>
                  <a:gd name="T15" fmla="*/ 11 h 15"/>
                  <a:gd name="T16" fmla="*/ 3 w 63"/>
                  <a:gd name="T17" fmla="*/ 11 h 15"/>
                  <a:gd name="T18" fmla="*/ 3 w 63"/>
                  <a:gd name="T19" fmla="*/ 11 h 15"/>
                  <a:gd name="T20" fmla="*/ 63 w 63"/>
                  <a:gd name="T21" fmla="*/ 0 h 15"/>
                  <a:gd name="T22" fmla="*/ 63 w 63"/>
                  <a:gd name="T23" fmla="*/ 0 h 15"/>
                  <a:gd name="T24" fmla="*/ 63 w 63"/>
                  <a:gd name="T25" fmla="*/ 2 h 15"/>
                  <a:gd name="T26" fmla="*/ 63 w 63"/>
                  <a:gd name="T27" fmla="*/ 2 h 15"/>
                  <a:gd name="T28" fmla="*/ 63 w 63"/>
                  <a:gd name="T29" fmla="*/ 2 h 15"/>
                  <a:gd name="T30" fmla="*/ 63 w 63"/>
                  <a:gd name="T31" fmla="*/ 2 h 15"/>
                  <a:gd name="T32" fmla="*/ 63 w 63"/>
                  <a:gd name="T33" fmla="*/ 4 h 15"/>
                  <a:gd name="T34" fmla="*/ 63 w 63"/>
                  <a:gd name="T35" fmla="*/ 4 h 15"/>
                  <a:gd name="T36" fmla="*/ 63 w 63"/>
                  <a:gd name="T37" fmla="*/ 4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3" h="15">
                    <a:moveTo>
                      <a:pt x="63" y="4"/>
                    </a:moveTo>
                    <a:lnTo>
                      <a:pt x="0" y="15"/>
                    </a:lnTo>
                    <a:lnTo>
                      <a:pt x="1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3E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Freeform 5099"/>
              <p:cNvSpPr>
                <a:spLocks/>
              </p:cNvSpPr>
              <p:nvPr/>
            </p:nvSpPr>
            <p:spPr bwMode="auto">
              <a:xfrm>
                <a:off x="4705" y="1329"/>
                <a:ext cx="64" cy="15"/>
              </a:xfrm>
              <a:custGeom>
                <a:avLst/>
                <a:gdLst>
                  <a:gd name="T0" fmla="*/ 62 w 64"/>
                  <a:gd name="T1" fmla="*/ 4 h 15"/>
                  <a:gd name="T2" fmla="*/ 0 w 64"/>
                  <a:gd name="T3" fmla="*/ 15 h 15"/>
                  <a:gd name="T4" fmla="*/ 0 w 64"/>
                  <a:gd name="T5" fmla="*/ 15 h 15"/>
                  <a:gd name="T6" fmla="*/ 0 w 64"/>
                  <a:gd name="T7" fmla="*/ 13 h 15"/>
                  <a:gd name="T8" fmla="*/ 2 w 64"/>
                  <a:gd name="T9" fmla="*/ 13 h 15"/>
                  <a:gd name="T10" fmla="*/ 2 w 64"/>
                  <a:gd name="T11" fmla="*/ 13 h 15"/>
                  <a:gd name="T12" fmla="*/ 2 w 64"/>
                  <a:gd name="T13" fmla="*/ 11 h 15"/>
                  <a:gd name="T14" fmla="*/ 2 w 64"/>
                  <a:gd name="T15" fmla="*/ 11 h 15"/>
                  <a:gd name="T16" fmla="*/ 4 w 64"/>
                  <a:gd name="T17" fmla="*/ 11 h 15"/>
                  <a:gd name="T18" fmla="*/ 4 w 64"/>
                  <a:gd name="T19" fmla="*/ 11 h 15"/>
                  <a:gd name="T20" fmla="*/ 64 w 64"/>
                  <a:gd name="T21" fmla="*/ 0 h 15"/>
                  <a:gd name="T22" fmla="*/ 64 w 64"/>
                  <a:gd name="T23" fmla="*/ 0 h 15"/>
                  <a:gd name="T24" fmla="*/ 64 w 64"/>
                  <a:gd name="T25" fmla="*/ 2 h 15"/>
                  <a:gd name="T26" fmla="*/ 62 w 64"/>
                  <a:gd name="T27" fmla="*/ 2 h 15"/>
                  <a:gd name="T28" fmla="*/ 62 w 64"/>
                  <a:gd name="T29" fmla="*/ 2 h 15"/>
                  <a:gd name="T30" fmla="*/ 62 w 64"/>
                  <a:gd name="T31" fmla="*/ 2 h 15"/>
                  <a:gd name="T32" fmla="*/ 62 w 64"/>
                  <a:gd name="T33" fmla="*/ 4 h 15"/>
                  <a:gd name="T34" fmla="*/ 62 w 64"/>
                  <a:gd name="T35" fmla="*/ 4 h 15"/>
                  <a:gd name="T36" fmla="*/ 62 w 64"/>
                  <a:gd name="T37" fmla="*/ 4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4" h="15">
                    <a:moveTo>
                      <a:pt x="62" y="4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3E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5100"/>
              <p:cNvSpPr>
                <a:spLocks/>
              </p:cNvSpPr>
              <p:nvPr/>
            </p:nvSpPr>
            <p:spPr bwMode="auto">
              <a:xfrm>
                <a:off x="4707" y="1327"/>
                <a:ext cx="62" cy="15"/>
              </a:xfrm>
              <a:custGeom>
                <a:avLst/>
                <a:gdLst>
                  <a:gd name="T0" fmla="*/ 60 w 62"/>
                  <a:gd name="T1" fmla="*/ 4 h 15"/>
                  <a:gd name="T2" fmla="*/ 0 w 62"/>
                  <a:gd name="T3" fmla="*/ 15 h 15"/>
                  <a:gd name="T4" fmla="*/ 0 w 62"/>
                  <a:gd name="T5" fmla="*/ 15 h 15"/>
                  <a:gd name="T6" fmla="*/ 0 w 62"/>
                  <a:gd name="T7" fmla="*/ 13 h 15"/>
                  <a:gd name="T8" fmla="*/ 2 w 62"/>
                  <a:gd name="T9" fmla="*/ 13 h 15"/>
                  <a:gd name="T10" fmla="*/ 2 w 62"/>
                  <a:gd name="T11" fmla="*/ 13 h 15"/>
                  <a:gd name="T12" fmla="*/ 2 w 62"/>
                  <a:gd name="T13" fmla="*/ 11 h 15"/>
                  <a:gd name="T14" fmla="*/ 2 w 62"/>
                  <a:gd name="T15" fmla="*/ 11 h 15"/>
                  <a:gd name="T16" fmla="*/ 3 w 62"/>
                  <a:gd name="T17" fmla="*/ 11 h 15"/>
                  <a:gd name="T18" fmla="*/ 3 w 62"/>
                  <a:gd name="T19" fmla="*/ 9 h 15"/>
                  <a:gd name="T20" fmla="*/ 62 w 62"/>
                  <a:gd name="T21" fmla="*/ 0 h 15"/>
                  <a:gd name="T22" fmla="*/ 62 w 62"/>
                  <a:gd name="T23" fmla="*/ 0 h 15"/>
                  <a:gd name="T24" fmla="*/ 62 w 62"/>
                  <a:gd name="T25" fmla="*/ 2 h 15"/>
                  <a:gd name="T26" fmla="*/ 62 w 62"/>
                  <a:gd name="T27" fmla="*/ 2 h 15"/>
                  <a:gd name="T28" fmla="*/ 62 w 62"/>
                  <a:gd name="T29" fmla="*/ 2 h 15"/>
                  <a:gd name="T30" fmla="*/ 62 w 62"/>
                  <a:gd name="T31" fmla="*/ 2 h 15"/>
                  <a:gd name="T32" fmla="*/ 62 w 62"/>
                  <a:gd name="T33" fmla="*/ 4 h 15"/>
                  <a:gd name="T34" fmla="*/ 60 w 62"/>
                  <a:gd name="T35" fmla="*/ 4 h 15"/>
                  <a:gd name="T36" fmla="*/ 60 w 62"/>
                  <a:gd name="T37" fmla="*/ 4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2" h="15">
                    <a:moveTo>
                      <a:pt x="60" y="4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3E7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Freeform 5101"/>
              <p:cNvSpPr>
                <a:spLocks/>
              </p:cNvSpPr>
              <p:nvPr/>
            </p:nvSpPr>
            <p:spPr bwMode="auto">
              <a:xfrm>
                <a:off x="4709" y="1325"/>
                <a:ext cx="60" cy="15"/>
              </a:xfrm>
              <a:custGeom>
                <a:avLst/>
                <a:gdLst>
                  <a:gd name="T0" fmla="*/ 60 w 60"/>
                  <a:gd name="T1" fmla="*/ 4 h 15"/>
                  <a:gd name="T2" fmla="*/ 0 w 60"/>
                  <a:gd name="T3" fmla="*/ 15 h 15"/>
                  <a:gd name="T4" fmla="*/ 0 w 60"/>
                  <a:gd name="T5" fmla="*/ 13 h 15"/>
                  <a:gd name="T6" fmla="*/ 0 w 60"/>
                  <a:gd name="T7" fmla="*/ 13 h 15"/>
                  <a:gd name="T8" fmla="*/ 1 w 60"/>
                  <a:gd name="T9" fmla="*/ 13 h 15"/>
                  <a:gd name="T10" fmla="*/ 1 w 60"/>
                  <a:gd name="T11" fmla="*/ 11 h 15"/>
                  <a:gd name="T12" fmla="*/ 1 w 60"/>
                  <a:gd name="T13" fmla="*/ 11 h 15"/>
                  <a:gd name="T14" fmla="*/ 1 w 60"/>
                  <a:gd name="T15" fmla="*/ 11 h 15"/>
                  <a:gd name="T16" fmla="*/ 3 w 60"/>
                  <a:gd name="T17" fmla="*/ 11 h 15"/>
                  <a:gd name="T18" fmla="*/ 3 w 60"/>
                  <a:gd name="T19" fmla="*/ 10 h 15"/>
                  <a:gd name="T20" fmla="*/ 60 w 60"/>
                  <a:gd name="T21" fmla="*/ 0 h 15"/>
                  <a:gd name="T22" fmla="*/ 60 w 60"/>
                  <a:gd name="T23" fmla="*/ 0 h 15"/>
                  <a:gd name="T24" fmla="*/ 60 w 60"/>
                  <a:gd name="T25" fmla="*/ 2 h 15"/>
                  <a:gd name="T26" fmla="*/ 60 w 60"/>
                  <a:gd name="T27" fmla="*/ 2 h 15"/>
                  <a:gd name="T28" fmla="*/ 60 w 60"/>
                  <a:gd name="T29" fmla="*/ 2 h 15"/>
                  <a:gd name="T30" fmla="*/ 60 w 60"/>
                  <a:gd name="T31" fmla="*/ 2 h 15"/>
                  <a:gd name="T32" fmla="*/ 60 w 60"/>
                  <a:gd name="T33" fmla="*/ 4 h 15"/>
                  <a:gd name="T34" fmla="*/ 60 w 60"/>
                  <a:gd name="T35" fmla="*/ 4 h 15"/>
                  <a:gd name="T36" fmla="*/ 60 w 60"/>
                  <a:gd name="T37" fmla="*/ 4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0" h="15">
                    <a:moveTo>
                      <a:pt x="60" y="4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3E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Freeform 5102"/>
              <p:cNvSpPr>
                <a:spLocks/>
              </p:cNvSpPr>
              <p:nvPr/>
            </p:nvSpPr>
            <p:spPr bwMode="auto">
              <a:xfrm>
                <a:off x="4710" y="1323"/>
                <a:ext cx="59" cy="13"/>
              </a:xfrm>
              <a:custGeom>
                <a:avLst/>
                <a:gdLst>
                  <a:gd name="T0" fmla="*/ 59 w 59"/>
                  <a:gd name="T1" fmla="*/ 4 h 13"/>
                  <a:gd name="T2" fmla="*/ 0 w 59"/>
                  <a:gd name="T3" fmla="*/ 13 h 13"/>
                  <a:gd name="T4" fmla="*/ 0 w 59"/>
                  <a:gd name="T5" fmla="*/ 13 h 13"/>
                  <a:gd name="T6" fmla="*/ 0 w 59"/>
                  <a:gd name="T7" fmla="*/ 13 h 13"/>
                  <a:gd name="T8" fmla="*/ 2 w 59"/>
                  <a:gd name="T9" fmla="*/ 13 h 13"/>
                  <a:gd name="T10" fmla="*/ 2 w 59"/>
                  <a:gd name="T11" fmla="*/ 12 h 13"/>
                  <a:gd name="T12" fmla="*/ 2 w 59"/>
                  <a:gd name="T13" fmla="*/ 12 h 13"/>
                  <a:gd name="T14" fmla="*/ 2 w 59"/>
                  <a:gd name="T15" fmla="*/ 12 h 13"/>
                  <a:gd name="T16" fmla="*/ 4 w 59"/>
                  <a:gd name="T17" fmla="*/ 10 h 13"/>
                  <a:gd name="T18" fmla="*/ 4 w 59"/>
                  <a:gd name="T19" fmla="*/ 10 h 13"/>
                  <a:gd name="T20" fmla="*/ 59 w 59"/>
                  <a:gd name="T21" fmla="*/ 0 h 13"/>
                  <a:gd name="T22" fmla="*/ 59 w 59"/>
                  <a:gd name="T23" fmla="*/ 0 h 13"/>
                  <a:gd name="T24" fmla="*/ 59 w 59"/>
                  <a:gd name="T25" fmla="*/ 2 h 13"/>
                  <a:gd name="T26" fmla="*/ 59 w 59"/>
                  <a:gd name="T27" fmla="*/ 2 h 13"/>
                  <a:gd name="T28" fmla="*/ 59 w 59"/>
                  <a:gd name="T29" fmla="*/ 2 h 13"/>
                  <a:gd name="T30" fmla="*/ 59 w 59"/>
                  <a:gd name="T31" fmla="*/ 2 h 13"/>
                  <a:gd name="T32" fmla="*/ 59 w 59"/>
                  <a:gd name="T33" fmla="*/ 4 h 13"/>
                  <a:gd name="T34" fmla="*/ 59 w 59"/>
                  <a:gd name="T35" fmla="*/ 4 h 13"/>
                  <a:gd name="T36" fmla="*/ 59 w 59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13">
                    <a:moveTo>
                      <a:pt x="59" y="4"/>
                    </a:moveTo>
                    <a:lnTo>
                      <a:pt x="0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59" y="0"/>
                    </a:lnTo>
                    <a:lnTo>
                      <a:pt x="59" y="2"/>
                    </a:lnTo>
                    <a:lnTo>
                      <a:pt x="59" y="4"/>
                    </a:lnTo>
                    <a:close/>
                  </a:path>
                </a:pathLst>
              </a:custGeom>
              <a:solidFill>
                <a:srgbClr val="E7EB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Freeform 5103"/>
              <p:cNvSpPr>
                <a:spLocks/>
              </p:cNvSpPr>
              <p:nvPr/>
            </p:nvSpPr>
            <p:spPr bwMode="auto">
              <a:xfrm>
                <a:off x="4712" y="1321"/>
                <a:ext cx="57" cy="14"/>
              </a:xfrm>
              <a:custGeom>
                <a:avLst/>
                <a:gdLst>
                  <a:gd name="T0" fmla="*/ 57 w 57"/>
                  <a:gd name="T1" fmla="*/ 4 h 14"/>
                  <a:gd name="T2" fmla="*/ 0 w 57"/>
                  <a:gd name="T3" fmla="*/ 14 h 14"/>
                  <a:gd name="T4" fmla="*/ 0 w 57"/>
                  <a:gd name="T5" fmla="*/ 14 h 14"/>
                  <a:gd name="T6" fmla="*/ 0 w 57"/>
                  <a:gd name="T7" fmla="*/ 14 h 14"/>
                  <a:gd name="T8" fmla="*/ 2 w 57"/>
                  <a:gd name="T9" fmla="*/ 12 h 14"/>
                  <a:gd name="T10" fmla="*/ 2 w 57"/>
                  <a:gd name="T11" fmla="*/ 12 h 14"/>
                  <a:gd name="T12" fmla="*/ 2 w 57"/>
                  <a:gd name="T13" fmla="*/ 12 h 14"/>
                  <a:gd name="T14" fmla="*/ 2 w 57"/>
                  <a:gd name="T15" fmla="*/ 12 h 14"/>
                  <a:gd name="T16" fmla="*/ 4 w 57"/>
                  <a:gd name="T17" fmla="*/ 10 h 14"/>
                  <a:gd name="T18" fmla="*/ 4 w 57"/>
                  <a:gd name="T19" fmla="*/ 10 h 14"/>
                  <a:gd name="T20" fmla="*/ 57 w 57"/>
                  <a:gd name="T21" fmla="*/ 0 h 14"/>
                  <a:gd name="T22" fmla="*/ 57 w 57"/>
                  <a:gd name="T23" fmla="*/ 0 h 14"/>
                  <a:gd name="T24" fmla="*/ 57 w 57"/>
                  <a:gd name="T25" fmla="*/ 0 h 14"/>
                  <a:gd name="T26" fmla="*/ 57 w 57"/>
                  <a:gd name="T27" fmla="*/ 2 h 14"/>
                  <a:gd name="T28" fmla="*/ 57 w 57"/>
                  <a:gd name="T29" fmla="*/ 2 h 14"/>
                  <a:gd name="T30" fmla="*/ 57 w 57"/>
                  <a:gd name="T31" fmla="*/ 2 h 14"/>
                  <a:gd name="T32" fmla="*/ 57 w 57"/>
                  <a:gd name="T33" fmla="*/ 4 h 14"/>
                  <a:gd name="T34" fmla="*/ 57 w 57"/>
                  <a:gd name="T35" fmla="*/ 4 h 14"/>
                  <a:gd name="T36" fmla="*/ 57 w 57"/>
                  <a:gd name="T37" fmla="*/ 4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7" h="14">
                    <a:moveTo>
                      <a:pt x="57" y="4"/>
                    </a:move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57" y="0"/>
                    </a:lnTo>
                    <a:lnTo>
                      <a:pt x="57" y="2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7EB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2" name="Freeform 5104"/>
              <p:cNvSpPr>
                <a:spLocks/>
              </p:cNvSpPr>
              <p:nvPr/>
            </p:nvSpPr>
            <p:spPr bwMode="auto">
              <a:xfrm>
                <a:off x="4714" y="1320"/>
                <a:ext cx="55" cy="13"/>
              </a:xfrm>
              <a:custGeom>
                <a:avLst/>
                <a:gdLst>
                  <a:gd name="T0" fmla="*/ 55 w 55"/>
                  <a:gd name="T1" fmla="*/ 3 h 13"/>
                  <a:gd name="T2" fmla="*/ 0 w 55"/>
                  <a:gd name="T3" fmla="*/ 13 h 13"/>
                  <a:gd name="T4" fmla="*/ 0 w 55"/>
                  <a:gd name="T5" fmla="*/ 13 h 13"/>
                  <a:gd name="T6" fmla="*/ 0 w 55"/>
                  <a:gd name="T7" fmla="*/ 13 h 13"/>
                  <a:gd name="T8" fmla="*/ 2 w 55"/>
                  <a:gd name="T9" fmla="*/ 11 h 13"/>
                  <a:gd name="T10" fmla="*/ 2 w 55"/>
                  <a:gd name="T11" fmla="*/ 11 h 13"/>
                  <a:gd name="T12" fmla="*/ 2 w 55"/>
                  <a:gd name="T13" fmla="*/ 11 h 13"/>
                  <a:gd name="T14" fmla="*/ 2 w 55"/>
                  <a:gd name="T15" fmla="*/ 9 h 13"/>
                  <a:gd name="T16" fmla="*/ 3 w 55"/>
                  <a:gd name="T17" fmla="*/ 9 h 13"/>
                  <a:gd name="T18" fmla="*/ 3 w 55"/>
                  <a:gd name="T19" fmla="*/ 9 h 13"/>
                  <a:gd name="T20" fmla="*/ 55 w 55"/>
                  <a:gd name="T21" fmla="*/ 0 h 13"/>
                  <a:gd name="T22" fmla="*/ 55 w 55"/>
                  <a:gd name="T23" fmla="*/ 0 h 13"/>
                  <a:gd name="T24" fmla="*/ 55 w 55"/>
                  <a:gd name="T25" fmla="*/ 0 h 13"/>
                  <a:gd name="T26" fmla="*/ 55 w 55"/>
                  <a:gd name="T27" fmla="*/ 1 h 13"/>
                  <a:gd name="T28" fmla="*/ 55 w 55"/>
                  <a:gd name="T29" fmla="*/ 1 h 13"/>
                  <a:gd name="T30" fmla="*/ 55 w 55"/>
                  <a:gd name="T31" fmla="*/ 1 h 13"/>
                  <a:gd name="T32" fmla="*/ 55 w 55"/>
                  <a:gd name="T33" fmla="*/ 1 h 13"/>
                  <a:gd name="T34" fmla="*/ 55 w 55"/>
                  <a:gd name="T35" fmla="*/ 3 h 13"/>
                  <a:gd name="T36" fmla="*/ 55 w 55"/>
                  <a:gd name="T37" fmla="*/ 3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" h="13">
                    <a:moveTo>
                      <a:pt x="55" y="3"/>
                    </a:move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rgbClr val="E7EB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Freeform 5105"/>
              <p:cNvSpPr>
                <a:spLocks/>
              </p:cNvSpPr>
              <p:nvPr/>
            </p:nvSpPr>
            <p:spPr bwMode="auto">
              <a:xfrm>
                <a:off x="4716" y="1318"/>
                <a:ext cx="55" cy="13"/>
              </a:xfrm>
              <a:custGeom>
                <a:avLst/>
                <a:gdLst>
                  <a:gd name="T0" fmla="*/ 53 w 55"/>
                  <a:gd name="T1" fmla="*/ 3 h 13"/>
                  <a:gd name="T2" fmla="*/ 0 w 55"/>
                  <a:gd name="T3" fmla="*/ 13 h 13"/>
                  <a:gd name="T4" fmla="*/ 0 w 55"/>
                  <a:gd name="T5" fmla="*/ 13 h 13"/>
                  <a:gd name="T6" fmla="*/ 0 w 55"/>
                  <a:gd name="T7" fmla="*/ 11 h 13"/>
                  <a:gd name="T8" fmla="*/ 1 w 55"/>
                  <a:gd name="T9" fmla="*/ 11 h 13"/>
                  <a:gd name="T10" fmla="*/ 1 w 55"/>
                  <a:gd name="T11" fmla="*/ 11 h 13"/>
                  <a:gd name="T12" fmla="*/ 1 w 55"/>
                  <a:gd name="T13" fmla="*/ 9 h 13"/>
                  <a:gd name="T14" fmla="*/ 3 w 55"/>
                  <a:gd name="T15" fmla="*/ 9 h 13"/>
                  <a:gd name="T16" fmla="*/ 3 w 55"/>
                  <a:gd name="T17" fmla="*/ 9 h 13"/>
                  <a:gd name="T18" fmla="*/ 3 w 55"/>
                  <a:gd name="T19" fmla="*/ 9 h 13"/>
                  <a:gd name="T20" fmla="*/ 55 w 55"/>
                  <a:gd name="T21" fmla="*/ 0 h 13"/>
                  <a:gd name="T22" fmla="*/ 55 w 55"/>
                  <a:gd name="T23" fmla="*/ 0 h 13"/>
                  <a:gd name="T24" fmla="*/ 55 w 55"/>
                  <a:gd name="T25" fmla="*/ 0 h 13"/>
                  <a:gd name="T26" fmla="*/ 53 w 55"/>
                  <a:gd name="T27" fmla="*/ 2 h 13"/>
                  <a:gd name="T28" fmla="*/ 53 w 55"/>
                  <a:gd name="T29" fmla="*/ 2 h 13"/>
                  <a:gd name="T30" fmla="*/ 53 w 55"/>
                  <a:gd name="T31" fmla="*/ 2 h 13"/>
                  <a:gd name="T32" fmla="*/ 53 w 55"/>
                  <a:gd name="T33" fmla="*/ 2 h 13"/>
                  <a:gd name="T34" fmla="*/ 53 w 55"/>
                  <a:gd name="T35" fmla="*/ 3 h 13"/>
                  <a:gd name="T36" fmla="*/ 53 w 55"/>
                  <a:gd name="T37" fmla="*/ 3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" h="13">
                    <a:moveTo>
                      <a:pt x="53" y="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E7EB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4" name="Freeform 5106"/>
              <p:cNvSpPr>
                <a:spLocks/>
              </p:cNvSpPr>
              <p:nvPr/>
            </p:nvSpPr>
            <p:spPr bwMode="auto">
              <a:xfrm>
                <a:off x="4717" y="1316"/>
                <a:ext cx="54" cy="13"/>
              </a:xfrm>
              <a:custGeom>
                <a:avLst/>
                <a:gdLst>
                  <a:gd name="T0" fmla="*/ 52 w 54"/>
                  <a:gd name="T1" fmla="*/ 4 h 13"/>
                  <a:gd name="T2" fmla="*/ 0 w 54"/>
                  <a:gd name="T3" fmla="*/ 13 h 13"/>
                  <a:gd name="T4" fmla="*/ 0 w 54"/>
                  <a:gd name="T5" fmla="*/ 11 h 13"/>
                  <a:gd name="T6" fmla="*/ 2 w 54"/>
                  <a:gd name="T7" fmla="*/ 11 h 13"/>
                  <a:gd name="T8" fmla="*/ 2 w 54"/>
                  <a:gd name="T9" fmla="*/ 11 h 13"/>
                  <a:gd name="T10" fmla="*/ 2 w 54"/>
                  <a:gd name="T11" fmla="*/ 11 h 13"/>
                  <a:gd name="T12" fmla="*/ 4 w 54"/>
                  <a:gd name="T13" fmla="*/ 9 h 13"/>
                  <a:gd name="T14" fmla="*/ 4 w 54"/>
                  <a:gd name="T15" fmla="*/ 9 h 13"/>
                  <a:gd name="T16" fmla="*/ 4 w 54"/>
                  <a:gd name="T17" fmla="*/ 9 h 13"/>
                  <a:gd name="T18" fmla="*/ 4 w 54"/>
                  <a:gd name="T19" fmla="*/ 7 h 13"/>
                  <a:gd name="T20" fmla="*/ 54 w 54"/>
                  <a:gd name="T21" fmla="*/ 0 h 13"/>
                  <a:gd name="T22" fmla="*/ 54 w 54"/>
                  <a:gd name="T23" fmla="*/ 0 h 13"/>
                  <a:gd name="T24" fmla="*/ 54 w 54"/>
                  <a:gd name="T25" fmla="*/ 0 h 13"/>
                  <a:gd name="T26" fmla="*/ 54 w 54"/>
                  <a:gd name="T27" fmla="*/ 2 h 13"/>
                  <a:gd name="T28" fmla="*/ 54 w 54"/>
                  <a:gd name="T29" fmla="*/ 2 h 13"/>
                  <a:gd name="T30" fmla="*/ 54 w 54"/>
                  <a:gd name="T31" fmla="*/ 2 h 13"/>
                  <a:gd name="T32" fmla="*/ 54 w 54"/>
                  <a:gd name="T33" fmla="*/ 2 h 13"/>
                  <a:gd name="T34" fmla="*/ 52 w 54"/>
                  <a:gd name="T35" fmla="*/ 4 h 13"/>
                  <a:gd name="T36" fmla="*/ 52 w 54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13">
                    <a:moveTo>
                      <a:pt x="52" y="4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7EB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Freeform 5107"/>
              <p:cNvSpPr>
                <a:spLocks/>
              </p:cNvSpPr>
              <p:nvPr/>
            </p:nvSpPr>
            <p:spPr bwMode="auto">
              <a:xfrm>
                <a:off x="4719" y="1314"/>
                <a:ext cx="52" cy="13"/>
              </a:xfrm>
              <a:custGeom>
                <a:avLst/>
                <a:gdLst>
                  <a:gd name="T0" fmla="*/ 52 w 52"/>
                  <a:gd name="T1" fmla="*/ 4 h 13"/>
                  <a:gd name="T2" fmla="*/ 0 w 52"/>
                  <a:gd name="T3" fmla="*/ 13 h 13"/>
                  <a:gd name="T4" fmla="*/ 2 w 52"/>
                  <a:gd name="T5" fmla="*/ 11 h 13"/>
                  <a:gd name="T6" fmla="*/ 2 w 52"/>
                  <a:gd name="T7" fmla="*/ 11 h 13"/>
                  <a:gd name="T8" fmla="*/ 2 w 52"/>
                  <a:gd name="T9" fmla="*/ 11 h 13"/>
                  <a:gd name="T10" fmla="*/ 2 w 52"/>
                  <a:gd name="T11" fmla="*/ 9 h 13"/>
                  <a:gd name="T12" fmla="*/ 4 w 52"/>
                  <a:gd name="T13" fmla="*/ 9 h 13"/>
                  <a:gd name="T14" fmla="*/ 4 w 52"/>
                  <a:gd name="T15" fmla="*/ 9 h 13"/>
                  <a:gd name="T16" fmla="*/ 4 w 52"/>
                  <a:gd name="T17" fmla="*/ 7 h 13"/>
                  <a:gd name="T18" fmla="*/ 5 w 52"/>
                  <a:gd name="T19" fmla="*/ 7 h 13"/>
                  <a:gd name="T20" fmla="*/ 52 w 52"/>
                  <a:gd name="T21" fmla="*/ 0 h 13"/>
                  <a:gd name="T22" fmla="*/ 52 w 52"/>
                  <a:gd name="T23" fmla="*/ 0 h 13"/>
                  <a:gd name="T24" fmla="*/ 52 w 52"/>
                  <a:gd name="T25" fmla="*/ 0 h 13"/>
                  <a:gd name="T26" fmla="*/ 52 w 52"/>
                  <a:gd name="T27" fmla="*/ 2 h 13"/>
                  <a:gd name="T28" fmla="*/ 52 w 52"/>
                  <a:gd name="T29" fmla="*/ 2 h 13"/>
                  <a:gd name="T30" fmla="*/ 52 w 52"/>
                  <a:gd name="T31" fmla="*/ 2 h 13"/>
                  <a:gd name="T32" fmla="*/ 52 w 52"/>
                  <a:gd name="T33" fmla="*/ 2 h 13"/>
                  <a:gd name="T34" fmla="*/ 52 w 52"/>
                  <a:gd name="T35" fmla="*/ 4 h 13"/>
                  <a:gd name="T36" fmla="*/ 52 w 52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2" h="13">
                    <a:moveTo>
                      <a:pt x="52" y="4"/>
                    </a:move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AED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Freeform 5108"/>
              <p:cNvSpPr>
                <a:spLocks/>
              </p:cNvSpPr>
              <p:nvPr/>
            </p:nvSpPr>
            <p:spPr bwMode="auto">
              <a:xfrm>
                <a:off x="4721" y="1312"/>
                <a:ext cx="50" cy="11"/>
              </a:xfrm>
              <a:custGeom>
                <a:avLst/>
                <a:gdLst>
                  <a:gd name="T0" fmla="*/ 50 w 50"/>
                  <a:gd name="T1" fmla="*/ 4 h 11"/>
                  <a:gd name="T2" fmla="*/ 0 w 50"/>
                  <a:gd name="T3" fmla="*/ 11 h 11"/>
                  <a:gd name="T4" fmla="*/ 2 w 50"/>
                  <a:gd name="T5" fmla="*/ 11 h 11"/>
                  <a:gd name="T6" fmla="*/ 2 w 50"/>
                  <a:gd name="T7" fmla="*/ 11 h 11"/>
                  <a:gd name="T8" fmla="*/ 2 w 50"/>
                  <a:gd name="T9" fmla="*/ 9 h 11"/>
                  <a:gd name="T10" fmla="*/ 3 w 50"/>
                  <a:gd name="T11" fmla="*/ 9 h 11"/>
                  <a:gd name="T12" fmla="*/ 3 w 50"/>
                  <a:gd name="T13" fmla="*/ 9 h 11"/>
                  <a:gd name="T14" fmla="*/ 3 w 50"/>
                  <a:gd name="T15" fmla="*/ 9 h 11"/>
                  <a:gd name="T16" fmla="*/ 5 w 50"/>
                  <a:gd name="T17" fmla="*/ 8 h 11"/>
                  <a:gd name="T18" fmla="*/ 5 w 50"/>
                  <a:gd name="T19" fmla="*/ 8 h 11"/>
                  <a:gd name="T20" fmla="*/ 50 w 50"/>
                  <a:gd name="T21" fmla="*/ 0 h 11"/>
                  <a:gd name="T22" fmla="*/ 50 w 50"/>
                  <a:gd name="T23" fmla="*/ 0 h 11"/>
                  <a:gd name="T24" fmla="*/ 50 w 50"/>
                  <a:gd name="T25" fmla="*/ 0 h 11"/>
                  <a:gd name="T26" fmla="*/ 50 w 50"/>
                  <a:gd name="T27" fmla="*/ 2 h 11"/>
                  <a:gd name="T28" fmla="*/ 50 w 50"/>
                  <a:gd name="T29" fmla="*/ 2 h 11"/>
                  <a:gd name="T30" fmla="*/ 50 w 50"/>
                  <a:gd name="T31" fmla="*/ 2 h 11"/>
                  <a:gd name="T32" fmla="*/ 50 w 50"/>
                  <a:gd name="T33" fmla="*/ 2 h 11"/>
                  <a:gd name="T34" fmla="*/ 50 w 50"/>
                  <a:gd name="T35" fmla="*/ 4 h 11"/>
                  <a:gd name="T36" fmla="*/ 50 w 50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11">
                    <a:moveTo>
                      <a:pt x="50" y="4"/>
                    </a:move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8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E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7" name="Freeform 5109"/>
              <p:cNvSpPr>
                <a:spLocks/>
              </p:cNvSpPr>
              <p:nvPr/>
            </p:nvSpPr>
            <p:spPr bwMode="auto">
              <a:xfrm>
                <a:off x="4724" y="1310"/>
                <a:ext cx="47" cy="11"/>
              </a:xfrm>
              <a:custGeom>
                <a:avLst/>
                <a:gdLst>
                  <a:gd name="T0" fmla="*/ 47 w 47"/>
                  <a:gd name="T1" fmla="*/ 4 h 11"/>
                  <a:gd name="T2" fmla="*/ 0 w 47"/>
                  <a:gd name="T3" fmla="*/ 11 h 11"/>
                  <a:gd name="T4" fmla="*/ 0 w 47"/>
                  <a:gd name="T5" fmla="*/ 11 h 11"/>
                  <a:gd name="T6" fmla="*/ 0 w 47"/>
                  <a:gd name="T7" fmla="*/ 11 h 11"/>
                  <a:gd name="T8" fmla="*/ 2 w 47"/>
                  <a:gd name="T9" fmla="*/ 10 h 11"/>
                  <a:gd name="T10" fmla="*/ 2 w 47"/>
                  <a:gd name="T11" fmla="*/ 10 h 11"/>
                  <a:gd name="T12" fmla="*/ 2 w 47"/>
                  <a:gd name="T13" fmla="*/ 10 h 11"/>
                  <a:gd name="T14" fmla="*/ 4 w 47"/>
                  <a:gd name="T15" fmla="*/ 8 h 11"/>
                  <a:gd name="T16" fmla="*/ 4 w 47"/>
                  <a:gd name="T17" fmla="*/ 8 h 11"/>
                  <a:gd name="T18" fmla="*/ 4 w 47"/>
                  <a:gd name="T19" fmla="*/ 8 h 11"/>
                  <a:gd name="T20" fmla="*/ 47 w 47"/>
                  <a:gd name="T21" fmla="*/ 0 h 11"/>
                  <a:gd name="T22" fmla="*/ 47 w 47"/>
                  <a:gd name="T23" fmla="*/ 0 h 11"/>
                  <a:gd name="T24" fmla="*/ 47 w 47"/>
                  <a:gd name="T25" fmla="*/ 0 h 11"/>
                  <a:gd name="T26" fmla="*/ 47 w 47"/>
                  <a:gd name="T27" fmla="*/ 2 h 11"/>
                  <a:gd name="T28" fmla="*/ 47 w 47"/>
                  <a:gd name="T29" fmla="*/ 2 h 11"/>
                  <a:gd name="T30" fmla="*/ 47 w 47"/>
                  <a:gd name="T31" fmla="*/ 2 h 11"/>
                  <a:gd name="T32" fmla="*/ 47 w 47"/>
                  <a:gd name="T33" fmla="*/ 2 h 11"/>
                  <a:gd name="T34" fmla="*/ 47 w 47"/>
                  <a:gd name="T35" fmla="*/ 4 h 11"/>
                  <a:gd name="T36" fmla="*/ 47 w 47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" h="11">
                    <a:moveTo>
                      <a:pt x="47" y="4"/>
                    </a:moveTo>
                    <a:lnTo>
                      <a:pt x="0" y="11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47" y="0"/>
                    </a:lnTo>
                    <a:lnTo>
                      <a:pt x="47" y="2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BED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Freeform 5110"/>
              <p:cNvSpPr>
                <a:spLocks/>
              </p:cNvSpPr>
              <p:nvPr/>
            </p:nvSpPr>
            <p:spPr bwMode="auto">
              <a:xfrm>
                <a:off x="4726" y="1308"/>
                <a:ext cx="45" cy="12"/>
              </a:xfrm>
              <a:custGeom>
                <a:avLst/>
                <a:gdLst>
                  <a:gd name="T0" fmla="*/ 45 w 45"/>
                  <a:gd name="T1" fmla="*/ 4 h 12"/>
                  <a:gd name="T2" fmla="*/ 0 w 45"/>
                  <a:gd name="T3" fmla="*/ 12 h 12"/>
                  <a:gd name="T4" fmla="*/ 0 w 45"/>
                  <a:gd name="T5" fmla="*/ 12 h 12"/>
                  <a:gd name="T6" fmla="*/ 2 w 45"/>
                  <a:gd name="T7" fmla="*/ 10 h 12"/>
                  <a:gd name="T8" fmla="*/ 2 w 45"/>
                  <a:gd name="T9" fmla="*/ 10 h 12"/>
                  <a:gd name="T10" fmla="*/ 3 w 45"/>
                  <a:gd name="T11" fmla="*/ 10 h 12"/>
                  <a:gd name="T12" fmla="*/ 3 w 45"/>
                  <a:gd name="T13" fmla="*/ 8 h 12"/>
                  <a:gd name="T14" fmla="*/ 3 w 45"/>
                  <a:gd name="T15" fmla="*/ 8 h 12"/>
                  <a:gd name="T16" fmla="*/ 5 w 45"/>
                  <a:gd name="T17" fmla="*/ 8 h 12"/>
                  <a:gd name="T18" fmla="*/ 5 w 45"/>
                  <a:gd name="T19" fmla="*/ 6 h 12"/>
                  <a:gd name="T20" fmla="*/ 45 w 45"/>
                  <a:gd name="T21" fmla="*/ 0 h 12"/>
                  <a:gd name="T22" fmla="*/ 45 w 45"/>
                  <a:gd name="T23" fmla="*/ 0 h 12"/>
                  <a:gd name="T24" fmla="*/ 45 w 45"/>
                  <a:gd name="T25" fmla="*/ 0 h 12"/>
                  <a:gd name="T26" fmla="*/ 45 w 45"/>
                  <a:gd name="T27" fmla="*/ 2 h 12"/>
                  <a:gd name="T28" fmla="*/ 45 w 45"/>
                  <a:gd name="T29" fmla="*/ 2 h 12"/>
                  <a:gd name="T30" fmla="*/ 45 w 45"/>
                  <a:gd name="T31" fmla="*/ 2 h 12"/>
                  <a:gd name="T32" fmla="*/ 45 w 45"/>
                  <a:gd name="T33" fmla="*/ 2 h 12"/>
                  <a:gd name="T34" fmla="*/ 45 w 45"/>
                  <a:gd name="T35" fmla="*/ 4 h 12"/>
                  <a:gd name="T36" fmla="*/ 45 w 45"/>
                  <a:gd name="T37" fmla="*/ 4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5" h="12">
                    <a:moveTo>
                      <a:pt x="45" y="4"/>
                    </a:moveTo>
                    <a:lnTo>
                      <a:pt x="0" y="12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EBE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9" name="Freeform 5111"/>
              <p:cNvSpPr>
                <a:spLocks/>
              </p:cNvSpPr>
              <p:nvPr/>
            </p:nvSpPr>
            <p:spPr bwMode="auto">
              <a:xfrm>
                <a:off x="4728" y="1306"/>
                <a:ext cx="43" cy="12"/>
              </a:xfrm>
              <a:custGeom>
                <a:avLst/>
                <a:gdLst>
                  <a:gd name="T0" fmla="*/ 43 w 43"/>
                  <a:gd name="T1" fmla="*/ 4 h 12"/>
                  <a:gd name="T2" fmla="*/ 0 w 43"/>
                  <a:gd name="T3" fmla="*/ 12 h 12"/>
                  <a:gd name="T4" fmla="*/ 1 w 43"/>
                  <a:gd name="T5" fmla="*/ 10 h 12"/>
                  <a:gd name="T6" fmla="*/ 1 w 43"/>
                  <a:gd name="T7" fmla="*/ 10 h 12"/>
                  <a:gd name="T8" fmla="*/ 3 w 43"/>
                  <a:gd name="T9" fmla="*/ 10 h 12"/>
                  <a:gd name="T10" fmla="*/ 3 w 43"/>
                  <a:gd name="T11" fmla="*/ 8 h 12"/>
                  <a:gd name="T12" fmla="*/ 3 w 43"/>
                  <a:gd name="T13" fmla="*/ 8 h 12"/>
                  <a:gd name="T14" fmla="*/ 5 w 43"/>
                  <a:gd name="T15" fmla="*/ 8 h 12"/>
                  <a:gd name="T16" fmla="*/ 5 w 43"/>
                  <a:gd name="T17" fmla="*/ 6 h 12"/>
                  <a:gd name="T18" fmla="*/ 7 w 43"/>
                  <a:gd name="T19" fmla="*/ 6 h 12"/>
                  <a:gd name="T20" fmla="*/ 43 w 43"/>
                  <a:gd name="T21" fmla="*/ 0 h 12"/>
                  <a:gd name="T22" fmla="*/ 43 w 43"/>
                  <a:gd name="T23" fmla="*/ 0 h 12"/>
                  <a:gd name="T24" fmla="*/ 43 w 43"/>
                  <a:gd name="T25" fmla="*/ 0 h 12"/>
                  <a:gd name="T26" fmla="*/ 43 w 43"/>
                  <a:gd name="T27" fmla="*/ 0 h 12"/>
                  <a:gd name="T28" fmla="*/ 43 w 43"/>
                  <a:gd name="T29" fmla="*/ 2 h 12"/>
                  <a:gd name="T30" fmla="*/ 43 w 43"/>
                  <a:gd name="T31" fmla="*/ 2 h 12"/>
                  <a:gd name="T32" fmla="*/ 43 w 43"/>
                  <a:gd name="T33" fmla="*/ 2 h 12"/>
                  <a:gd name="T34" fmla="*/ 43 w 43"/>
                  <a:gd name="T35" fmla="*/ 4 h 12"/>
                  <a:gd name="T36" fmla="*/ 43 w 43"/>
                  <a:gd name="T37" fmla="*/ 4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12">
                    <a:moveTo>
                      <a:pt x="43" y="4"/>
                    </a:moveTo>
                    <a:lnTo>
                      <a:pt x="0" y="12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EBED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0" name="Freeform 5112"/>
              <p:cNvSpPr>
                <a:spLocks/>
              </p:cNvSpPr>
              <p:nvPr/>
            </p:nvSpPr>
            <p:spPr bwMode="auto">
              <a:xfrm>
                <a:off x="4731" y="1305"/>
                <a:ext cx="40" cy="9"/>
              </a:xfrm>
              <a:custGeom>
                <a:avLst/>
                <a:gdLst>
                  <a:gd name="T0" fmla="*/ 40 w 40"/>
                  <a:gd name="T1" fmla="*/ 3 h 9"/>
                  <a:gd name="T2" fmla="*/ 0 w 40"/>
                  <a:gd name="T3" fmla="*/ 9 h 9"/>
                  <a:gd name="T4" fmla="*/ 0 w 40"/>
                  <a:gd name="T5" fmla="*/ 9 h 9"/>
                  <a:gd name="T6" fmla="*/ 2 w 40"/>
                  <a:gd name="T7" fmla="*/ 9 h 9"/>
                  <a:gd name="T8" fmla="*/ 2 w 40"/>
                  <a:gd name="T9" fmla="*/ 7 h 9"/>
                  <a:gd name="T10" fmla="*/ 4 w 40"/>
                  <a:gd name="T11" fmla="*/ 7 h 9"/>
                  <a:gd name="T12" fmla="*/ 4 w 40"/>
                  <a:gd name="T13" fmla="*/ 7 h 9"/>
                  <a:gd name="T14" fmla="*/ 4 w 40"/>
                  <a:gd name="T15" fmla="*/ 7 h 9"/>
                  <a:gd name="T16" fmla="*/ 5 w 40"/>
                  <a:gd name="T17" fmla="*/ 5 h 9"/>
                  <a:gd name="T18" fmla="*/ 5 w 40"/>
                  <a:gd name="T19" fmla="*/ 5 h 9"/>
                  <a:gd name="T20" fmla="*/ 40 w 40"/>
                  <a:gd name="T21" fmla="*/ 0 h 9"/>
                  <a:gd name="T22" fmla="*/ 40 w 40"/>
                  <a:gd name="T23" fmla="*/ 0 h 9"/>
                  <a:gd name="T24" fmla="*/ 40 w 40"/>
                  <a:gd name="T25" fmla="*/ 0 h 9"/>
                  <a:gd name="T26" fmla="*/ 40 w 40"/>
                  <a:gd name="T27" fmla="*/ 0 h 9"/>
                  <a:gd name="T28" fmla="*/ 40 w 40"/>
                  <a:gd name="T29" fmla="*/ 1 h 9"/>
                  <a:gd name="T30" fmla="*/ 40 w 40"/>
                  <a:gd name="T31" fmla="*/ 1 h 9"/>
                  <a:gd name="T32" fmla="*/ 40 w 40"/>
                  <a:gd name="T33" fmla="*/ 1 h 9"/>
                  <a:gd name="T34" fmla="*/ 40 w 40"/>
                  <a:gd name="T35" fmla="*/ 1 h 9"/>
                  <a:gd name="T36" fmla="*/ 40 w 40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9">
                    <a:moveTo>
                      <a:pt x="40" y="3"/>
                    </a:move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FF2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Freeform 5113"/>
              <p:cNvSpPr>
                <a:spLocks/>
              </p:cNvSpPr>
              <p:nvPr/>
            </p:nvSpPr>
            <p:spPr bwMode="auto">
              <a:xfrm>
                <a:off x="4735" y="1303"/>
                <a:ext cx="37" cy="9"/>
              </a:xfrm>
              <a:custGeom>
                <a:avLst/>
                <a:gdLst>
                  <a:gd name="T0" fmla="*/ 36 w 37"/>
                  <a:gd name="T1" fmla="*/ 3 h 9"/>
                  <a:gd name="T2" fmla="*/ 0 w 37"/>
                  <a:gd name="T3" fmla="*/ 9 h 9"/>
                  <a:gd name="T4" fmla="*/ 0 w 37"/>
                  <a:gd name="T5" fmla="*/ 9 h 9"/>
                  <a:gd name="T6" fmla="*/ 0 w 37"/>
                  <a:gd name="T7" fmla="*/ 9 h 9"/>
                  <a:gd name="T8" fmla="*/ 1 w 37"/>
                  <a:gd name="T9" fmla="*/ 7 h 9"/>
                  <a:gd name="T10" fmla="*/ 1 w 37"/>
                  <a:gd name="T11" fmla="*/ 7 h 9"/>
                  <a:gd name="T12" fmla="*/ 1 w 37"/>
                  <a:gd name="T13" fmla="*/ 7 h 9"/>
                  <a:gd name="T14" fmla="*/ 3 w 37"/>
                  <a:gd name="T15" fmla="*/ 5 h 9"/>
                  <a:gd name="T16" fmla="*/ 3 w 37"/>
                  <a:gd name="T17" fmla="*/ 5 h 9"/>
                  <a:gd name="T18" fmla="*/ 5 w 37"/>
                  <a:gd name="T19" fmla="*/ 5 h 9"/>
                  <a:gd name="T20" fmla="*/ 5 w 37"/>
                  <a:gd name="T21" fmla="*/ 5 h 9"/>
                  <a:gd name="T22" fmla="*/ 37 w 37"/>
                  <a:gd name="T23" fmla="*/ 0 h 9"/>
                  <a:gd name="T24" fmla="*/ 37 w 37"/>
                  <a:gd name="T25" fmla="*/ 0 h 9"/>
                  <a:gd name="T26" fmla="*/ 37 w 37"/>
                  <a:gd name="T27" fmla="*/ 0 h 9"/>
                  <a:gd name="T28" fmla="*/ 37 w 37"/>
                  <a:gd name="T29" fmla="*/ 0 h 9"/>
                  <a:gd name="T30" fmla="*/ 36 w 37"/>
                  <a:gd name="T31" fmla="*/ 2 h 9"/>
                  <a:gd name="T32" fmla="*/ 36 w 37"/>
                  <a:gd name="T33" fmla="*/ 2 h 9"/>
                  <a:gd name="T34" fmla="*/ 36 w 37"/>
                  <a:gd name="T35" fmla="*/ 2 h 9"/>
                  <a:gd name="T36" fmla="*/ 36 w 37"/>
                  <a:gd name="T37" fmla="*/ 2 h 9"/>
                  <a:gd name="T38" fmla="*/ 36 w 37"/>
                  <a:gd name="T39" fmla="*/ 3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7" h="9">
                    <a:moveTo>
                      <a:pt x="36" y="3"/>
                    </a:moveTo>
                    <a:lnTo>
                      <a:pt x="0" y="9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7" y="0"/>
                    </a:lnTo>
                    <a:lnTo>
                      <a:pt x="36" y="2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EFF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Freeform 5114"/>
              <p:cNvSpPr>
                <a:spLocks/>
              </p:cNvSpPr>
              <p:nvPr/>
            </p:nvSpPr>
            <p:spPr bwMode="auto">
              <a:xfrm>
                <a:off x="4736" y="1301"/>
                <a:ext cx="36" cy="9"/>
              </a:xfrm>
              <a:custGeom>
                <a:avLst/>
                <a:gdLst>
                  <a:gd name="T0" fmla="*/ 35 w 36"/>
                  <a:gd name="T1" fmla="*/ 4 h 9"/>
                  <a:gd name="T2" fmla="*/ 0 w 36"/>
                  <a:gd name="T3" fmla="*/ 9 h 9"/>
                  <a:gd name="T4" fmla="*/ 0 w 36"/>
                  <a:gd name="T5" fmla="*/ 9 h 9"/>
                  <a:gd name="T6" fmla="*/ 2 w 36"/>
                  <a:gd name="T7" fmla="*/ 9 h 9"/>
                  <a:gd name="T8" fmla="*/ 2 w 36"/>
                  <a:gd name="T9" fmla="*/ 7 h 9"/>
                  <a:gd name="T10" fmla="*/ 2 w 36"/>
                  <a:gd name="T11" fmla="*/ 7 h 9"/>
                  <a:gd name="T12" fmla="*/ 2 w 36"/>
                  <a:gd name="T13" fmla="*/ 7 h 9"/>
                  <a:gd name="T14" fmla="*/ 2 w 36"/>
                  <a:gd name="T15" fmla="*/ 7 h 9"/>
                  <a:gd name="T16" fmla="*/ 2 w 36"/>
                  <a:gd name="T17" fmla="*/ 7 h 9"/>
                  <a:gd name="T18" fmla="*/ 4 w 36"/>
                  <a:gd name="T19" fmla="*/ 7 h 9"/>
                  <a:gd name="T20" fmla="*/ 7 w 36"/>
                  <a:gd name="T21" fmla="*/ 4 h 9"/>
                  <a:gd name="T22" fmla="*/ 36 w 36"/>
                  <a:gd name="T23" fmla="*/ 0 h 9"/>
                  <a:gd name="T24" fmla="*/ 36 w 36"/>
                  <a:gd name="T25" fmla="*/ 0 h 9"/>
                  <a:gd name="T26" fmla="*/ 36 w 36"/>
                  <a:gd name="T27" fmla="*/ 0 h 9"/>
                  <a:gd name="T28" fmla="*/ 36 w 36"/>
                  <a:gd name="T29" fmla="*/ 0 h 9"/>
                  <a:gd name="T30" fmla="*/ 36 w 36"/>
                  <a:gd name="T31" fmla="*/ 2 h 9"/>
                  <a:gd name="T32" fmla="*/ 36 w 36"/>
                  <a:gd name="T33" fmla="*/ 2 h 9"/>
                  <a:gd name="T34" fmla="*/ 36 w 36"/>
                  <a:gd name="T35" fmla="*/ 2 h 9"/>
                  <a:gd name="T36" fmla="*/ 36 w 36"/>
                  <a:gd name="T37" fmla="*/ 2 h 9"/>
                  <a:gd name="T38" fmla="*/ 35 w 36"/>
                  <a:gd name="T39" fmla="*/ 4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6" h="9">
                    <a:moveTo>
                      <a:pt x="35" y="4"/>
                    </a:move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7" y="4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FF2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Freeform 5115"/>
              <p:cNvSpPr>
                <a:spLocks/>
              </p:cNvSpPr>
              <p:nvPr/>
            </p:nvSpPr>
            <p:spPr bwMode="auto">
              <a:xfrm>
                <a:off x="4740" y="1299"/>
                <a:ext cx="32" cy="9"/>
              </a:xfrm>
              <a:custGeom>
                <a:avLst/>
                <a:gdLst>
                  <a:gd name="T0" fmla="*/ 32 w 32"/>
                  <a:gd name="T1" fmla="*/ 4 h 9"/>
                  <a:gd name="T2" fmla="*/ 0 w 32"/>
                  <a:gd name="T3" fmla="*/ 9 h 9"/>
                  <a:gd name="T4" fmla="*/ 7 w 32"/>
                  <a:gd name="T5" fmla="*/ 4 h 9"/>
                  <a:gd name="T6" fmla="*/ 32 w 32"/>
                  <a:gd name="T7" fmla="*/ 0 h 9"/>
                  <a:gd name="T8" fmla="*/ 32 w 32"/>
                  <a:gd name="T9" fmla="*/ 0 h 9"/>
                  <a:gd name="T10" fmla="*/ 32 w 32"/>
                  <a:gd name="T11" fmla="*/ 0 h 9"/>
                  <a:gd name="T12" fmla="*/ 32 w 32"/>
                  <a:gd name="T13" fmla="*/ 0 h 9"/>
                  <a:gd name="T14" fmla="*/ 32 w 32"/>
                  <a:gd name="T15" fmla="*/ 2 h 9"/>
                  <a:gd name="T16" fmla="*/ 32 w 32"/>
                  <a:gd name="T17" fmla="*/ 2 h 9"/>
                  <a:gd name="T18" fmla="*/ 32 w 32"/>
                  <a:gd name="T19" fmla="*/ 2 h 9"/>
                  <a:gd name="T20" fmla="*/ 32 w 32"/>
                  <a:gd name="T21" fmla="*/ 2 h 9"/>
                  <a:gd name="T22" fmla="*/ 32 w 32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9">
                    <a:moveTo>
                      <a:pt x="32" y="4"/>
                    </a:moveTo>
                    <a:lnTo>
                      <a:pt x="0" y="9"/>
                    </a:lnTo>
                    <a:lnTo>
                      <a:pt x="7" y="4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EFF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Freeform 5116"/>
              <p:cNvSpPr>
                <a:spLocks/>
              </p:cNvSpPr>
              <p:nvPr/>
            </p:nvSpPr>
            <p:spPr bwMode="auto">
              <a:xfrm>
                <a:off x="4743" y="1297"/>
                <a:ext cx="29" cy="8"/>
              </a:xfrm>
              <a:custGeom>
                <a:avLst/>
                <a:gdLst>
                  <a:gd name="T0" fmla="*/ 29 w 29"/>
                  <a:gd name="T1" fmla="*/ 4 h 8"/>
                  <a:gd name="T2" fmla="*/ 0 w 29"/>
                  <a:gd name="T3" fmla="*/ 8 h 8"/>
                  <a:gd name="T4" fmla="*/ 5 w 29"/>
                  <a:gd name="T5" fmla="*/ 4 h 8"/>
                  <a:gd name="T6" fmla="*/ 7 w 29"/>
                  <a:gd name="T7" fmla="*/ 4 h 8"/>
                  <a:gd name="T8" fmla="*/ 29 w 29"/>
                  <a:gd name="T9" fmla="*/ 0 h 8"/>
                  <a:gd name="T10" fmla="*/ 29 w 29"/>
                  <a:gd name="T11" fmla="*/ 0 h 8"/>
                  <a:gd name="T12" fmla="*/ 29 w 29"/>
                  <a:gd name="T13" fmla="*/ 0 h 8"/>
                  <a:gd name="T14" fmla="*/ 29 w 29"/>
                  <a:gd name="T15" fmla="*/ 0 h 8"/>
                  <a:gd name="T16" fmla="*/ 29 w 29"/>
                  <a:gd name="T17" fmla="*/ 2 h 8"/>
                  <a:gd name="T18" fmla="*/ 29 w 29"/>
                  <a:gd name="T19" fmla="*/ 2 h 8"/>
                  <a:gd name="T20" fmla="*/ 29 w 29"/>
                  <a:gd name="T21" fmla="*/ 2 h 8"/>
                  <a:gd name="T22" fmla="*/ 29 w 29"/>
                  <a:gd name="T23" fmla="*/ 2 h 8"/>
                  <a:gd name="T24" fmla="*/ 29 w 29"/>
                  <a:gd name="T25" fmla="*/ 4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8">
                    <a:moveTo>
                      <a:pt x="29" y="4"/>
                    </a:moveTo>
                    <a:lnTo>
                      <a:pt x="0" y="8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FF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Freeform 5117"/>
              <p:cNvSpPr>
                <a:spLocks/>
              </p:cNvSpPr>
              <p:nvPr/>
            </p:nvSpPr>
            <p:spPr bwMode="auto">
              <a:xfrm>
                <a:off x="4747" y="1295"/>
                <a:ext cx="25" cy="8"/>
              </a:xfrm>
              <a:custGeom>
                <a:avLst/>
                <a:gdLst>
                  <a:gd name="T0" fmla="*/ 25 w 25"/>
                  <a:gd name="T1" fmla="*/ 4 h 8"/>
                  <a:gd name="T2" fmla="*/ 0 w 25"/>
                  <a:gd name="T3" fmla="*/ 8 h 8"/>
                  <a:gd name="T4" fmla="*/ 1 w 25"/>
                  <a:gd name="T5" fmla="*/ 6 h 8"/>
                  <a:gd name="T6" fmla="*/ 8 w 25"/>
                  <a:gd name="T7" fmla="*/ 2 h 8"/>
                  <a:gd name="T8" fmla="*/ 25 w 25"/>
                  <a:gd name="T9" fmla="*/ 0 h 8"/>
                  <a:gd name="T10" fmla="*/ 25 w 25"/>
                  <a:gd name="T11" fmla="*/ 0 h 8"/>
                  <a:gd name="T12" fmla="*/ 25 w 25"/>
                  <a:gd name="T13" fmla="*/ 0 h 8"/>
                  <a:gd name="T14" fmla="*/ 25 w 25"/>
                  <a:gd name="T15" fmla="*/ 0 h 8"/>
                  <a:gd name="T16" fmla="*/ 25 w 25"/>
                  <a:gd name="T17" fmla="*/ 2 h 8"/>
                  <a:gd name="T18" fmla="*/ 25 w 25"/>
                  <a:gd name="T19" fmla="*/ 2 h 8"/>
                  <a:gd name="T20" fmla="*/ 25 w 25"/>
                  <a:gd name="T21" fmla="*/ 2 h 8"/>
                  <a:gd name="T22" fmla="*/ 25 w 25"/>
                  <a:gd name="T23" fmla="*/ 2 h 8"/>
                  <a:gd name="T24" fmla="*/ 25 w 25"/>
                  <a:gd name="T25" fmla="*/ 4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8">
                    <a:moveTo>
                      <a:pt x="25" y="4"/>
                    </a:moveTo>
                    <a:lnTo>
                      <a:pt x="0" y="8"/>
                    </a:lnTo>
                    <a:lnTo>
                      <a:pt x="1" y="6"/>
                    </a:lnTo>
                    <a:lnTo>
                      <a:pt x="8" y="2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F3F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5118"/>
              <p:cNvSpPr>
                <a:spLocks/>
              </p:cNvSpPr>
              <p:nvPr/>
            </p:nvSpPr>
            <p:spPr bwMode="auto">
              <a:xfrm>
                <a:off x="4750" y="1293"/>
                <a:ext cx="22" cy="8"/>
              </a:xfrm>
              <a:custGeom>
                <a:avLst/>
                <a:gdLst>
                  <a:gd name="T0" fmla="*/ 22 w 22"/>
                  <a:gd name="T1" fmla="*/ 4 h 8"/>
                  <a:gd name="T2" fmla="*/ 0 w 22"/>
                  <a:gd name="T3" fmla="*/ 8 h 8"/>
                  <a:gd name="T4" fmla="*/ 10 w 22"/>
                  <a:gd name="T5" fmla="*/ 2 h 8"/>
                  <a:gd name="T6" fmla="*/ 22 w 22"/>
                  <a:gd name="T7" fmla="*/ 0 h 8"/>
                  <a:gd name="T8" fmla="*/ 22 w 22"/>
                  <a:gd name="T9" fmla="*/ 0 h 8"/>
                  <a:gd name="T10" fmla="*/ 22 w 22"/>
                  <a:gd name="T11" fmla="*/ 0 h 8"/>
                  <a:gd name="T12" fmla="*/ 22 w 22"/>
                  <a:gd name="T13" fmla="*/ 0 h 8"/>
                  <a:gd name="T14" fmla="*/ 22 w 22"/>
                  <a:gd name="T15" fmla="*/ 2 h 8"/>
                  <a:gd name="T16" fmla="*/ 22 w 22"/>
                  <a:gd name="T17" fmla="*/ 2 h 8"/>
                  <a:gd name="T18" fmla="*/ 22 w 22"/>
                  <a:gd name="T19" fmla="*/ 2 h 8"/>
                  <a:gd name="T20" fmla="*/ 22 w 22"/>
                  <a:gd name="T21" fmla="*/ 2 h 8"/>
                  <a:gd name="T22" fmla="*/ 22 w 22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8">
                    <a:moveTo>
                      <a:pt x="22" y="4"/>
                    </a:moveTo>
                    <a:lnTo>
                      <a:pt x="0" y="8"/>
                    </a:lnTo>
                    <a:lnTo>
                      <a:pt x="10" y="2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3F4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5119"/>
              <p:cNvSpPr>
                <a:spLocks/>
              </p:cNvSpPr>
              <p:nvPr/>
            </p:nvSpPr>
            <p:spPr bwMode="auto">
              <a:xfrm>
                <a:off x="4755" y="1291"/>
                <a:ext cx="17" cy="6"/>
              </a:xfrm>
              <a:custGeom>
                <a:avLst/>
                <a:gdLst>
                  <a:gd name="T0" fmla="*/ 17 w 17"/>
                  <a:gd name="T1" fmla="*/ 4 h 6"/>
                  <a:gd name="T2" fmla="*/ 0 w 17"/>
                  <a:gd name="T3" fmla="*/ 6 h 6"/>
                  <a:gd name="T4" fmla="*/ 11 w 17"/>
                  <a:gd name="T5" fmla="*/ 0 h 6"/>
                  <a:gd name="T6" fmla="*/ 17 w 17"/>
                  <a:gd name="T7" fmla="*/ 0 h 6"/>
                  <a:gd name="T8" fmla="*/ 17 w 17"/>
                  <a:gd name="T9" fmla="*/ 0 h 6"/>
                  <a:gd name="T10" fmla="*/ 17 w 17"/>
                  <a:gd name="T11" fmla="*/ 0 h 6"/>
                  <a:gd name="T12" fmla="*/ 17 w 17"/>
                  <a:gd name="T13" fmla="*/ 0 h 6"/>
                  <a:gd name="T14" fmla="*/ 17 w 17"/>
                  <a:gd name="T15" fmla="*/ 2 h 6"/>
                  <a:gd name="T16" fmla="*/ 17 w 17"/>
                  <a:gd name="T17" fmla="*/ 2 h 6"/>
                  <a:gd name="T18" fmla="*/ 17 w 17"/>
                  <a:gd name="T19" fmla="*/ 2 h 6"/>
                  <a:gd name="T20" fmla="*/ 17 w 17"/>
                  <a:gd name="T21" fmla="*/ 2 h 6"/>
                  <a:gd name="T22" fmla="*/ 17 w 17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6">
                    <a:moveTo>
                      <a:pt x="17" y="4"/>
                    </a:moveTo>
                    <a:lnTo>
                      <a:pt x="0" y="6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F3F4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5120"/>
              <p:cNvSpPr>
                <a:spLocks/>
              </p:cNvSpPr>
              <p:nvPr/>
            </p:nvSpPr>
            <p:spPr bwMode="auto">
              <a:xfrm>
                <a:off x="4760" y="1288"/>
                <a:ext cx="12" cy="7"/>
              </a:xfrm>
              <a:custGeom>
                <a:avLst/>
                <a:gdLst>
                  <a:gd name="T0" fmla="*/ 12 w 12"/>
                  <a:gd name="T1" fmla="*/ 5 h 7"/>
                  <a:gd name="T2" fmla="*/ 0 w 12"/>
                  <a:gd name="T3" fmla="*/ 7 h 7"/>
                  <a:gd name="T4" fmla="*/ 9 w 12"/>
                  <a:gd name="T5" fmla="*/ 1 h 7"/>
                  <a:gd name="T6" fmla="*/ 12 w 12"/>
                  <a:gd name="T7" fmla="*/ 0 h 7"/>
                  <a:gd name="T8" fmla="*/ 12 w 12"/>
                  <a:gd name="T9" fmla="*/ 1 h 7"/>
                  <a:gd name="T10" fmla="*/ 12 w 12"/>
                  <a:gd name="T11" fmla="*/ 1 h 7"/>
                  <a:gd name="T12" fmla="*/ 12 w 12"/>
                  <a:gd name="T13" fmla="*/ 1 h 7"/>
                  <a:gd name="T14" fmla="*/ 12 w 12"/>
                  <a:gd name="T15" fmla="*/ 3 h 7"/>
                  <a:gd name="T16" fmla="*/ 12 w 12"/>
                  <a:gd name="T17" fmla="*/ 3 h 7"/>
                  <a:gd name="T18" fmla="*/ 12 w 12"/>
                  <a:gd name="T19" fmla="*/ 3 h 7"/>
                  <a:gd name="T20" fmla="*/ 12 w 12"/>
                  <a:gd name="T21" fmla="*/ 3 h 7"/>
                  <a:gd name="T22" fmla="*/ 12 w 12"/>
                  <a:gd name="T23" fmla="*/ 5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7">
                    <a:moveTo>
                      <a:pt x="12" y="5"/>
                    </a:moveTo>
                    <a:lnTo>
                      <a:pt x="0" y="7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F3F4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Freeform 5121"/>
              <p:cNvSpPr>
                <a:spLocks/>
              </p:cNvSpPr>
              <p:nvPr/>
            </p:nvSpPr>
            <p:spPr bwMode="auto">
              <a:xfrm>
                <a:off x="4766" y="1288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0 w 6"/>
                  <a:gd name="T3" fmla="*/ 3 h 3"/>
                  <a:gd name="T4" fmla="*/ 6 w 6"/>
                  <a:gd name="T5" fmla="*/ 0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6 w 6"/>
                  <a:gd name="T13" fmla="*/ 0 h 3"/>
                  <a:gd name="T14" fmla="*/ 6 w 6"/>
                  <a:gd name="T15" fmla="*/ 1 h 3"/>
                  <a:gd name="T16" fmla="*/ 6 w 6"/>
                  <a:gd name="T17" fmla="*/ 1 h 3"/>
                  <a:gd name="T18" fmla="*/ 6 w 6"/>
                  <a:gd name="T19" fmla="*/ 1 h 3"/>
                  <a:gd name="T20" fmla="*/ 6 w 6"/>
                  <a:gd name="T21" fmla="*/ 1 h 3"/>
                  <a:gd name="T22" fmla="*/ 6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3F4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5122"/>
              <p:cNvSpPr>
                <a:spLocks/>
              </p:cNvSpPr>
              <p:nvPr/>
            </p:nvSpPr>
            <p:spPr bwMode="auto">
              <a:xfrm>
                <a:off x="4769" y="128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  <a:gd name="T6" fmla="*/ 3 w 3"/>
                  <a:gd name="T7" fmla="*/ 0 h 1"/>
                  <a:gd name="T8" fmla="*/ 3 w 3"/>
                  <a:gd name="T9" fmla="*/ 0 h 1"/>
                  <a:gd name="T10" fmla="*/ 3 w 3"/>
                  <a:gd name="T11" fmla="*/ 0 h 1"/>
                  <a:gd name="T12" fmla="*/ 3 w 3"/>
                  <a:gd name="T13" fmla="*/ 0 h 1"/>
                  <a:gd name="T14" fmla="*/ 3 w 3"/>
                  <a:gd name="T15" fmla="*/ 0 h 1"/>
                  <a:gd name="T16" fmla="*/ 3 w 3"/>
                  <a:gd name="T17" fmla="*/ 0 h 1"/>
                  <a:gd name="T18" fmla="*/ 3 w 3"/>
                  <a:gd name="T19" fmla="*/ 0 h 1"/>
                  <a:gd name="T20" fmla="*/ 3 w 3"/>
                  <a:gd name="T21" fmla="*/ 0 h 1"/>
                  <a:gd name="T22" fmla="*/ 3 w 3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7F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5123"/>
              <p:cNvSpPr>
                <a:spLocks/>
              </p:cNvSpPr>
              <p:nvPr/>
            </p:nvSpPr>
            <p:spPr bwMode="auto">
              <a:xfrm>
                <a:off x="4504" y="1376"/>
                <a:ext cx="34" cy="77"/>
              </a:xfrm>
              <a:custGeom>
                <a:avLst/>
                <a:gdLst>
                  <a:gd name="T0" fmla="*/ 8 w 34"/>
                  <a:gd name="T1" fmla="*/ 77 h 77"/>
                  <a:gd name="T2" fmla="*/ 3 w 34"/>
                  <a:gd name="T3" fmla="*/ 73 h 77"/>
                  <a:gd name="T4" fmla="*/ 0 w 34"/>
                  <a:gd name="T5" fmla="*/ 66 h 77"/>
                  <a:gd name="T6" fmla="*/ 0 w 34"/>
                  <a:gd name="T7" fmla="*/ 58 h 77"/>
                  <a:gd name="T8" fmla="*/ 0 w 34"/>
                  <a:gd name="T9" fmla="*/ 51 h 77"/>
                  <a:gd name="T10" fmla="*/ 0 w 34"/>
                  <a:gd name="T11" fmla="*/ 43 h 77"/>
                  <a:gd name="T12" fmla="*/ 0 w 34"/>
                  <a:gd name="T13" fmla="*/ 36 h 77"/>
                  <a:gd name="T14" fmla="*/ 2 w 34"/>
                  <a:gd name="T15" fmla="*/ 28 h 77"/>
                  <a:gd name="T16" fmla="*/ 5 w 34"/>
                  <a:gd name="T17" fmla="*/ 21 h 77"/>
                  <a:gd name="T18" fmla="*/ 8 w 34"/>
                  <a:gd name="T19" fmla="*/ 13 h 77"/>
                  <a:gd name="T20" fmla="*/ 12 w 34"/>
                  <a:gd name="T21" fmla="*/ 6 h 77"/>
                  <a:gd name="T22" fmla="*/ 15 w 34"/>
                  <a:gd name="T23" fmla="*/ 2 h 77"/>
                  <a:gd name="T24" fmla="*/ 17 w 34"/>
                  <a:gd name="T25" fmla="*/ 0 h 77"/>
                  <a:gd name="T26" fmla="*/ 26 w 34"/>
                  <a:gd name="T27" fmla="*/ 6 h 77"/>
                  <a:gd name="T28" fmla="*/ 31 w 34"/>
                  <a:gd name="T29" fmla="*/ 23 h 77"/>
                  <a:gd name="T30" fmla="*/ 33 w 34"/>
                  <a:gd name="T31" fmla="*/ 28 h 77"/>
                  <a:gd name="T32" fmla="*/ 34 w 34"/>
                  <a:gd name="T33" fmla="*/ 34 h 77"/>
                  <a:gd name="T34" fmla="*/ 34 w 34"/>
                  <a:gd name="T35" fmla="*/ 39 h 77"/>
                  <a:gd name="T36" fmla="*/ 33 w 34"/>
                  <a:gd name="T37" fmla="*/ 45 h 77"/>
                  <a:gd name="T38" fmla="*/ 31 w 34"/>
                  <a:gd name="T39" fmla="*/ 49 h 77"/>
                  <a:gd name="T40" fmla="*/ 29 w 34"/>
                  <a:gd name="T41" fmla="*/ 54 h 77"/>
                  <a:gd name="T42" fmla="*/ 27 w 34"/>
                  <a:gd name="T43" fmla="*/ 60 h 77"/>
                  <a:gd name="T44" fmla="*/ 26 w 34"/>
                  <a:gd name="T45" fmla="*/ 66 h 77"/>
                  <a:gd name="T46" fmla="*/ 20 w 34"/>
                  <a:gd name="T47" fmla="*/ 73 h 77"/>
                  <a:gd name="T48" fmla="*/ 8 w 34"/>
                  <a:gd name="T49" fmla="*/ 77 h 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4" h="77">
                    <a:moveTo>
                      <a:pt x="8" y="77"/>
                    </a:moveTo>
                    <a:lnTo>
                      <a:pt x="3" y="73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5" y="21"/>
                    </a:lnTo>
                    <a:lnTo>
                      <a:pt x="8" y="13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26" y="6"/>
                    </a:lnTo>
                    <a:lnTo>
                      <a:pt x="31" y="23"/>
                    </a:lnTo>
                    <a:lnTo>
                      <a:pt x="33" y="28"/>
                    </a:lnTo>
                    <a:lnTo>
                      <a:pt x="34" y="34"/>
                    </a:lnTo>
                    <a:lnTo>
                      <a:pt x="34" y="39"/>
                    </a:lnTo>
                    <a:lnTo>
                      <a:pt x="33" y="45"/>
                    </a:lnTo>
                    <a:lnTo>
                      <a:pt x="31" y="49"/>
                    </a:lnTo>
                    <a:lnTo>
                      <a:pt x="29" y="54"/>
                    </a:lnTo>
                    <a:lnTo>
                      <a:pt x="27" y="60"/>
                    </a:lnTo>
                    <a:lnTo>
                      <a:pt x="26" y="66"/>
                    </a:lnTo>
                    <a:lnTo>
                      <a:pt x="20" y="73"/>
                    </a:lnTo>
                    <a:lnTo>
                      <a:pt x="8" y="77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5124"/>
              <p:cNvSpPr>
                <a:spLocks/>
              </p:cNvSpPr>
              <p:nvPr/>
            </p:nvSpPr>
            <p:spPr bwMode="auto">
              <a:xfrm>
                <a:off x="4661" y="1445"/>
                <a:ext cx="8" cy="4"/>
              </a:xfrm>
              <a:custGeom>
                <a:avLst/>
                <a:gdLst>
                  <a:gd name="T0" fmla="*/ 0 w 8"/>
                  <a:gd name="T1" fmla="*/ 2 h 4"/>
                  <a:gd name="T2" fmla="*/ 6 w 8"/>
                  <a:gd name="T3" fmla="*/ 0 h 4"/>
                  <a:gd name="T4" fmla="*/ 8 w 8"/>
                  <a:gd name="T5" fmla="*/ 4 h 4"/>
                  <a:gd name="T6" fmla="*/ 8 w 8"/>
                  <a:gd name="T7" fmla="*/ 4 h 4"/>
                  <a:gd name="T8" fmla="*/ 5 w 8"/>
                  <a:gd name="T9" fmla="*/ 2 h 4"/>
                  <a:gd name="T10" fmla="*/ 0 w 8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6" y="0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AC7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Freeform 5125"/>
              <p:cNvSpPr>
                <a:spLocks/>
              </p:cNvSpPr>
              <p:nvPr/>
            </p:nvSpPr>
            <p:spPr bwMode="auto">
              <a:xfrm>
                <a:off x="4654" y="1444"/>
                <a:ext cx="15" cy="3"/>
              </a:xfrm>
              <a:custGeom>
                <a:avLst/>
                <a:gdLst>
                  <a:gd name="T0" fmla="*/ 15 w 15"/>
                  <a:gd name="T1" fmla="*/ 3 h 3"/>
                  <a:gd name="T2" fmla="*/ 12 w 15"/>
                  <a:gd name="T3" fmla="*/ 3 h 3"/>
                  <a:gd name="T4" fmla="*/ 12 w 15"/>
                  <a:gd name="T5" fmla="*/ 3 h 3"/>
                  <a:gd name="T6" fmla="*/ 0 w 15"/>
                  <a:gd name="T7" fmla="*/ 1 h 3"/>
                  <a:gd name="T8" fmla="*/ 13 w 15"/>
                  <a:gd name="T9" fmla="*/ 0 h 3"/>
                  <a:gd name="T10" fmla="*/ 15 w 1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">
                    <a:moveTo>
                      <a:pt x="15" y="3"/>
                    </a:moveTo>
                    <a:lnTo>
                      <a:pt x="12" y="3"/>
                    </a:lnTo>
                    <a:lnTo>
                      <a:pt x="0" y="1"/>
                    </a:lnTo>
                    <a:lnTo>
                      <a:pt x="13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BAC7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4" name="Freeform 5126"/>
              <p:cNvSpPr>
                <a:spLocks/>
              </p:cNvSpPr>
              <p:nvPr/>
            </p:nvSpPr>
            <p:spPr bwMode="auto">
              <a:xfrm>
                <a:off x="4647" y="1442"/>
                <a:ext cx="20" cy="5"/>
              </a:xfrm>
              <a:custGeom>
                <a:avLst/>
                <a:gdLst>
                  <a:gd name="T0" fmla="*/ 20 w 20"/>
                  <a:gd name="T1" fmla="*/ 3 h 5"/>
                  <a:gd name="T2" fmla="*/ 14 w 20"/>
                  <a:gd name="T3" fmla="*/ 5 h 5"/>
                  <a:gd name="T4" fmla="*/ 0 w 20"/>
                  <a:gd name="T5" fmla="*/ 3 h 5"/>
                  <a:gd name="T6" fmla="*/ 20 w 20"/>
                  <a:gd name="T7" fmla="*/ 0 h 5"/>
                  <a:gd name="T8" fmla="*/ 20 w 20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20" y="3"/>
                    </a:moveTo>
                    <a:lnTo>
                      <a:pt x="14" y="5"/>
                    </a:lnTo>
                    <a:lnTo>
                      <a:pt x="0" y="3"/>
                    </a:lnTo>
                    <a:lnTo>
                      <a:pt x="20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BAC7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5127"/>
              <p:cNvSpPr>
                <a:spLocks/>
              </p:cNvSpPr>
              <p:nvPr/>
            </p:nvSpPr>
            <p:spPr bwMode="auto">
              <a:xfrm>
                <a:off x="4645" y="1440"/>
                <a:ext cx="22" cy="5"/>
              </a:xfrm>
              <a:custGeom>
                <a:avLst/>
                <a:gdLst>
                  <a:gd name="T0" fmla="*/ 22 w 22"/>
                  <a:gd name="T1" fmla="*/ 4 h 5"/>
                  <a:gd name="T2" fmla="*/ 9 w 22"/>
                  <a:gd name="T3" fmla="*/ 5 h 5"/>
                  <a:gd name="T4" fmla="*/ 2 w 22"/>
                  <a:gd name="T5" fmla="*/ 5 h 5"/>
                  <a:gd name="T6" fmla="*/ 0 w 22"/>
                  <a:gd name="T7" fmla="*/ 4 h 5"/>
                  <a:gd name="T8" fmla="*/ 22 w 22"/>
                  <a:gd name="T9" fmla="*/ 0 h 5"/>
                  <a:gd name="T10" fmla="*/ 22 w 22"/>
                  <a:gd name="T11" fmla="*/ 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5">
                    <a:moveTo>
                      <a:pt x="22" y="4"/>
                    </a:moveTo>
                    <a:lnTo>
                      <a:pt x="9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BAC7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6" name="Freeform 5128"/>
              <p:cNvSpPr>
                <a:spLocks/>
              </p:cNvSpPr>
              <p:nvPr/>
            </p:nvSpPr>
            <p:spPr bwMode="auto">
              <a:xfrm>
                <a:off x="4642" y="1438"/>
                <a:ext cx="25" cy="7"/>
              </a:xfrm>
              <a:custGeom>
                <a:avLst/>
                <a:gdLst>
                  <a:gd name="T0" fmla="*/ 25 w 25"/>
                  <a:gd name="T1" fmla="*/ 4 h 7"/>
                  <a:gd name="T2" fmla="*/ 5 w 25"/>
                  <a:gd name="T3" fmla="*/ 7 h 7"/>
                  <a:gd name="T4" fmla="*/ 5 w 25"/>
                  <a:gd name="T5" fmla="*/ 7 h 7"/>
                  <a:gd name="T6" fmla="*/ 0 w 25"/>
                  <a:gd name="T7" fmla="*/ 4 h 7"/>
                  <a:gd name="T8" fmla="*/ 25 w 25"/>
                  <a:gd name="T9" fmla="*/ 0 h 7"/>
                  <a:gd name="T10" fmla="*/ 25 w 25"/>
                  <a:gd name="T11" fmla="*/ 4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7">
                    <a:moveTo>
                      <a:pt x="25" y="4"/>
                    </a:moveTo>
                    <a:lnTo>
                      <a:pt x="5" y="7"/>
                    </a:lnTo>
                    <a:lnTo>
                      <a:pt x="0" y="4"/>
                    </a:lnTo>
                    <a:lnTo>
                      <a:pt x="25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BAC7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5129"/>
              <p:cNvSpPr>
                <a:spLocks/>
              </p:cNvSpPr>
              <p:nvPr/>
            </p:nvSpPr>
            <p:spPr bwMode="auto">
              <a:xfrm>
                <a:off x="4640" y="1436"/>
                <a:ext cx="27" cy="8"/>
              </a:xfrm>
              <a:custGeom>
                <a:avLst/>
                <a:gdLst>
                  <a:gd name="T0" fmla="*/ 27 w 27"/>
                  <a:gd name="T1" fmla="*/ 4 h 8"/>
                  <a:gd name="T2" fmla="*/ 5 w 27"/>
                  <a:gd name="T3" fmla="*/ 8 h 8"/>
                  <a:gd name="T4" fmla="*/ 0 w 27"/>
                  <a:gd name="T5" fmla="*/ 6 h 8"/>
                  <a:gd name="T6" fmla="*/ 26 w 27"/>
                  <a:gd name="T7" fmla="*/ 0 h 8"/>
                  <a:gd name="T8" fmla="*/ 27 w 27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8">
                    <a:moveTo>
                      <a:pt x="27" y="4"/>
                    </a:moveTo>
                    <a:lnTo>
                      <a:pt x="5" y="8"/>
                    </a:lnTo>
                    <a:lnTo>
                      <a:pt x="0" y="6"/>
                    </a:lnTo>
                    <a:lnTo>
                      <a:pt x="26" y="0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BDC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5130"/>
              <p:cNvSpPr>
                <a:spLocks/>
              </p:cNvSpPr>
              <p:nvPr/>
            </p:nvSpPr>
            <p:spPr bwMode="auto">
              <a:xfrm>
                <a:off x="4636" y="1434"/>
                <a:ext cx="31" cy="8"/>
              </a:xfrm>
              <a:custGeom>
                <a:avLst/>
                <a:gdLst>
                  <a:gd name="T0" fmla="*/ 31 w 31"/>
                  <a:gd name="T1" fmla="*/ 4 h 8"/>
                  <a:gd name="T2" fmla="*/ 6 w 31"/>
                  <a:gd name="T3" fmla="*/ 8 h 8"/>
                  <a:gd name="T4" fmla="*/ 0 w 31"/>
                  <a:gd name="T5" fmla="*/ 6 h 8"/>
                  <a:gd name="T6" fmla="*/ 30 w 31"/>
                  <a:gd name="T7" fmla="*/ 0 h 8"/>
                  <a:gd name="T8" fmla="*/ 31 w 31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8">
                    <a:moveTo>
                      <a:pt x="31" y="4"/>
                    </a:moveTo>
                    <a:lnTo>
                      <a:pt x="6" y="8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BDC8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Freeform 5131"/>
              <p:cNvSpPr>
                <a:spLocks/>
              </p:cNvSpPr>
              <p:nvPr/>
            </p:nvSpPr>
            <p:spPr bwMode="auto">
              <a:xfrm>
                <a:off x="4635" y="1432"/>
                <a:ext cx="31" cy="10"/>
              </a:xfrm>
              <a:custGeom>
                <a:avLst/>
                <a:gdLst>
                  <a:gd name="T0" fmla="*/ 31 w 31"/>
                  <a:gd name="T1" fmla="*/ 4 h 10"/>
                  <a:gd name="T2" fmla="*/ 5 w 31"/>
                  <a:gd name="T3" fmla="*/ 10 h 10"/>
                  <a:gd name="T4" fmla="*/ 0 w 31"/>
                  <a:gd name="T5" fmla="*/ 6 h 10"/>
                  <a:gd name="T6" fmla="*/ 31 w 31"/>
                  <a:gd name="T7" fmla="*/ 0 h 10"/>
                  <a:gd name="T8" fmla="*/ 31 w 31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0">
                    <a:moveTo>
                      <a:pt x="31" y="4"/>
                    </a:moveTo>
                    <a:lnTo>
                      <a:pt x="5" y="10"/>
                    </a:lnTo>
                    <a:lnTo>
                      <a:pt x="0" y="6"/>
                    </a:lnTo>
                    <a:lnTo>
                      <a:pt x="31" y="0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BDC8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0" name="Freeform 5132"/>
              <p:cNvSpPr>
                <a:spLocks/>
              </p:cNvSpPr>
              <p:nvPr/>
            </p:nvSpPr>
            <p:spPr bwMode="auto">
              <a:xfrm>
                <a:off x="4631" y="1430"/>
                <a:ext cx="35" cy="10"/>
              </a:xfrm>
              <a:custGeom>
                <a:avLst/>
                <a:gdLst>
                  <a:gd name="T0" fmla="*/ 35 w 35"/>
                  <a:gd name="T1" fmla="*/ 4 h 10"/>
                  <a:gd name="T2" fmla="*/ 5 w 35"/>
                  <a:gd name="T3" fmla="*/ 10 h 10"/>
                  <a:gd name="T4" fmla="*/ 0 w 35"/>
                  <a:gd name="T5" fmla="*/ 6 h 10"/>
                  <a:gd name="T6" fmla="*/ 35 w 35"/>
                  <a:gd name="T7" fmla="*/ 0 h 10"/>
                  <a:gd name="T8" fmla="*/ 35 w 35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5" y="4"/>
                    </a:moveTo>
                    <a:lnTo>
                      <a:pt x="5" y="10"/>
                    </a:lnTo>
                    <a:lnTo>
                      <a:pt x="0" y="6"/>
                    </a:lnTo>
                    <a:lnTo>
                      <a:pt x="35" y="0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BDC8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1" name="Freeform 5133"/>
              <p:cNvSpPr>
                <a:spLocks/>
              </p:cNvSpPr>
              <p:nvPr/>
            </p:nvSpPr>
            <p:spPr bwMode="auto">
              <a:xfrm>
                <a:off x="4630" y="1429"/>
                <a:ext cx="36" cy="9"/>
              </a:xfrm>
              <a:custGeom>
                <a:avLst/>
                <a:gdLst>
                  <a:gd name="T0" fmla="*/ 36 w 36"/>
                  <a:gd name="T1" fmla="*/ 3 h 9"/>
                  <a:gd name="T2" fmla="*/ 5 w 36"/>
                  <a:gd name="T3" fmla="*/ 9 h 9"/>
                  <a:gd name="T4" fmla="*/ 0 w 36"/>
                  <a:gd name="T5" fmla="*/ 5 h 9"/>
                  <a:gd name="T6" fmla="*/ 36 w 36"/>
                  <a:gd name="T7" fmla="*/ 0 h 9"/>
                  <a:gd name="T8" fmla="*/ 36 w 36"/>
                  <a:gd name="T9" fmla="*/ 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9">
                    <a:moveTo>
                      <a:pt x="36" y="3"/>
                    </a:moveTo>
                    <a:lnTo>
                      <a:pt x="5" y="9"/>
                    </a:lnTo>
                    <a:lnTo>
                      <a:pt x="0" y="5"/>
                    </a:lnTo>
                    <a:lnTo>
                      <a:pt x="36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BFC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2" name="Freeform 5134"/>
              <p:cNvSpPr>
                <a:spLocks/>
              </p:cNvSpPr>
              <p:nvPr/>
            </p:nvSpPr>
            <p:spPr bwMode="auto">
              <a:xfrm>
                <a:off x="4626" y="1427"/>
                <a:ext cx="40" cy="9"/>
              </a:xfrm>
              <a:custGeom>
                <a:avLst/>
                <a:gdLst>
                  <a:gd name="T0" fmla="*/ 40 w 40"/>
                  <a:gd name="T1" fmla="*/ 3 h 9"/>
                  <a:gd name="T2" fmla="*/ 5 w 40"/>
                  <a:gd name="T3" fmla="*/ 9 h 9"/>
                  <a:gd name="T4" fmla="*/ 0 w 40"/>
                  <a:gd name="T5" fmla="*/ 7 h 9"/>
                  <a:gd name="T6" fmla="*/ 38 w 40"/>
                  <a:gd name="T7" fmla="*/ 0 h 9"/>
                  <a:gd name="T8" fmla="*/ 40 w 40"/>
                  <a:gd name="T9" fmla="*/ 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3"/>
                    </a:moveTo>
                    <a:lnTo>
                      <a:pt x="5" y="9"/>
                    </a:lnTo>
                    <a:lnTo>
                      <a:pt x="0" y="7"/>
                    </a:lnTo>
                    <a:lnTo>
                      <a:pt x="38" y="0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BFC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3" name="Freeform 5135"/>
              <p:cNvSpPr>
                <a:spLocks/>
              </p:cNvSpPr>
              <p:nvPr/>
            </p:nvSpPr>
            <p:spPr bwMode="auto">
              <a:xfrm>
                <a:off x="4624" y="1425"/>
                <a:ext cx="42" cy="9"/>
              </a:xfrm>
              <a:custGeom>
                <a:avLst/>
                <a:gdLst>
                  <a:gd name="T0" fmla="*/ 42 w 42"/>
                  <a:gd name="T1" fmla="*/ 4 h 9"/>
                  <a:gd name="T2" fmla="*/ 6 w 42"/>
                  <a:gd name="T3" fmla="*/ 9 h 9"/>
                  <a:gd name="T4" fmla="*/ 2 w 42"/>
                  <a:gd name="T5" fmla="*/ 7 h 9"/>
                  <a:gd name="T6" fmla="*/ 0 w 42"/>
                  <a:gd name="T7" fmla="*/ 7 h 9"/>
                  <a:gd name="T8" fmla="*/ 40 w 42"/>
                  <a:gd name="T9" fmla="*/ 0 h 9"/>
                  <a:gd name="T10" fmla="*/ 42 w 42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9">
                    <a:moveTo>
                      <a:pt x="42" y="4"/>
                    </a:moveTo>
                    <a:lnTo>
                      <a:pt x="6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40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BFCB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4" name="Freeform 5136"/>
              <p:cNvSpPr>
                <a:spLocks/>
              </p:cNvSpPr>
              <p:nvPr/>
            </p:nvSpPr>
            <p:spPr bwMode="auto">
              <a:xfrm>
                <a:off x="4623" y="1423"/>
                <a:ext cx="41" cy="11"/>
              </a:xfrm>
              <a:custGeom>
                <a:avLst/>
                <a:gdLst>
                  <a:gd name="T0" fmla="*/ 41 w 41"/>
                  <a:gd name="T1" fmla="*/ 4 h 11"/>
                  <a:gd name="T2" fmla="*/ 3 w 41"/>
                  <a:gd name="T3" fmla="*/ 11 h 11"/>
                  <a:gd name="T4" fmla="*/ 3 w 41"/>
                  <a:gd name="T5" fmla="*/ 9 h 11"/>
                  <a:gd name="T6" fmla="*/ 0 w 41"/>
                  <a:gd name="T7" fmla="*/ 7 h 11"/>
                  <a:gd name="T8" fmla="*/ 41 w 41"/>
                  <a:gd name="T9" fmla="*/ 0 h 11"/>
                  <a:gd name="T10" fmla="*/ 41 w 41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11">
                    <a:moveTo>
                      <a:pt x="41" y="4"/>
                    </a:moveTo>
                    <a:lnTo>
                      <a:pt x="3" y="11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41" y="0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BFCB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Freeform 5137"/>
              <p:cNvSpPr>
                <a:spLocks/>
              </p:cNvSpPr>
              <p:nvPr/>
            </p:nvSpPr>
            <p:spPr bwMode="auto">
              <a:xfrm>
                <a:off x="4621" y="1421"/>
                <a:ext cx="43" cy="11"/>
              </a:xfrm>
              <a:custGeom>
                <a:avLst/>
                <a:gdLst>
                  <a:gd name="T0" fmla="*/ 43 w 43"/>
                  <a:gd name="T1" fmla="*/ 4 h 11"/>
                  <a:gd name="T2" fmla="*/ 3 w 43"/>
                  <a:gd name="T3" fmla="*/ 11 h 11"/>
                  <a:gd name="T4" fmla="*/ 0 w 43"/>
                  <a:gd name="T5" fmla="*/ 8 h 11"/>
                  <a:gd name="T6" fmla="*/ 43 w 43"/>
                  <a:gd name="T7" fmla="*/ 0 h 11"/>
                  <a:gd name="T8" fmla="*/ 43 w 43"/>
                  <a:gd name="T9" fmla="*/ 0 h 11"/>
                  <a:gd name="T10" fmla="*/ 43 w 43"/>
                  <a:gd name="T11" fmla="*/ 0 h 11"/>
                  <a:gd name="T12" fmla="*/ 43 w 43"/>
                  <a:gd name="T13" fmla="*/ 0 h 11"/>
                  <a:gd name="T14" fmla="*/ 43 w 43"/>
                  <a:gd name="T15" fmla="*/ 0 h 11"/>
                  <a:gd name="T16" fmla="*/ 43 w 43"/>
                  <a:gd name="T17" fmla="*/ 0 h 11"/>
                  <a:gd name="T18" fmla="*/ 43 w 43"/>
                  <a:gd name="T19" fmla="*/ 0 h 11"/>
                  <a:gd name="T20" fmla="*/ 43 w 43"/>
                  <a:gd name="T21" fmla="*/ 0 h 11"/>
                  <a:gd name="T22" fmla="*/ 43 w 43"/>
                  <a:gd name="T23" fmla="*/ 2 h 11"/>
                  <a:gd name="T24" fmla="*/ 43 w 43"/>
                  <a:gd name="T25" fmla="*/ 4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11">
                    <a:moveTo>
                      <a:pt x="43" y="4"/>
                    </a:moveTo>
                    <a:lnTo>
                      <a:pt x="3" y="11"/>
                    </a:lnTo>
                    <a:lnTo>
                      <a:pt x="0" y="8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C2CC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Freeform 5138"/>
              <p:cNvSpPr>
                <a:spLocks/>
              </p:cNvSpPr>
              <p:nvPr/>
            </p:nvSpPr>
            <p:spPr bwMode="auto">
              <a:xfrm>
                <a:off x="4619" y="1419"/>
                <a:ext cx="45" cy="11"/>
              </a:xfrm>
              <a:custGeom>
                <a:avLst/>
                <a:gdLst>
                  <a:gd name="T0" fmla="*/ 45 w 45"/>
                  <a:gd name="T1" fmla="*/ 4 h 11"/>
                  <a:gd name="T2" fmla="*/ 4 w 45"/>
                  <a:gd name="T3" fmla="*/ 11 h 11"/>
                  <a:gd name="T4" fmla="*/ 0 w 45"/>
                  <a:gd name="T5" fmla="*/ 8 h 11"/>
                  <a:gd name="T6" fmla="*/ 43 w 45"/>
                  <a:gd name="T7" fmla="*/ 0 h 11"/>
                  <a:gd name="T8" fmla="*/ 43 w 45"/>
                  <a:gd name="T9" fmla="*/ 0 h 11"/>
                  <a:gd name="T10" fmla="*/ 43 w 45"/>
                  <a:gd name="T11" fmla="*/ 2 h 11"/>
                  <a:gd name="T12" fmla="*/ 43 w 45"/>
                  <a:gd name="T13" fmla="*/ 2 h 11"/>
                  <a:gd name="T14" fmla="*/ 43 w 45"/>
                  <a:gd name="T15" fmla="*/ 2 h 11"/>
                  <a:gd name="T16" fmla="*/ 43 w 45"/>
                  <a:gd name="T17" fmla="*/ 2 h 11"/>
                  <a:gd name="T18" fmla="*/ 45 w 45"/>
                  <a:gd name="T19" fmla="*/ 2 h 11"/>
                  <a:gd name="T20" fmla="*/ 45 w 45"/>
                  <a:gd name="T21" fmla="*/ 2 h 11"/>
                  <a:gd name="T22" fmla="*/ 45 w 45"/>
                  <a:gd name="T23" fmla="*/ 4 h 11"/>
                  <a:gd name="T24" fmla="*/ 45 w 45"/>
                  <a:gd name="T25" fmla="*/ 4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" h="11">
                    <a:moveTo>
                      <a:pt x="45" y="4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C2C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7" name="Freeform 5139"/>
              <p:cNvSpPr>
                <a:spLocks/>
              </p:cNvSpPr>
              <p:nvPr/>
            </p:nvSpPr>
            <p:spPr bwMode="auto">
              <a:xfrm>
                <a:off x="4617" y="1417"/>
                <a:ext cx="47" cy="12"/>
              </a:xfrm>
              <a:custGeom>
                <a:avLst/>
                <a:gdLst>
                  <a:gd name="T0" fmla="*/ 47 w 47"/>
                  <a:gd name="T1" fmla="*/ 4 h 12"/>
                  <a:gd name="T2" fmla="*/ 4 w 47"/>
                  <a:gd name="T3" fmla="*/ 12 h 12"/>
                  <a:gd name="T4" fmla="*/ 2 w 47"/>
                  <a:gd name="T5" fmla="*/ 10 h 12"/>
                  <a:gd name="T6" fmla="*/ 2 w 47"/>
                  <a:gd name="T7" fmla="*/ 10 h 12"/>
                  <a:gd name="T8" fmla="*/ 2 w 47"/>
                  <a:gd name="T9" fmla="*/ 10 h 12"/>
                  <a:gd name="T10" fmla="*/ 2 w 47"/>
                  <a:gd name="T11" fmla="*/ 10 h 12"/>
                  <a:gd name="T12" fmla="*/ 0 w 47"/>
                  <a:gd name="T13" fmla="*/ 10 h 12"/>
                  <a:gd name="T14" fmla="*/ 0 w 47"/>
                  <a:gd name="T15" fmla="*/ 10 h 12"/>
                  <a:gd name="T16" fmla="*/ 0 w 47"/>
                  <a:gd name="T17" fmla="*/ 8 h 12"/>
                  <a:gd name="T18" fmla="*/ 0 w 47"/>
                  <a:gd name="T19" fmla="*/ 8 h 12"/>
                  <a:gd name="T20" fmla="*/ 0 w 47"/>
                  <a:gd name="T21" fmla="*/ 8 h 12"/>
                  <a:gd name="T22" fmla="*/ 44 w 47"/>
                  <a:gd name="T23" fmla="*/ 0 h 12"/>
                  <a:gd name="T24" fmla="*/ 45 w 47"/>
                  <a:gd name="T25" fmla="*/ 0 h 12"/>
                  <a:gd name="T26" fmla="*/ 45 w 47"/>
                  <a:gd name="T27" fmla="*/ 2 h 12"/>
                  <a:gd name="T28" fmla="*/ 45 w 47"/>
                  <a:gd name="T29" fmla="*/ 2 h 12"/>
                  <a:gd name="T30" fmla="*/ 45 w 47"/>
                  <a:gd name="T31" fmla="*/ 2 h 12"/>
                  <a:gd name="T32" fmla="*/ 45 w 47"/>
                  <a:gd name="T33" fmla="*/ 2 h 12"/>
                  <a:gd name="T34" fmla="*/ 45 w 47"/>
                  <a:gd name="T35" fmla="*/ 4 h 12"/>
                  <a:gd name="T36" fmla="*/ 45 w 47"/>
                  <a:gd name="T37" fmla="*/ 4 h 12"/>
                  <a:gd name="T38" fmla="*/ 47 w 47"/>
                  <a:gd name="T39" fmla="*/ 4 h 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7" h="12">
                    <a:moveTo>
                      <a:pt x="47" y="4"/>
                    </a:moveTo>
                    <a:lnTo>
                      <a:pt x="4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C2C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Freeform 5140"/>
              <p:cNvSpPr>
                <a:spLocks/>
              </p:cNvSpPr>
              <p:nvPr/>
            </p:nvSpPr>
            <p:spPr bwMode="auto">
              <a:xfrm>
                <a:off x="4617" y="1415"/>
                <a:ext cx="45" cy="12"/>
              </a:xfrm>
              <a:custGeom>
                <a:avLst/>
                <a:gdLst>
                  <a:gd name="T0" fmla="*/ 45 w 45"/>
                  <a:gd name="T1" fmla="*/ 4 h 12"/>
                  <a:gd name="T2" fmla="*/ 2 w 45"/>
                  <a:gd name="T3" fmla="*/ 12 h 12"/>
                  <a:gd name="T4" fmla="*/ 2 w 45"/>
                  <a:gd name="T5" fmla="*/ 12 h 12"/>
                  <a:gd name="T6" fmla="*/ 2 w 45"/>
                  <a:gd name="T7" fmla="*/ 12 h 12"/>
                  <a:gd name="T8" fmla="*/ 0 w 45"/>
                  <a:gd name="T9" fmla="*/ 12 h 12"/>
                  <a:gd name="T10" fmla="*/ 0 w 45"/>
                  <a:gd name="T11" fmla="*/ 10 h 12"/>
                  <a:gd name="T12" fmla="*/ 0 w 45"/>
                  <a:gd name="T13" fmla="*/ 10 h 12"/>
                  <a:gd name="T14" fmla="*/ 0 w 45"/>
                  <a:gd name="T15" fmla="*/ 10 h 12"/>
                  <a:gd name="T16" fmla="*/ 0 w 45"/>
                  <a:gd name="T17" fmla="*/ 10 h 12"/>
                  <a:gd name="T18" fmla="*/ 0 w 45"/>
                  <a:gd name="T19" fmla="*/ 10 h 12"/>
                  <a:gd name="T20" fmla="*/ 0 w 45"/>
                  <a:gd name="T21" fmla="*/ 8 h 12"/>
                  <a:gd name="T22" fmla="*/ 44 w 45"/>
                  <a:gd name="T23" fmla="*/ 0 h 12"/>
                  <a:gd name="T24" fmla="*/ 44 w 45"/>
                  <a:gd name="T25" fmla="*/ 2 h 12"/>
                  <a:gd name="T26" fmla="*/ 44 w 45"/>
                  <a:gd name="T27" fmla="*/ 2 h 12"/>
                  <a:gd name="T28" fmla="*/ 44 w 45"/>
                  <a:gd name="T29" fmla="*/ 2 h 12"/>
                  <a:gd name="T30" fmla="*/ 44 w 45"/>
                  <a:gd name="T31" fmla="*/ 2 h 12"/>
                  <a:gd name="T32" fmla="*/ 45 w 45"/>
                  <a:gd name="T33" fmla="*/ 2 h 12"/>
                  <a:gd name="T34" fmla="*/ 45 w 45"/>
                  <a:gd name="T35" fmla="*/ 4 h 12"/>
                  <a:gd name="T36" fmla="*/ 45 w 45"/>
                  <a:gd name="T37" fmla="*/ 4 h 12"/>
                  <a:gd name="T38" fmla="*/ 45 w 45"/>
                  <a:gd name="T39" fmla="*/ 4 h 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5" h="12">
                    <a:moveTo>
                      <a:pt x="45" y="4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C2CC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5141"/>
              <p:cNvSpPr>
                <a:spLocks/>
              </p:cNvSpPr>
              <p:nvPr/>
            </p:nvSpPr>
            <p:spPr bwMode="auto">
              <a:xfrm>
                <a:off x="4616" y="1414"/>
                <a:ext cx="45" cy="11"/>
              </a:xfrm>
              <a:custGeom>
                <a:avLst/>
                <a:gdLst>
                  <a:gd name="T0" fmla="*/ 45 w 45"/>
                  <a:gd name="T1" fmla="*/ 3 h 11"/>
                  <a:gd name="T2" fmla="*/ 1 w 45"/>
                  <a:gd name="T3" fmla="*/ 11 h 11"/>
                  <a:gd name="T4" fmla="*/ 1 w 45"/>
                  <a:gd name="T5" fmla="*/ 11 h 11"/>
                  <a:gd name="T6" fmla="*/ 1 w 45"/>
                  <a:gd name="T7" fmla="*/ 11 h 11"/>
                  <a:gd name="T8" fmla="*/ 1 w 45"/>
                  <a:gd name="T9" fmla="*/ 11 h 11"/>
                  <a:gd name="T10" fmla="*/ 1 w 45"/>
                  <a:gd name="T11" fmla="*/ 9 h 11"/>
                  <a:gd name="T12" fmla="*/ 0 w 45"/>
                  <a:gd name="T13" fmla="*/ 9 h 11"/>
                  <a:gd name="T14" fmla="*/ 0 w 45"/>
                  <a:gd name="T15" fmla="*/ 9 h 11"/>
                  <a:gd name="T16" fmla="*/ 0 w 45"/>
                  <a:gd name="T17" fmla="*/ 9 h 11"/>
                  <a:gd name="T18" fmla="*/ 0 w 45"/>
                  <a:gd name="T19" fmla="*/ 7 h 11"/>
                  <a:gd name="T20" fmla="*/ 43 w 45"/>
                  <a:gd name="T21" fmla="*/ 0 h 11"/>
                  <a:gd name="T22" fmla="*/ 43 w 45"/>
                  <a:gd name="T23" fmla="*/ 1 h 11"/>
                  <a:gd name="T24" fmla="*/ 45 w 45"/>
                  <a:gd name="T25" fmla="*/ 1 h 11"/>
                  <a:gd name="T26" fmla="*/ 45 w 45"/>
                  <a:gd name="T27" fmla="*/ 1 h 11"/>
                  <a:gd name="T28" fmla="*/ 45 w 45"/>
                  <a:gd name="T29" fmla="*/ 1 h 11"/>
                  <a:gd name="T30" fmla="*/ 45 w 45"/>
                  <a:gd name="T31" fmla="*/ 3 h 11"/>
                  <a:gd name="T32" fmla="*/ 45 w 45"/>
                  <a:gd name="T33" fmla="*/ 3 h 11"/>
                  <a:gd name="T34" fmla="*/ 45 w 45"/>
                  <a:gd name="T35" fmla="*/ 3 h 11"/>
                  <a:gd name="T36" fmla="*/ 45 w 45"/>
                  <a:gd name="T37" fmla="*/ 3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5" h="11">
                    <a:moveTo>
                      <a:pt x="45" y="3"/>
                    </a:moveTo>
                    <a:lnTo>
                      <a:pt x="1" y="11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C4D0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5142"/>
              <p:cNvSpPr>
                <a:spLocks/>
              </p:cNvSpPr>
              <p:nvPr/>
            </p:nvSpPr>
            <p:spPr bwMode="auto">
              <a:xfrm>
                <a:off x="4614" y="1412"/>
                <a:ext cx="47" cy="11"/>
              </a:xfrm>
              <a:custGeom>
                <a:avLst/>
                <a:gdLst>
                  <a:gd name="T0" fmla="*/ 47 w 47"/>
                  <a:gd name="T1" fmla="*/ 3 h 11"/>
                  <a:gd name="T2" fmla="*/ 3 w 47"/>
                  <a:gd name="T3" fmla="*/ 11 h 11"/>
                  <a:gd name="T4" fmla="*/ 2 w 47"/>
                  <a:gd name="T5" fmla="*/ 11 h 11"/>
                  <a:gd name="T6" fmla="*/ 2 w 47"/>
                  <a:gd name="T7" fmla="*/ 11 h 11"/>
                  <a:gd name="T8" fmla="*/ 2 w 47"/>
                  <a:gd name="T9" fmla="*/ 11 h 11"/>
                  <a:gd name="T10" fmla="*/ 2 w 47"/>
                  <a:gd name="T11" fmla="*/ 9 h 11"/>
                  <a:gd name="T12" fmla="*/ 2 w 47"/>
                  <a:gd name="T13" fmla="*/ 9 h 11"/>
                  <a:gd name="T14" fmla="*/ 2 w 47"/>
                  <a:gd name="T15" fmla="*/ 9 h 11"/>
                  <a:gd name="T16" fmla="*/ 0 w 47"/>
                  <a:gd name="T17" fmla="*/ 9 h 11"/>
                  <a:gd name="T18" fmla="*/ 0 w 47"/>
                  <a:gd name="T19" fmla="*/ 7 h 11"/>
                  <a:gd name="T20" fmla="*/ 45 w 47"/>
                  <a:gd name="T21" fmla="*/ 0 h 11"/>
                  <a:gd name="T22" fmla="*/ 45 w 47"/>
                  <a:gd name="T23" fmla="*/ 2 h 11"/>
                  <a:gd name="T24" fmla="*/ 45 w 47"/>
                  <a:gd name="T25" fmla="*/ 2 h 11"/>
                  <a:gd name="T26" fmla="*/ 45 w 47"/>
                  <a:gd name="T27" fmla="*/ 2 h 11"/>
                  <a:gd name="T28" fmla="*/ 45 w 47"/>
                  <a:gd name="T29" fmla="*/ 2 h 11"/>
                  <a:gd name="T30" fmla="*/ 45 w 47"/>
                  <a:gd name="T31" fmla="*/ 3 h 11"/>
                  <a:gd name="T32" fmla="*/ 47 w 47"/>
                  <a:gd name="T33" fmla="*/ 3 h 11"/>
                  <a:gd name="T34" fmla="*/ 47 w 47"/>
                  <a:gd name="T35" fmla="*/ 3 h 11"/>
                  <a:gd name="T36" fmla="*/ 47 w 47"/>
                  <a:gd name="T37" fmla="*/ 3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" h="11">
                    <a:moveTo>
                      <a:pt x="47" y="3"/>
                    </a:moveTo>
                    <a:lnTo>
                      <a:pt x="3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5" y="3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4D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1" name="Freeform 5143"/>
              <p:cNvSpPr>
                <a:spLocks/>
              </p:cNvSpPr>
              <p:nvPr/>
            </p:nvSpPr>
            <p:spPr bwMode="auto">
              <a:xfrm>
                <a:off x="4614" y="1412"/>
                <a:ext cx="45" cy="9"/>
              </a:xfrm>
              <a:custGeom>
                <a:avLst/>
                <a:gdLst>
                  <a:gd name="T0" fmla="*/ 45 w 45"/>
                  <a:gd name="T1" fmla="*/ 2 h 9"/>
                  <a:gd name="T2" fmla="*/ 2 w 45"/>
                  <a:gd name="T3" fmla="*/ 9 h 9"/>
                  <a:gd name="T4" fmla="*/ 2 w 45"/>
                  <a:gd name="T5" fmla="*/ 9 h 9"/>
                  <a:gd name="T6" fmla="*/ 2 w 45"/>
                  <a:gd name="T7" fmla="*/ 9 h 9"/>
                  <a:gd name="T8" fmla="*/ 0 w 45"/>
                  <a:gd name="T9" fmla="*/ 9 h 9"/>
                  <a:gd name="T10" fmla="*/ 0 w 45"/>
                  <a:gd name="T11" fmla="*/ 7 h 9"/>
                  <a:gd name="T12" fmla="*/ 0 w 45"/>
                  <a:gd name="T13" fmla="*/ 7 h 9"/>
                  <a:gd name="T14" fmla="*/ 0 w 45"/>
                  <a:gd name="T15" fmla="*/ 7 h 9"/>
                  <a:gd name="T16" fmla="*/ 0 w 45"/>
                  <a:gd name="T17" fmla="*/ 7 h 9"/>
                  <a:gd name="T18" fmla="*/ 0 w 45"/>
                  <a:gd name="T19" fmla="*/ 7 h 9"/>
                  <a:gd name="T20" fmla="*/ 43 w 45"/>
                  <a:gd name="T21" fmla="*/ 0 h 9"/>
                  <a:gd name="T22" fmla="*/ 43 w 45"/>
                  <a:gd name="T23" fmla="*/ 0 h 9"/>
                  <a:gd name="T24" fmla="*/ 43 w 45"/>
                  <a:gd name="T25" fmla="*/ 0 h 9"/>
                  <a:gd name="T26" fmla="*/ 43 w 45"/>
                  <a:gd name="T27" fmla="*/ 0 h 9"/>
                  <a:gd name="T28" fmla="*/ 45 w 45"/>
                  <a:gd name="T29" fmla="*/ 0 h 9"/>
                  <a:gd name="T30" fmla="*/ 45 w 45"/>
                  <a:gd name="T31" fmla="*/ 2 h 9"/>
                  <a:gd name="T32" fmla="*/ 45 w 45"/>
                  <a:gd name="T33" fmla="*/ 2 h 9"/>
                  <a:gd name="T34" fmla="*/ 45 w 45"/>
                  <a:gd name="T35" fmla="*/ 2 h 9"/>
                  <a:gd name="T36" fmla="*/ 45 w 45"/>
                  <a:gd name="T37" fmla="*/ 2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5" h="9">
                    <a:moveTo>
                      <a:pt x="45" y="2"/>
                    </a:move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C4D0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2" name="Freeform 5144"/>
              <p:cNvSpPr>
                <a:spLocks/>
              </p:cNvSpPr>
              <p:nvPr/>
            </p:nvSpPr>
            <p:spPr bwMode="auto">
              <a:xfrm>
                <a:off x="4612" y="1410"/>
                <a:ext cx="47" cy="9"/>
              </a:xfrm>
              <a:custGeom>
                <a:avLst/>
                <a:gdLst>
                  <a:gd name="T0" fmla="*/ 47 w 47"/>
                  <a:gd name="T1" fmla="*/ 2 h 9"/>
                  <a:gd name="T2" fmla="*/ 2 w 47"/>
                  <a:gd name="T3" fmla="*/ 9 h 9"/>
                  <a:gd name="T4" fmla="*/ 2 w 47"/>
                  <a:gd name="T5" fmla="*/ 9 h 9"/>
                  <a:gd name="T6" fmla="*/ 2 w 47"/>
                  <a:gd name="T7" fmla="*/ 9 h 9"/>
                  <a:gd name="T8" fmla="*/ 2 w 47"/>
                  <a:gd name="T9" fmla="*/ 9 h 9"/>
                  <a:gd name="T10" fmla="*/ 2 w 47"/>
                  <a:gd name="T11" fmla="*/ 9 h 9"/>
                  <a:gd name="T12" fmla="*/ 0 w 47"/>
                  <a:gd name="T13" fmla="*/ 7 h 9"/>
                  <a:gd name="T14" fmla="*/ 0 w 47"/>
                  <a:gd name="T15" fmla="*/ 7 h 9"/>
                  <a:gd name="T16" fmla="*/ 0 w 47"/>
                  <a:gd name="T17" fmla="*/ 7 h 9"/>
                  <a:gd name="T18" fmla="*/ 0 w 47"/>
                  <a:gd name="T19" fmla="*/ 7 h 9"/>
                  <a:gd name="T20" fmla="*/ 43 w 47"/>
                  <a:gd name="T21" fmla="*/ 0 h 9"/>
                  <a:gd name="T22" fmla="*/ 43 w 47"/>
                  <a:gd name="T23" fmla="*/ 0 h 9"/>
                  <a:gd name="T24" fmla="*/ 43 w 47"/>
                  <a:gd name="T25" fmla="*/ 0 h 9"/>
                  <a:gd name="T26" fmla="*/ 45 w 47"/>
                  <a:gd name="T27" fmla="*/ 0 h 9"/>
                  <a:gd name="T28" fmla="*/ 45 w 47"/>
                  <a:gd name="T29" fmla="*/ 2 h 9"/>
                  <a:gd name="T30" fmla="*/ 45 w 47"/>
                  <a:gd name="T31" fmla="*/ 2 h 9"/>
                  <a:gd name="T32" fmla="*/ 45 w 47"/>
                  <a:gd name="T33" fmla="*/ 2 h 9"/>
                  <a:gd name="T34" fmla="*/ 45 w 47"/>
                  <a:gd name="T35" fmla="*/ 2 h 9"/>
                  <a:gd name="T36" fmla="*/ 47 w 47"/>
                  <a:gd name="T37" fmla="*/ 2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" h="9">
                    <a:moveTo>
                      <a:pt x="47" y="2"/>
                    </a:moveTo>
                    <a:lnTo>
                      <a:pt x="2" y="9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C3D0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3" name="Freeform 5145"/>
              <p:cNvSpPr>
                <a:spLocks/>
              </p:cNvSpPr>
              <p:nvPr/>
            </p:nvSpPr>
            <p:spPr bwMode="auto">
              <a:xfrm>
                <a:off x="4611" y="1408"/>
                <a:ext cx="46" cy="11"/>
              </a:xfrm>
              <a:custGeom>
                <a:avLst/>
                <a:gdLst>
                  <a:gd name="T0" fmla="*/ 46 w 46"/>
                  <a:gd name="T1" fmla="*/ 4 h 11"/>
                  <a:gd name="T2" fmla="*/ 3 w 46"/>
                  <a:gd name="T3" fmla="*/ 11 h 11"/>
                  <a:gd name="T4" fmla="*/ 1 w 46"/>
                  <a:gd name="T5" fmla="*/ 9 h 11"/>
                  <a:gd name="T6" fmla="*/ 1 w 46"/>
                  <a:gd name="T7" fmla="*/ 9 h 11"/>
                  <a:gd name="T8" fmla="*/ 1 w 46"/>
                  <a:gd name="T9" fmla="*/ 9 h 11"/>
                  <a:gd name="T10" fmla="*/ 1 w 46"/>
                  <a:gd name="T11" fmla="*/ 9 h 11"/>
                  <a:gd name="T12" fmla="*/ 1 w 46"/>
                  <a:gd name="T13" fmla="*/ 7 h 11"/>
                  <a:gd name="T14" fmla="*/ 1 w 46"/>
                  <a:gd name="T15" fmla="*/ 7 h 11"/>
                  <a:gd name="T16" fmla="*/ 1 w 46"/>
                  <a:gd name="T17" fmla="*/ 7 h 11"/>
                  <a:gd name="T18" fmla="*/ 0 w 46"/>
                  <a:gd name="T19" fmla="*/ 7 h 11"/>
                  <a:gd name="T20" fmla="*/ 43 w 46"/>
                  <a:gd name="T21" fmla="*/ 0 h 11"/>
                  <a:gd name="T22" fmla="*/ 44 w 46"/>
                  <a:gd name="T23" fmla="*/ 0 h 11"/>
                  <a:gd name="T24" fmla="*/ 44 w 46"/>
                  <a:gd name="T25" fmla="*/ 0 h 11"/>
                  <a:gd name="T26" fmla="*/ 44 w 46"/>
                  <a:gd name="T27" fmla="*/ 0 h 11"/>
                  <a:gd name="T28" fmla="*/ 44 w 46"/>
                  <a:gd name="T29" fmla="*/ 2 h 11"/>
                  <a:gd name="T30" fmla="*/ 44 w 46"/>
                  <a:gd name="T31" fmla="*/ 2 h 11"/>
                  <a:gd name="T32" fmla="*/ 44 w 46"/>
                  <a:gd name="T33" fmla="*/ 2 h 11"/>
                  <a:gd name="T34" fmla="*/ 46 w 46"/>
                  <a:gd name="T35" fmla="*/ 2 h 11"/>
                  <a:gd name="T36" fmla="*/ 46 w 46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" h="11">
                    <a:moveTo>
                      <a:pt x="46" y="4"/>
                    </a:moveTo>
                    <a:lnTo>
                      <a:pt x="3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C7D1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4" name="Freeform 5146"/>
              <p:cNvSpPr>
                <a:spLocks/>
              </p:cNvSpPr>
              <p:nvPr/>
            </p:nvSpPr>
            <p:spPr bwMode="auto">
              <a:xfrm>
                <a:off x="4611" y="1406"/>
                <a:ext cx="44" cy="11"/>
              </a:xfrm>
              <a:custGeom>
                <a:avLst/>
                <a:gdLst>
                  <a:gd name="T0" fmla="*/ 44 w 44"/>
                  <a:gd name="T1" fmla="*/ 4 h 11"/>
                  <a:gd name="T2" fmla="*/ 1 w 44"/>
                  <a:gd name="T3" fmla="*/ 11 h 11"/>
                  <a:gd name="T4" fmla="*/ 1 w 44"/>
                  <a:gd name="T5" fmla="*/ 9 h 11"/>
                  <a:gd name="T6" fmla="*/ 1 w 44"/>
                  <a:gd name="T7" fmla="*/ 9 h 11"/>
                  <a:gd name="T8" fmla="*/ 1 w 44"/>
                  <a:gd name="T9" fmla="*/ 9 h 11"/>
                  <a:gd name="T10" fmla="*/ 0 w 44"/>
                  <a:gd name="T11" fmla="*/ 9 h 11"/>
                  <a:gd name="T12" fmla="*/ 0 w 44"/>
                  <a:gd name="T13" fmla="*/ 8 h 11"/>
                  <a:gd name="T14" fmla="*/ 0 w 44"/>
                  <a:gd name="T15" fmla="*/ 8 h 11"/>
                  <a:gd name="T16" fmla="*/ 0 w 44"/>
                  <a:gd name="T17" fmla="*/ 8 h 11"/>
                  <a:gd name="T18" fmla="*/ 0 w 44"/>
                  <a:gd name="T19" fmla="*/ 8 h 11"/>
                  <a:gd name="T20" fmla="*/ 43 w 44"/>
                  <a:gd name="T21" fmla="*/ 0 h 11"/>
                  <a:gd name="T22" fmla="*/ 43 w 44"/>
                  <a:gd name="T23" fmla="*/ 0 h 11"/>
                  <a:gd name="T24" fmla="*/ 43 w 44"/>
                  <a:gd name="T25" fmla="*/ 0 h 11"/>
                  <a:gd name="T26" fmla="*/ 43 w 44"/>
                  <a:gd name="T27" fmla="*/ 2 h 11"/>
                  <a:gd name="T28" fmla="*/ 43 w 44"/>
                  <a:gd name="T29" fmla="*/ 2 h 11"/>
                  <a:gd name="T30" fmla="*/ 44 w 44"/>
                  <a:gd name="T31" fmla="*/ 2 h 11"/>
                  <a:gd name="T32" fmla="*/ 44 w 44"/>
                  <a:gd name="T33" fmla="*/ 2 h 11"/>
                  <a:gd name="T34" fmla="*/ 44 w 44"/>
                  <a:gd name="T35" fmla="*/ 2 h 11"/>
                  <a:gd name="T36" fmla="*/ 44 w 44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" h="11">
                    <a:moveTo>
                      <a:pt x="44" y="4"/>
                    </a:moveTo>
                    <a:lnTo>
                      <a:pt x="1" y="11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C7D1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5147"/>
              <p:cNvSpPr>
                <a:spLocks/>
              </p:cNvSpPr>
              <p:nvPr/>
            </p:nvSpPr>
            <p:spPr bwMode="auto">
              <a:xfrm>
                <a:off x="4609" y="1404"/>
                <a:ext cx="45" cy="11"/>
              </a:xfrm>
              <a:custGeom>
                <a:avLst/>
                <a:gdLst>
                  <a:gd name="T0" fmla="*/ 45 w 45"/>
                  <a:gd name="T1" fmla="*/ 4 h 11"/>
                  <a:gd name="T2" fmla="*/ 2 w 45"/>
                  <a:gd name="T3" fmla="*/ 11 h 11"/>
                  <a:gd name="T4" fmla="*/ 2 w 45"/>
                  <a:gd name="T5" fmla="*/ 10 h 11"/>
                  <a:gd name="T6" fmla="*/ 2 w 45"/>
                  <a:gd name="T7" fmla="*/ 10 h 11"/>
                  <a:gd name="T8" fmla="*/ 2 w 45"/>
                  <a:gd name="T9" fmla="*/ 10 h 11"/>
                  <a:gd name="T10" fmla="*/ 2 w 45"/>
                  <a:gd name="T11" fmla="*/ 10 h 11"/>
                  <a:gd name="T12" fmla="*/ 2 w 45"/>
                  <a:gd name="T13" fmla="*/ 10 h 11"/>
                  <a:gd name="T14" fmla="*/ 2 w 45"/>
                  <a:gd name="T15" fmla="*/ 8 h 11"/>
                  <a:gd name="T16" fmla="*/ 0 w 45"/>
                  <a:gd name="T17" fmla="*/ 8 h 11"/>
                  <a:gd name="T18" fmla="*/ 0 w 45"/>
                  <a:gd name="T19" fmla="*/ 8 h 11"/>
                  <a:gd name="T20" fmla="*/ 43 w 45"/>
                  <a:gd name="T21" fmla="*/ 0 h 11"/>
                  <a:gd name="T22" fmla="*/ 43 w 45"/>
                  <a:gd name="T23" fmla="*/ 0 h 11"/>
                  <a:gd name="T24" fmla="*/ 43 w 45"/>
                  <a:gd name="T25" fmla="*/ 0 h 11"/>
                  <a:gd name="T26" fmla="*/ 43 w 45"/>
                  <a:gd name="T27" fmla="*/ 2 h 11"/>
                  <a:gd name="T28" fmla="*/ 45 w 45"/>
                  <a:gd name="T29" fmla="*/ 2 h 11"/>
                  <a:gd name="T30" fmla="*/ 45 w 45"/>
                  <a:gd name="T31" fmla="*/ 2 h 11"/>
                  <a:gd name="T32" fmla="*/ 45 w 45"/>
                  <a:gd name="T33" fmla="*/ 2 h 11"/>
                  <a:gd name="T34" fmla="*/ 45 w 45"/>
                  <a:gd name="T35" fmla="*/ 4 h 11"/>
                  <a:gd name="T36" fmla="*/ 45 w 45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5" h="11">
                    <a:moveTo>
                      <a:pt x="45" y="4"/>
                    </a:moveTo>
                    <a:lnTo>
                      <a:pt x="2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C7D1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6" name="Freeform 5148"/>
              <p:cNvSpPr>
                <a:spLocks/>
              </p:cNvSpPr>
              <p:nvPr/>
            </p:nvSpPr>
            <p:spPr bwMode="auto">
              <a:xfrm>
                <a:off x="4609" y="1402"/>
                <a:ext cx="45" cy="12"/>
              </a:xfrm>
              <a:custGeom>
                <a:avLst/>
                <a:gdLst>
                  <a:gd name="T0" fmla="*/ 45 w 45"/>
                  <a:gd name="T1" fmla="*/ 4 h 12"/>
                  <a:gd name="T2" fmla="*/ 2 w 45"/>
                  <a:gd name="T3" fmla="*/ 12 h 12"/>
                  <a:gd name="T4" fmla="*/ 2 w 45"/>
                  <a:gd name="T5" fmla="*/ 12 h 12"/>
                  <a:gd name="T6" fmla="*/ 2 w 45"/>
                  <a:gd name="T7" fmla="*/ 10 h 12"/>
                  <a:gd name="T8" fmla="*/ 0 w 45"/>
                  <a:gd name="T9" fmla="*/ 10 h 12"/>
                  <a:gd name="T10" fmla="*/ 0 w 45"/>
                  <a:gd name="T11" fmla="*/ 10 h 12"/>
                  <a:gd name="T12" fmla="*/ 0 w 45"/>
                  <a:gd name="T13" fmla="*/ 10 h 12"/>
                  <a:gd name="T14" fmla="*/ 0 w 45"/>
                  <a:gd name="T15" fmla="*/ 8 h 12"/>
                  <a:gd name="T16" fmla="*/ 0 w 45"/>
                  <a:gd name="T17" fmla="*/ 8 h 12"/>
                  <a:gd name="T18" fmla="*/ 0 w 45"/>
                  <a:gd name="T19" fmla="*/ 8 h 12"/>
                  <a:gd name="T20" fmla="*/ 41 w 45"/>
                  <a:gd name="T21" fmla="*/ 0 h 12"/>
                  <a:gd name="T22" fmla="*/ 41 w 45"/>
                  <a:gd name="T23" fmla="*/ 0 h 12"/>
                  <a:gd name="T24" fmla="*/ 41 w 45"/>
                  <a:gd name="T25" fmla="*/ 0 h 12"/>
                  <a:gd name="T26" fmla="*/ 43 w 45"/>
                  <a:gd name="T27" fmla="*/ 2 h 12"/>
                  <a:gd name="T28" fmla="*/ 43 w 45"/>
                  <a:gd name="T29" fmla="*/ 2 h 12"/>
                  <a:gd name="T30" fmla="*/ 43 w 45"/>
                  <a:gd name="T31" fmla="*/ 2 h 12"/>
                  <a:gd name="T32" fmla="*/ 43 w 45"/>
                  <a:gd name="T33" fmla="*/ 2 h 12"/>
                  <a:gd name="T34" fmla="*/ 43 w 45"/>
                  <a:gd name="T35" fmla="*/ 4 h 12"/>
                  <a:gd name="T36" fmla="*/ 45 w 45"/>
                  <a:gd name="T37" fmla="*/ 4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5" h="12">
                    <a:moveTo>
                      <a:pt x="45" y="4"/>
                    </a:move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1" y="0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C7D1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5149"/>
              <p:cNvSpPr>
                <a:spLocks/>
              </p:cNvSpPr>
              <p:nvPr/>
            </p:nvSpPr>
            <p:spPr bwMode="auto">
              <a:xfrm>
                <a:off x="4607" y="1400"/>
                <a:ext cx="45" cy="12"/>
              </a:xfrm>
              <a:custGeom>
                <a:avLst/>
                <a:gdLst>
                  <a:gd name="T0" fmla="*/ 45 w 45"/>
                  <a:gd name="T1" fmla="*/ 4 h 12"/>
                  <a:gd name="T2" fmla="*/ 2 w 45"/>
                  <a:gd name="T3" fmla="*/ 12 h 12"/>
                  <a:gd name="T4" fmla="*/ 2 w 45"/>
                  <a:gd name="T5" fmla="*/ 12 h 12"/>
                  <a:gd name="T6" fmla="*/ 2 w 45"/>
                  <a:gd name="T7" fmla="*/ 10 h 12"/>
                  <a:gd name="T8" fmla="*/ 2 w 45"/>
                  <a:gd name="T9" fmla="*/ 10 h 12"/>
                  <a:gd name="T10" fmla="*/ 2 w 45"/>
                  <a:gd name="T11" fmla="*/ 10 h 12"/>
                  <a:gd name="T12" fmla="*/ 2 w 45"/>
                  <a:gd name="T13" fmla="*/ 10 h 12"/>
                  <a:gd name="T14" fmla="*/ 0 w 45"/>
                  <a:gd name="T15" fmla="*/ 8 h 12"/>
                  <a:gd name="T16" fmla="*/ 0 w 45"/>
                  <a:gd name="T17" fmla="*/ 8 h 12"/>
                  <a:gd name="T18" fmla="*/ 0 w 45"/>
                  <a:gd name="T19" fmla="*/ 8 h 12"/>
                  <a:gd name="T20" fmla="*/ 41 w 45"/>
                  <a:gd name="T21" fmla="*/ 0 h 12"/>
                  <a:gd name="T22" fmla="*/ 41 w 45"/>
                  <a:gd name="T23" fmla="*/ 0 h 12"/>
                  <a:gd name="T24" fmla="*/ 41 w 45"/>
                  <a:gd name="T25" fmla="*/ 2 h 12"/>
                  <a:gd name="T26" fmla="*/ 43 w 45"/>
                  <a:gd name="T27" fmla="*/ 2 h 12"/>
                  <a:gd name="T28" fmla="*/ 43 w 45"/>
                  <a:gd name="T29" fmla="*/ 2 h 12"/>
                  <a:gd name="T30" fmla="*/ 43 w 45"/>
                  <a:gd name="T31" fmla="*/ 2 h 12"/>
                  <a:gd name="T32" fmla="*/ 43 w 45"/>
                  <a:gd name="T33" fmla="*/ 2 h 12"/>
                  <a:gd name="T34" fmla="*/ 45 w 45"/>
                  <a:gd name="T35" fmla="*/ 4 h 12"/>
                  <a:gd name="T36" fmla="*/ 45 w 45"/>
                  <a:gd name="T37" fmla="*/ 4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5" h="12">
                    <a:moveTo>
                      <a:pt x="45" y="4"/>
                    </a:moveTo>
                    <a:lnTo>
                      <a:pt x="2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C7D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Freeform 5150"/>
              <p:cNvSpPr>
                <a:spLocks/>
              </p:cNvSpPr>
              <p:nvPr/>
            </p:nvSpPr>
            <p:spPr bwMode="auto">
              <a:xfrm>
                <a:off x="4607" y="1399"/>
                <a:ext cx="43" cy="11"/>
              </a:xfrm>
              <a:custGeom>
                <a:avLst/>
                <a:gdLst>
                  <a:gd name="T0" fmla="*/ 43 w 43"/>
                  <a:gd name="T1" fmla="*/ 3 h 11"/>
                  <a:gd name="T2" fmla="*/ 2 w 43"/>
                  <a:gd name="T3" fmla="*/ 11 h 11"/>
                  <a:gd name="T4" fmla="*/ 2 w 43"/>
                  <a:gd name="T5" fmla="*/ 11 h 11"/>
                  <a:gd name="T6" fmla="*/ 0 w 43"/>
                  <a:gd name="T7" fmla="*/ 9 h 11"/>
                  <a:gd name="T8" fmla="*/ 0 w 43"/>
                  <a:gd name="T9" fmla="*/ 9 h 11"/>
                  <a:gd name="T10" fmla="*/ 0 w 43"/>
                  <a:gd name="T11" fmla="*/ 9 h 11"/>
                  <a:gd name="T12" fmla="*/ 0 w 43"/>
                  <a:gd name="T13" fmla="*/ 9 h 11"/>
                  <a:gd name="T14" fmla="*/ 0 w 43"/>
                  <a:gd name="T15" fmla="*/ 7 h 11"/>
                  <a:gd name="T16" fmla="*/ 0 w 43"/>
                  <a:gd name="T17" fmla="*/ 7 h 11"/>
                  <a:gd name="T18" fmla="*/ 0 w 43"/>
                  <a:gd name="T19" fmla="*/ 7 h 11"/>
                  <a:gd name="T20" fmla="*/ 40 w 43"/>
                  <a:gd name="T21" fmla="*/ 0 h 11"/>
                  <a:gd name="T22" fmla="*/ 40 w 43"/>
                  <a:gd name="T23" fmla="*/ 1 h 11"/>
                  <a:gd name="T24" fmla="*/ 41 w 43"/>
                  <a:gd name="T25" fmla="*/ 1 h 11"/>
                  <a:gd name="T26" fmla="*/ 41 w 43"/>
                  <a:gd name="T27" fmla="*/ 1 h 11"/>
                  <a:gd name="T28" fmla="*/ 41 w 43"/>
                  <a:gd name="T29" fmla="*/ 1 h 11"/>
                  <a:gd name="T30" fmla="*/ 41 w 43"/>
                  <a:gd name="T31" fmla="*/ 1 h 11"/>
                  <a:gd name="T32" fmla="*/ 41 w 43"/>
                  <a:gd name="T33" fmla="*/ 3 h 11"/>
                  <a:gd name="T34" fmla="*/ 43 w 43"/>
                  <a:gd name="T35" fmla="*/ 3 h 11"/>
                  <a:gd name="T36" fmla="*/ 43 w 43"/>
                  <a:gd name="T37" fmla="*/ 3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11">
                    <a:moveTo>
                      <a:pt x="43" y="3"/>
                    </a:move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3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C9D4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Freeform 5151"/>
              <p:cNvSpPr>
                <a:spLocks/>
              </p:cNvSpPr>
              <p:nvPr/>
            </p:nvSpPr>
            <p:spPr bwMode="auto">
              <a:xfrm>
                <a:off x="4605" y="1397"/>
                <a:ext cx="43" cy="11"/>
              </a:xfrm>
              <a:custGeom>
                <a:avLst/>
                <a:gdLst>
                  <a:gd name="T0" fmla="*/ 43 w 43"/>
                  <a:gd name="T1" fmla="*/ 3 h 11"/>
                  <a:gd name="T2" fmla="*/ 2 w 43"/>
                  <a:gd name="T3" fmla="*/ 11 h 11"/>
                  <a:gd name="T4" fmla="*/ 2 w 43"/>
                  <a:gd name="T5" fmla="*/ 11 h 11"/>
                  <a:gd name="T6" fmla="*/ 2 w 43"/>
                  <a:gd name="T7" fmla="*/ 9 h 11"/>
                  <a:gd name="T8" fmla="*/ 2 w 43"/>
                  <a:gd name="T9" fmla="*/ 9 h 11"/>
                  <a:gd name="T10" fmla="*/ 2 w 43"/>
                  <a:gd name="T11" fmla="*/ 9 h 11"/>
                  <a:gd name="T12" fmla="*/ 2 w 43"/>
                  <a:gd name="T13" fmla="*/ 9 h 11"/>
                  <a:gd name="T14" fmla="*/ 0 w 43"/>
                  <a:gd name="T15" fmla="*/ 9 h 11"/>
                  <a:gd name="T16" fmla="*/ 0 w 43"/>
                  <a:gd name="T17" fmla="*/ 7 h 11"/>
                  <a:gd name="T18" fmla="*/ 0 w 43"/>
                  <a:gd name="T19" fmla="*/ 7 h 11"/>
                  <a:gd name="T20" fmla="*/ 40 w 43"/>
                  <a:gd name="T21" fmla="*/ 0 h 11"/>
                  <a:gd name="T22" fmla="*/ 40 w 43"/>
                  <a:gd name="T23" fmla="*/ 2 h 11"/>
                  <a:gd name="T24" fmla="*/ 42 w 43"/>
                  <a:gd name="T25" fmla="*/ 2 h 11"/>
                  <a:gd name="T26" fmla="*/ 42 w 43"/>
                  <a:gd name="T27" fmla="*/ 2 h 11"/>
                  <a:gd name="T28" fmla="*/ 42 w 43"/>
                  <a:gd name="T29" fmla="*/ 2 h 11"/>
                  <a:gd name="T30" fmla="*/ 42 w 43"/>
                  <a:gd name="T31" fmla="*/ 3 h 11"/>
                  <a:gd name="T32" fmla="*/ 43 w 43"/>
                  <a:gd name="T33" fmla="*/ 3 h 11"/>
                  <a:gd name="T34" fmla="*/ 43 w 43"/>
                  <a:gd name="T35" fmla="*/ 3 h 11"/>
                  <a:gd name="T36" fmla="*/ 43 w 43"/>
                  <a:gd name="T37" fmla="*/ 3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11">
                    <a:moveTo>
                      <a:pt x="43" y="3"/>
                    </a:moveTo>
                    <a:lnTo>
                      <a:pt x="2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C9D4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5152"/>
              <p:cNvSpPr>
                <a:spLocks/>
              </p:cNvSpPr>
              <p:nvPr/>
            </p:nvSpPr>
            <p:spPr bwMode="auto">
              <a:xfrm>
                <a:off x="4605" y="1397"/>
                <a:ext cx="42" cy="9"/>
              </a:xfrm>
              <a:custGeom>
                <a:avLst/>
                <a:gdLst>
                  <a:gd name="T0" fmla="*/ 42 w 42"/>
                  <a:gd name="T1" fmla="*/ 2 h 9"/>
                  <a:gd name="T2" fmla="*/ 2 w 42"/>
                  <a:gd name="T3" fmla="*/ 9 h 9"/>
                  <a:gd name="T4" fmla="*/ 2 w 42"/>
                  <a:gd name="T5" fmla="*/ 9 h 9"/>
                  <a:gd name="T6" fmla="*/ 0 w 42"/>
                  <a:gd name="T7" fmla="*/ 9 h 9"/>
                  <a:gd name="T8" fmla="*/ 0 w 42"/>
                  <a:gd name="T9" fmla="*/ 7 h 9"/>
                  <a:gd name="T10" fmla="*/ 0 w 42"/>
                  <a:gd name="T11" fmla="*/ 7 h 9"/>
                  <a:gd name="T12" fmla="*/ 0 w 42"/>
                  <a:gd name="T13" fmla="*/ 7 h 9"/>
                  <a:gd name="T14" fmla="*/ 0 w 42"/>
                  <a:gd name="T15" fmla="*/ 7 h 9"/>
                  <a:gd name="T16" fmla="*/ 0 w 42"/>
                  <a:gd name="T17" fmla="*/ 5 h 9"/>
                  <a:gd name="T18" fmla="*/ 0 w 42"/>
                  <a:gd name="T19" fmla="*/ 5 h 9"/>
                  <a:gd name="T20" fmla="*/ 38 w 42"/>
                  <a:gd name="T21" fmla="*/ 0 h 9"/>
                  <a:gd name="T22" fmla="*/ 40 w 42"/>
                  <a:gd name="T23" fmla="*/ 0 h 9"/>
                  <a:gd name="T24" fmla="*/ 40 w 42"/>
                  <a:gd name="T25" fmla="*/ 0 h 9"/>
                  <a:gd name="T26" fmla="*/ 40 w 42"/>
                  <a:gd name="T27" fmla="*/ 0 h 9"/>
                  <a:gd name="T28" fmla="*/ 40 w 42"/>
                  <a:gd name="T29" fmla="*/ 0 h 9"/>
                  <a:gd name="T30" fmla="*/ 40 w 42"/>
                  <a:gd name="T31" fmla="*/ 2 h 9"/>
                  <a:gd name="T32" fmla="*/ 42 w 42"/>
                  <a:gd name="T33" fmla="*/ 2 h 9"/>
                  <a:gd name="T34" fmla="*/ 42 w 42"/>
                  <a:gd name="T35" fmla="*/ 2 h 9"/>
                  <a:gd name="T36" fmla="*/ 42 w 42"/>
                  <a:gd name="T37" fmla="*/ 2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2" h="9">
                    <a:moveTo>
                      <a:pt x="42" y="2"/>
                    </a:move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C9D4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1" name="Freeform 5153"/>
              <p:cNvSpPr>
                <a:spLocks/>
              </p:cNvSpPr>
              <p:nvPr/>
            </p:nvSpPr>
            <p:spPr bwMode="auto">
              <a:xfrm>
                <a:off x="4604" y="1395"/>
                <a:ext cx="41" cy="9"/>
              </a:xfrm>
              <a:custGeom>
                <a:avLst/>
                <a:gdLst>
                  <a:gd name="T0" fmla="*/ 41 w 41"/>
                  <a:gd name="T1" fmla="*/ 2 h 9"/>
                  <a:gd name="T2" fmla="*/ 1 w 41"/>
                  <a:gd name="T3" fmla="*/ 9 h 9"/>
                  <a:gd name="T4" fmla="*/ 1 w 41"/>
                  <a:gd name="T5" fmla="*/ 9 h 9"/>
                  <a:gd name="T6" fmla="*/ 1 w 41"/>
                  <a:gd name="T7" fmla="*/ 9 h 9"/>
                  <a:gd name="T8" fmla="*/ 1 w 41"/>
                  <a:gd name="T9" fmla="*/ 7 h 9"/>
                  <a:gd name="T10" fmla="*/ 1 w 41"/>
                  <a:gd name="T11" fmla="*/ 7 h 9"/>
                  <a:gd name="T12" fmla="*/ 0 w 41"/>
                  <a:gd name="T13" fmla="*/ 7 h 9"/>
                  <a:gd name="T14" fmla="*/ 0 w 41"/>
                  <a:gd name="T15" fmla="*/ 7 h 9"/>
                  <a:gd name="T16" fmla="*/ 0 w 41"/>
                  <a:gd name="T17" fmla="*/ 5 h 9"/>
                  <a:gd name="T18" fmla="*/ 0 w 41"/>
                  <a:gd name="T19" fmla="*/ 5 h 9"/>
                  <a:gd name="T20" fmla="*/ 38 w 41"/>
                  <a:gd name="T21" fmla="*/ 0 h 9"/>
                  <a:gd name="T22" fmla="*/ 39 w 41"/>
                  <a:gd name="T23" fmla="*/ 0 h 9"/>
                  <a:gd name="T24" fmla="*/ 39 w 41"/>
                  <a:gd name="T25" fmla="*/ 0 h 9"/>
                  <a:gd name="T26" fmla="*/ 39 w 41"/>
                  <a:gd name="T27" fmla="*/ 0 h 9"/>
                  <a:gd name="T28" fmla="*/ 39 w 41"/>
                  <a:gd name="T29" fmla="*/ 2 h 9"/>
                  <a:gd name="T30" fmla="*/ 41 w 41"/>
                  <a:gd name="T31" fmla="*/ 2 h 9"/>
                  <a:gd name="T32" fmla="*/ 41 w 41"/>
                  <a:gd name="T33" fmla="*/ 2 h 9"/>
                  <a:gd name="T34" fmla="*/ 41 w 41"/>
                  <a:gd name="T35" fmla="*/ 2 h 9"/>
                  <a:gd name="T36" fmla="*/ 41 w 41"/>
                  <a:gd name="T37" fmla="*/ 2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1" h="9">
                    <a:moveTo>
                      <a:pt x="41" y="2"/>
                    </a:moveTo>
                    <a:lnTo>
                      <a:pt x="1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2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C9D4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Freeform 5154"/>
              <p:cNvSpPr>
                <a:spLocks/>
              </p:cNvSpPr>
              <p:nvPr/>
            </p:nvSpPr>
            <p:spPr bwMode="auto">
              <a:xfrm>
                <a:off x="4604" y="1393"/>
                <a:ext cx="39" cy="9"/>
              </a:xfrm>
              <a:custGeom>
                <a:avLst/>
                <a:gdLst>
                  <a:gd name="T0" fmla="*/ 39 w 39"/>
                  <a:gd name="T1" fmla="*/ 4 h 9"/>
                  <a:gd name="T2" fmla="*/ 1 w 39"/>
                  <a:gd name="T3" fmla="*/ 9 h 9"/>
                  <a:gd name="T4" fmla="*/ 0 w 39"/>
                  <a:gd name="T5" fmla="*/ 9 h 9"/>
                  <a:gd name="T6" fmla="*/ 0 w 39"/>
                  <a:gd name="T7" fmla="*/ 9 h 9"/>
                  <a:gd name="T8" fmla="*/ 0 w 39"/>
                  <a:gd name="T9" fmla="*/ 7 h 9"/>
                  <a:gd name="T10" fmla="*/ 0 w 39"/>
                  <a:gd name="T11" fmla="*/ 7 h 9"/>
                  <a:gd name="T12" fmla="*/ 0 w 39"/>
                  <a:gd name="T13" fmla="*/ 7 h 9"/>
                  <a:gd name="T14" fmla="*/ 0 w 39"/>
                  <a:gd name="T15" fmla="*/ 7 h 9"/>
                  <a:gd name="T16" fmla="*/ 0 w 39"/>
                  <a:gd name="T17" fmla="*/ 6 h 9"/>
                  <a:gd name="T18" fmla="*/ 0 w 39"/>
                  <a:gd name="T19" fmla="*/ 6 h 9"/>
                  <a:gd name="T20" fmla="*/ 36 w 39"/>
                  <a:gd name="T21" fmla="*/ 0 h 9"/>
                  <a:gd name="T22" fmla="*/ 38 w 39"/>
                  <a:gd name="T23" fmla="*/ 0 h 9"/>
                  <a:gd name="T24" fmla="*/ 38 w 39"/>
                  <a:gd name="T25" fmla="*/ 0 h 9"/>
                  <a:gd name="T26" fmla="*/ 38 w 39"/>
                  <a:gd name="T27" fmla="*/ 0 h 9"/>
                  <a:gd name="T28" fmla="*/ 38 w 39"/>
                  <a:gd name="T29" fmla="*/ 2 h 9"/>
                  <a:gd name="T30" fmla="*/ 39 w 39"/>
                  <a:gd name="T31" fmla="*/ 2 h 9"/>
                  <a:gd name="T32" fmla="*/ 39 w 39"/>
                  <a:gd name="T33" fmla="*/ 2 h 9"/>
                  <a:gd name="T34" fmla="*/ 39 w 39"/>
                  <a:gd name="T35" fmla="*/ 2 h 9"/>
                  <a:gd name="T36" fmla="*/ 39 w 39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9" h="9">
                    <a:moveTo>
                      <a:pt x="39" y="4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DD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Freeform 5155"/>
              <p:cNvSpPr>
                <a:spLocks/>
              </p:cNvSpPr>
              <p:nvPr/>
            </p:nvSpPr>
            <p:spPr bwMode="auto">
              <a:xfrm>
                <a:off x="4602" y="1391"/>
                <a:ext cx="40" cy="9"/>
              </a:xfrm>
              <a:custGeom>
                <a:avLst/>
                <a:gdLst>
                  <a:gd name="T0" fmla="*/ 40 w 40"/>
                  <a:gd name="T1" fmla="*/ 4 h 9"/>
                  <a:gd name="T2" fmla="*/ 2 w 40"/>
                  <a:gd name="T3" fmla="*/ 9 h 9"/>
                  <a:gd name="T4" fmla="*/ 2 w 40"/>
                  <a:gd name="T5" fmla="*/ 9 h 9"/>
                  <a:gd name="T6" fmla="*/ 2 w 40"/>
                  <a:gd name="T7" fmla="*/ 9 h 9"/>
                  <a:gd name="T8" fmla="*/ 2 w 40"/>
                  <a:gd name="T9" fmla="*/ 8 h 9"/>
                  <a:gd name="T10" fmla="*/ 2 w 40"/>
                  <a:gd name="T11" fmla="*/ 8 h 9"/>
                  <a:gd name="T12" fmla="*/ 0 w 40"/>
                  <a:gd name="T13" fmla="*/ 8 h 9"/>
                  <a:gd name="T14" fmla="*/ 0 w 40"/>
                  <a:gd name="T15" fmla="*/ 8 h 9"/>
                  <a:gd name="T16" fmla="*/ 0 w 40"/>
                  <a:gd name="T17" fmla="*/ 8 h 9"/>
                  <a:gd name="T18" fmla="*/ 0 w 40"/>
                  <a:gd name="T19" fmla="*/ 6 h 9"/>
                  <a:gd name="T20" fmla="*/ 38 w 40"/>
                  <a:gd name="T21" fmla="*/ 0 h 9"/>
                  <a:gd name="T22" fmla="*/ 38 w 40"/>
                  <a:gd name="T23" fmla="*/ 0 h 9"/>
                  <a:gd name="T24" fmla="*/ 38 w 40"/>
                  <a:gd name="T25" fmla="*/ 0 h 9"/>
                  <a:gd name="T26" fmla="*/ 38 w 40"/>
                  <a:gd name="T27" fmla="*/ 2 h 9"/>
                  <a:gd name="T28" fmla="*/ 38 w 40"/>
                  <a:gd name="T29" fmla="*/ 2 h 9"/>
                  <a:gd name="T30" fmla="*/ 40 w 40"/>
                  <a:gd name="T31" fmla="*/ 2 h 9"/>
                  <a:gd name="T32" fmla="*/ 40 w 40"/>
                  <a:gd name="T33" fmla="*/ 2 h 9"/>
                  <a:gd name="T34" fmla="*/ 40 w 40"/>
                  <a:gd name="T35" fmla="*/ 2 h 9"/>
                  <a:gd name="T36" fmla="*/ 40 w 40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9">
                    <a:moveTo>
                      <a:pt x="40" y="4"/>
                    </a:moveTo>
                    <a:lnTo>
                      <a:pt x="2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CDD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Freeform 5156"/>
              <p:cNvSpPr>
                <a:spLocks/>
              </p:cNvSpPr>
              <p:nvPr/>
            </p:nvSpPr>
            <p:spPr bwMode="auto">
              <a:xfrm>
                <a:off x="4602" y="1389"/>
                <a:ext cx="38" cy="10"/>
              </a:xfrm>
              <a:custGeom>
                <a:avLst/>
                <a:gdLst>
                  <a:gd name="T0" fmla="*/ 38 w 38"/>
                  <a:gd name="T1" fmla="*/ 4 h 10"/>
                  <a:gd name="T2" fmla="*/ 2 w 38"/>
                  <a:gd name="T3" fmla="*/ 10 h 10"/>
                  <a:gd name="T4" fmla="*/ 0 w 38"/>
                  <a:gd name="T5" fmla="*/ 10 h 10"/>
                  <a:gd name="T6" fmla="*/ 0 w 38"/>
                  <a:gd name="T7" fmla="*/ 10 h 10"/>
                  <a:gd name="T8" fmla="*/ 0 w 38"/>
                  <a:gd name="T9" fmla="*/ 10 h 10"/>
                  <a:gd name="T10" fmla="*/ 0 w 38"/>
                  <a:gd name="T11" fmla="*/ 8 h 10"/>
                  <a:gd name="T12" fmla="*/ 0 w 38"/>
                  <a:gd name="T13" fmla="*/ 8 h 10"/>
                  <a:gd name="T14" fmla="*/ 0 w 38"/>
                  <a:gd name="T15" fmla="*/ 8 h 10"/>
                  <a:gd name="T16" fmla="*/ 0 w 38"/>
                  <a:gd name="T17" fmla="*/ 8 h 10"/>
                  <a:gd name="T18" fmla="*/ 0 w 38"/>
                  <a:gd name="T19" fmla="*/ 6 h 10"/>
                  <a:gd name="T20" fmla="*/ 36 w 38"/>
                  <a:gd name="T21" fmla="*/ 0 h 10"/>
                  <a:gd name="T22" fmla="*/ 36 w 38"/>
                  <a:gd name="T23" fmla="*/ 0 h 10"/>
                  <a:gd name="T24" fmla="*/ 36 w 38"/>
                  <a:gd name="T25" fmla="*/ 0 h 10"/>
                  <a:gd name="T26" fmla="*/ 36 w 38"/>
                  <a:gd name="T27" fmla="*/ 2 h 10"/>
                  <a:gd name="T28" fmla="*/ 38 w 38"/>
                  <a:gd name="T29" fmla="*/ 2 h 10"/>
                  <a:gd name="T30" fmla="*/ 38 w 38"/>
                  <a:gd name="T31" fmla="*/ 2 h 10"/>
                  <a:gd name="T32" fmla="*/ 38 w 38"/>
                  <a:gd name="T33" fmla="*/ 2 h 10"/>
                  <a:gd name="T34" fmla="*/ 38 w 38"/>
                  <a:gd name="T35" fmla="*/ 4 h 10"/>
                  <a:gd name="T36" fmla="*/ 38 w 38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8" h="10">
                    <a:moveTo>
                      <a:pt x="38" y="4"/>
                    </a:move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CDD6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Freeform 5157"/>
              <p:cNvSpPr>
                <a:spLocks/>
              </p:cNvSpPr>
              <p:nvPr/>
            </p:nvSpPr>
            <p:spPr bwMode="auto">
              <a:xfrm>
                <a:off x="4600" y="1387"/>
                <a:ext cx="40" cy="10"/>
              </a:xfrm>
              <a:custGeom>
                <a:avLst/>
                <a:gdLst>
                  <a:gd name="T0" fmla="*/ 40 w 40"/>
                  <a:gd name="T1" fmla="*/ 4 h 10"/>
                  <a:gd name="T2" fmla="*/ 2 w 40"/>
                  <a:gd name="T3" fmla="*/ 10 h 10"/>
                  <a:gd name="T4" fmla="*/ 2 w 40"/>
                  <a:gd name="T5" fmla="*/ 10 h 10"/>
                  <a:gd name="T6" fmla="*/ 2 w 40"/>
                  <a:gd name="T7" fmla="*/ 10 h 10"/>
                  <a:gd name="T8" fmla="*/ 2 w 40"/>
                  <a:gd name="T9" fmla="*/ 10 h 10"/>
                  <a:gd name="T10" fmla="*/ 2 w 40"/>
                  <a:gd name="T11" fmla="*/ 8 h 10"/>
                  <a:gd name="T12" fmla="*/ 2 w 40"/>
                  <a:gd name="T13" fmla="*/ 8 h 10"/>
                  <a:gd name="T14" fmla="*/ 0 w 40"/>
                  <a:gd name="T15" fmla="*/ 8 h 10"/>
                  <a:gd name="T16" fmla="*/ 0 w 40"/>
                  <a:gd name="T17" fmla="*/ 8 h 10"/>
                  <a:gd name="T18" fmla="*/ 0 w 40"/>
                  <a:gd name="T19" fmla="*/ 6 h 10"/>
                  <a:gd name="T20" fmla="*/ 36 w 40"/>
                  <a:gd name="T21" fmla="*/ 0 h 10"/>
                  <a:gd name="T22" fmla="*/ 36 w 40"/>
                  <a:gd name="T23" fmla="*/ 0 h 10"/>
                  <a:gd name="T24" fmla="*/ 36 w 40"/>
                  <a:gd name="T25" fmla="*/ 2 h 10"/>
                  <a:gd name="T26" fmla="*/ 36 w 40"/>
                  <a:gd name="T27" fmla="*/ 2 h 10"/>
                  <a:gd name="T28" fmla="*/ 38 w 40"/>
                  <a:gd name="T29" fmla="*/ 2 h 10"/>
                  <a:gd name="T30" fmla="*/ 38 w 40"/>
                  <a:gd name="T31" fmla="*/ 2 h 10"/>
                  <a:gd name="T32" fmla="*/ 38 w 40"/>
                  <a:gd name="T33" fmla="*/ 2 h 10"/>
                  <a:gd name="T34" fmla="*/ 38 w 40"/>
                  <a:gd name="T35" fmla="*/ 4 h 10"/>
                  <a:gd name="T36" fmla="*/ 40 w 40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10">
                    <a:moveTo>
                      <a:pt x="40" y="4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CDD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Freeform 5158"/>
              <p:cNvSpPr>
                <a:spLocks/>
              </p:cNvSpPr>
              <p:nvPr/>
            </p:nvSpPr>
            <p:spPr bwMode="auto">
              <a:xfrm>
                <a:off x="4600" y="1385"/>
                <a:ext cx="38" cy="10"/>
              </a:xfrm>
              <a:custGeom>
                <a:avLst/>
                <a:gdLst>
                  <a:gd name="T0" fmla="*/ 38 w 38"/>
                  <a:gd name="T1" fmla="*/ 4 h 10"/>
                  <a:gd name="T2" fmla="*/ 2 w 38"/>
                  <a:gd name="T3" fmla="*/ 10 h 10"/>
                  <a:gd name="T4" fmla="*/ 2 w 38"/>
                  <a:gd name="T5" fmla="*/ 10 h 10"/>
                  <a:gd name="T6" fmla="*/ 0 w 38"/>
                  <a:gd name="T7" fmla="*/ 10 h 10"/>
                  <a:gd name="T8" fmla="*/ 0 w 38"/>
                  <a:gd name="T9" fmla="*/ 10 h 10"/>
                  <a:gd name="T10" fmla="*/ 0 w 38"/>
                  <a:gd name="T11" fmla="*/ 8 h 10"/>
                  <a:gd name="T12" fmla="*/ 0 w 38"/>
                  <a:gd name="T13" fmla="*/ 8 h 10"/>
                  <a:gd name="T14" fmla="*/ 0 w 38"/>
                  <a:gd name="T15" fmla="*/ 8 h 10"/>
                  <a:gd name="T16" fmla="*/ 0 w 38"/>
                  <a:gd name="T17" fmla="*/ 8 h 10"/>
                  <a:gd name="T18" fmla="*/ 0 w 38"/>
                  <a:gd name="T19" fmla="*/ 6 h 10"/>
                  <a:gd name="T20" fmla="*/ 35 w 38"/>
                  <a:gd name="T21" fmla="*/ 0 h 10"/>
                  <a:gd name="T22" fmla="*/ 35 w 38"/>
                  <a:gd name="T23" fmla="*/ 0 h 10"/>
                  <a:gd name="T24" fmla="*/ 35 w 38"/>
                  <a:gd name="T25" fmla="*/ 2 h 10"/>
                  <a:gd name="T26" fmla="*/ 35 w 38"/>
                  <a:gd name="T27" fmla="*/ 2 h 10"/>
                  <a:gd name="T28" fmla="*/ 36 w 38"/>
                  <a:gd name="T29" fmla="*/ 2 h 10"/>
                  <a:gd name="T30" fmla="*/ 36 w 38"/>
                  <a:gd name="T31" fmla="*/ 2 h 10"/>
                  <a:gd name="T32" fmla="*/ 36 w 38"/>
                  <a:gd name="T33" fmla="*/ 4 h 10"/>
                  <a:gd name="T34" fmla="*/ 36 w 38"/>
                  <a:gd name="T35" fmla="*/ 4 h 10"/>
                  <a:gd name="T36" fmla="*/ 38 w 38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8" h="10">
                    <a:moveTo>
                      <a:pt x="38" y="4"/>
                    </a:move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D0D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Freeform 5159"/>
              <p:cNvSpPr>
                <a:spLocks/>
              </p:cNvSpPr>
              <p:nvPr/>
            </p:nvSpPr>
            <p:spPr bwMode="auto">
              <a:xfrm>
                <a:off x="4599" y="1383"/>
                <a:ext cx="37" cy="10"/>
              </a:xfrm>
              <a:custGeom>
                <a:avLst/>
                <a:gdLst>
                  <a:gd name="T0" fmla="*/ 37 w 37"/>
                  <a:gd name="T1" fmla="*/ 4 h 10"/>
                  <a:gd name="T2" fmla="*/ 1 w 37"/>
                  <a:gd name="T3" fmla="*/ 10 h 10"/>
                  <a:gd name="T4" fmla="*/ 1 w 37"/>
                  <a:gd name="T5" fmla="*/ 10 h 10"/>
                  <a:gd name="T6" fmla="*/ 1 w 37"/>
                  <a:gd name="T7" fmla="*/ 10 h 10"/>
                  <a:gd name="T8" fmla="*/ 1 w 37"/>
                  <a:gd name="T9" fmla="*/ 10 h 10"/>
                  <a:gd name="T10" fmla="*/ 1 w 37"/>
                  <a:gd name="T11" fmla="*/ 8 h 10"/>
                  <a:gd name="T12" fmla="*/ 1 w 37"/>
                  <a:gd name="T13" fmla="*/ 8 h 10"/>
                  <a:gd name="T14" fmla="*/ 1 w 37"/>
                  <a:gd name="T15" fmla="*/ 8 h 10"/>
                  <a:gd name="T16" fmla="*/ 0 w 37"/>
                  <a:gd name="T17" fmla="*/ 8 h 10"/>
                  <a:gd name="T18" fmla="*/ 0 w 37"/>
                  <a:gd name="T19" fmla="*/ 6 h 10"/>
                  <a:gd name="T20" fmla="*/ 34 w 37"/>
                  <a:gd name="T21" fmla="*/ 0 h 10"/>
                  <a:gd name="T22" fmla="*/ 34 w 37"/>
                  <a:gd name="T23" fmla="*/ 2 h 10"/>
                  <a:gd name="T24" fmla="*/ 34 w 37"/>
                  <a:gd name="T25" fmla="*/ 2 h 10"/>
                  <a:gd name="T26" fmla="*/ 34 w 37"/>
                  <a:gd name="T27" fmla="*/ 2 h 10"/>
                  <a:gd name="T28" fmla="*/ 36 w 37"/>
                  <a:gd name="T29" fmla="*/ 2 h 10"/>
                  <a:gd name="T30" fmla="*/ 36 w 37"/>
                  <a:gd name="T31" fmla="*/ 2 h 10"/>
                  <a:gd name="T32" fmla="*/ 36 w 37"/>
                  <a:gd name="T33" fmla="*/ 4 h 10"/>
                  <a:gd name="T34" fmla="*/ 36 w 37"/>
                  <a:gd name="T35" fmla="*/ 4 h 10"/>
                  <a:gd name="T36" fmla="*/ 37 w 37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7" h="10">
                    <a:moveTo>
                      <a:pt x="37" y="4"/>
                    </a:moveTo>
                    <a:lnTo>
                      <a:pt x="1" y="10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D0D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Freeform 5160"/>
              <p:cNvSpPr>
                <a:spLocks/>
              </p:cNvSpPr>
              <p:nvPr/>
            </p:nvSpPr>
            <p:spPr bwMode="auto">
              <a:xfrm>
                <a:off x="4599" y="1382"/>
                <a:ext cx="36" cy="9"/>
              </a:xfrm>
              <a:custGeom>
                <a:avLst/>
                <a:gdLst>
                  <a:gd name="T0" fmla="*/ 36 w 36"/>
                  <a:gd name="T1" fmla="*/ 3 h 9"/>
                  <a:gd name="T2" fmla="*/ 1 w 36"/>
                  <a:gd name="T3" fmla="*/ 9 h 9"/>
                  <a:gd name="T4" fmla="*/ 1 w 36"/>
                  <a:gd name="T5" fmla="*/ 9 h 9"/>
                  <a:gd name="T6" fmla="*/ 1 w 36"/>
                  <a:gd name="T7" fmla="*/ 9 h 9"/>
                  <a:gd name="T8" fmla="*/ 0 w 36"/>
                  <a:gd name="T9" fmla="*/ 9 h 9"/>
                  <a:gd name="T10" fmla="*/ 0 w 36"/>
                  <a:gd name="T11" fmla="*/ 7 h 9"/>
                  <a:gd name="T12" fmla="*/ 0 w 36"/>
                  <a:gd name="T13" fmla="*/ 7 h 9"/>
                  <a:gd name="T14" fmla="*/ 0 w 36"/>
                  <a:gd name="T15" fmla="*/ 7 h 9"/>
                  <a:gd name="T16" fmla="*/ 0 w 36"/>
                  <a:gd name="T17" fmla="*/ 7 h 9"/>
                  <a:gd name="T18" fmla="*/ 0 w 36"/>
                  <a:gd name="T19" fmla="*/ 5 h 9"/>
                  <a:gd name="T20" fmla="*/ 32 w 36"/>
                  <a:gd name="T21" fmla="*/ 0 h 9"/>
                  <a:gd name="T22" fmla="*/ 32 w 36"/>
                  <a:gd name="T23" fmla="*/ 1 h 9"/>
                  <a:gd name="T24" fmla="*/ 32 w 36"/>
                  <a:gd name="T25" fmla="*/ 1 h 9"/>
                  <a:gd name="T26" fmla="*/ 34 w 36"/>
                  <a:gd name="T27" fmla="*/ 1 h 9"/>
                  <a:gd name="T28" fmla="*/ 34 w 36"/>
                  <a:gd name="T29" fmla="*/ 1 h 9"/>
                  <a:gd name="T30" fmla="*/ 34 w 36"/>
                  <a:gd name="T31" fmla="*/ 3 h 9"/>
                  <a:gd name="T32" fmla="*/ 34 w 36"/>
                  <a:gd name="T33" fmla="*/ 3 h 9"/>
                  <a:gd name="T34" fmla="*/ 34 w 36"/>
                  <a:gd name="T35" fmla="*/ 3 h 9"/>
                  <a:gd name="T36" fmla="*/ 36 w 36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9">
                    <a:moveTo>
                      <a:pt x="36" y="3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D0DA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Freeform 5161"/>
              <p:cNvSpPr>
                <a:spLocks/>
              </p:cNvSpPr>
              <p:nvPr/>
            </p:nvSpPr>
            <p:spPr bwMode="auto">
              <a:xfrm>
                <a:off x="4597" y="1382"/>
                <a:ext cx="36" cy="7"/>
              </a:xfrm>
              <a:custGeom>
                <a:avLst/>
                <a:gdLst>
                  <a:gd name="T0" fmla="*/ 36 w 36"/>
                  <a:gd name="T1" fmla="*/ 1 h 7"/>
                  <a:gd name="T2" fmla="*/ 2 w 36"/>
                  <a:gd name="T3" fmla="*/ 7 h 7"/>
                  <a:gd name="T4" fmla="*/ 2 w 36"/>
                  <a:gd name="T5" fmla="*/ 7 h 7"/>
                  <a:gd name="T6" fmla="*/ 2 w 36"/>
                  <a:gd name="T7" fmla="*/ 7 h 7"/>
                  <a:gd name="T8" fmla="*/ 2 w 36"/>
                  <a:gd name="T9" fmla="*/ 7 h 7"/>
                  <a:gd name="T10" fmla="*/ 2 w 36"/>
                  <a:gd name="T11" fmla="*/ 5 h 7"/>
                  <a:gd name="T12" fmla="*/ 2 w 36"/>
                  <a:gd name="T13" fmla="*/ 5 h 7"/>
                  <a:gd name="T14" fmla="*/ 2 w 36"/>
                  <a:gd name="T15" fmla="*/ 5 h 7"/>
                  <a:gd name="T16" fmla="*/ 2 w 36"/>
                  <a:gd name="T17" fmla="*/ 5 h 7"/>
                  <a:gd name="T18" fmla="*/ 0 w 36"/>
                  <a:gd name="T19" fmla="*/ 5 h 7"/>
                  <a:gd name="T20" fmla="*/ 33 w 36"/>
                  <a:gd name="T21" fmla="*/ 0 h 7"/>
                  <a:gd name="T22" fmla="*/ 33 w 36"/>
                  <a:gd name="T23" fmla="*/ 0 h 7"/>
                  <a:gd name="T24" fmla="*/ 33 w 36"/>
                  <a:gd name="T25" fmla="*/ 0 h 7"/>
                  <a:gd name="T26" fmla="*/ 34 w 36"/>
                  <a:gd name="T27" fmla="*/ 0 h 7"/>
                  <a:gd name="T28" fmla="*/ 34 w 36"/>
                  <a:gd name="T29" fmla="*/ 0 h 7"/>
                  <a:gd name="T30" fmla="*/ 34 w 36"/>
                  <a:gd name="T31" fmla="*/ 1 h 7"/>
                  <a:gd name="T32" fmla="*/ 34 w 36"/>
                  <a:gd name="T33" fmla="*/ 1 h 7"/>
                  <a:gd name="T34" fmla="*/ 36 w 36"/>
                  <a:gd name="T35" fmla="*/ 1 h 7"/>
                  <a:gd name="T36" fmla="*/ 36 w 36"/>
                  <a:gd name="T37" fmla="*/ 1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7">
                    <a:moveTo>
                      <a:pt x="36" y="1"/>
                    </a:move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D0D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Freeform 5162"/>
              <p:cNvSpPr>
                <a:spLocks/>
              </p:cNvSpPr>
              <p:nvPr/>
            </p:nvSpPr>
            <p:spPr bwMode="auto">
              <a:xfrm>
                <a:off x="4597" y="1380"/>
                <a:ext cx="34" cy="7"/>
              </a:xfrm>
              <a:custGeom>
                <a:avLst/>
                <a:gdLst>
                  <a:gd name="T0" fmla="*/ 34 w 34"/>
                  <a:gd name="T1" fmla="*/ 2 h 7"/>
                  <a:gd name="T2" fmla="*/ 2 w 34"/>
                  <a:gd name="T3" fmla="*/ 7 h 7"/>
                  <a:gd name="T4" fmla="*/ 2 w 34"/>
                  <a:gd name="T5" fmla="*/ 7 h 7"/>
                  <a:gd name="T6" fmla="*/ 2 w 34"/>
                  <a:gd name="T7" fmla="*/ 7 h 7"/>
                  <a:gd name="T8" fmla="*/ 2 w 34"/>
                  <a:gd name="T9" fmla="*/ 7 h 7"/>
                  <a:gd name="T10" fmla="*/ 0 w 34"/>
                  <a:gd name="T11" fmla="*/ 7 h 7"/>
                  <a:gd name="T12" fmla="*/ 0 w 34"/>
                  <a:gd name="T13" fmla="*/ 5 h 7"/>
                  <a:gd name="T14" fmla="*/ 0 w 34"/>
                  <a:gd name="T15" fmla="*/ 5 h 7"/>
                  <a:gd name="T16" fmla="*/ 0 w 34"/>
                  <a:gd name="T17" fmla="*/ 5 h 7"/>
                  <a:gd name="T18" fmla="*/ 0 w 34"/>
                  <a:gd name="T19" fmla="*/ 5 h 7"/>
                  <a:gd name="T20" fmla="*/ 31 w 34"/>
                  <a:gd name="T21" fmla="*/ 0 h 7"/>
                  <a:gd name="T22" fmla="*/ 31 w 34"/>
                  <a:gd name="T23" fmla="*/ 0 h 7"/>
                  <a:gd name="T24" fmla="*/ 33 w 34"/>
                  <a:gd name="T25" fmla="*/ 0 h 7"/>
                  <a:gd name="T26" fmla="*/ 33 w 34"/>
                  <a:gd name="T27" fmla="*/ 0 h 7"/>
                  <a:gd name="T28" fmla="*/ 33 w 34"/>
                  <a:gd name="T29" fmla="*/ 2 h 7"/>
                  <a:gd name="T30" fmla="*/ 33 w 34"/>
                  <a:gd name="T31" fmla="*/ 2 h 7"/>
                  <a:gd name="T32" fmla="*/ 33 w 34"/>
                  <a:gd name="T33" fmla="*/ 2 h 7"/>
                  <a:gd name="T34" fmla="*/ 34 w 34"/>
                  <a:gd name="T35" fmla="*/ 2 h 7"/>
                  <a:gd name="T36" fmla="*/ 34 w 34"/>
                  <a:gd name="T37" fmla="*/ 2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7">
                    <a:moveTo>
                      <a:pt x="34" y="2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D4D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5163"/>
              <p:cNvSpPr>
                <a:spLocks/>
              </p:cNvSpPr>
              <p:nvPr/>
            </p:nvSpPr>
            <p:spPr bwMode="auto">
              <a:xfrm>
                <a:off x="4597" y="1378"/>
                <a:ext cx="33" cy="9"/>
              </a:xfrm>
              <a:custGeom>
                <a:avLst/>
                <a:gdLst>
                  <a:gd name="T0" fmla="*/ 33 w 33"/>
                  <a:gd name="T1" fmla="*/ 4 h 9"/>
                  <a:gd name="T2" fmla="*/ 0 w 33"/>
                  <a:gd name="T3" fmla="*/ 9 h 9"/>
                  <a:gd name="T4" fmla="*/ 0 w 33"/>
                  <a:gd name="T5" fmla="*/ 7 h 9"/>
                  <a:gd name="T6" fmla="*/ 0 w 33"/>
                  <a:gd name="T7" fmla="*/ 7 h 9"/>
                  <a:gd name="T8" fmla="*/ 0 w 33"/>
                  <a:gd name="T9" fmla="*/ 7 h 9"/>
                  <a:gd name="T10" fmla="*/ 0 w 33"/>
                  <a:gd name="T11" fmla="*/ 7 h 9"/>
                  <a:gd name="T12" fmla="*/ 0 w 33"/>
                  <a:gd name="T13" fmla="*/ 5 h 9"/>
                  <a:gd name="T14" fmla="*/ 0 w 33"/>
                  <a:gd name="T15" fmla="*/ 5 h 9"/>
                  <a:gd name="T16" fmla="*/ 0 w 33"/>
                  <a:gd name="T17" fmla="*/ 5 h 9"/>
                  <a:gd name="T18" fmla="*/ 0 w 33"/>
                  <a:gd name="T19" fmla="*/ 5 h 9"/>
                  <a:gd name="T20" fmla="*/ 29 w 33"/>
                  <a:gd name="T21" fmla="*/ 0 h 9"/>
                  <a:gd name="T22" fmla="*/ 31 w 33"/>
                  <a:gd name="T23" fmla="*/ 0 h 9"/>
                  <a:gd name="T24" fmla="*/ 31 w 33"/>
                  <a:gd name="T25" fmla="*/ 0 h 9"/>
                  <a:gd name="T26" fmla="*/ 31 w 33"/>
                  <a:gd name="T27" fmla="*/ 0 h 9"/>
                  <a:gd name="T28" fmla="*/ 31 w 33"/>
                  <a:gd name="T29" fmla="*/ 2 h 9"/>
                  <a:gd name="T30" fmla="*/ 31 w 33"/>
                  <a:gd name="T31" fmla="*/ 2 h 9"/>
                  <a:gd name="T32" fmla="*/ 33 w 33"/>
                  <a:gd name="T33" fmla="*/ 2 h 9"/>
                  <a:gd name="T34" fmla="*/ 33 w 33"/>
                  <a:gd name="T35" fmla="*/ 2 h 9"/>
                  <a:gd name="T36" fmla="*/ 33 w 33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" h="9">
                    <a:moveTo>
                      <a:pt x="33" y="4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D4D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2" name="Freeform 5164"/>
              <p:cNvSpPr>
                <a:spLocks/>
              </p:cNvSpPr>
              <p:nvPr/>
            </p:nvSpPr>
            <p:spPr bwMode="auto">
              <a:xfrm>
                <a:off x="4595" y="1376"/>
                <a:ext cx="33" cy="9"/>
              </a:xfrm>
              <a:custGeom>
                <a:avLst/>
                <a:gdLst>
                  <a:gd name="T0" fmla="*/ 33 w 33"/>
                  <a:gd name="T1" fmla="*/ 4 h 9"/>
                  <a:gd name="T2" fmla="*/ 2 w 33"/>
                  <a:gd name="T3" fmla="*/ 9 h 9"/>
                  <a:gd name="T4" fmla="*/ 2 w 33"/>
                  <a:gd name="T5" fmla="*/ 7 h 9"/>
                  <a:gd name="T6" fmla="*/ 2 w 33"/>
                  <a:gd name="T7" fmla="*/ 7 h 9"/>
                  <a:gd name="T8" fmla="*/ 2 w 33"/>
                  <a:gd name="T9" fmla="*/ 7 h 9"/>
                  <a:gd name="T10" fmla="*/ 2 w 33"/>
                  <a:gd name="T11" fmla="*/ 7 h 9"/>
                  <a:gd name="T12" fmla="*/ 2 w 33"/>
                  <a:gd name="T13" fmla="*/ 6 h 9"/>
                  <a:gd name="T14" fmla="*/ 0 w 33"/>
                  <a:gd name="T15" fmla="*/ 6 h 9"/>
                  <a:gd name="T16" fmla="*/ 0 w 33"/>
                  <a:gd name="T17" fmla="*/ 6 h 9"/>
                  <a:gd name="T18" fmla="*/ 0 w 33"/>
                  <a:gd name="T19" fmla="*/ 6 h 9"/>
                  <a:gd name="T20" fmla="*/ 31 w 33"/>
                  <a:gd name="T21" fmla="*/ 0 h 9"/>
                  <a:gd name="T22" fmla="*/ 31 w 33"/>
                  <a:gd name="T23" fmla="*/ 0 h 9"/>
                  <a:gd name="T24" fmla="*/ 31 w 33"/>
                  <a:gd name="T25" fmla="*/ 0 h 9"/>
                  <a:gd name="T26" fmla="*/ 31 w 33"/>
                  <a:gd name="T27" fmla="*/ 2 h 9"/>
                  <a:gd name="T28" fmla="*/ 31 w 33"/>
                  <a:gd name="T29" fmla="*/ 2 h 9"/>
                  <a:gd name="T30" fmla="*/ 33 w 33"/>
                  <a:gd name="T31" fmla="*/ 2 h 9"/>
                  <a:gd name="T32" fmla="*/ 33 w 33"/>
                  <a:gd name="T33" fmla="*/ 2 h 9"/>
                  <a:gd name="T34" fmla="*/ 33 w 33"/>
                  <a:gd name="T35" fmla="*/ 2 h 9"/>
                  <a:gd name="T36" fmla="*/ 33 w 33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" h="9">
                    <a:moveTo>
                      <a:pt x="33" y="4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D4DC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5165"/>
              <p:cNvSpPr>
                <a:spLocks/>
              </p:cNvSpPr>
              <p:nvPr/>
            </p:nvSpPr>
            <p:spPr bwMode="auto">
              <a:xfrm>
                <a:off x="4595" y="1374"/>
                <a:ext cx="31" cy="9"/>
              </a:xfrm>
              <a:custGeom>
                <a:avLst/>
                <a:gdLst>
                  <a:gd name="T0" fmla="*/ 31 w 31"/>
                  <a:gd name="T1" fmla="*/ 4 h 9"/>
                  <a:gd name="T2" fmla="*/ 2 w 31"/>
                  <a:gd name="T3" fmla="*/ 9 h 9"/>
                  <a:gd name="T4" fmla="*/ 2 w 31"/>
                  <a:gd name="T5" fmla="*/ 8 h 9"/>
                  <a:gd name="T6" fmla="*/ 0 w 31"/>
                  <a:gd name="T7" fmla="*/ 8 h 9"/>
                  <a:gd name="T8" fmla="*/ 0 w 31"/>
                  <a:gd name="T9" fmla="*/ 8 h 9"/>
                  <a:gd name="T10" fmla="*/ 0 w 31"/>
                  <a:gd name="T11" fmla="*/ 8 h 9"/>
                  <a:gd name="T12" fmla="*/ 0 w 31"/>
                  <a:gd name="T13" fmla="*/ 6 h 9"/>
                  <a:gd name="T14" fmla="*/ 0 w 31"/>
                  <a:gd name="T15" fmla="*/ 6 h 9"/>
                  <a:gd name="T16" fmla="*/ 0 w 31"/>
                  <a:gd name="T17" fmla="*/ 6 h 9"/>
                  <a:gd name="T18" fmla="*/ 0 w 31"/>
                  <a:gd name="T19" fmla="*/ 6 h 9"/>
                  <a:gd name="T20" fmla="*/ 29 w 31"/>
                  <a:gd name="T21" fmla="*/ 0 h 9"/>
                  <a:gd name="T22" fmla="*/ 29 w 31"/>
                  <a:gd name="T23" fmla="*/ 0 h 9"/>
                  <a:gd name="T24" fmla="*/ 29 w 31"/>
                  <a:gd name="T25" fmla="*/ 0 h 9"/>
                  <a:gd name="T26" fmla="*/ 29 w 31"/>
                  <a:gd name="T27" fmla="*/ 2 h 9"/>
                  <a:gd name="T28" fmla="*/ 31 w 31"/>
                  <a:gd name="T29" fmla="*/ 2 h 9"/>
                  <a:gd name="T30" fmla="*/ 31 w 31"/>
                  <a:gd name="T31" fmla="*/ 2 h 9"/>
                  <a:gd name="T32" fmla="*/ 31 w 31"/>
                  <a:gd name="T33" fmla="*/ 2 h 9"/>
                  <a:gd name="T34" fmla="*/ 31 w 31"/>
                  <a:gd name="T35" fmla="*/ 4 h 9"/>
                  <a:gd name="T36" fmla="*/ 31 w 31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" h="9">
                    <a:moveTo>
                      <a:pt x="31" y="4"/>
                    </a:moveTo>
                    <a:lnTo>
                      <a:pt x="2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D4DC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4" name="Freeform 5166"/>
              <p:cNvSpPr>
                <a:spLocks/>
              </p:cNvSpPr>
              <p:nvPr/>
            </p:nvSpPr>
            <p:spPr bwMode="auto">
              <a:xfrm>
                <a:off x="4595" y="1372"/>
                <a:ext cx="31" cy="10"/>
              </a:xfrm>
              <a:custGeom>
                <a:avLst/>
                <a:gdLst>
                  <a:gd name="T0" fmla="*/ 31 w 31"/>
                  <a:gd name="T1" fmla="*/ 4 h 10"/>
                  <a:gd name="T2" fmla="*/ 0 w 31"/>
                  <a:gd name="T3" fmla="*/ 10 h 10"/>
                  <a:gd name="T4" fmla="*/ 0 w 31"/>
                  <a:gd name="T5" fmla="*/ 8 h 10"/>
                  <a:gd name="T6" fmla="*/ 0 w 31"/>
                  <a:gd name="T7" fmla="*/ 8 h 10"/>
                  <a:gd name="T8" fmla="*/ 0 w 31"/>
                  <a:gd name="T9" fmla="*/ 8 h 10"/>
                  <a:gd name="T10" fmla="*/ 0 w 31"/>
                  <a:gd name="T11" fmla="*/ 8 h 10"/>
                  <a:gd name="T12" fmla="*/ 0 w 31"/>
                  <a:gd name="T13" fmla="*/ 6 h 10"/>
                  <a:gd name="T14" fmla="*/ 0 w 31"/>
                  <a:gd name="T15" fmla="*/ 6 h 10"/>
                  <a:gd name="T16" fmla="*/ 0 w 31"/>
                  <a:gd name="T17" fmla="*/ 6 h 10"/>
                  <a:gd name="T18" fmla="*/ 0 w 31"/>
                  <a:gd name="T19" fmla="*/ 6 h 10"/>
                  <a:gd name="T20" fmla="*/ 28 w 31"/>
                  <a:gd name="T21" fmla="*/ 0 h 10"/>
                  <a:gd name="T22" fmla="*/ 28 w 31"/>
                  <a:gd name="T23" fmla="*/ 0 h 10"/>
                  <a:gd name="T24" fmla="*/ 28 w 31"/>
                  <a:gd name="T25" fmla="*/ 2 h 10"/>
                  <a:gd name="T26" fmla="*/ 29 w 31"/>
                  <a:gd name="T27" fmla="*/ 2 h 10"/>
                  <a:gd name="T28" fmla="*/ 29 w 31"/>
                  <a:gd name="T29" fmla="*/ 2 h 10"/>
                  <a:gd name="T30" fmla="*/ 29 w 31"/>
                  <a:gd name="T31" fmla="*/ 2 h 10"/>
                  <a:gd name="T32" fmla="*/ 29 w 31"/>
                  <a:gd name="T33" fmla="*/ 2 h 10"/>
                  <a:gd name="T34" fmla="*/ 29 w 31"/>
                  <a:gd name="T35" fmla="*/ 4 h 10"/>
                  <a:gd name="T36" fmla="*/ 31 w 31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" h="10">
                    <a:moveTo>
                      <a:pt x="31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D7D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Freeform 5167"/>
              <p:cNvSpPr>
                <a:spLocks/>
              </p:cNvSpPr>
              <p:nvPr/>
            </p:nvSpPr>
            <p:spPr bwMode="auto">
              <a:xfrm>
                <a:off x="4593" y="1370"/>
                <a:ext cx="31" cy="10"/>
              </a:xfrm>
              <a:custGeom>
                <a:avLst/>
                <a:gdLst>
                  <a:gd name="T0" fmla="*/ 31 w 31"/>
                  <a:gd name="T1" fmla="*/ 4 h 10"/>
                  <a:gd name="T2" fmla="*/ 2 w 31"/>
                  <a:gd name="T3" fmla="*/ 10 h 10"/>
                  <a:gd name="T4" fmla="*/ 2 w 31"/>
                  <a:gd name="T5" fmla="*/ 8 h 10"/>
                  <a:gd name="T6" fmla="*/ 2 w 31"/>
                  <a:gd name="T7" fmla="*/ 8 h 10"/>
                  <a:gd name="T8" fmla="*/ 2 w 31"/>
                  <a:gd name="T9" fmla="*/ 8 h 10"/>
                  <a:gd name="T10" fmla="*/ 2 w 31"/>
                  <a:gd name="T11" fmla="*/ 8 h 10"/>
                  <a:gd name="T12" fmla="*/ 0 w 31"/>
                  <a:gd name="T13" fmla="*/ 6 h 10"/>
                  <a:gd name="T14" fmla="*/ 0 w 31"/>
                  <a:gd name="T15" fmla="*/ 6 h 10"/>
                  <a:gd name="T16" fmla="*/ 0 w 31"/>
                  <a:gd name="T17" fmla="*/ 6 h 10"/>
                  <a:gd name="T18" fmla="*/ 0 w 31"/>
                  <a:gd name="T19" fmla="*/ 6 h 10"/>
                  <a:gd name="T20" fmla="*/ 28 w 31"/>
                  <a:gd name="T21" fmla="*/ 0 h 10"/>
                  <a:gd name="T22" fmla="*/ 28 w 31"/>
                  <a:gd name="T23" fmla="*/ 0 h 10"/>
                  <a:gd name="T24" fmla="*/ 30 w 31"/>
                  <a:gd name="T25" fmla="*/ 2 h 10"/>
                  <a:gd name="T26" fmla="*/ 30 w 31"/>
                  <a:gd name="T27" fmla="*/ 2 h 10"/>
                  <a:gd name="T28" fmla="*/ 30 w 31"/>
                  <a:gd name="T29" fmla="*/ 2 h 10"/>
                  <a:gd name="T30" fmla="*/ 30 w 31"/>
                  <a:gd name="T31" fmla="*/ 2 h 10"/>
                  <a:gd name="T32" fmla="*/ 30 w 31"/>
                  <a:gd name="T33" fmla="*/ 4 h 10"/>
                  <a:gd name="T34" fmla="*/ 31 w 31"/>
                  <a:gd name="T35" fmla="*/ 4 h 10"/>
                  <a:gd name="T36" fmla="*/ 31 w 31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" h="10">
                    <a:moveTo>
                      <a:pt x="31" y="4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D7D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6" name="Freeform 5168"/>
              <p:cNvSpPr>
                <a:spLocks/>
              </p:cNvSpPr>
              <p:nvPr/>
            </p:nvSpPr>
            <p:spPr bwMode="auto">
              <a:xfrm>
                <a:off x="4593" y="1368"/>
                <a:ext cx="30" cy="10"/>
              </a:xfrm>
              <a:custGeom>
                <a:avLst/>
                <a:gdLst>
                  <a:gd name="T0" fmla="*/ 30 w 30"/>
                  <a:gd name="T1" fmla="*/ 4 h 10"/>
                  <a:gd name="T2" fmla="*/ 2 w 30"/>
                  <a:gd name="T3" fmla="*/ 10 h 10"/>
                  <a:gd name="T4" fmla="*/ 0 w 30"/>
                  <a:gd name="T5" fmla="*/ 8 h 10"/>
                  <a:gd name="T6" fmla="*/ 0 w 30"/>
                  <a:gd name="T7" fmla="*/ 8 h 10"/>
                  <a:gd name="T8" fmla="*/ 0 w 30"/>
                  <a:gd name="T9" fmla="*/ 8 h 10"/>
                  <a:gd name="T10" fmla="*/ 0 w 30"/>
                  <a:gd name="T11" fmla="*/ 8 h 10"/>
                  <a:gd name="T12" fmla="*/ 0 w 30"/>
                  <a:gd name="T13" fmla="*/ 6 h 10"/>
                  <a:gd name="T14" fmla="*/ 0 w 30"/>
                  <a:gd name="T15" fmla="*/ 6 h 10"/>
                  <a:gd name="T16" fmla="*/ 0 w 30"/>
                  <a:gd name="T17" fmla="*/ 6 h 10"/>
                  <a:gd name="T18" fmla="*/ 0 w 30"/>
                  <a:gd name="T19" fmla="*/ 6 h 10"/>
                  <a:gd name="T20" fmla="*/ 28 w 30"/>
                  <a:gd name="T21" fmla="*/ 0 h 10"/>
                  <a:gd name="T22" fmla="*/ 28 w 30"/>
                  <a:gd name="T23" fmla="*/ 2 h 10"/>
                  <a:gd name="T24" fmla="*/ 28 w 30"/>
                  <a:gd name="T25" fmla="*/ 2 h 10"/>
                  <a:gd name="T26" fmla="*/ 28 w 30"/>
                  <a:gd name="T27" fmla="*/ 2 h 10"/>
                  <a:gd name="T28" fmla="*/ 28 w 30"/>
                  <a:gd name="T29" fmla="*/ 2 h 10"/>
                  <a:gd name="T30" fmla="*/ 28 w 30"/>
                  <a:gd name="T31" fmla="*/ 2 h 10"/>
                  <a:gd name="T32" fmla="*/ 30 w 30"/>
                  <a:gd name="T33" fmla="*/ 4 h 10"/>
                  <a:gd name="T34" fmla="*/ 30 w 30"/>
                  <a:gd name="T35" fmla="*/ 4 h 10"/>
                  <a:gd name="T36" fmla="*/ 30 w 30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10">
                    <a:moveTo>
                      <a:pt x="30" y="4"/>
                    </a:moveTo>
                    <a:lnTo>
                      <a:pt x="2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D7DF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5169"/>
              <p:cNvSpPr>
                <a:spLocks/>
              </p:cNvSpPr>
              <p:nvPr/>
            </p:nvSpPr>
            <p:spPr bwMode="auto">
              <a:xfrm>
                <a:off x="4593" y="1367"/>
                <a:ext cx="28" cy="9"/>
              </a:xfrm>
              <a:custGeom>
                <a:avLst/>
                <a:gdLst>
                  <a:gd name="T0" fmla="*/ 28 w 28"/>
                  <a:gd name="T1" fmla="*/ 3 h 9"/>
                  <a:gd name="T2" fmla="*/ 0 w 28"/>
                  <a:gd name="T3" fmla="*/ 9 h 9"/>
                  <a:gd name="T4" fmla="*/ 0 w 28"/>
                  <a:gd name="T5" fmla="*/ 7 h 9"/>
                  <a:gd name="T6" fmla="*/ 0 w 28"/>
                  <a:gd name="T7" fmla="*/ 7 h 9"/>
                  <a:gd name="T8" fmla="*/ 0 w 28"/>
                  <a:gd name="T9" fmla="*/ 7 h 9"/>
                  <a:gd name="T10" fmla="*/ 0 w 28"/>
                  <a:gd name="T11" fmla="*/ 7 h 9"/>
                  <a:gd name="T12" fmla="*/ 0 w 28"/>
                  <a:gd name="T13" fmla="*/ 7 h 9"/>
                  <a:gd name="T14" fmla="*/ 0 w 28"/>
                  <a:gd name="T15" fmla="*/ 5 h 9"/>
                  <a:gd name="T16" fmla="*/ 0 w 28"/>
                  <a:gd name="T17" fmla="*/ 5 h 9"/>
                  <a:gd name="T18" fmla="*/ 0 w 28"/>
                  <a:gd name="T19" fmla="*/ 5 h 9"/>
                  <a:gd name="T20" fmla="*/ 26 w 28"/>
                  <a:gd name="T21" fmla="*/ 0 h 9"/>
                  <a:gd name="T22" fmla="*/ 26 w 28"/>
                  <a:gd name="T23" fmla="*/ 1 h 9"/>
                  <a:gd name="T24" fmla="*/ 26 w 28"/>
                  <a:gd name="T25" fmla="*/ 1 h 9"/>
                  <a:gd name="T26" fmla="*/ 26 w 28"/>
                  <a:gd name="T27" fmla="*/ 1 h 9"/>
                  <a:gd name="T28" fmla="*/ 28 w 28"/>
                  <a:gd name="T29" fmla="*/ 1 h 9"/>
                  <a:gd name="T30" fmla="*/ 28 w 28"/>
                  <a:gd name="T31" fmla="*/ 3 h 9"/>
                  <a:gd name="T32" fmla="*/ 28 w 28"/>
                  <a:gd name="T33" fmla="*/ 3 h 9"/>
                  <a:gd name="T34" fmla="*/ 28 w 28"/>
                  <a:gd name="T35" fmla="*/ 3 h 9"/>
                  <a:gd name="T36" fmla="*/ 28 w 28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9">
                    <a:moveTo>
                      <a:pt x="28" y="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D7DF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5170"/>
              <p:cNvSpPr>
                <a:spLocks/>
              </p:cNvSpPr>
              <p:nvPr/>
            </p:nvSpPr>
            <p:spPr bwMode="auto">
              <a:xfrm>
                <a:off x="4592" y="1365"/>
                <a:ext cx="29" cy="9"/>
              </a:xfrm>
              <a:custGeom>
                <a:avLst/>
                <a:gdLst>
                  <a:gd name="T0" fmla="*/ 29 w 29"/>
                  <a:gd name="T1" fmla="*/ 3 h 9"/>
                  <a:gd name="T2" fmla="*/ 1 w 29"/>
                  <a:gd name="T3" fmla="*/ 9 h 9"/>
                  <a:gd name="T4" fmla="*/ 1 w 29"/>
                  <a:gd name="T5" fmla="*/ 9 h 9"/>
                  <a:gd name="T6" fmla="*/ 1 w 29"/>
                  <a:gd name="T7" fmla="*/ 7 h 9"/>
                  <a:gd name="T8" fmla="*/ 1 w 29"/>
                  <a:gd name="T9" fmla="*/ 7 h 9"/>
                  <a:gd name="T10" fmla="*/ 1 w 29"/>
                  <a:gd name="T11" fmla="*/ 7 h 9"/>
                  <a:gd name="T12" fmla="*/ 0 w 29"/>
                  <a:gd name="T13" fmla="*/ 7 h 9"/>
                  <a:gd name="T14" fmla="*/ 0 w 29"/>
                  <a:gd name="T15" fmla="*/ 5 h 9"/>
                  <a:gd name="T16" fmla="*/ 0 w 29"/>
                  <a:gd name="T17" fmla="*/ 5 h 9"/>
                  <a:gd name="T18" fmla="*/ 0 w 29"/>
                  <a:gd name="T19" fmla="*/ 5 h 9"/>
                  <a:gd name="T20" fmla="*/ 25 w 29"/>
                  <a:gd name="T21" fmla="*/ 0 h 9"/>
                  <a:gd name="T22" fmla="*/ 25 w 29"/>
                  <a:gd name="T23" fmla="*/ 2 h 9"/>
                  <a:gd name="T24" fmla="*/ 27 w 29"/>
                  <a:gd name="T25" fmla="*/ 2 h 9"/>
                  <a:gd name="T26" fmla="*/ 27 w 29"/>
                  <a:gd name="T27" fmla="*/ 2 h 9"/>
                  <a:gd name="T28" fmla="*/ 27 w 29"/>
                  <a:gd name="T29" fmla="*/ 2 h 9"/>
                  <a:gd name="T30" fmla="*/ 27 w 29"/>
                  <a:gd name="T31" fmla="*/ 3 h 9"/>
                  <a:gd name="T32" fmla="*/ 27 w 29"/>
                  <a:gd name="T33" fmla="*/ 3 h 9"/>
                  <a:gd name="T34" fmla="*/ 27 w 29"/>
                  <a:gd name="T35" fmla="*/ 3 h 9"/>
                  <a:gd name="T36" fmla="*/ 29 w 29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" h="9">
                    <a:moveTo>
                      <a:pt x="29" y="3"/>
                    </a:moveTo>
                    <a:lnTo>
                      <a:pt x="1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D7DF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Freeform 5171"/>
              <p:cNvSpPr>
                <a:spLocks/>
              </p:cNvSpPr>
              <p:nvPr/>
            </p:nvSpPr>
            <p:spPr bwMode="auto">
              <a:xfrm>
                <a:off x="4592" y="1363"/>
                <a:ext cx="27" cy="9"/>
              </a:xfrm>
              <a:custGeom>
                <a:avLst/>
                <a:gdLst>
                  <a:gd name="T0" fmla="*/ 27 w 27"/>
                  <a:gd name="T1" fmla="*/ 4 h 9"/>
                  <a:gd name="T2" fmla="*/ 1 w 27"/>
                  <a:gd name="T3" fmla="*/ 9 h 9"/>
                  <a:gd name="T4" fmla="*/ 0 w 27"/>
                  <a:gd name="T5" fmla="*/ 9 h 9"/>
                  <a:gd name="T6" fmla="*/ 0 w 27"/>
                  <a:gd name="T7" fmla="*/ 7 h 9"/>
                  <a:gd name="T8" fmla="*/ 0 w 27"/>
                  <a:gd name="T9" fmla="*/ 7 h 9"/>
                  <a:gd name="T10" fmla="*/ 0 w 27"/>
                  <a:gd name="T11" fmla="*/ 7 h 9"/>
                  <a:gd name="T12" fmla="*/ 0 w 27"/>
                  <a:gd name="T13" fmla="*/ 7 h 9"/>
                  <a:gd name="T14" fmla="*/ 0 w 27"/>
                  <a:gd name="T15" fmla="*/ 5 h 9"/>
                  <a:gd name="T16" fmla="*/ 0 w 27"/>
                  <a:gd name="T17" fmla="*/ 5 h 9"/>
                  <a:gd name="T18" fmla="*/ 0 w 27"/>
                  <a:gd name="T19" fmla="*/ 5 h 9"/>
                  <a:gd name="T20" fmla="*/ 25 w 27"/>
                  <a:gd name="T21" fmla="*/ 0 h 9"/>
                  <a:gd name="T22" fmla="*/ 25 w 27"/>
                  <a:gd name="T23" fmla="*/ 2 h 9"/>
                  <a:gd name="T24" fmla="*/ 25 w 27"/>
                  <a:gd name="T25" fmla="*/ 2 h 9"/>
                  <a:gd name="T26" fmla="*/ 25 w 27"/>
                  <a:gd name="T27" fmla="*/ 4 h 9"/>
                  <a:gd name="T28" fmla="*/ 25 w 27"/>
                  <a:gd name="T29" fmla="*/ 4 h 9"/>
                  <a:gd name="T30" fmla="*/ 27 w 27"/>
                  <a:gd name="T31" fmla="*/ 4 h 9"/>
                  <a:gd name="T32" fmla="*/ 27 w 27"/>
                  <a:gd name="T33" fmla="*/ 4 h 9"/>
                  <a:gd name="T34" fmla="*/ 27 w 27"/>
                  <a:gd name="T35" fmla="*/ 4 h 9"/>
                  <a:gd name="T36" fmla="*/ 27 w 27"/>
                  <a:gd name="T37" fmla="*/ 4 h 9"/>
                  <a:gd name="T38" fmla="*/ 27 w 27"/>
                  <a:gd name="T39" fmla="*/ 4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7" h="9">
                    <a:moveTo>
                      <a:pt x="27" y="4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DBE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Freeform 5172"/>
              <p:cNvSpPr>
                <a:spLocks/>
              </p:cNvSpPr>
              <p:nvPr/>
            </p:nvSpPr>
            <p:spPr bwMode="auto">
              <a:xfrm>
                <a:off x="4592" y="1363"/>
                <a:ext cx="25" cy="7"/>
              </a:xfrm>
              <a:custGeom>
                <a:avLst/>
                <a:gdLst>
                  <a:gd name="T0" fmla="*/ 25 w 25"/>
                  <a:gd name="T1" fmla="*/ 2 h 7"/>
                  <a:gd name="T2" fmla="*/ 0 w 25"/>
                  <a:gd name="T3" fmla="*/ 7 h 7"/>
                  <a:gd name="T4" fmla="*/ 0 w 25"/>
                  <a:gd name="T5" fmla="*/ 7 h 7"/>
                  <a:gd name="T6" fmla="*/ 0 w 25"/>
                  <a:gd name="T7" fmla="*/ 5 h 7"/>
                  <a:gd name="T8" fmla="*/ 0 w 25"/>
                  <a:gd name="T9" fmla="*/ 5 h 7"/>
                  <a:gd name="T10" fmla="*/ 0 w 25"/>
                  <a:gd name="T11" fmla="*/ 5 h 7"/>
                  <a:gd name="T12" fmla="*/ 0 w 25"/>
                  <a:gd name="T13" fmla="*/ 5 h 7"/>
                  <a:gd name="T14" fmla="*/ 0 w 25"/>
                  <a:gd name="T15" fmla="*/ 4 h 7"/>
                  <a:gd name="T16" fmla="*/ 0 w 25"/>
                  <a:gd name="T17" fmla="*/ 4 h 7"/>
                  <a:gd name="T18" fmla="*/ 0 w 25"/>
                  <a:gd name="T19" fmla="*/ 4 h 7"/>
                  <a:gd name="T20" fmla="*/ 24 w 25"/>
                  <a:gd name="T21" fmla="*/ 0 h 7"/>
                  <a:gd name="T22" fmla="*/ 25 w 25"/>
                  <a:gd name="T23" fmla="*/ 2 h 7"/>
                  <a:gd name="T24" fmla="*/ 25 w 25"/>
                  <a:gd name="T25" fmla="*/ 2 h 7"/>
                  <a:gd name="T26" fmla="*/ 25 w 25"/>
                  <a:gd name="T27" fmla="*/ 2 h 7"/>
                  <a:gd name="T28" fmla="*/ 25 w 25"/>
                  <a:gd name="T29" fmla="*/ 2 h 7"/>
                  <a:gd name="T30" fmla="*/ 25 w 25"/>
                  <a:gd name="T31" fmla="*/ 2 h 7"/>
                  <a:gd name="T32" fmla="*/ 25 w 25"/>
                  <a:gd name="T33" fmla="*/ 2 h 7"/>
                  <a:gd name="T34" fmla="*/ 25 w 25"/>
                  <a:gd name="T35" fmla="*/ 2 h 7"/>
                  <a:gd name="T36" fmla="*/ 25 w 25"/>
                  <a:gd name="T37" fmla="*/ 2 h 7"/>
                  <a:gd name="T38" fmla="*/ 25 w 25"/>
                  <a:gd name="T39" fmla="*/ 2 h 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5" h="7">
                    <a:moveTo>
                      <a:pt x="25" y="2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DBE1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Freeform 5173"/>
              <p:cNvSpPr>
                <a:spLocks/>
              </p:cNvSpPr>
              <p:nvPr/>
            </p:nvSpPr>
            <p:spPr bwMode="auto">
              <a:xfrm>
                <a:off x="4590" y="1361"/>
                <a:ext cx="27" cy="7"/>
              </a:xfrm>
              <a:custGeom>
                <a:avLst/>
                <a:gdLst>
                  <a:gd name="T0" fmla="*/ 27 w 27"/>
                  <a:gd name="T1" fmla="*/ 2 h 7"/>
                  <a:gd name="T2" fmla="*/ 2 w 27"/>
                  <a:gd name="T3" fmla="*/ 7 h 7"/>
                  <a:gd name="T4" fmla="*/ 2 w 27"/>
                  <a:gd name="T5" fmla="*/ 7 h 7"/>
                  <a:gd name="T6" fmla="*/ 2 w 27"/>
                  <a:gd name="T7" fmla="*/ 6 h 7"/>
                  <a:gd name="T8" fmla="*/ 2 w 27"/>
                  <a:gd name="T9" fmla="*/ 6 h 7"/>
                  <a:gd name="T10" fmla="*/ 2 w 27"/>
                  <a:gd name="T11" fmla="*/ 6 h 7"/>
                  <a:gd name="T12" fmla="*/ 2 w 27"/>
                  <a:gd name="T13" fmla="*/ 6 h 7"/>
                  <a:gd name="T14" fmla="*/ 2 w 27"/>
                  <a:gd name="T15" fmla="*/ 4 h 7"/>
                  <a:gd name="T16" fmla="*/ 0 w 27"/>
                  <a:gd name="T17" fmla="*/ 4 h 7"/>
                  <a:gd name="T18" fmla="*/ 0 w 27"/>
                  <a:gd name="T19" fmla="*/ 4 h 7"/>
                  <a:gd name="T20" fmla="*/ 26 w 27"/>
                  <a:gd name="T21" fmla="*/ 0 h 7"/>
                  <a:gd name="T22" fmla="*/ 27 w 27"/>
                  <a:gd name="T23" fmla="*/ 2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7">
                    <a:moveTo>
                      <a:pt x="27" y="2"/>
                    </a:moveTo>
                    <a:lnTo>
                      <a:pt x="2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DBE1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Freeform 5174"/>
              <p:cNvSpPr>
                <a:spLocks/>
              </p:cNvSpPr>
              <p:nvPr/>
            </p:nvSpPr>
            <p:spPr bwMode="auto">
              <a:xfrm>
                <a:off x="4590" y="1359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2 w 26"/>
                  <a:gd name="T3" fmla="*/ 8 h 8"/>
                  <a:gd name="T4" fmla="*/ 2 w 26"/>
                  <a:gd name="T5" fmla="*/ 8 h 8"/>
                  <a:gd name="T6" fmla="*/ 2 w 26"/>
                  <a:gd name="T7" fmla="*/ 6 h 8"/>
                  <a:gd name="T8" fmla="*/ 0 w 26"/>
                  <a:gd name="T9" fmla="*/ 6 h 8"/>
                  <a:gd name="T10" fmla="*/ 0 w 26"/>
                  <a:gd name="T11" fmla="*/ 6 h 8"/>
                  <a:gd name="T12" fmla="*/ 0 w 26"/>
                  <a:gd name="T13" fmla="*/ 6 h 8"/>
                  <a:gd name="T14" fmla="*/ 0 w 26"/>
                  <a:gd name="T15" fmla="*/ 4 h 8"/>
                  <a:gd name="T16" fmla="*/ 0 w 26"/>
                  <a:gd name="T17" fmla="*/ 4 h 8"/>
                  <a:gd name="T18" fmla="*/ 0 w 26"/>
                  <a:gd name="T19" fmla="*/ 4 h 8"/>
                  <a:gd name="T20" fmla="*/ 24 w 26"/>
                  <a:gd name="T21" fmla="*/ 0 h 8"/>
                  <a:gd name="T22" fmla="*/ 26 w 26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DB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5175"/>
              <p:cNvSpPr>
                <a:spLocks/>
              </p:cNvSpPr>
              <p:nvPr/>
            </p:nvSpPr>
            <p:spPr bwMode="auto">
              <a:xfrm>
                <a:off x="4590" y="1357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0 w 26"/>
                  <a:gd name="T3" fmla="*/ 8 h 8"/>
                  <a:gd name="T4" fmla="*/ 0 w 26"/>
                  <a:gd name="T5" fmla="*/ 8 h 8"/>
                  <a:gd name="T6" fmla="*/ 0 w 26"/>
                  <a:gd name="T7" fmla="*/ 6 h 8"/>
                  <a:gd name="T8" fmla="*/ 0 w 26"/>
                  <a:gd name="T9" fmla="*/ 6 h 8"/>
                  <a:gd name="T10" fmla="*/ 0 w 26"/>
                  <a:gd name="T11" fmla="*/ 6 h 8"/>
                  <a:gd name="T12" fmla="*/ 0 w 26"/>
                  <a:gd name="T13" fmla="*/ 6 h 8"/>
                  <a:gd name="T14" fmla="*/ 0 w 26"/>
                  <a:gd name="T15" fmla="*/ 4 h 8"/>
                  <a:gd name="T16" fmla="*/ 0 w 26"/>
                  <a:gd name="T17" fmla="*/ 4 h 8"/>
                  <a:gd name="T18" fmla="*/ 0 w 26"/>
                  <a:gd name="T19" fmla="*/ 4 h 8"/>
                  <a:gd name="T20" fmla="*/ 22 w 26"/>
                  <a:gd name="T21" fmla="*/ 0 h 8"/>
                  <a:gd name="T22" fmla="*/ 26 w 26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0E6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Freeform 5176"/>
              <p:cNvSpPr>
                <a:spLocks/>
              </p:cNvSpPr>
              <p:nvPr/>
            </p:nvSpPr>
            <p:spPr bwMode="auto">
              <a:xfrm>
                <a:off x="4590" y="1355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0 w 24"/>
                  <a:gd name="T3" fmla="*/ 8 h 8"/>
                  <a:gd name="T4" fmla="*/ 0 w 24"/>
                  <a:gd name="T5" fmla="*/ 8 h 8"/>
                  <a:gd name="T6" fmla="*/ 0 w 24"/>
                  <a:gd name="T7" fmla="*/ 6 h 8"/>
                  <a:gd name="T8" fmla="*/ 0 w 24"/>
                  <a:gd name="T9" fmla="*/ 6 h 8"/>
                  <a:gd name="T10" fmla="*/ 0 w 24"/>
                  <a:gd name="T11" fmla="*/ 6 h 8"/>
                  <a:gd name="T12" fmla="*/ 0 w 24"/>
                  <a:gd name="T13" fmla="*/ 6 h 8"/>
                  <a:gd name="T14" fmla="*/ 0 w 24"/>
                  <a:gd name="T15" fmla="*/ 4 h 8"/>
                  <a:gd name="T16" fmla="*/ 0 w 24"/>
                  <a:gd name="T17" fmla="*/ 4 h 8"/>
                  <a:gd name="T18" fmla="*/ 0 w 24"/>
                  <a:gd name="T19" fmla="*/ 4 h 8"/>
                  <a:gd name="T20" fmla="*/ 22 w 24"/>
                  <a:gd name="T21" fmla="*/ 0 h 8"/>
                  <a:gd name="T22" fmla="*/ 24 w 24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0E6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5" name="Freeform 5177"/>
              <p:cNvSpPr>
                <a:spLocks/>
              </p:cNvSpPr>
              <p:nvPr/>
            </p:nvSpPr>
            <p:spPr bwMode="auto">
              <a:xfrm>
                <a:off x="4588" y="1353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2 w 24"/>
                  <a:gd name="T3" fmla="*/ 8 h 8"/>
                  <a:gd name="T4" fmla="*/ 2 w 24"/>
                  <a:gd name="T5" fmla="*/ 8 h 8"/>
                  <a:gd name="T6" fmla="*/ 2 w 24"/>
                  <a:gd name="T7" fmla="*/ 6 h 8"/>
                  <a:gd name="T8" fmla="*/ 2 w 24"/>
                  <a:gd name="T9" fmla="*/ 6 h 8"/>
                  <a:gd name="T10" fmla="*/ 2 w 24"/>
                  <a:gd name="T11" fmla="*/ 6 h 8"/>
                  <a:gd name="T12" fmla="*/ 2 w 24"/>
                  <a:gd name="T13" fmla="*/ 6 h 8"/>
                  <a:gd name="T14" fmla="*/ 2 w 24"/>
                  <a:gd name="T15" fmla="*/ 4 h 8"/>
                  <a:gd name="T16" fmla="*/ 0 w 24"/>
                  <a:gd name="T17" fmla="*/ 4 h 8"/>
                  <a:gd name="T18" fmla="*/ 0 w 24"/>
                  <a:gd name="T19" fmla="*/ 4 h 8"/>
                  <a:gd name="T20" fmla="*/ 23 w 24"/>
                  <a:gd name="T21" fmla="*/ 0 h 8"/>
                  <a:gd name="T22" fmla="*/ 24 w 24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0E6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Freeform 5178"/>
              <p:cNvSpPr>
                <a:spLocks/>
              </p:cNvSpPr>
              <p:nvPr/>
            </p:nvSpPr>
            <p:spPr bwMode="auto">
              <a:xfrm>
                <a:off x="4588" y="1352"/>
                <a:ext cx="24" cy="7"/>
              </a:xfrm>
              <a:custGeom>
                <a:avLst/>
                <a:gdLst>
                  <a:gd name="T0" fmla="*/ 24 w 24"/>
                  <a:gd name="T1" fmla="*/ 3 h 7"/>
                  <a:gd name="T2" fmla="*/ 2 w 24"/>
                  <a:gd name="T3" fmla="*/ 7 h 7"/>
                  <a:gd name="T4" fmla="*/ 2 w 24"/>
                  <a:gd name="T5" fmla="*/ 7 h 7"/>
                  <a:gd name="T6" fmla="*/ 2 w 24"/>
                  <a:gd name="T7" fmla="*/ 5 h 7"/>
                  <a:gd name="T8" fmla="*/ 0 w 24"/>
                  <a:gd name="T9" fmla="*/ 5 h 7"/>
                  <a:gd name="T10" fmla="*/ 0 w 24"/>
                  <a:gd name="T11" fmla="*/ 5 h 7"/>
                  <a:gd name="T12" fmla="*/ 0 w 24"/>
                  <a:gd name="T13" fmla="*/ 5 h 7"/>
                  <a:gd name="T14" fmla="*/ 0 w 24"/>
                  <a:gd name="T15" fmla="*/ 3 h 7"/>
                  <a:gd name="T16" fmla="*/ 0 w 24"/>
                  <a:gd name="T17" fmla="*/ 3 h 7"/>
                  <a:gd name="T18" fmla="*/ 0 w 24"/>
                  <a:gd name="T19" fmla="*/ 3 h 7"/>
                  <a:gd name="T20" fmla="*/ 23 w 24"/>
                  <a:gd name="T21" fmla="*/ 0 h 7"/>
                  <a:gd name="T22" fmla="*/ 24 w 24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7">
                    <a:moveTo>
                      <a:pt x="24" y="3"/>
                    </a:move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E0E6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7" name="Freeform 5179"/>
              <p:cNvSpPr>
                <a:spLocks/>
              </p:cNvSpPr>
              <p:nvPr/>
            </p:nvSpPr>
            <p:spPr bwMode="auto">
              <a:xfrm>
                <a:off x="4588" y="1350"/>
                <a:ext cx="23" cy="7"/>
              </a:xfrm>
              <a:custGeom>
                <a:avLst/>
                <a:gdLst>
                  <a:gd name="T0" fmla="*/ 23 w 23"/>
                  <a:gd name="T1" fmla="*/ 3 h 7"/>
                  <a:gd name="T2" fmla="*/ 0 w 23"/>
                  <a:gd name="T3" fmla="*/ 7 h 7"/>
                  <a:gd name="T4" fmla="*/ 0 w 23"/>
                  <a:gd name="T5" fmla="*/ 7 h 7"/>
                  <a:gd name="T6" fmla="*/ 0 w 23"/>
                  <a:gd name="T7" fmla="*/ 5 h 7"/>
                  <a:gd name="T8" fmla="*/ 0 w 23"/>
                  <a:gd name="T9" fmla="*/ 5 h 7"/>
                  <a:gd name="T10" fmla="*/ 0 w 23"/>
                  <a:gd name="T11" fmla="*/ 5 h 7"/>
                  <a:gd name="T12" fmla="*/ 0 w 23"/>
                  <a:gd name="T13" fmla="*/ 5 h 7"/>
                  <a:gd name="T14" fmla="*/ 0 w 23"/>
                  <a:gd name="T15" fmla="*/ 3 h 7"/>
                  <a:gd name="T16" fmla="*/ 0 w 23"/>
                  <a:gd name="T17" fmla="*/ 3 h 7"/>
                  <a:gd name="T18" fmla="*/ 0 w 23"/>
                  <a:gd name="T19" fmla="*/ 3 h 7"/>
                  <a:gd name="T20" fmla="*/ 21 w 23"/>
                  <a:gd name="T21" fmla="*/ 0 h 7"/>
                  <a:gd name="T22" fmla="*/ 23 w 23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7">
                    <a:moveTo>
                      <a:pt x="23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1" y="0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E3E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8" name="Freeform 5180"/>
              <p:cNvSpPr>
                <a:spLocks/>
              </p:cNvSpPr>
              <p:nvPr/>
            </p:nvSpPr>
            <p:spPr bwMode="auto">
              <a:xfrm>
                <a:off x="4588" y="1348"/>
                <a:ext cx="23" cy="7"/>
              </a:xfrm>
              <a:custGeom>
                <a:avLst/>
                <a:gdLst>
                  <a:gd name="T0" fmla="*/ 23 w 23"/>
                  <a:gd name="T1" fmla="*/ 4 h 7"/>
                  <a:gd name="T2" fmla="*/ 0 w 23"/>
                  <a:gd name="T3" fmla="*/ 7 h 7"/>
                  <a:gd name="T4" fmla="*/ 0 w 23"/>
                  <a:gd name="T5" fmla="*/ 7 h 7"/>
                  <a:gd name="T6" fmla="*/ 0 w 23"/>
                  <a:gd name="T7" fmla="*/ 5 h 7"/>
                  <a:gd name="T8" fmla="*/ 0 w 23"/>
                  <a:gd name="T9" fmla="*/ 5 h 7"/>
                  <a:gd name="T10" fmla="*/ 0 w 23"/>
                  <a:gd name="T11" fmla="*/ 5 h 7"/>
                  <a:gd name="T12" fmla="*/ 0 w 23"/>
                  <a:gd name="T13" fmla="*/ 5 h 7"/>
                  <a:gd name="T14" fmla="*/ 0 w 23"/>
                  <a:gd name="T15" fmla="*/ 4 h 7"/>
                  <a:gd name="T16" fmla="*/ 0 w 23"/>
                  <a:gd name="T17" fmla="*/ 4 h 7"/>
                  <a:gd name="T18" fmla="*/ 0 w 23"/>
                  <a:gd name="T19" fmla="*/ 4 h 7"/>
                  <a:gd name="T20" fmla="*/ 19 w 23"/>
                  <a:gd name="T21" fmla="*/ 0 h 7"/>
                  <a:gd name="T22" fmla="*/ 23 w 23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7">
                    <a:moveTo>
                      <a:pt x="23" y="4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3E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9" name="Freeform 5181"/>
              <p:cNvSpPr>
                <a:spLocks/>
              </p:cNvSpPr>
              <p:nvPr/>
            </p:nvSpPr>
            <p:spPr bwMode="auto">
              <a:xfrm>
                <a:off x="4588" y="1346"/>
                <a:ext cx="21" cy="7"/>
              </a:xfrm>
              <a:custGeom>
                <a:avLst/>
                <a:gdLst>
                  <a:gd name="T0" fmla="*/ 21 w 21"/>
                  <a:gd name="T1" fmla="*/ 4 h 7"/>
                  <a:gd name="T2" fmla="*/ 0 w 21"/>
                  <a:gd name="T3" fmla="*/ 7 h 7"/>
                  <a:gd name="T4" fmla="*/ 0 w 21"/>
                  <a:gd name="T5" fmla="*/ 7 h 7"/>
                  <a:gd name="T6" fmla="*/ 0 w 21"/>
                  <a:gd name="T7" fmla="*/ 6 h 7"/>
                  <a:gd name="T8" fmla="*/ 0 w 21"/>
                  <a:gd name="T9" fmla="*/ 6 h 7"/>
                  <a:gd name="T10" fmla="*/ 0 w 21"/>
                  <a:gd name="T11" fmla="*/ 6 h 7"/>
                  <a:gd name="T12" fmla="*/ 0 w 21"/>
                  <a:gd name="T13" fmla="*/ 6 h 7"/>
                  <a:gd name="T14" fmla="*/ 0 w 21"/>
                  <a:gd name="T15" fmla="*/ 4 h 7"/>
                  <a:gd name="T16" fmla="*/ 0 w 21"/>
                  <a:gd name="T17" fmla="*/ 4 h 7"/>
                  <a:gd name="T18" fmla="*/ 0 w 21"/>
                  <a:gd name="T19" fmla="*/ 4 h 7"/>
                  <a:gd name="T20" fmla="*/ 19 w 21"/>
                  <a:gd name="T21" fmla="*/ 0 h 7"/>
                  <a:gd name="T22" fmla="*/ 21 w 21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21" y="4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3E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Freeform 5182"/>
              <p:cNvSpPr>
                <a:spLocks/>
              </p:cNvSpPr>
              <p:nvPr/>
            </p:nvSpPr>
            <p:spPr bwMode="auto">
              <a:xfrm>
                <a:off x="4588" y="1344"/>
                <a:ext cx="19" cy="8"/>
              </a:xfrm>
              <a:custGeom>
                <a:avLst/>
                <a:gdLst>
                  <a:gd name="T0" fmla="*/ 19 w 19"/>
                  <a:gd name="T1" fmla="*/ 4 h 8"/>
                  <a:gd name="T2" fmla="*/ 0 w 19"/>
                  <a:gd name="T3" fmla="*/ 8 h 8"/>
                  <a:gd name="T4" fmla="*/ 0 w 19"/>
                  <a:gd name="T5" fmla="*/ 8 h 8"/>
                  <a:gd name="T6" fmla="*/ 0 w 19"/>
                  <a:gd name="T7" fmla="*/ 6 h 8"/>
                  <a:gd name="T8" fmla="*/ 0 w 19"/>
                  <a:gd name="T9" fmla="*/ 6 h 8"/>
                  <a:gd name="T10" fmla="*/ 0 w 19"/>
                  <a:gd name="T11" fmla="*/ 6 h 8"/>
                  <a:gd name="T12" fmla="*/ 0 w 19"/>
                  <a:gd name="T13" fmla="*/ 6 h 8"/>
                  <a:gd name="T14" fmla="*/ 0 w 19"/>
                  <a:gd name="T15" fmla="*/ 4 h 8"/>
                  <a:gd name="T16" fmla="*/ 0 w 19"/>
                  <a:gd name="T17" fmla="*/ 4 h 8"/>
                  <a:gd name="T18" fmla="*/ 0 w 19"/>
                  <a:gd name="T19" fmla="*/ 4 h 8"/>
                  <a:gd name="T20" fmla="*/ 17 w 19"/>
                  <a:gd name="T21" fmla="*/ 0 h 8"/>
                  <a:gd name="T22" fmla="*/ 19 w 19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7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3E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Freeform 5183"/>
              <p:cNvSpPr>
                <a:spLocks/>
              </p:cNvSpPr>
              <p:nvPr/>
            </p:nvSpPr>
            <p:spPr bwMode="auto">
              <a:xfrm>
                <a:off x="4586" y="1342"/>
                <a:ext cx="21" cy="8"/>
              </a:xfrm>
              <a:custGeom>
                <a:avLst/>
                <a:gdLst>
                  <a:gd name="T0" fmla="*/ 21 w 21"/>
                  <a:gd name="T1" fmla="*/ 4 h 8"/>
                  <a:gd name="T2" fmla="*/ 2 w 21"/>
                  <a:gd name="T3" fmla="*/ 8 h 8"/>
                  <a:gd name="T4" fmla="*/ 2 w 21"/>
                  <a:gd name="T5" fmla="*/ 8 h 8"/>
                  <a:gd name="T6" fmla="*/ 2 w 21"/>
                  <a:gd name="T7" fmla="*/ 6 h 8"/>
                  <a:gd name="T8" fmla="*/ 2 w 21"/>
                  <a:gd name="T9" fmla="*/ 6 h 8"/>
                  <a:gd name="T10" fmla="*/ 2 w 21"/>
                  <a:gd name="T11" fmla="*/ 6 h 8"/>
                  <a:gd name="T12" fmla="*/ 0 w 21"/>
                  <a:gd name="T13" fmla="*/ 6 h 8"/>
                  <a:gd name="T14" fmla="*/ 0 w 21"/>
                  <a:gd name="T15" fmla="*/ 4 h 8"/>
                  <a:gd name="T16" fmla="*/ 0 w 21"/>
                  <a:gd name="T17" fmla="*/ 4 h 8"/>
                  <a:gd name="T18" fmla="*/ 0 w 21"/>
                  <a:gd name="T19" fmla="*/ 4 h 8"/>
                  <a:gd name="T20" fmla="*/ 19 w 21"/>
                  <a:gd name="T21" fmla="*/ 0 h 8"/>
                  <a:gd name="T22" fmla="*/ 19 w 21"/>
                  <a:gd name="T23" fmla="*/ 2 h 8"/>
                  <a:gd name="T24" fmla="*/ 21 w 21"/>
                  <a:gd name="T25" fmla="*/ 4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8">
                    <a:moveTo>
                      <a:pt x="21" y="4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EB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2" name="Freeform 5184"/>
              <p:cNvSpPr>
                <a:spLocks/>
              </p:cNvSpPr>
              <p:nvPr/>
            </p:nvSpPr>
            <p:spPr bwMode="auto">
              <a:xfrm>
                <a:off x="4586" y="1340"/>
                <a:ext cx="19" cy="8"/>
              </a:xfrm>
              <a:custGeom>
                <a:avLst/>
                <a:gdLst>
                  <a:gd name="T0" fmla="*/ 19 w 19"/>
                  <a:gd name="T1" fmla="*/ 4 h 8"/>
                  <a:gd name="T2" fmla="*/ 2 w 19"/>
                  <a:gd name="T3" fmla="*/ 8 h 8"/>
                  <a:gd name="T4" fmla="*/ 0 w 19"/>
                  <a:gd name="T5" fmla="*/ 8 h 8"/>
                  <a:gd name="T6" fmla="*/ 0 w 19"/>
                  <a:gd name="T7" fmla="*/ 6 h 8"/>
                  <a:gd name="T8" fmla="*/ 0 w 19"/>
                  <a:gd name="T9" fmla="*/ 6 h 8"/>
                  <a:gd name="T10" fmla="*/ 0 w 19"/>
                  <a:gd name="T11" fmla="*/ 6 h 8"/>
                  <a:gd name="T12" fmla="*/ 0 w 19"/>
                  <a:gd name="T13" fmla="*/ 6 h 8"/>
                  <a:gd name="T14" fmla="*/ 0 w 19"/>
                  <a:gd name="T15" fmla="*/ 4 h 8"/>
                  <a:gd name="T16" fmla="*/ 0 w 19"/>
                  <a:gd name="T17" fmla="*/ 4 h 8"/>
                  <a:gd name="T18" fmla="*/ 0 w 19"/>
                  <a:gd name="T19" fmla="*/ 4 h 8"/>
                  <a:gd name="T20" fmla="*/ 18 w 19"/>
                  <a:gd name="T21" fmla="*/ 0 h 8"/>
                  <a:gd name="T22" fmla="*/ 19 w 19"/>
                  <a:gd name="T23" fmla="*/ 4 h 8"/>
                  <a:gd name="T24" fmla="*/ 19 w 19"/>
                  <a:gd name="T25" fmla="*/ 4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EB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" name="Freeform 5185"/>
              <p:cNvSpPr>
                <a:spLocks/>
              </p:cNvSpPr>
              <p:nvPr/>
            </p:nvSpPr>
            <p:spPr bwMode="auto">
              <a:xfrm>
                <a:off x="4586" y="1338"/>
                <a:ext cx="19" cy="8"/>
              </a:xfrm>
              <a:custGeom>
                <a:avLst/>
                <a:gdLst>
                  <a:gd name="T0" fmla="*/ 19 w 19"/>
                  <a:gd name="T1" fmla="*/ 4 h 8"/>
                  <a:gd name="T2" fmla="*/ 0 w 19"/>
                  <a:gd name="T3" fmla="*/ 8 h 8"/>
                  <a:gd name="T4" fmla="*/ 0 w 19"/>
                  <a:gd name="T5" fmla="*/ 8 h 8"/>
                  <a:gd name="T6" fmla="*/ 0 w 19"/>
                  <a:gd name="T7" fmla="*/ 6 h 8"/>
                  <a:gd name="T8" fmla="*/ 0 w 19"/>
                  <a:gd name="T9" fmla="*/ 6 h 8"/>
                  <a:gd name="T10" fmla="*/ 0 w 19"/>
                  <a:gd name="T11" fmla="*/ 6 h 8"/>
                  <a:gd name="T12" fmla="*/ 0 w 19"/>
                  <a:gd name="T13" fmla="*/ 6 h 8"/>
                  <a:gd name="T14" fmla="*/ 0 w 19"/>
                  <a:gd name="T15" fmla="*/ 4 h 8"/>
                  <a:gd name="T16" fmla="*/ 0 w 19"/>
                  <a:gd name="T17" fmla="*/ 4 h 8"/>
                  <a:gd name="T18" fmla="*/ 0 w 19"/>
                  <a:gd name="T19" fmla="*/ 4 h 8"/>
                  <a:gd name="T20" fmla="*/ 18 w 19"/>
                  <a:gd name="T21" fmla="*/ 0 h 8"/>
                  <a:gd name="T22" fmla="*/ 19 w 19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EB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4" name="Freeform 5186"/>
              <p:cNvSpPr>
                <a:spLocks/>
              </p:cNvSpPr>
              <p:nvPr/>
            </p:nvSpPr>
            <p:spPr bwMode="auto">
              <a:xfrm>
                <a:off x="4586" y="1336"/>
                <a:ext cx="18" cy="8"/>
              </a:xfrm>
              <a:custGeom>
                <a:avLst/>
                <a:gdLst>
                  <a:gd name="T0" fmla="*/ 18 w 18"/>
                  <a:gd name="T1" fmla="*/ 4 h 8"/>
                  <a:gd name="T2" fmla="*/ 0 w 18"/>
                  <a:gd name="T3" fmla="*/ 8 h 8"/>
                  <a:gd name="T4" fmla="*/ 0 w 18"/>
                  <a:gd name="T5" fmla="*/ 8 h 8"/>
                  <a:gd name="T6" fmla="*/ 0 w 18"/>
                  <a:gd name="T7" fmla="*/ 6 h 8"/>
                  <a:gd name="T8" fmla="*/ 0 w 18"/>
                  <a:gd name="T9" fmla="*/ 6 h 8"/>
                  <a:gd name="T10" fmla="*/ 0 w 18"/>
                  <a:gd name="T11" fmla="*/ 6 h 8"/>
                  <a:gd name="T12" fmla="*/ 0 w 18"/>
                  <a:gd name="T13" fmla="*/ 6 h 8"/>
                  <a:gd name="T14" fmla="*/ 0 w 18"/>
                  <a:gd name="T15" fmla="*/ 4 h 8"/>
                  <a:gd name="T16" fmla="*/ 0 w 18"/>
                  <a:gd name="T17" fmla="*/ 4 h 8"/>
                  <a:gd name="T18" fmla="*/ 0 w 18"/>
                  <a:gd name="T19" fmla="*/ 4 h 8"/>
                  <a:gd name="T20" fmla="*/ 18 w 18"/>
                  <a:gd name="T21" fmla="*/ 0 h 8"/>
                  <a:gd name="T22" fmla="*/ 18 w 18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8">
                    <a:moveTo>
                      <a:pt x="18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E7EB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Freeform 5187"/>
              <p:cNvSpPr>
                <a:spLocks/>
              </p:cNvSpPr>
              <p:nvPr/>
            </p:nvSpPr>
            <p:spPr bwMode="auto">
              <a:xfrm>
                <a:off x="4586" y="1335"/>
                <a:ext cx="18" cy="7"/>
              </a:xfrm>
              <a:custGeom>
                <a:avLst/>
                <a:gdLst>
                  <a:gd name="T0" fmla="*/ 18 w 18"/>
                  <a:gd name="T1" fmla="*/ 3 h 7"/>
                  <a:gd name="T2" fmla="*/ 0 w 18"/>
                  <a:gd name="T3" fmla="*/ 7 h 7"/>
                  <a:gd name="T4" fmla="*/ 0 w 18"/>
                  <a:gd name="T5" fmla="*/ 7 h 7"/>
                  <a:gd name="T6" fmla="*/ 0 w 18"/>
                  <a:gd name="T7" fmla="*/ 5 h 7"/>
                  <a:gd name="T8" fmla="*/ 0 w 18"/>
                  <a:gd name="T9" fmla="*/ 5 h 7"/>
                  <a:gd name="T10" fmla="*/ 0 w 18"/>
                  <a:gd name="T11" fmla="*/ 5 h 7"/>
                  <a:gd name="T12" fmla="*/ 0 w 18"/>
                  <a:gd name="T13" fmla="*/ 5 h 7"/>
                  <a:gd name="T14" fmla="*/ 0 w 18"/>
                  <a:gd name="T15" fmla="*/ 3 h 7"/>
                  <a:gd name="T16" fmla="*/ 0 w 18"/>
                  <a:gd name="T17" fmla="*/ 3 h 7"/>
                  <a:gd name="T18" fmla="*/ 0 w 18"/>
                  <a:gd name="T19" fmla="*/ 3 h 7"/>
                  <a:gd name="T20" fmla="*/ 16 w 18"/>
                  <a:gd name="T21" fmla="*/ 0 h 7"/>
                  <a:gd name="T22" fmla="*/ 18 w 18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7">
                    <a:moveTo>
                      <a:pt x="18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6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EAED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5188"/>
              <p:cNvSpPr>
                <a:spLocks/>
              </p:cNvSpPr>
              <p:nvPr/>
            </p:nvSpPr>
            <p:spPr bwMode="auto">
              <a:xfrm>
                <a:off x="4586" y="1333"/>
                <a:ext cx="18" cy="7"/>
              </a:xfrm>
              <a:custGeom>
                <a:avLst/>
                <a:gdLst>
                  <a:gd name="T0" fmla="*/ 18 w 18"/>
                  <a:gd name="T1" fmla="*/ 3 h 7"/>
                  <a:gd name="T2" fmla="*/ 0 w 18"/>
                  <a:gd name="T3" fmla="*/ 7 h 7"/>
                  <a:gd name="T4" fmla="*/ 0 w 18"/>
                  <a:gd name="T5" fmla="*/ 7 h 7"/>
                  <a:gd name="T6" fmla="*/ 0 w 18"/>
                  <a:gd name="T7" fmla="*/ 5 h 7"/>
                  <a:gd name="T8" fmla="*/ 0 w 18"/>
                  <a:gd name="T9" fmla="*/ 5 h 7"/>
                  <a:gd name="T10" fmla="*/ 0 w 18"/>
                  <a:gd name="T11" fmla="*/ 5 h 7"/>
                  <a:gd name="T12" fmla="*/ 0 w 18"/>
                  <a:gd name="T13" fmla="*/ 5 h 7"/>
                  <a:gd name="T14" fmla="*/ 0 w 18"/>
                  <a:gd name="T15" fmla="*/ 3 h 7"/>
                  <a:gd name="T16" fmla="*/ 0 w 18"/>
                  <a:gd name="T17" fmla="*/ 3 h 7"/>
                  <a:gd name="T18" fmla="*/ 0 w 18"/>
                  <a:gd name="T19" fmla="*/ 3 h 7"/>
                  <a:gd name="T20" fmla="*/ 16 w 18"/>
                  <a:gd name="T21" fmla="*/ 0 h 7"/>
                  <a:gd name="T22" fmla="*/ 18 w 18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7">
                    <a:moveTo>
                      <a:pt x="18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6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EBE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5189"/>
              <p:cNvSpPr>
                <a:spLocks/>
              </p:cNvSpPr>
              <p:nvPr/>
            </p:nvSpPr>
            <p:spPr bwMode="auto">
              <a:xfrm>
                <a:off x="4586" y="1331"/>
                <a:ext cx="16" cy="7"/>
              </a:xfrm>
              <a:custGeom>
                <a:avLst/>
                <a:gdLst>
                  <a:gd name="T0" fmla="*/ 16 w 16"/>
                  <a:gd name="T1" fmla="*/ 4 h 7"/>
                  <a:gd name="T2" fmla="*/ 0 w 16"/>
                  <a:gd name="T3" fmla="*/ 7 h 7"/>
                  <a:gd name="T4" fmla="*/ 0 w 16"/>
                  <a:gd name="T5" fmla="*/ 7 h 7"/>
                  <a:gd name="T6" fmla="*/ 0 w 16"/>
                  <a:gd name="T7" fmla="*/ 5 h 7"/>
                  <a:gd name="T8" fmla="*/ 0 w 16"/>
                  <a:gd name="T9" fmla="*/ 5 h 7"/>
                  <a:gd name="T10" fmla="*/ 0 w 16"/>
                  <a:gd name="T11" fmla="*/ 5 h 7"/>
                  <a:gd name="T12" fmla="*/ 0 w 16"/>
                  <a:gd name="T13" fmla="*/ 5 h 7"/>
                  <a:gd name="T14" fmla="*/ 0 w 16"/>
                  <a:gd name="T15" fmla="*/ 4 h 7"/>
                  <a:gd name="T16" fmla="*/ 0 w 16"/>
                  <a:gd name="T17" fmla="*/ 4 h 7"/>
                  <a:gd name="T18" fmla="*/ 0 w 16"/>
                  <a:gd name="T19" fmla="*/ 4 h 7"/>
                  <a:gd name="T20" fmla="*/ 16 w 16"/>
                  <a:gd name="T21" fmla="*/ 0 h 7"/>
                  <a:gd name="T22" fmla="*/ 16 w 16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7">
                    <a:moveTo>
                      <a:pt x="16" y="4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EBED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" name="Freeform 5190"/>
              <p:cNvSpPr>
                <a:spLocks/>
              </p:cNvSpPr>
              <p:nvPr/>
            </p:nvSpPr>
            <p:spPr bwMode="auto">
              <a:xfrm>
                <a:off x="4586" y="1329"/>
                <a:ext cx="16" cy="7"/>
              </a:xfrm>
              <a:custGeom>
                <a:avLst/>
                <a:gdLst>
                  <a:gd name="T0" fmla="*/ 16 w 16"/>
                  <a:gd name="T1" fmla="*/ 4 h 7"/>
                  <a:gd name="T2" fmla="*/ 0 w 16"/>
                  <a:gd name="T3" fmla="*/ 7 h 7"/>
                  <a:gd name="T4" fmla="*/ 0 w 16"/>
                  <a:gd name="T5" fmla="*/ 7 h 7"/>
                  <a:gd name="T6" fmla="*/ 0 w 16"/>
                  <a:gd name="T7" fmla="*/ 6 h 7"/>
                  <a:gd name="T8" fmla="*/ 0 w 16"/>
                  <a:gd name="T9" fmla="*/ 6 h 7"/>
                  <a:gd name="T10" fmla="*/ 0 w 16"/>
                  <a:gd name="T11" fmla="*/ 6 h 7"/>
                  <a:gd name="T12" fmla="*/ 0 w 16"/>
                  <a:gd name="T13" fmla="*/ 6 h 7"/>
                  <a:gd name="T14" fmla="*/ 0 w 16"/>
                  <a:gd name="T15" fmla="*/ 4 h 7"/>
                  <a:gd name="T16" fmla="*/ 0 w 16"/>
                  <a:gd name="T17" fmla="*/ 4 h 7"/>
                  <a:gd name="T18" fmla="*/ 0 w 16"/>
                  <a:gd name="T19" fmla="*/ 4 h 7"/>
                  <a:gd name="T20" fmla="*/ 14 w 16"/>
                  <a:gd name="T21" fmla="*/ 0 h 7"/>
                  <a:gd name="T22" fmla="*/ 16 w 16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7">
                    <a:moveTo>
                      <a:pt x="16" y="4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EBE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Freeform 5191"/>
              <p:cNvSpPr>
                <a:spLocks/>
              </p:cNvSpPr>
              <p:nvPr/>
            </p:nvSpPr>
            <p:spPr bwMode="auto">
              <a:xfrm>
                <a:off x="4586" y="1327"/>
                <a:ext cx="16" cy="8"/>
              </a:xfrm>
              <a:custGeom>
                <a:avLst/>
                <a:gdLst>
                  <a:gd name="T0" fmla="*/ 16 w 16"/>
                  <a:gd name="T1" fmla="*/ 4 h 8"/>
                  <a:gd name="T2" fmla="*/ 0 w 16"/>
                  <a:gd name="T3" fmla="*/ 8 h 8"/>
                  <a:gd name="T4" fmla="*/ 0 w 16"/>
                  <a:gd name="T5" fmla="*/ 8 h 8"/>
                  <a:gd name="T6" fmla="*/ 0 w 16"/>
                  <a:gd name="T7" fmla="*/ 6 h 8"/>
                  <a:gd name="T8" fmla="*/ 0 w 16"/>
                  <a:gd name="T9" fmla="*/ 6 h 8"/>
                  <a:gd name="T10" fmla="*/ 0 w 16"/>
                  <a:gd name="T11" fmla="*/ 6 h 8"/>
                  <a:gd name="T12" fmla="*/ 0 w 16"/>
                  <a:gd name="T13" fmla="*/ 6 h 8"/>
                  <a:gd name="T14" fmla="*/ 0 w 16"/>
                  <a:gd name="T15" fmla="*/ 4 h 8"/>
                  <a:gd name="T16" fmla="*/ 0 w 16"/>
                  <a:gd name="T17" fmla="*/ 4 h 8"/>
                  <a:gd name="T18" fmla="*/ 0 w 16"/>
                  <a:gd name="T19" fmla="*/ 4 h 8"/>
                  <a:gd name="T20" fmla="*/ 14 w 16"/>
                  <a:gd name="T21" fmla="*/ 0 h 8"/>
                  <a:gd name="T22" fmla="*/ 16 w 16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EBED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Freeform 5192"/>
              <p:cNvSpPr>
                <a:spLocks/>
              </p:cNvSpPr>
              <p:nvPr/>
            </p:nvSpPr>
            <p:spPr bwMode="auto">
              <a:xfrm>
                <a:off x="4586" y="1327"/>
                <a:ext cx="14" cy="6"/>
              </a:xfrm>
              <a:custGeom>
                <a:avLst/>
                <a:gdLst>
                  <a:gd name="T0" fmla="*/ 14 w 14"/>
                  <a:gd name="T1" fmla="*/ 2 h 6"/>
                  <a:gd name="T2" fmla="*/ 0 w 14"/>
                  <a:gd name="T3" fmla="*/ 6 h 6"/>
                  <a:gd name="T4" fmla="*/ 0 w 14"/>
                  <a:gd name="T5" fmla="*/ 6 h 6"/>
                  <a:gd name="T6" fmla="*/ 0 w 14"/>
                  <a:gd name="T7" fmla="*/ 4 h 6"/>
                  <a:gd name="T8" fmla="*/ 0 w 14"/>
                  <a:gd name="T9" fmla="*/ 4 h 6"/>
                  <a:gd name="T10" fmla="*/ 0 w 14"/>
                  <a:gd name="T11" fmla="*/ 4 h 6"/>
                  <a:gd name="T12" fmla="*/ 0 w 14"/>
                  <a:gd name="T13" fmla="*/ 4 h 6"/>
                  <a:gd name="T14" fmla="*/ 0 w 14"/>
                  <a:gd name="T15" fmla="*/ 2 h 6"/>
                  <a:gd name="T16" fmla="*/ 0 w 14"/>
                  <a:gd name="T17" fmla="*/ 2 h 6"/>
                  <a:gd name="T18" fmla="*/ 0 w 14"/>
                  <a:gd name="T19" fmla="*/ 2 h 6"/>
                  <a:gd name="T20" fmla="*/ 14 w 14"/>
                  <a:gd name="T21" fmla="*/ 0 h 6"/>
                  <a:gd name="T22" fmla="*/ 14 w 14"/>
                  <a:gd name="T23" fmla="*/ 2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6">
                    <a:moveTo>
                      <a:pt x="14" y="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FF2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Freeform 5193"/>
              <p:cNvSpPr>
                <a:spLocks/>
              </p:cNvSpPr>
              <p:nvPr/>
            </p:nvSpPr>
            <p:spPr bwMode="auto">
              <a:xfrm>
                <a:off x="4586" y="1325"/>
                <a:ext cx="14" cy="6"/>
              </a:xfrm>
              <a:custGeom>
                <a:avLst/>
                <a:gdLst>
                  <a:gd name="T0" fmla="*/ 14 w 14"/>
                  <a:gd name="T1" fmla="*/ 2 h 6"/>
                  <a:gd name="T2" fmla="*/ 0 w 14"/>
                  <a:gd name="T3" fmla="*/ 6 h 6"/>
                  <a:gd name="T4" fmla="*/ 0 w 14"/>
                  <a:gd name="T5" fmla="*/ 6 h 6"/>
                  <a:gd name="T6" fmla="*/ 0 w 14"/>
                  <a:gd name="T7" fmla="*/ 4 h 6"/>
                  <a:gd name="T8" fmla="*/ 0 w 14"/>
                  <a:gd name="T9" fmla="*/ 4 h 6"/>
                  <a:gd name="T10" fmla="*/ 0 w 14"/>
                  <a:gd name="T11" fmla="*/ 4 h 6"/>
                  <a:gd name="T12" fmla="*/ 0 w 14"/>
                  <a:gd name="T13" fmla="*/ 4 h 6"/>
                  <a:gd name="T14" fmla="*/ 0 w 14"/>
                  <a:gd name="T15" fmla="*/ 2 h 6"/>
                  <a:gd name="T16" fmla="*/ 0 w 14"/>
                  <a:gd name="T17" fmla="*/ 2 h 6"/>
                  <a:gd name="T18" fmla="*/ 0 w 14"/>
                  <a:gd name="T19" fmla="*/ 2 h 6"/>
                  <a:gd name="T20" fmla="*/ 13 w 14"/>
                  <a:gd name="T21" fmla="*/ 0 h 6"/>
                  <a:gd name="T22" fmla="*/ 14 w 14"/>
                  <a:gd name="T23" fmla="*/ 2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6">
                    <a:moveTo>
                      <a:pt x="14" y="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FF2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Freeform 5194"/>
              <p:cNvSpPr>
                <a:spLocks/>
              </p:cNvSpPr>
              <p:nvPr/>
            </p:nvSpPr>
            <p:spPr bwMode="auto">
              <a:xfrm>
                <a:off x="4586" y="1323"/>
                <a:ext cx="14" cy="6"/>
              </a:xfrm>
              <a:custGeom>
                <a:avLst/>
                <a:gdLst>
                  <a:gd name="T0" fmla="*/ 14 w 14"/>
                  <a:gd name="T1" fmla="*/ 4 h 6"/>
                  <a:gd name="T2" fmla="*/ 0 w 14"/>
                  <a:gd name="T3" fmla="*/ 6 h 6"/>
                  <a:gd name="T4" fmla="*/ 0 w 14"/>
                  <a:gd name="T5" fmla="*/ 6 h 6"/>
                  <a:gd name="T6" fmla="*/ 0 w 14"/>
                  <a:gd name="T7" fmla="*/ 4 h 6"/>
                  <a:gd name="T8" fmla="*/ 0 w 14"/>
                  <a:gd name="T9" fmla="*/ 4 h 6"/>
                  <a:gd name="T10" fmla="*/ 0 w 14"/>
                  <a:gd name="T11" fmla="*/ 4 h 6"/>
                  <a:gd name="T12" fmla="*/ 0 w 14"/>
                  <a:gd name="T13" fmla="*/ 4 h 6"/>
                  <a:gd name="T14" fmla="*/ 0 w 14"/>
                  <a:gd name="T15" fmla="*/ 2 h 6"/>
                  <a:gd name="T16" fmla="*/ 0 w 14"/>
                  <a:gd name="T17" fmla="*/ 2 h 6"/>
                  <a:gd name="T18" fmla="*/ 0 w 14"/>
                  <a:gd name="T19" fmla="*/ 2 h 6"/>
                  <a:gd name="T20" fmla="*/ 13 w 14"/>
                  <a:gd name="T21" fmla="*/ 0 h 6"/>
                  <a:gd name="T22" fmla="*/ 14 w 14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6">
                    <a:moveTo>
                      <a:pt x="14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FF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Freeform 5195"/>
              <p:cNvSpPr>
                <a:spLocks/>
              </p:cNvSpPr>
              <p:nvPr/>
            </p:nvSpPr>
            <p:spPr bwMode="auto">
              <a:xfrm>
                <a:off x="4586" y="1321"/>
                <a:ext cx="13" cy="6"/>
              </a:xfrm>
              <a:custGeom>
                <a:avLst/>
                <a:gdLst>
                  <a:gd name="T0" fmla="*/ 13 w 13"/>
                  <a:gd name="T1" fmla="*/ 4 h 6"/>
                  <a:gd name="T2" fmla="*/ 0 w 13"/>
                  <a:gd name="T3" fmla="*/ 6 h 6"/>
                  <a:gd name="T4" fmla="*/ 0 w 13"/>
                  <a:gd name="T5" fmla="*/ 6 h 6"/>
                  <a:gd name="T6" fmla="*/ 0 w 13"/>
                  <a:gd name="T7" fmla="*/ 4 h 6"/>
                  <a:gd name="T8" fmla="*/ 0 w 13"/>
                  <a:gd name="T9" fmla="*/ 4 h 6"/>
                  <a:gd name="T10" fmla="*/ 0 w 13"/>
                  <a:gd name="T11" fmla="*/ 4 h 6"/>
                  <a:gd name="T12" fmla="*/ 0 w 13"/>
                  <a:gd name="T13" fmla="*/ 4 h 6"/>
                  <a:gd name="T14" fmla="*/ 0 w 13"/>
                  <a:gd name="T15" fmla="*/ 2 h 6"/>
                  <a:gd name="T16" fmla="*/ 0 w 13"/>
                  <a:gd name="T17" fmla="*/ 2 h 6"/>
                  <a:gd name="T18" fmla="*/ 0 w 13"/>
                  <a:gd name="T19" fmla="*/ 2 h 6"/>
                  <a:gd name="T20" fmla="*/ 13 w 13"/>
                  <a:gd name="T21" fmla="*/ 0 h 6"/>
                  <a:gd name="T22" fmla="*/ 13 w 13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6">
                    <a:moveTo>
                      <a:pt x="13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EFF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" name="Freeform 5196"/>
              <p:cNvSpPr>
                <a:spLocks/>
              </p:cNvSpPr>
              <p:nvPr/>
            </p:nvSpPr>
            <p:spPr bwMode="auto">
              <a:xfrm>
                <a:off x="4586" y="1320"/>
                <a:ext cx="13" cy="5"/>
              </a:xfrm>
              <a:custGeom>
                <a:avLst/>
                <a:gdLst>
                  <a:gd name="T0" fmla="*/ 13 w 13"/>
                  <a:gd name="T1" fmla="*/ 3 h 5"/>
                  <a:gd name="T2" fmla="*/ 0 w 13"/>
                  <a:gd name="T3" fmla="*/ 5 h 5"/>
                  <a:gd name="T4" fmla="*/ 0 w 13"/>
                  <a:gd name="T5" fmla="*/ 5 h 5"/>
                  <a:gd name="T6" fmla="*/ 0 w 13"/>
                  <a:gd name="T7" fmla="*/ 3 h 5"/>
                  <a:gd name="T8" fmla="*/ 0 w 13"/>
                  <a:gd name="T9" fmla="*/ 3 h 5"/>
                  <a:gd name="T10" fmla="*/ 0 w 13"/>
                  <a:gd name="T11" fmla="*/ 3 h 5"/>
                  <a:gd name="T12" fmla="*/ 0 w 13"/>
                  <a:gd name="T13" fmla="*/ 1 h 5"/>
                  <a:gd name="T14" fmla="*/ 0 w 13"/>
                  <a:gd name="T15" fmla="*/ 1 h 5"/>
                  <a:gd name="T16" fmla="*/ 0 w 13"/>
                  <a:gd name="T17" fmla="*/ 1 h 5"/>
                  <a:gd name="T18" fmla="*/ 0 w 13"/>
                  <a:gd name="T19" fmla="*/ 1 h 5"/>
                  <a:gd name="T20" fmla="*/ 11 w 13"/>
                  <a:gd name="T21" fmla="*/ 0 h 5"/>
                  <a:gd name="T22" fmla="*/ 13 w 13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5">
                    <a:moveTo>
                      <a:pt x="13" y="3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1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F3F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" name="Freeform 5197"/>
              <p:cNvSpPr>
                <a:spLocks/>
              </p:cNvSpPr>
              <p:nvPr/>
            </p:nvSpPr>
            <p:spPr bwMode="auto">
              <a:xfrm>
                <a:off x="4586" y="1318"/>
                <a:ext cx="13" cy="5"/>
              </a:xfrm>
              <a:custGeom>
                <a:avLst/>
                <a:gdLst>
                  <a:gd name="T0" fmla="*/ 13 w 13"/>
                  <a:gd name="T1" fmla="*/ 3 h 5"/>
                  <a:gd name="T2" fmla="*/ 0 w 13"/>
                  <a:gd name="T3" fmla="*/ 5 h 5"/>
                  <a:gd name="T4" fmla="*/ 0 w 13"/>
                  <a:gd name="T5" fmla="*/ 3 h 5"/>
                  <a:gd name="T6" fmla="*/ 0 w 13"/>
                  <a:gd name="T7" fmla="*/ 3 h 5"/>
                  <a:gd name="T8" fmla="*/ 0 w 13"/>
                  <a:gd name="T9" fmla="*/ 3 h 5"/>
                  <a:gd name="T10" fmla="*/ 0 w 13"/>
                  <a:gd name="T11" fmla="*/ 3 h 5"/>
                  <a:gd name="T12" fmla="*/ 0 w 13"/>
                  <a:gd name="T13" fmla="*/ 2 h 5"/>
                  <a:gd name="T14" fmla="*/ 0 w 13"/>
                  <a:gd name="T15" fmla="*/ 2 h 5"/>
                  <a:gd name="T16" fmla="*/ 0 w 13"/>
                  <a:gd name="T17" fmla="*/ 2 h 5"/>
                  <a:gd name="T18" fmla="*/ 0 w 13"/>
                  <a:gd name="T19" fmla="*/ 2 h 5"/>
                  <a:gd name="T20" fmla="*/ 11 w 13"/>
                  <a:gd name="T21" fmla="*/ 0 h 5"/>
                  <a:gd name="T22" fmla="*/ 13 w 13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5">
                    <a:moveTo>
                      <a:pt x="13" y="3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F3F4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" name="Freeform 5198"/>
              <p:cNvSpPr>
                <a:spLocks/>
              </p:cNvSpPr>
              <p:nvPr/>
            </p:nvSpPr>
            <p:spPr bwMode="auto">
              <a:xfrm>
                <a:off x="4586" y="1316"/>
                <a:ext cx="11" cy="5"/>
              </a:xfrm>
              <a:custGeom>
                <a:avLst/>
                <a:gdLst>
                  <a:gd name="T0" fmla="*/ 11 w 11"/>
                  <a:gd name="T1" fmla="*/ 4 h 5"/>
                  <a:gd name="T2" fmla="*/ 0 w 11"/>
                  <a:gd name="T3" fmla="*/ 5 h 5"/>
                  <a:gd name="T4" fmla="*/ 0 w 11"/>
                  <a:gd name="T5" fmla="*/ 4 h 5"/>
                  <a:gd name="T6" fmla="*/ 0 w 11"/>
                  <a:gd name="T7" fmla="*/ 4 h 5"/>
                  <a:gd name="T8" fmla="*/ 0 w 11"/>
                  <a:gd name="T9" fmla="*/ 4 h 5"/>
                  <a:gd name="T10" fmla="*/ 0 w 11"/>
                  <a:gd name="T11" fmla="*/ 4 h 5"/>
                  <a:gd name="T12" fmla="*/ 0 w 11"/>
                  <a:gd name="T13" fmla="*/ 2 h 5"/>
                  <a:gd name="T14" fmla="*/ 0 w 11"/>
                  <a:gd name="T15" fmla="*/ 2 h 5"/>
                  <a:gd name="T16" fmla="*/ 0 w 11"/>
                  <a:gd name="T17" fmla="*/ 2 h 5"/>
                  <a:gd name="T18" fmla="*/ 0 w 11"/>
                  <a:gd name="T19" fmla="*/ 2 h 5"/>
                  <a:gd name="T20" fmla="*/ 11 w 11"/>
                  <a:gd name="T21" fmla="*/ 0 h 5"/>
                  <a:gd name="T22" fmla="*/ 11 w 11"/>
                  <a:gd name="T23" fmla="*/ 2 h 5"/>
                  <a:gd name="T24" fmla="*/ 11 w 11"/>
                  <a:gd name="T25" fmla="*/ 4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5">
                    <a:moveTo>
                      <a:pt x="11" y="4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F3F4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" name="Freeform 5199"/>
              <p:cNvSpPr>
                <a:spLocks/>
              </p:cNvSpPr>
              <p:nvPr/>
            </p:nvSpPr>
            <p:spPr bwMode="auto">
              <a:xfrm>
                <a:off x="4586" y="1314"/>
                <a:ext cx="11" cy="6"/>
              </a:xfrm>
              <a:custGeom>
                <a:avLst/>
                <a:gdLst>
                  <a:gd name="T0" fmla="*/ 11 w 11"/>
                  <a:gd name="T1" fmla="*/ 4 h 6"/>
                  <a:gd name="T2" fmla="*/ 0 w 11"/>
                  <a:gd name="T3" fmla="*/ 6 h 6"/>
                  <a:gd name="T4" fmla="*/ 0 w 11"/>
                  <a:gd name="T5" fmla="*/ 4 h 6"/>
                  <a:gd name="T6" fmla="*/ 0 w 11"/>
                  <a:gd name="T7" fmla="*/ 4 h 6"/>
                  <a:gd name="T8" fmla="*/ 0 w 11"/>
                  <a:gd name="T9" fmla="*/ 4 h 6"/>
                  <a:gd name="T10" fmla="*/ 0 w 11"/>
                  <a:gd name="T11" fmla="*/ 4 h 6"/>
                  <a:gd name="T12" fmla="*/ 0 w 11"/>
                  <a:gd name="T13" fmla="*/ 2 h 6"/>
                  <a:gd name="T14" fmla="*/ 0 w 11"/>
                  <a:gd name="T15" fmla="*/ 2 h 6"/>
                  <a:gd name="T16" fmla="*/ 0 w 11"/>
                  <a:gd name="T17" fmla="*/ 2 h 6"/>
                  <a:gd name="T18" fmla="*/ 0 w 11"/>
                  <a:gd name="T19" fmla="*/ 2 h 6"/>
                  <a:gd name="T20" fmla="*/ 9 w 11"/>
                  <a:gd name="T21" fmla="*/ 0 h 6"/>
                  <a:gd name="T22" fmla="*/ 11 w 11"/>
                  <a:gd name="T23" fmla="*/ 4 h 6"/>
                  <a:gd name="T24" fmla="*/ 11 w 11"/>
                  <a:gd name="T25" fmla="*/ 4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6">
                    <a:moveTo>
                      <a:pt x="11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F3F4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8" name="Freeform 5200"/>
              <p:cNvSpPr>
                <a:spLocks/>
              </p:cNvSpPr>
              <p:nvPr/>
            </p:nvSpPr>
            <p:spPr bwMode="auto">
              <a:xfrm>
                <a:off x="4586" y="1312"/>
                <a:ext cx="11" cy="6"/>
              </a:xfrm>
              <a:custGeom>
                <a:avLst/>
                <a:gdLst>
                  <a:gd name="T0" fmla="*/ 11 w 11"/>
                  <a:gd name="T1" fmla="*/ 4 h 6"/>
                  <a:gd name="T2" fmla="*/ 0 w 11"/>
                  <a:gd name="T3" fmla="*/ 6 h 6"/>
                  <a:gd name="T4" fmla="*/ 0 w 11"/>
                  <a:gd name="T5" fmla="*/ 4 h 6"/>
                  <a:gd name="T6" fmla="*/ 0 w 11"/>
                  <a:gd name="T7" fmla="*/ 4 h 6"/>
                  <a:gd name="T8" fmla="*/ 0 w 11"/>
                  <a:gd name="T9" fmla="*/ 4 h 6"/>
                  <a:gd name="T10" fmla="*/ 0 w 11"/>
                  <a:gd name="T11" fmla="*/ 4 h 6"/>
                  <a:gd name="T12" fmla="*/ 0 w 11"/>
                  <a:gd name="T13" fmla="*/ 2 h 6"/>
                  <a:gd name="T14" fmla="*/ 0 w 11"/>
                  <a:gd name="T15" fmla="*/ 2 h 6"/>
                  <a:gd name="T16" fmla="*/ 0 w 11"/>
                  <a:gd name="T17" fmla="*/ 2 h 6"/>
                  <a:gd name="T18" fmla="*/ 0 w 11"/>
                  <a:gd name="T19" fmla="*/ 2 h 6"/>
                  <a:gd name="T20" fmla="*/ 7 w 11"/>
                  <a:gd name="T21" fmla="*/ 0 h 6"/>
                  <a:gd name="T22" fmla="*/ 11 w 11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11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F7F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Freeform 5201"/>
              <p:cNvSpPr>
                <a:spLocks/>
              </p:cNvSpPr>
              <p:nvPr/>
            </p:nvSpPr>
            <p:spPr bwMode="auto">
              <a:xfrm>
                <a:off x="4586" y="1310"/>
                <a:ext cx="9" cy="6"/>
              </a:xfrm>
              <a:custGeom>
                <a:avLst/>
                <a:gdLst>
                  <a:gd name="T0" fmla="*/ 9 w 9"/>
                  <a:gd name="T1" fmla="*/ 4 h 6"/>
                  <a:gd name="T2" fmla="*/ 0 w 9"/>
                  <a:gd name="T3" fmla="*/ 6 h 6"/>
                  <a:gd name="T4" fmla="*/ 0 w 9"/>
                  <a:gd name="T5" fmla="*/ 4 h 6"/>
                  <a:gd name="T6" fmla="*/ 0 w 9"/>
                  <a:gd name="T7" fmla="*/ 4 h 6"/>
                  <a:gd name="T8" fmla="*/ 0 w 9"/>
                  <a:gd name="T9" fmla="*/ 4 h 6"/>
                  <a:gd name="T10" fmla="*/ 0 w 9"/>
                  <a:gd name="T11" fmla="*/ 4 h 6"/>
                  <a:gd name="T12" fmla="*/ 0 w 9"/>
                  <a:gd name="T13" fmla="*/ 2 h 6"/>
                  <a:gd name="T14" fmla="*/ 0 w 9"/>
                  <a:gd name="T15" fmla="*/ 2 h 6"/>
                  <a:gd name="T16" fmla="*/ 0 w 9"/>
                  <a:gd name="T17" fmla="*/ 2 h 6"/>
                  <a:gd name="T18" fmla="*/ 0 w 9"/>
                  <a:gd name="T19" fmla="*/ 2 h 6"/>
                  <a:gd name="T20" fmla="*/ 7 w 9"/>
                  <a:gd name="T21" fmla="*/ 0 h 6"/>
                  <a:gd name="T22" fmla="*/ 9 w 9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6">
                    <a:moveTo>
                      <a:pt x="9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7F8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0" name="Freeform 5202"/>
              <p:cNvSpPr>
                <a:spLocks/>
              </p:cNvSpPr>
              <p:nvPr/>
            </p:nvSpPr>
            <p:spPr bwMode="auto">
              <a:xfrm>
                <a:off x="4586" y="1308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0 w 7"/>
                  <a:gd name="T3" fmla="*/ 6 h 6"/>
                  <a:gd name="T4" fmla="*/ 0 w 7"/>
                  <a:gd name="T5" fmla="*/ 4 h 6"/>
                  <a:gd name="T6" fmla="*/ 0 w 7"/>
                  <a:gd name="T7" fmla="*/ 4 h 6"/>
                  <a:gd name="T8" fmla="*/ 0 w 7"/>
                  <a:gd name="T9" fmla="*/ 4 h 6"/>
                  <a:gd name="T10" fmla="*/ 0 w 7"/>
                  <a:gd name="T11" fmla="*/ 4 h 6"/>
                  <a:gd name="T12" fmla="*/ 0 w 7"/>
                  <a:gd name="T13" fmla="*/ 2 h 6"/>
                  <a:gd name="T14" fmla="*/ 0 w 7"/>
                  <a:gd name="T15" fmla="*/ 2 h 6"/>
                  <a:gd name="T16" fmla="*/ 0 w 7"/>
                  <a:gd name="T17" fmla="*/ 2 h 6"/>
                  <a:gd name="T18" fmla="*/ 0 w 7"/>
                  <a:gd name="T19" fmla="*/ 0 h 6"/>
                  <a:gd name="T20" fmla="*/ 6 w 7"/>
                  <a:gd name="T21" fmla="*/ 0 h 6"/>
                  <a:gd name="T22" fmla="*/ 7 w 7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6">
                    <a:moveTo>
                      <a:pt x="7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7F8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Freeform 5203"/>
              <p:cNvSpPr>
                <a:spLocks/>
              </p:cNvSpPr>
              <p:nvPr/>
            </p:nvSpPr>
            <p:spPr bwMode="auto">
              <a:xfrm>
                <a:off x="4586" y="1306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0 w 7"/>
                  <a:gd name="T3" fmla="*/ 6 h 6"/>
                  <a:gd name="T4" fmla="*/ 0 w 7"/>
                  <a:gd name="T5" fmla="*/ 4 h 6"/>
                  <a:gd name="T6" fmla="*/ 0 w 7"/>
                  <a:gd name="T7" fmla="*/ 4 h 6"/>
                  <a:gd name="T8" fmla="*/ 0 w 7"/>
                  <a:gd name="T9" fmla="*/ 4 h 6"/>
                  <a:gd name="T10" fmla="*/ 0 w 7"/>
                  <a:gd name="T11" fmla="*/ 2 h 6"/>
                  <a:gd name="T12" fmla="*/ 0 w 7"/>
                  <a:gd name="T13" fmla="*/ 2 h 6"/>
                  <a:gd name="T14" fmla="*/ 0 w 7"/>
                  <a:gd name="T15" fmla="*/ 2 h 6"/>
                  <a:gd name="T16" fmla="*/ 0 w 7"/>
                  <a:gd name="T17" fmla="*/ 2 h 6"/>
                  <a:gd name="T18" fmla="*/ 0 w 7"/>
                  <a:gd name="T19" fmla="*/ 0 h 6"/>
                  <a:gd name="T20" fmla="*/ 6 w 7"/>
                  <a:gd name="T21" fmla="*/ 0 h 6"/>
                  <a:gd name="T22" fmla="*/ 7 w 7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6">
                    <a:moveTo>
                      <a:pt x="7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7F8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2" name="Freeform 5204"/>
              <p:cNvSpPr>
                <a:spLocks/>
              </p:cNvSpPr>
              <p:nvPr/>
            </p:nvSpPr>
            <p:spPr bwMode="auto">
              <a:xfrm>
                <a:off x="4586" y="1305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0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0 w 6"/>
                  <a:gd name="T11" fmla="*/ 1 h 3"/>
                  <a:gd name="T12" fmla="*/ 0 w 6"/>
                  <a:gd name="T13" fmla="*/ 1 h 3"/>
                  <a:gd name="T14" fmla="*/ 0 w 6"/>
                  <a:gd name="T15" fmla="*/ 1 h 3"/>
                  <a:gd name="T16" fmla="*/ 0 w 6"/>
                  <a:gd name="T17" fmla="*/ 1 h 3"/>
                  <a:gd name="T18" fmla="*/ 0 w 6"/>
                  <a:gd name="T19" fmla="*/ 0 h 3"/>
                  <a:gd name="T20" fmla="*/ 4 w 6"/>
                  <a:gd name="T21" fmla="*/ 0 h 3"/>
                  <a:gd name="T22" fmla="*/ 6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AF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Freeform 5205"/>
              <p:cNvSpPr>
                <a:spLocks/>
              </p:cNvSpPr>
              <p:nvPr/>
            </p:nvSpPr>
            <p:spPr bwMode="auto">
              <a:xfrm>
                <a:off x="4586" y="130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0 w 6"/>
                  <a:gd name="T3" fmla="*/ 3 h 3"/>
                  <a:gd name="T4" fmla="*/ 0 w 6"/>
                  <a:gd name="T5" fmla="*/ 3 h 3"/>
                  <a:gd name="T6" fmla="*/ 0 w 6"/>
                  <a:gd name="T7" fmla="*/ 3 h 3"/>
                  <a:gd name="T8" fmla="*/ 0 w 6"/>
                  <a:gd name="T9" fmla="*/ 3 h 3"/>
                  <a:gd name="T10" fmla="*/ 0 w 6"/>
                  <a:gd name="T11" fmla="*/ 2 h 3"/>
                  <a:gd name="T12" fmla="*/ 0 w 6"/>
                  <a:gd name="T13" fmla="*/ 2 h 3"/>
                  <a:gd name="T14" fmla="*/ 0 w 6"/>
                  <a:gd name="T15" fmla="*/ 2 h 3"/>
                  <a:gd name="T16" fmla="*/ 0 w 6"/>
                  <a:gd name="T17" fmla="*/ 2 h 3"/>
                  <a:gd name="T18" fmla="*/ 0 w 6"/>
                  <a:gd name="T19" fmla="*/ 0 h 3"/>
                  <a:gd name="T20" fmla="*/ 2 w 6"/>
                  <a:gd name="T21" fmla="*/ 0 h 3"/>
                  <a:gd name="T22" fmla="*/ 6 w 6"/>
                  <a:gd name="T23" fmla="*/ 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AF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5206"/>
              <p:cNvSpPr>
                <a:spLocks/>
              </p:cNvSpPr>
              <p:nvPr/>
            </p:nvSpPr>
            <p:spPr bwMode="auto">
              <a:xfrm>
                <a:off x="4586" y="130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4 h 4"/>
                  <a:gd name="T8" fmla="*/ 0 w 4"/>
                  <a:gd name="T9" fmla="*/ 4 h 4"/>
                  <a:gd name="T10" fmla="*/ 0 w 4"/>
                  <a:gd name="T11" fmla="*/ 2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2 h 4"/>
                  <a:gd name="T18" fmla="*/ 2 w 4"/>
                  <a:gd name="T19" fmla="*/ 0 h 4"/>
                  <a:gd name="T20" fmla="*/ 2 w 4"/>
                  <a:gd name="T21" fmla="*/ 0 h 4"/>
                  <a:gd name="T22" fmla="*/ 4 w 4"/>
                  <a:gd name="T23" fmla="*/ 4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AFA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Freeform 5207"/>
              <p:cNvSpPr>
                <a:spLocks/>
              </p:cNvSpPr>
              <p:nvPr/>
            </p:nvSpPr>
            <p:spPr bwMode="auto">
              <a:xfrm>
                <a:off x="4586" y="130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2 w 2"/>
                  <a:gd name="T21" fmla="*/ 2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BFA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6" name="Freeform 5208"/>
              <p:cNvSpPr>
                <a:spLocks/>
              </p:cNvSpPr>
              <p:nvPr/>
            </p:nvSpPr>
            <p:spPr bwMode="auto">
              <a:xfrm>
                <a:off x="4588" y="130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Freeform 5209"/>
              <p:cNvSpPr>
                <a:spLocks/>
              </p:cNvSpPr>
              <p:nvPr/>
            </p:nvSpPr>
            <p:spPr bwMode="auto">
              <a:xfrm>
                <a:off x="4607" y="1299"/>
                <a:ext cx="67" cy="120"/>
              </a:xfrm>
              <a:custGeom>
                <a:avLst/>
                <a:gdLst>
                  <a:gd name="T0" fmla="*/ 64 w 67"/>
                  <a:gd name="T1" fmla="*/ 120 h 120"/>
                  <a:gd name="T2" fmla="*/ 55 w 67"/>
                  <a:gd name="T3" fmla="*/ 96 h 120"/>
                  <a:gd name="T4" fmla="*/ 33 w 67"/>
                  <a:gd name="T5" fmla="*/ 71 h 120"/>
                  <a:gd name="T6" fmla="*/ 33 w 67"/>
                  <a:gd name="T7" fmla="*/ 68 h 120"/>
                  <a:gd name="T8" fmla="*/ 16 w 67"/>
                  <a:gd name="T9" fmla="*/ 49 h 120"/>
                  <a:gd name="T10" fmla="*/ 16 w 67"/>
                  <a:gd name="T11" fmla="*/ 45 h 120"/>
                  <a:gd name="T12" fmla="*/ 10 w 67"/>
                  <a:gd name="T13" fmla="*/ 41 h 120"/>
                  <a:gd name="T14" fmla="*/ 10 w 67"/>
                  <a:gd name="T15" fmla="*/ 39 h 120"/>
                  <a:gd name="T16" fmla="*/ 9 w 67"/>
                  <a:gd name="T17" fmla="*/ 32 h 120"/>
                  <a:gd name="T18" fmla="*/ 0 w 67"/>
                  <a:gd name="T19" fmla="*/ 7 h 120"/>
                  <a:gd name="T20" fmla="*/ 0 w 67"/>
                  <a:gd name="T21" fmla="*/ 0 h 120"/>
                  <a:gd name="T22" fmla="*/ 9 w 67"/>
                  <a:gd name="T23" fmla="*/ 7 h 120"/>
                  <a:gd name="T24" fmla="*/ 26 w 67"/>
                  <a:gd name="T25" fmla="*/ 26 h 120"/>
                  <a:gd name="T26" fmla="*/ 26 w 67"/>
                  <a:gd name="T27" fmla="*/ 28 h 120"/>
                  <a:gd name="T28" fmla="*/ 33 w 67"/>
                  <a:gd name="T29" fmla="*/ 39 h 120"/>
                  <a:gd name="T30" fmla="*/ 40 w 67"/>
                  <a:gd name="T31" fmla="*/ 58 h 120"/>
                  <a:gd name="T32" fmla="*/ 47 w 67"/>
                  <a:gd name="T33" fmla="*/ 68 h 120"/>
                  <a:gd name="T34" fmla="*/ 48 w 67"/>
                  <a:gd name="T35" fmla="*/ 73 h 120"/>
                  <a:gd name="T36" fmla="*/ 64 w 67"/>
                  <a:gd name="T37" fmla="*/ 92 h 120"/>
                  <a:gd name="T38" fmla="*/ 67 w 67"/>
                  <a:gd name="T39" fmla="*/ 118 h 120"/>
                  <a:gd name="T40" fmla="*/ 64 w 67"/>
                  <a:gd name="T41" fmla="*/ 120 h 1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7" h="120">
                    <a:moveTo>
                      <a:pt x="64" y="120"/>
                    </a:moveTo>
                    <a:lnTo>
                      <a:pt x="55" y="96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16" y="49"/>
                    </a:lnTo>
                    <a:lnTo>
                      <a:pt x="16" y="45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9" y="32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33" y="39"/>
                    </a:lnTo>
                    <a:lnTo>
                      <a:pt x="40" y="58"/>
                    </a:lnTo>
                    <a:lnTo>
                      <a:pt x="47" y="68"/>
                    </a:lnTo>
                    <a:lnTo>
                      <a:pt x="48" y="73"/>
                    </a:lnTo>
                    <a:lnTo>
                      <a:pt x="64" y="92"/>
                    </a:lnTo>
                    <a:lnTo>
                      <a:pt x="67" y="118"/>
                    </a:lnTo>
                    <a:lnTo>
                      <a:pt x="64" y="120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Freeform 5210"/>
              <p:cNvSpPr>
                <a:spLocks/>
              </p:cNvSpPr>
              <p:nvPr/>
            </p:nvSpPr>
            <p:spPr bwMode="auto">
              <a:xfrm>
                <a:off x="4593" y="1291"/>
                <a:ext cx="71" cy="123"/>
              </a:xfrm>
              <a:custGeom>
                <a:avLst/>
                <a:gdLst>
                  <a:gd name="T0" fmla="*/ 69 w 71"/>
                  <a:gd name="T1" fmla="*/ 123 h 123"/>
                  <a:gd name="T2" fmla="*/ 47 w 71"/>
                  <a:gd name="T3" fmla="*/ 98 h 123"/>
                  <a:gd name="T4" fmla="*/ 31 w 71"/>
                  <a:gd name="T5" fmla="*/ 79 h 123"/>
                  <a:gd name="T6" fmla="*/ 28 w 71"/>
                  <a:gd name="T7" fmla="*/ 77 h 123"/>
                  <a:gd name="T8" fmla="*/ 23 w 71"/>
                  <a:gd name="T9" fmla="*/ 68 h 123"/>
                  <a:gd name="T10" fmla="*/ 14 w 71"/>
                  <a:gd name="T11" fmla="*/ 45 h 123"/>
                  <a:gd name="T12" fmla="*/ 12 w 71"/>
                  <a:gd name="T13" fmla="*/ 44 h 123"/>
                  <a:gd name="T14" fmla="*/ 0 w 71"/>
                  <a:gd name="T15" fmla="*/ 6 h 123"/>
                  <a:gd name="T16" fmla="*/ 4 w 71"/>
                  <a:gd name="T17" fmla="*/ 0 h 123"/>
                  <a:gd name="T18" fmla="*/ 12 w 71"/>
                  <a:gd name="T19" fmla="*/ 23 h 123"/>
                  <a:gd name="T20" fmla="*/ 14 w 71"/>
                  <a:gd name="T21" fmla="*/ 27 h 123"/>
                  <a:gd name="T22" fmla="*/ 16 w 71"/>
                  <a:gd name="T23" fmla="*/ 32 h 123"/>
                  <a:gd name="T24" fmla="*/ 18 w 71"/>
                  <a:gd name="T25" fmla="*/ 36 h 123"/>
                  <a:gd name="T26" fmla="*/ 18 w 71"/>
                  <a:gd name="T27" fmla="*/ 42 h 123"/>
                  <a:gd name="T28" fmla="*/ 21 w 71"/>
                  <a:gd name="T29" fmla="*/ 45 h 123"/>
                  <a:gd name="T30" fmla="*/ 23 w 71"/>
                  <a:gd name="T31" fmla="*/ 51 h 123"/>
                  <a:gd name="T32" fmla="*/ 26 w 71"/>
                  <a:gd name="T33" fmla="*/ 55 h 123"/>
                  <a:gd name="T34" fmla="*/ 31 w 71"/>
                  <a:gd name="T35" fmla="*/ 61 h 123"/>
                  <a:gd name="T36" fmla="*/ 45 w 71"/>
                  <a:gd name="T37" fmla="*/ 77 h 123"/>
                  <a:gd name="T38" fmla="*/ 49 w 71"/>
                  <a:gd name="T39" fmla="*/ 83 h 123"/>
                  <a:gd name="T40" fmla="*/ 52 w 71"/>
                  <a:gd name="T41" fmla="*/ 89 h 123"/>
                  <a:gd name="T42" fmla="*/ 57 w 71"/>
                  <a:gd name="T43" fmla="*/ 94 h 123"/>
                  <a:gd name="T44" fmla="*/ 61 w 71"/>
                  <a:gd name="T45" fmla="*/ 100 h 123"/>
                  <a:gd name="T46" fmla="*/ 64 w 71"/>
                  <a:gd name="T47" fmla="*/ 106 h 123"/>
                  <a:gd name="T48" fmla="*/ 68 w 71"/>
                  <a:gd name="T49" fmla="*/ 109 h 123"/>
                  <a:gd name="T50" fmla="*/ 69 w 71"/>
                  <a:gd name="T51" fmla="*/ 117 h 123"/>
                  <a:gd name="T52" fmla="*/ 71 w 71"/>
                  <a:gd name="T53" fmla="*/ 123 h 123"/>
                  <a:gd name="T54" fmla="*/ 69 w 71"/>
                  <a:gd name="T55" fmla="*/ 123 h 1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1" h="123">
                    <a:moveTo>
                      <a:pt x="69" y="123"/>
                    </a:moveTo>
                    <a:lnTo>
                      <a:pt x="47" y="98"/>
                    </a:lnTo>
                    <a:lnTo>
                      <a:pt x="31" y="79"/>
                    </a:lnTo>
                    <a:lnTo>
                      <a:pt x="28" y="77"/>
                    </a:lnTo>
                    <a:lnTo>
                      <a:pt x="23" y="68"/>
                    </a:lnTo>
                    <a:lnTo>
                      <a:pt x="14" y="45"/>
                    </a:lnTo>
                    <a:lnTo>
                      <a:pt x="12" y="44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12" y="23"/>
                    </a:lnTo>
                    <a:lnTo>
                      <a:pt x="14" y="27"/>
                    </a:lnTo>
                    <a:lnTo>
                      <a:pt x="16" y="32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21" y="45"/>
                    </a:lnTo>
                    <a:lnTo>
                      <a:pt x="23" y="51"/>
                    </a:lnTo>
                    <a:lnTo>
                      <a:pt x="26" y="55"/>
                    </a:lnTo>
                    <a:lnTo>
                      <a:pt x="31" y="61"/>
                    </a:lnTo>
                    <a:lnTo>
                      <a:pt x="45" y="77"/>
                    </a:lnTo>
                    <a:lnTo>
                      <a:pt x="49" y="83"/>
                    </a:lnTo>
                    <a:lnTo>
                      <a:pt x="52" y="89"/>
                    </a:lnTo>
                    <a:lnTo>
                      <a:pt x="57" y="94"/>
                    </a:lnTo>
                    <a:lnTo>
                      <a:pt x="61" y="100"/>
                    </a:lnTo>
                    <a:lnTo>
                      <a:pt x="64" y="106"/>
                    </a:lnTo>
                    <a:lnTo>
                      <a:pt x="68" y="109"/>
                    </a:lnTo>
                    <a:lnTo>
                      <a:pt x="69" y="117"/>
                    </a:lnTo>
                    <a:lnTo>
                      <a:pt x="71" y="123"/>
                    </a:lnTo>
                    <a:lnTo>
                      <a:pt x="69" y="123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5211"/>
              <p:cNvSpPr>
                <a:spLocks/>
              </p:cNvSpPr>
              <p:nvPr/>
            </p:nvSpPr>
            <p:spPr bwMode="auto">
              <a:xfrm>
                <a:off x="4673" y="1389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4 h 4"/>
                  <a:gd name="T4" fmla="*/ 0 w 3"/>
                  <a:gd name="T5" fmla="*/ 0 h 4"/>
                  <a:gd name="T6" fmla="*/ 3 w 3"/>
                  <a:gd name="T7" fmla="*/ 0 h 4"/>
                  <a:gd name="T8" fmla="*/ 3 w 3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BAC7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0" name="Freeform 5212"/>
              <p:cNvSpPr>
                <a:spLocks/>
              </p:cNvSpPr>
              <p:nvPr/>
            </p:nvSpPr>
            <p:spPr bwMode="auto">
              <a:xfrm>
                <a:off x="4671" y="1387"/>
                <a:ext cx="7" cy="4"/>
              </a:xfrm>
              <a:custGeom>
                <a:avLst/>
                <a:gdLst>
                  <a:gd name="T0" fmla="*/ 5 w 7"/>
                  <a:gd name="T1" fmla="*/ 4 h 4"/>
                  <a:gd name="T2" fmla="*/ 2 w 7"/>
                  <a:gd name="T3" fmla="*/ 4 h 4"/>
                  <a:gd name="T4" fmla="*/ 0 w 7"/>
                  <a:gd name="T5" fmla="*/ 0 h 4"/>
                  <a:gd name="T6" fmla="*/ 7 w 7"/>
                  <a:gd name="T7" fmla="*/ 0 h 4"/>
                  <a:gd name="T8" fmla="*/ 5 w 7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BAC7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Freeform 5213"/>
              <p:cNvSpPr>
                <a:spLocks/>
              </p:cNvSpPr>
              <p:nvPr/>
            </p:nvSpPr>
            <p:spPr bwMode="auto">
              <a:xfrm>
                <a:off x="4669" y="1385"/>
                <a:ext cx="9" cy="4"/>
              </a:xfrm>
              <a:custGeom>
                <a:avLst/>
                <a:gdLst>
                  <a:gd name="T0" fmla="*/ 7 w 9"/>
                  <a:gd name="T1" fmla="*/ 4 h 4"/>
                  <a:gd name="T2" fmla="*/ 4 w 9"/>
                  <a:gd name="T3" fmla="*/ 4 h 4"/>
                  <a:gd name="T4" fmla="*/ 0 w 9"/>
                  <a:gd name="T5" fmla="*/ 0 h 4"/>
                  <a:gd name="T6" fmla="*/ 9 w 9"/>
                  <a:gd name="T7" fmla="*/ 0 h 4"/>
                  <a:gd name="T8" fmla="*/ 7 w 9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7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BAC7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2" name="Freeform 5214"/>
              <p:cNvSpPr>
                <a:spLocks/>
              </p:cNvSpPr>
              <p:nvPr/>
            </p:nvSpPr>
            <p:spPr bwMode="auto">
              <a:xfrm>
                <a:off x="4669" y="1382"/>
                <a:ext cx="10" cy="5"/>
              </a:xfrm>
              <a:custGeom>
                <a:avLst/>
                <a:gdLst>
                  <a:gd name="T0" fmla="*/ 9 w 10"/>
                  <a:gd name="T1" fmla="*/ 5 h 5"/>
                  <a:gd name="T2" fmla="*/ 2 w 10"/>
                  <a:gd name="T3" fmla="*/ 5 h 5"/>
                  <a:gd name="T4" fmla="*/ 0 w 10"/>
                  <a:gd name="T5" fmla="*/ 1 h 5"/>
                  <a:gd name="T6" fmla="*/ 10 w 10"/>
                  <a:gd name="T7" fmla="*/ 0 h 5"/>
                  <a:gd name="T8" fmla="*/ 9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lnTo>
                      <a:pt x="2" y="5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BDC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Freeform 5215"/>
              <p:cNvSpPr>
                <a:spLocks/>
              </p:cNvSpPr>
              <p:nvPr/>
            </p:nvSpPr>
            <p:spPr bwMode="auto">
              <a:xfrm>
                <a:off x="4667" y="1380"/>
                <a:ext cx="12" cy="5"/>
              </a:xfrm>
              <a:custGeom>
                <a:avLst/>
                <a:gdLst>
                  <a:gd name="T0" fmla="*/ 11 w 12"/>
                  <a:gd name="T1" fmla="*/ 5 h 5"/>
                  <a:gd name="T2" fmla="*/ 2 w 12"/>
                  <a:gd name="T3" fmla="*/ 5 h 5"/>
                  <a:gd name="T4" fmla="*/ 0 w 12"/>
                  <a:gd name="T5" fmla="*/ 3 h 5"/>
                  <a:gd name="T6" fmla="*/ 12 w 12"/>
                  <a:gd name="T7" fmla="*/ 0 h 5"/>
                  <a:gd name="T8" fmla="*/ 11 w 12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1" y="5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BDC8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4" name="Freeform 5216"/>
              <p:cNvSpPr>
                <a:spLocks/>
              </p:cNvSpPr>
              <p:nvPr/>
            </p:nvSpPr>
            <p:spPr bwMode="auto">
              <a:xfrm>
                <a:off x="4666" y="1378"/>
                <a:ext cx="13" cy="5"/>
              </a:xfrm>
              <a:custGeom>
                <a:avLst/>
                <a:gdLst>
                  <a:gd name="T0" fmla="*/ 13 w 13"/>
                  <a:gd name="T1" fmla="*/ 4 h 5"/>
                  <a:gd name="T2" fmla="*/ 3 w 13"/>
                  <a:gd name="T3" fmla="*/ 5 h 5"/>
                  <a:gd name="T4" fmla="*/ 0 w 13"/>
                  <a:gd name="T5" fmla="*/ 4 h 5"/>
                  <a:gd name="T6" fmla="*/ 13 w 13"/>
                  <a:gd name="T7" fmla="*/ 0 h 5"/>
                  <a:gd name="T8" fmla="*/ 13 w 13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3" y="4"/>
                    </a:moveTo>
                    <a:lnTo>
                      <a:pt x="3" y="5"/>
                    </a:lnTo>
                    <a:lnTo>
                      <a:pt x="0" y="4"/>
                    </a:lnTo>
                    <a:lnTo>
                      <a:pt x="13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BDC8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5217"/>
              <p:cNvSpPr>
                <a:spLocks/>
              </p:cNvSpPr>
              <p:nvPr/>
            </p:nvSpPr>
            <p:spPr bwMode="auto">
              <a:xfrm>
                <a:off x="4666" y="1376"/>
                <a:ext cx="15" cy="7"/>
              </a:xfrm>
              <a:custGeom>
                <a:avLst/>
                <a:gdLst>
                  <a:gd name="T0" fmla="*/ 13 w 15"/>
                  <a:gd name="T1" fmla="*/ 4 h 7"/>
                  <a:gd name="T2" fmla="*/ 1 w 15"/>
                  <a:gd name="T3" fmla="*/ 7 h 7"/>
                  <a:gd name="T4" fmla="*/ 0 w 15"/>
                  <a:gd name="T5" fmla="*/ 4 h 7"/>
                  <a:gd name="T6" fmla="*/ 0 w 15"/>
                  <a:gd name="T7" fmla="*/ 4 h 7"/>
                  <a:gd name="T8" fmla="*/ 15 w 15"/>
                  <a:gd name="T9" fmla="*/ 0 h 7"/>
                  <a:gd name="T10" fmla="*/ 13 w 15"/>
                  <a:gd name="T11" fmla="*/ 4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13" y="4"/>
                    </a:moveTo>
                    <a:lnTo>
                      <a:pt x="1" y="7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BDC8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6" name="Freeform 5218"/>
              <p:cNvSpPr>
                <a:spLocks/>
              </p:cNvSpPr>
              <p:nvPr/>
            </p:nvSpPr>
            <p:spPr bwMode="auto">
              <a:xfrm>
                <a:off x="4664" y="1374"/>
                <a:ext cx="17" cy="8"/>
              </a:xfrm>
              <a:custGeom>
                <a:avLst/>
                <a:gdLst>
                  <a:gd name="T0" fmla="*/ 15 w 17"/>
                  <a:gd name="T1" fmla="*/ 4 h 8"/>
                  <a:gd name="T2" fmla="*/ 2 w 17"/>
                  <a:gd name="T3" fmla="*/ 8 h 8"/>
                  <a:gd name="T4" fmla="*/ 2 w 17"/>
                  <a:gd name="T5" fmla="*/ 6 h 8"/>
                  <a:gd name="T6" fmla="*/ 0 w 17"/>
                  <a:gd name="T7" fmla="*/ 4 h 8"/>
                  <a:gd name="T8" fmla="*/ 17 w 17"/>
                  <a:gd name="T9" fmla="*/ 0 h 8"/>
                  <a:gd name="T10" fmla="*/ 15 w 17"/>
                  <a:gd name="T11" fmla="*/ 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8">
                    <a:moveTo>
                      <a:pt x="15" y="4"/>
                    </a:moveTo>
                    <a:lnTo>
                      <a:pt x="2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7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BFC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Freeform 5219"/>
              <p:cNvSpPr>
                <a:spLocks/>
              </p:cNvSpPr>
              <p:nvPr/>
            </p:nvSpPr>
            <p:spPr bwMode="auto">
              <a:xfrm>
                <a:off x="4662" y="1372"/>
                <a:ext cx="21" cy="8"/>
              </a:xfrm>
              <a:custGeom>
                <a:avLst/>
                <a:gdLst>
                  <a:gd name="T0" fmla="*/ 19 w 21"/>
                  <a:gd name="T1" fmla="*/ 4 h 8"/>
                  <a:gd name="T2" fmla="*/ 4 w 21"/>
                  <a:gd name="T3" fmla="*/ 8 h 8"/>
                  <a:gd name="T4" fmla="*/ 0 w 21"/>
                  <a:gd name="T5" fmla="*/ 4 h 8"/>
                  <a:gd name="T6" fmla="*/ 21 w 21"/>
                  <a:gd name="T7" fmla="*/ 0 h 8"/>
                  <a:gd name="T8" fmla="*/ 19 w 21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19" y="4"/>
                    </a:moveTo>
                    <a:lnTo>
                      <a:pt x="4" y="8"/>
                    </a:lnTo>
                    <a:lnTo>
                      <a:pt x="0" y="4"/>
                    </a:lnTo>
                    <a:lnTo>
                      <a:pt x="21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BFC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Freeform 5220"/>
              <p:cNvSpPr>
                <a:spLocks/>
              </p:cNvSpPr>
              <p:nvPr/>
            </p:nvSpPr>
            <p:spPr bwMode="auto">
              <a:xfrm>
                <a:off x="4661" y="1370"/>
                <a:ext cx="22" cy="8"/>
              </a:xfrm>
              <a:custGeom>
                <a:avLst/>
                <a:gdLst>
                  <a:gd name="T0" fmla="*/ 20 w 22"/>
                  <a:gd name="T1" fmla="*/ 4 h 8"/>
                  <a:gd name="T2" fmla="*/ 3 w 22"/>
                  <a:gd name="T3" fmla="*/ 8 h 8"/>
                  <a:gd name="T4" fmla="*/ 0 w 22"/>
                  <a:gd name="T5" fmla="*/ 4 h 8"/>
                  <a:gd name="T6" fmla="*/ 0 w 22"/>
                  <a:gd name="T7" fmla="*/ 4 h 8"/>
                  <a:gd name="T8" fmla="*/ 22 w 22"/>
                  <a:gd name="T9" fmla="*/ 0 h 8"/>
                  <a:gd name="T10" fmla="*/ 20 w 22"/>
                  <a:gd name="T11" fmla="*/ 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8">
                    <a:moveTo>
                      <a:pt x="20" y="4"/>
                    </a:moveTo>
                    <a:lnTo>
                      <a:pt x="3" y="8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BFCB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Freeform 5221"/>
              <p:cNvSpPr>
                <a:spLocks/>
              </p:cNvSpPr>
              <p:nvPr/>
            </p:nvSpPr>
            <p:spPr bwMode="auto">
              <a:xfrm>
                <a:off x="4659" y="1368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3 w 24"/>
                  <a:gd name="T3" fmla="*/ 8 h 8"/>
                  <a:gd name="T4" fmla="*/ 2 w 24"/>
                  <a:gd name="T5" fmla="*/ 6 h 8"/>
                  <a:gd name="T6" fmla="*/ 0 w 24"/>
                  <a:gd name="T7" fmla="*/ 4 h 8"/>
                  <a:gd name="T8" fmla="*/ 24 w 24"/>
                  <a:gd name="T9" fmla="*/ 0 h 8"/>
                  <a:gd name="T10" fmla="*/ 24 w 24"/>
                  <a:gd name="T11" fmla="*/ 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3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BFCB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5222"/>
              <p:cNvSpPr>
                <a:spLocks/>
              </p:cNvSpPr>
              <p:nvPr/>
            </p:nvSpPr>
            <p:spPr bwMode="auto">
              <a:xfrm>
                <a:off x="4659" y="1367"/>
                <a:ext cx="26" cy="7"/>
              </a:xfrm>
              <a:custGeom>
                <a:avLst/>
                <a:gdLst>
                  <a:gd name="T0" fmla="*/ 24 w 26"/>
                  <a:gd name="T1" fmla="*/ 3 h 7"/>
                  <a:gd name="T2" fmla="*/ 2 w 26"/>
                  <a:gd name="T3" fmla="*/ 7 h 7"/>
                  <a:gd name="T4" fmla="*/ 0 w 26"/>
                  <a:gd name="T5" fmla="*/ 3 h 7"/>
                  <a:gd name="T6" fmla="*/ 26 w 26"/>
                  <a:gd name="T7" fmla="*/ 0 h 7"/>
                  <a:gd name="T8" fmla="*/ 26 w 26"/>
                  <a:gd name="T9" fmla="*/ 0 h 7"/>
                  <a:gd name="T10" fmla="*/ 24 w 26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7">
                    <a:moveTo>
                      <a:pt x="24" y="3"/>
                    </a:moveTo>
                    <a:lnTo>
                      <a:pt x="2" y="7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C2CC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" name="Freeform 5223"/>
              <p:cNvSpPr>
                <a:spLocks/>
              </p:cNvSpPr>
              <p:nvPr/>
            </p:nvSpPr>
            <p:spPr bwMode="auto">
              <a:xfrm>
                <a:off x="4657" y="1365"/>
                <a:ext cx="28" cy="7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7 h 7"/>
                  <a:gd name="T4" fmla="*/ 0 w 28"/>
                  <a:gd name="T5" fmla="*/ 3 h 7"/>
                  <a:gd name="T6" fmla="*/ 28 w 28"/>
                  <a:gd name="T7" fmla="*/ 0 h 7"/>
                  <a:gd name="T8" fmla="*/ 28 w 28"/>
                  <a:gd name="T9" fmla="*/ 2 h 7"/>
                  <a:gd name="T10" fmla="*/ 26 w 28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lnTo>
                      <a:pt x="2" y="7"/>
                    </a:lnTo>
                    <a:lnTo>
                      <a:pt x="0" y="3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C2C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" name="Freeform 5224"/>
              <p:cNvSpPr>
                <a:spLocks/>
              </p:cNvSpPr>
              <p:nvPr/>
            </p:nvSpPr>
            <p:spPr bwMode="auto">
              <a:xfrm>
                <a:off x="4657" y="1363"/>
                <a:ext cx="28" cy="7"/>
              </a:xfrm>
              <a:custGeom>
                <a:avLst/>
                <a:gdLst>
                  <a:gd name="T0" fmla="*/ 28 w 28"/>
                  <a:gd name="T1" fmla="*/ 4 h 7"/>
                  <a:gd name="T2" fmla="*/ 2 w 28"/>
                  <a:gd name="T3" fmla="*/ 7 h 7"/>
                  <a:gd name="T4" fmla="*/ 0 w 28"/>
                  <a:gd name="T5" fmla="*/ 5 h 7"/>
                  <a:gd name="T6" fmla="*/ 0 w 28"/>
                  <a:gd name="T7" fmla="*/ 4 h 7"/>
                  <a:gd name="T8" fmla="*/ 28 w 28"/>
                  <a:gd name="T9" fmla="*/ 0 h 7"/>
                  <a:gd name="T10" fmla="*/ 28 w 28"/>
                  <a:gd name="T11" fmla="*/ 4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7">
                    <a:moveTo>
                      <a:pt x="28" y="4"/>
                    </a:moveTo>
                    <a:lnTo>
                      <a:pt x="2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8" y="0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C2C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" name="Freeform 5225"/>
              <p:cNvSpPr>
                <a:spLocks/>
              </p:cNvSpPr>
              <p:nvPr/>
            </p:nvSpPr>
            <p:spPr bwMode="auto">
              <a:xfrm>
                <a:off x="4655" y="1361"/>
                <a:ext cx="30" cy="7"/>
              </a:xfrm>
              <a:custGeom>
                <a:avLst/>
                <a:gdLst>
                  <a:gd name="T0" fmla="*/ 30 w 30"/>
                  <a:gd name="T1" fmla="*/ 4 h 7"/>
                  <a:gd name="T2" fmla="*/ 2 w 30"/>
                  <a:gd name="T3" fmla="*/ 7 h 7"/>
                  <a:gd name="T4" fmla="*/ 2 w 30"/>
                  <a:gd name="T5" fmla="*/ 7 h 7"/>
                  <a:gd name="T6" fmla="*/ 0 w 30"/>
                  <a:gd name="T7" fmla="*/ 4 h 7"/>
                  <a:gd name="T8" fmla="*/ 30 w 30"/>
                  <a:gd name="T9" fmla="*/ 0 h 7"/>
                  <a:gd name="T10" fmla="*/ 30 w 30"/>
                  <a:gd name="T11" fmla="*/ 4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7">
                    <a:moveTo>
                      <a:pt x="30" y="4"/>
                    </a:moveTo>
                    <a:lnTo>
                      <a:pt x="2" y="7"/>
                    </a:lnTo>
                    <a:lnTo>
                      <a:pt x="0" y="4"/>
                    </a:lnTo>
                    <a:lnTo>
                      <a:pt x="30" y="0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C2CC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Freeform 5226"/>
              <p:cNvSpPr>
                <a:spLocks/>
              </p:cNvSpPr>
              <p:nvPr/>
            </p:nvSpPr>
            <p:spPr bwMode="auto">
              <a:xfrm>
                <a:off x="4655" y="1359"/>
                <a:ext cx="30" cy="8"/>
              </a:xfrm>
              <a:custGeom>
                <a:avLst/>
                <a:gdLst>
                  <a:gd name="T0" fmla="*/ 30 w 30"/>
                  <a:gd name="T1" fmla="*/ 4 h 8"/>
                  <a:gd name="T2" fmla="*/ 2 w 30"/>
                  <a:gd name="T3" fmla="*/ 8 h 8"/>
                  <a:gd name="T4" fmla="*/ 0 w 30"/>
                  <a:gd name="T5" fmla="*/ 6 h 8"/>
                  <a:gd name="T6" fmla="*/ 0 w 30"/>
                  <a:gd name="T7" fmla="*/ 6 h 8"/>
                  <a:gd name="T8" fmla="*/ 30 w 30"/>
                  <a:gd name="T9" fmla="*/ 0 h 8"/>
                  <a:gd name="T10" fmla="*/ 30 w 30"/>
                  <a:gd name="T11" fmla="*/ 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8">
                    <a:moveTo>
                      <a:pt x="30" y="4"/>
                    </a:moveTo>
                    <a:lnTo>
                      <a:pt x="2" y="8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C4D0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Freeform 5227"/>
              <p:cNvSpPr>
                <a:spLocks/>
              </p:cNvSpPr>
              <p:nvPr/>
            </p:nvSpPr>
            <p:spPr bwMode="auto">
              <a:xfrm>
                <a:off x="4654" y="1357"/>
                <a:ext cx="31" cy="8"/>
              </a:xfrm>
              <a:custGeom>
                <a:avLst/>
                <a:gdLst>
                  <a:gd name="T0" fmla="*/ 31 w 31"/>
                  <a:gd name="T1" fmla="*/ 4 h 8"/>
                  <a:gd name="T2" fmla="*/ 1 w 31"/>
                  <a:gd name="T3" fmla="*/ 8 h 8"/>
                  <a:gd name="T4" fmla="*/ 1 w 31"/>
                  <a:gd name="T5" fmla="*/ 8 h 8"/>
                  <a:gd name="T6" fmla="*/ 0 w 31"/>
                  <a:gd name="T7" fmla="*/ 6 h 8"/>
                  <a:gd name="T8" fmla="*/ 31 w 31"/>
                  <a:gd name="T9" fmla="*/ 0 h 8"/>
                  <a:gd name="T10" fmla="*/ 31 w 31"/>
                  <a:gd name="T11" fmla="*/ 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8">
                    <a:moveTo>
                      <a:pt x="31" y="4"/>
                    </a:moveTo>
                    <a:lnTo>
                      <a:pt x="1" y="8"/>
                    </a:lnTo>
                    <a:lnTo>
                      <a:pt x="0" y="6"/>
                    </a:lnTo>
                    <a:lnTo>
                      <a:pt x="31" y="0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C4D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5228"/>
              <p:cNvSpPr>
                <a:spLocks/>
              </p:cNvSpPr>
              <p:nvPr/>
            </p:nvSpPr>
            <p:spPr bwMode="auto">
              <a:xfrm>
                <a:off x="4652" y="1355"/>
                <a:ext cx="33" cy="10"/>
              </a:xfrm>
              <a:custGeom>
                <a:avLst/>
                <a:gdLst>
                  <a:gd name="T0" fmla="*/ 33 w 33"/>
                  <a:gd name="T1" fmla="*/ 4 h 10"/>
                  <a:gd name="T2" fmla="*/ 3 w 33"/>
                  <a:gd name="T3" fmla="*/ 10 h 10"/>
                  <a:gd name="T4" fmla="*/ 0 w 33"/>
                  <a:gd name="T5" fmla="*/ 6 h 10"/>
                  <a:gd name="T6" fmla="*/ 33 w 33"/>
                  <a:gd name="T7" fmla="*/ 0 h 10"/>
                  <a:gd name="T8" fmla="*/ 33 w 33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3" y="4"/>
                    </a:moveTo>
                    <a:lnTo>
                      <a:pt x="3" y="10"/>
                    </a:lnTo>
                    <a:lnTo>
                      <a:pt x="0" y="6"/>
                    </a:lnTo>
                    <a:lnTo>
                      <a:pt x="33" y="0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C3D0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" name="Freeform 5229"/>
              <p:cNvSpPr>
                <a:spLocks/>
              </p:cNvSpPr>
              <p:nvPr/>
            </p:nvSpPr>
            <p:spPr bwMode="auto">
              <a:xfrm>
                <a:off x="4650" y="1353"/>
                <a:ext cx="35" cy="10"/>
              </a:xfrm>
              <a:custGeom>
                <a:avLst/>
                <a:gdLst>
                  <a:gd name="T0" fmla="*/ 35 w 35"/>
                  <a:gd name="T1" fmla="*/ 4 h 10"/>
                  <a:gd name="T2" fmla="*/ 4 w 35"/>
                  <a:gd name="T3" fmla="*/ 10 h 10"/>
                  <a:gd name="T4" fmla="*/ 0 w 35"/>
                  <a:gd name="T5" fmla="*/ 6 h 10"/>
                  <a:gd name="T6" fmla="*/ 35 w 35"/>
                  <a:gd name="T7" fmla="*/ 0 h 10"/>
                  <a:gd name="T8" fmla="*/ 35 w 35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5" y="4"/>
                    </a:moveTo>
                    <a:lnTo>
                      <a:pt x="4" y="10"/>
                    </a:lnTo>
                    <a:lnTo>
                      <a:pt x="0" y="6"/>
                    </a:lnTo>
                    <a:lnTo>
                      <a:pt x="35" y="0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C3D0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Freeform 5230"/>
              <p:cNvSpPr>
                <a:spLocks/>
              </p:cNvSpPr>
              <p:nvPr/>
            </p:nvSpPr>
            <p:spPr bwMode="auto">
              <a:xfrm>
                <a:off x="4650" y="1352"/>
                <a:ext cx="35" cy="9"/>
              </a:xfrm>
              <a:custGeom>
                <a:avLst/>
                <a:gdLst>
                  <a:gd name="T0" fmla="*/ 35 w 35"/>
                  <a:gd name="T1" fmla="*/ 3 h 9"/>
                  <a:gd name="T2" fmla="*/ 2 w 35"/>
                  <a:gd name="T3" fmla="*/ 9 h 9"/>
                  <a:gd name="T4" fmla="*/ 0 w 35"/>
                  <a:gd name="T5" fmla="*/ 5 h 9"/>
                  <a:gd name="T6" fmla="*/ 0 w 35"/>
                  <a:gd name="T7" fmla="*/ 5 h 9"/>
                  <a:gd name="T8" fmla="*/ 35 w 35"/>
                  <a:gd name="T9" fmla="*/ 0 h 9"/>
                  <a:gd name="T10" fmla="*/ 35 w 35"/>
                  <a:gd name="T11" fmla="*/ 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9">
                    <a:moveTo>
                      <a:pt x="35" y="3"/>
                    </a:moveTo>
                    <a:lnTo>
                      <a:pt x="2" y="9"/>
                    </a:lnTo>
                    <a:lnTo>
                      <a:pt x="0" y="5"/>
                    </a:lnTo>
                    <a:lnTo>
                      <a:pt x="35" y="0"/>
                    </a:lnTo>
                    <a:lnTo>
                      <a:pt x="35" y="3"/>
                    </a:lnTo>
                    <a:close/>
                  </a:path>
                </a:pathLst>
              </a:custGeom>
              <a:solidFill>
                <a:srgbClr val="C7D1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9" name="Freeform 5231"/>
              <p:cNvSpPr>
                <a:spLocks/>
              </p:cNvSpPr>
              <p:nvPr/>
            </p:nvSpPr>
            <p:spPr bwMode="auto">
              <a:xfrm>
                <a:off x="4648" y="1350"/>
                <a:ext cx="37" cy="9"/>
              </a:xfrm>
              <a:custGeom>
                <a:avLst/>
                <a:gdLst>
                  <a:gd name="T0" fmla="*/ 37 w 37"/>
                  <a:gd name="T1" fmla="*/ 3 h 9"/>
                  <a:gd name="T2" fmla="*/ 2 w 37"/>
                  <a:gd name="T3" fmla="*/ 9 h 9"/>
                  <a:gd name="T4" fmla="*/ 2 w 37"/>
                  <a:gd name="T5" fmla="*/ 7 h 9"/>
                  <a:gd name="T6" fmla="*/ 0 w 37"/>
                  <a:gd name="T7" fmla="*/ 5 h 9"/>
                  <a:gd name="T8" fmla="*/ 37 w 37"/>
                  <a:gd name="T9" fmla="*/ 0 h 9"/>
                  <a:gd name="T10" fmla="*/ 37 w 37"/>
                  <a:gd name="T11" fmla="*/ 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9">
                    <a:moveTo>
                      <a:pt x="37" y="3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37" y="0"/>
                    </a:lnTo>
                    <a:lnTo>
                      <a:pt x="37" y="3"/>
                    </a:lnTo>
                    <a:close/>
                  </a:path>
                </a:pathLst>
              </a:custGeom>
              <a:solidFill>
                <a:srgbClr val="C7D1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0" name="Freeform 5232"/>
              <p:cNvSpPr>
                <a:spLocks/>
              </p:cNvSpPr>
              <p:nvPr/>
            </p:nvSpPr>
            <p:spPr bwMode="auto">
              <a:xfrm>
                <a:off x="4648" y="1348"/>
                <a:ext cx="37" cy="9"/>
              </a:xfrm>
              <a:custGeom>
                <a:avLst/>
                <a:gdLst>
                  <a:gd name="T0" fmla="*/ 37 w 37"/>
                  <a:gd name="T1" fmla="*/ 4 h 9"/>
                  <a:gd name="T2" fmla="*/ 2 w 37"/>
                  <a:gd name="T3" fmla="*/ 9 h 9"/>
                  <a:gd name="T4" fmla="*/ 0 w 37"/>
                  <a:gd name="T5" fmla="*/ 7 h 9"/>
                  <a:gd name="T6" fmla="*/ 0 w 37"/>
                  <a:gd name="T7" fmla="*/ 5 h 9"/>
                  <a:gd name="T8" fmla="*/ 37 w 37"/>
                  <a:gd name="T9" fmla="*/ 0 h 9"/>
                  <a:gd name="T10" fmla="*/ 37 w 37"/>
                  <a:gd name="T11" fmla="*/ 0 h 9"/>
                  <a:gd name="T12" fmla="*/ 37 w 37"/>
                  <a:gd name="T13" fmla="*/ 0 h 9"/>
                  <a:gd name="T14" fmla="*/ 37 w 37"/>
                  <a:gd name="T15" fmla="*/ 0 h 9"/>
                  <a:gd name="T16" fmla="*/ 37 w 37"/>
                  <a:gd name="T17" fmla="*/ 0 h 9"/>
                  <a:gd name="T18" fmla="*/ 37 w 37"/>
                  <a:gd name="T19" fmla="*/ 0 h 9"/>
                  <a:gd name="T20" fmla="*/ 37 w 37"/>
                  <a:gd name="T21" fmla="*/ 0 h 9"/>
                  <a:gd name="T22" fmla="*/ 37 w 37"/>
                  <a:gd name="T23" fmla="*/ 0 h 9"/>
                  <a:gd name="T24" fmla="*/ 37 w 37"/>
                  <a:gd name="T25" fmla="*/ 0 h 9"/>
                  <a:gd name="T26" fmla="*/ 37 w 37"/>
                  <a:gd name="T27" fmla="*/ 4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7" h="9">
                    <a:moveTo>
                      <a:pt x="37" y="4"/>
                    </a:move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7" y="0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C7D1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1" name="Freeform 5233"/>
              <p:cNvSpPr>
                <a:spLocks/>
              </p:cNvSpPr>
              <p:nvPr/>
            </p:nvSpPr>
            <p:spPr bwMode="auto">
              <a:xfrm>
                <a:off x="4648" y="1346"/>
                <a:ext cx="37" cy="9"/>
              </a:xfrm>
              <a:custGeom>
                <a:avLst/>
                <a:gdLst>
                  <a:gd name="T0" fmla="*/ 37 w 37"/>
                  <a:gd name="T1" fmla="*/ 4 h 9"/>
                  <a:gd name="T2" fmla="*/ 0 w 37"/>
                  <a:gd name="T3" fmla="*/ 9 h 9"/>
                  <a:gd name="T4" fmla="*/ 0 w 37"/>
                  <a:gd name="T5" fmla="*/ 9 h 9"/>
                  <a:gd name="T6" fmla="*/ 0 w 37"/>
                  <a:gd name="T7" fmla="*/ 6 h 9"/>
                  <a:gd name="T8" fmla="*/ 37 w 37"/>
                  <a:gd name="T9" fmla="*/ 0 h 9"/>
                  <a:gd name="T10" fmla="*/ 37 w 37"/>
                  <a:gd name="T11" fmla="*/ 0 h 9"/>
                  <a:gd name="T12" fmla="*/ 37 w 37"/>
                  <a:gd name="T13" fmla="*/ 0 h 9"/>
                  <a:gd name="T14" fmla="*/ 37 w 37"/>
                  <a:gd name="T15" fmla="*/ 0 h 9"/>
                  <a:gd name="T16" fmla="*/ 37 w 37"/>
                  <a:gd name="T17" fmla="*/ 0 h 9"/>
                  <a:gd name="T18" fmla="*/ 37 w 37"/>
                  <a:gd name="T19" fmla="*/ 0 h 9"/>
                  <a:gd name="T20" fmla="*/ 37 w 37"/>
                  <a:gd name="T21" fmla="*/ 0 h 9"/>
                  <a:gd name="T22" fmla="*/ 37 w 37"/>
                  <a:gd name="T23" fmla="*/ 2 h 9"/>
                  <a:gd name="T24" fmla="*/ 37 w 37"/>
                  <a:gd name="T25" fmla="*/ 2 h 9"/>
                  <a:gd name="T26" fmla="*/ 37 w 37"/>
                  <a:gd name="T27" fmla="*/ 4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7" h="9">
                    <a:moveTo>
                      <a:pt x="37" y="4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C7D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2" name="Freeform 5234"/>
              <p:cNvSpPr>
                <a:spLocks/>
              </p:cNvSpPr>
              <p:nvPr/>
            </p:nvSpPr>
            <p:spPr bwMode="auto">
              <a:xfrm>
                <a:off x="4647" y="1344"/>
                <a:ext cx="38" cy="9"/>
              </a:xfrm>
              <a:custGeom>
                <a:avLst/>
                <a:gdLst>
                  <a:gd name="T0" fmla="*/ 38 w 38"/>
                  <a:gd name="T1" fmla="*/ 4 h 9"/>
                  <a:gd name="T2" fmla="*/ 1 w 38"/>
                  <a:gd name="T3" fmla="*/ 9 h 9"/>
                  <a:gd name="T4" fmla="*/ 0 w 38"/>
                  <a:gd name="T5" fmla="*/ 6 h 9"/>
                  <a:gd name="T6" fmla="*/ 38 w 38"/>
                  <a:gd name="T7" fmla="*/ 0 h 9"/>
                  <a:gd name="T8" fmla="*/ 38 w 38"/>
                  <a:gd name="T9" fmla="*/ 0 h 9"/>
                  <a:gd name="T10" fmla="*/ 38 w 38"/>
                  <a:gd name="T11" fmla="*/ 0 h 9"/>
                  <a:gd name="T12" fmla="*/ 38 w 38"/>
                  <a:gd name="T13" fmla="*/ 0 h 9"/>
                  <a:gd name="T14" fmla="*/ 38 w 38"/>
                  <a:gd name="T15" fmla="*/ 2 h 9"/>
                  <a:gd name="T16" fmla="*/ 38 w 38"/>
                  <a:gd name="T17" fmla="*/ 2 h 9"/>
                  <a:gd name="T18" fmla="*/ 38 w 38"/>
                  <a:gd name="T19" fmla="*/ 2 h 9"/>
                  <a:gd name="T20" fmla="*/ 38 w 38"/>
                  <a:gd name="T21" fmla="*/ 2 h 9"/>
                  <a:gd name="T22" fmla="*/ 38 w 38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" h="9">
                    <a:moveTo>
                      <a:pt x="38" y="4"/>
                    </a:moveTo>
                    <a:lnTo>
                      <a:pt x="1" y="9"/>
                    </a:lnTo>
                    <a:lnTo>
                      <a:pt x="0" y="6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C9D4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3" name="Freeform 5235"/>
              <p:cNvSpPr>
                <a:spLocks/>
              </p:cNvSpPr>
              <p:nvPr/>
            </p:nvSpPr>
            <p:spPr bwMode="auto">
              <a:xfrm>
                <a:off x="4647" y="1342"/>
                <a:ext cx="38" cy="10"/>
              </a:xfrm>
              <a:custGeom>
                <a:avLst/>
                <a:gdLst>
                  <a:gd name="T0" fmla="*/ 38 w 38"/>
                  <a:gd name="T1" fmla="*/ 4 h 10"/>
                  <a:gd name="T2" fmla="*/ 1 w 38"/>
                  <a:gd name="T3" fmla="*/ 10 h 10"/>
                  <a:gd name="T4" fmla="*/ 0 w 38"/>
                  <a:gd name="T5" fmla="*/ 6 h 10"/>
                  <a:gd name="T6" fmla="*/ 38 w 38"/>
                  <a:gd name="T7" fmla="*/ 0 h 10"/>
                  <a:gd name="T8" fmla="*/ 38 w 38"/>
                  <a:gd name="T9" fmla="*/ 0 h 10"/>
                  <a:gd name="T10" fmla="*/ 38 w 38"/>
                  <a:gd name="T11" fmla="*/ 0 h 10"/>
                  <a:gd name="T12" fmla="*/ 38 w 38"/>
                  <a:gd name="T13" fmla="*/ 0 h 10"/>
                  <a:gd name="T14" fmla="*/ 38 w 38"/>
                  <a:gd name="T15" fmla="*/ 2 h 10"/>
                  <a:gd name="T16" fmla="*/ 38 w 38"/>
                  <a:gd name="T17" fmla="*/ 2 h 10"/>
                  <a:gd name="T18" fmla="*/ 38 w 38"/>
                  <a:gd name="T19" fmla="*/ 2 h 10"/>
                  <a:gd name="T20" fmla="*/ 38 w 38"/>
                  <a:gd name="T21" fmla="*/ 2 h 10"/>
                  <a:gd name="T22" fmla="*/ 38 w 38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" h="10">
                    <a:moveTo>
                      <a:pt x="38" y="4"/>
                    </a:moveTo>
                    <a:lnTo>
                      <a:pt x="1" y="10"/>
                    </a:lnTo>
                    <a:lnTo>
                      <a:pt x="0" y="6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C9D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4" name="Freeform 5236"/>
              <p:cNvSpPr>
                <a:spLocks/>
              </p:cNvSpPr>
              <p:nvPr/>
            </p:nvSpPr>
            <p:spPr bwMode="auto">
              <a:xfrm>
                <a:off x="4645" y="1340"/>
                <a:ext cx="40" cy="10"/>
              </a:xfrm>
              <a:custGeom>
                <a:avLst/>
                <a:gdLst>
                  <a:gd name="T0" fmla="*/ 40 w 40"/>
                  <a:gd name="T1" fmla="*/ 4 h 10"/>
                  <a:gd name="T2" fmla="*/ 2 w 40"/>
                  <a:gd name="T3" fmla="*/ 10 h 10"/>
                  <a:gd name="T4" fmla="*/ 0 w 40"/>
                  <a:gd name="T5" fmla="*/ 6 h 10"/>
                  <a:gd name="T6" fmla="*/ 40 w 40"/>
                  <a:gd name="T7" fmla="*/ 0 h 10"/>
                  <a:gd name="T8" fmla="*/ 40 w 40"/>
                  <a:gd name="T9" fmla="*/ 0 h 10"/>
                  <a:gd name="T10" fmla="*/ 40 w 40"/>
                  <a:gd name="T11" fmla="*/ 0 h 10"/>
                  <a:gd name="T12" fmla="*/ 40 w 40"/>
                  <a:gd name="T13" fmla="*/ 0 h 10"/>
                  <a:gd name="T14" fmla="*/ 40 w 40"/>
                  <a:gd name="T15" fmla="*/ 2 h 10"/>
                  <a:gd name="T16" fmla="*/ 40 w 40"/>
                  <a:gd name="T17" fmla="*/ 2 h 10"/>
                  <a:gd name="T18" fmla="*/ 40 w 40"/>
                  <a:gd name="T19" fmla="*/ 2 h 10"/>
                  <a:gd name="T20" fmla="*/ 40 w 40"/>
                  <a:gd name="T21" fmla="*/ 2 h 10"/>
                  <a:gd name="T22" fmla="*/ 40 w 40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10">
                    <a:moveTo>
                      <a:pt x="40" y="4"/>
                    </a:moveTo>
                    <a:lnTo>
                      <a:pt x="2" y="10"/>
                    </a:lnTo>
                    <a:lnTo>
                      <a:pt x="0" y="6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C9D4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5" name="Freeform 5237"/>
              <p:cNvSpPr>
                <a:spLocks/>
              </p:cNvSpPr>
              <p:nvPr/>
            </p:nvSpPr>
            <p:spPr bwMode="auto">
              <a:xfrm>
                <a:off x="4645" y="1338"/>
                <a:ext cx="40" cy="10"/>
              </a:xfrm>
              <a:custGeom>
                <a:avLst/>
                <a:gdLst>
                  <a:gd name="T0" fmla="*/ 40 w 40"/>
                  <a:gd name="T1" fmla="*/ 4 h 10"/>
                  <a:gd name="T2" fmla="*/ 2 w 40"/>
                  <a:gd name="T3" fmla="*/ 10 h 10"/>
                  <a:gd name="T4" fmla="*/ 0 w 40"/>
                  <a:gd name="T5" fmla="*/ 6 h 10"/>
                  <a:gd name="T6" fmla="*/ 40 w 40"/>
                  <a:gd name="T7" fmla="*/ 0 h 10"/>
                  <a:gd name="T8" fmla="*/ 40 w 40"/>
                  <a:gd name="T9" fmla="*/ 0 h 10"/>
                  <a:gd name="T10" fmla="*/ 40 w 40"/>
                  <a:gd name="T11" fmla="*/ 0 h 10"/>
                  <a:gd name="T12" fmla="*/ 40 w 40"/>
                  <a:gd name="T13" fmla="*/ 0 h 10"/>
                  <a:gd name="T14" fmla="*/ 40 w 40"/>
                  <a:gd name="T15" fmla="*/ 2 h 10"/>
                  <a:gd name="T16" fmla="*/ 40 w 40"/>
                  <a:gd name="T17" fmla="*/ 2 h 10"/>
                  <a:gd name="T18" fmla="*/ 40 w 40"/>
                  <a:gd name="T19" fmla="*/ 2 h 10"/>
                  <a:gd name="T20" fmla="*/ 40 w 40"/>
                  <a:gd name="T21" fmla="*/ 2 h 10"/>
                  <a:gd name="T22" fmla="*/ 40 w 40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10">
                    <a:moveTo>
                      <a:pt x="40" y="4"/>
                    </a:moveTo>
                    <a:lnTo>
                      <a:pt x="2" y="10"/>
                    </a:lnTo>
                    <a:lnTo>
                      <a:pt x="0" y="6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C9D4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5238"/>
              <p:cNvSpPr>
                <a:spLocks/>
              </p:cNvSpPr>
              <p:nvPr/>
            </p:nvSpPr>
            <p:spPr bwMode="auto">
              <a:xfrm>
                <a:off x="4645" y="1336"/>
                <a:ext cx="40" cy="10"/>
              </a:xfrm>
              <a:custGeom>
                <a:avLst/>
                <a:gdLst>
                  <a:gd name="T0" fmla="*/ 40 w 40"/>
                  <a:gd name="T1" fmla="*/ 4 h 10"/>
                  <a:gd name="T2" fmla="*/ 0 w 40"/>
                  <a:gd name="T3" fmla="*/ 10 h 10"/>
                  <a:gd name="T4" fmla="*/ 0 w 40"/>
                  <a:gd name="T5" fmla="*/ 6 h 10"/>
                  <a:gd name="T6" fmla="*/ 0 w 40"/>
                  <a:gd name="T7" fmla="*/ 6 h 10"/>
                  <a:gd name="T8" fmla="*/ 0 w 40"/>
                  <a:gd name="T9" fmla="*/ 6 h 10"/>
                  <a:gd name="T10" fmla="*/ 0 w 40"/>
                  <a:gd name="T11" fmla="*/ 6 h 10"/>
                  <a:gd name="T12" fmla="*/ 0 w 40"/>
                  <a:gd name="T13" fmla="*/ 6 h 10"/>
                  <a:gd name="T14" fmla="*/ 0 w 40"/>
                  <a:gd name="T15" fmla="*/ 6 h 10"/>
                  <a:gd name="T16" fmla="*/ 0 w 40"/>
                  <a:gd name="T17" fmla="*/ 6 h 10"/>
                  <a:gd name="T18" fmla="*/ 0 w 40"/>
                  <a:gd name="T19" fmla="*/ 6 h 10"/>
                  <a:gd name="T20" fmla="*/ 0 w 40"/>
                  <a:gd name="T21" fmla="*/ 6 h 10"/>
                  <a:gd name="T22" fmla="*/ 40 w 40"/>
                  <a:gd name="T23" fmla="*/ 0 h 10"/>
                  <a:gd name="T24" fmla="*/ 40 w 40"/>
                  <a:gd name="T25" fmla="*/ 0 h 10"/>
                  <a:gd name="T26" fmla="*/ 40 w 40"/>
                  <a:gd name="T27" fmla="*/ 0 h 10"/>
                  <a:gd name="T28" fmla="*/ 40 w 40"/>
                  <a:gd name="T29" fmla="*/ 0 h 10"/>
                  <a:gd name="T30" fmla="*/ 40 w 40"/>
                  <a:gd name="T31" fmla="*/ 2 h 10"/>
                  <a:gd name="T32" fmla="*/ 40 w 40"/>
                  <a:gd name="T33" fmla="*/ 2 h 10"/>
                  <a:gd name="T34" fmla="*/ 40 w 40"/>
                  <a:gd name="T35" fmla="*/ 2 h 10"/>
                  <a:gd name="T36" fmla="*/ 40 w 40"/>
                  <a:gd name="T37" fmla="*/ 2 h 10"/>
                  <a:gd name="T38" fmla="*/ 40 w 40"/>
                  <a:gd name="T39" fmla="*/ 4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" h="10">
                    <a:moveTo>
                      <a:pt x="40" y="4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CDD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5239"/>
              <p:cNvSpPr>
                <a:spLocks/>
              </p:cNvSpPr>
              <p:nvPr/>
            </p:nvSpPr>
            <p:spPr bwMode="auto">
              <a:xfrm>
                <a:off x="4643" y="1335"/>
                <a:ext cx="42" cy="9"/>
              </a:xfrm>
              <a:custGeom>
                <a:avLst/>
                <a:gdLst>
                  <a:gd name="T0" fmla="*/ 42 w 42"/>
                  <a:gd name="T1" fmla="*/ 3 h 9"/>
                  <a:gd name="T2" fmla="*/ 2 w 42"/>
                  <a:gd name="T3" fmla="*/ 9 h 9"/>
                  <a:gd name="T4" fmla="*/ 2 w 42"/>
                  <a:gd name="T5" fmla="*/ 7 h 9"/>
                  <a:gd name="T6" fmla="*/ 2 w 42"/>
                  <a:gd name="T7" fmla="*/ 7 h 9"/>
                  <a:gd name="T8" fmla="*/ 2 w 42"/>
                  <a:gd name="T9" fmla="*/ 7 h 9"/>
                  <a:gd name="T10" fmla="*/ 2 w 42"/>
                  <a:gd name="T11" fmla="*/ 7 h 9"/>
                  <a:gd name="T12" fmla="*/ 2 w 42"/>
                  <a:gd name="T13" fmla="*/ 7 h 9"/>
                  <a:gd name="T14" fmla="*/ 2 w 42"/>
                  <a:gd name="T15" fmla="*/ 7 h 9"/>
                  <a:gd name="T16" fmla="*/ 0 w 42"/>
                  <a:gd name="T17" fmla="*/ 7 h 9"/>
                  <a:gd name="T18" fmla="*/ 0 w 42"/>
                  <a:gd name="T19" fmla="*/ 7 h 9"/>
                  <a:gd name="T20" fmla="*/ 0 w 42"/>
                  <a:gd name="T21" fmla="*/ 5 h 9"/>
                  <a:gd name="T22" fmla="*/ 42 w 42"/>
                  <a:gd name="T23" fmla="*/ 0 h 9"/>
                  <a:gd name="T24" fmla="*/ 42 w 42"/>
                  <a:gd name="T25" fmla="*/ 0 h 9"/>
                  <a:gd name="T26" fmla="*/ 42 w 42"/>
                  <a:gd name="T27" fmla="*/ 0 h 9"/>
                  <a:gd name="T28" fmla="*/ 42 w 42"/>
                  <a:gd name="T29" fmla="*/ 0 h 9"/>
                  <a:gd name="T30" fmla="*/ 42 w 42"/>
                  <a:gd name="T31" fmla="*/ 1 h 9"/>
                  <a:gd name="T32" fmla="*/ 42 w 42"/>
                  <a:gd name="T33" fmla="*/ 1 h 9"/>
                  <a:gd name="T34" fmla="*/ 42 w 42"/>
                  <a:gd name="T35" fmla="*/ 1 h 9"/>
                  <a:gd name="T36" fmla="*/ 42 w 42"/>
                  <a:gd name="T37" fmla="*/ 1 h 9"/>
                  <a:gd name="T38" fmla="*/ 42 w 42"/>
                  <a:gd name="T39" fmla="*/ 3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2" h="9">
                    <a:moveTo>
                      <a:pt x="42" y="3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CDD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8" name="Freeform 5240"/>
              <p:cNvSpPr>
                <a:spLocks/>
              </p:cNvSpPr>
              <p:nvPr/>
            </p:nvSpPr>
            <p:spPr bwMode="auto">
              <a:xfrm>
                <a:off x="4643" y="1333"/>
                <a:ext cx="42" cy="9"/>
              </a:xfrm>
              <a:custGeom>
                <a:avLst/>
                <a:gdLst>
                  <a:gd name="T0" fmla="*/ 42 w 42"/>
                  <a:gd name="T1" fmla="*/ 3 h 9"/>
                  <a:gd name="T2" fmla="*/ 2 w 42"/>
                  <a:gd name="T3" fmla="*/ 9 h 9"/>
                  <a:gd name="T4" fmla="*/ 2 w 42"/>
                  <a:gd name="T5" fmla="*/ 9 h 9"/>
                  <a:gd name="T6" fmla="*/ 2 w 42"/>
                  <a:gd name="T7" fmla="*/ 9 h 9"/>
                  <a:gd name="T8" fmla="*/ 0 w 42"/>
                  <a:gd name="T9" fmla="*/ 9 h 9"/>
                  <a:gd name="T10" fmla="*/ 0 w 42"/>
                  <a:gd name="T11" fmla="*/ 7 h 9"/>
                  <a:gd name="T12" fmla="*/ 0 w 42"/>
                  <a:gd name="T13" fmla="*/ 7 h 9"/>
                  <a:gd name="T14" fmla="*/ 0 w 42"/>
                  <a:gd name="T15" fmla="*/ 7 h 9"/>
                  <a:gd name="T16" fmla="*/ 0 w 42"/>
                  <a:gd name="T17" fmla="*/ 7 h 9"/>
                  <a:gd name="T18" fmla="*/ 0 w 42"/>
                  <a:gd name="T19" fmla="*/ 5 h 9"/>
                  <a:gd name="T20" fmla="*/ 42 w 42"/>
                  <a:gd name="T21" fmla="*/ 0 h 9"/>
                  <a:gd name="T22" fmla="*/ 42 w 42"/>
                  <a:gd name="T23" fmla="*/ 0 h 9"/>
                  <a:gd name="T24" fmla="*/ 42 w 42"/>
                  <a:gd name="T25" fmla="*/ 0 h 9"/>
                  <a:gd name="T26" fmla="*/ 42 w 42"/>
                  <a:gd name="T27" fmla="*/ 0 h 9"/>
                  <a:gd name="T28" fmla="*/ 42 w 42"/>
                  <a:gd name="T29" fmla="*/ 2 h 9"/>
                  <a:gd name="T30" fmla="*/ 42 w 42"/>
                  <a:gd name="T31" fmla="*/ 2 h 9"/>
                  <a:gd name="T32" fmla="*/ 42 w 42"/>
                  <a:gd name="T33" fmla="*/ 2 h 9"/>
                  <a:gd name="T34" fmla="*/ 42 w 42"/>
                  <a:gd name="T35" fmla="*/ 2 h 9"/>
                  <a:gd name="T36" fmla="*/ 42 w 42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2" h="9">
                    <a:moveTo>
                      <a:pt x="42" y="3"/>
                    </a:move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CDD6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Freeform 5241"/>
              <p:cNvSpPr>
                <a:spLocks/>
              </p:cNvSpPr>
              <p:nvPr/>
            </p:nvSpPr>
            <p:spPr bwMode="auto">
              <a:xfrm>
                <a:off x="4643" y="1331"/>
                <a:ext cx="42" cy="9"/>
              </a:xfrm>
              <a:custGeom>
                <a:avLst/>
                <a:gdLst>
                  <a:gd name="T0" fmla="*/ 42 w 42"/>
                  <a:gd name="T1" fmla="*/ 4 h 9"/>
                  <a:gd name="T2" fmla="*/ 0 w 42"/>
                  <a:gd name="T3" fmla="*/ 9 h 9"/>
                  <a:gd name="T4" fmla="*/ 0 w 42"/>
                  <a:gd name="T5" fmla="*/ 9 h 9"/>
                  <a:gd name="T6" fmla="*/ 0 w 42"/>
                  <a:gd name="T7" fmla="*/ 9 h 9"/>
                  <a:gd name="T8" fmla="*/ 0 w 42"/>
                  <a:gd name="T9" fmla="*/ 9 h 9"/>
                  <a:gd name="T10" fmla="*/ 0 w 42"/>
                  <a:gd name="T11" fmla="*/ 7 h 9"/>
                  <a:gd name="T12" fmla="*/ 0 w 42"/>
                  <a:gd name="T13" fmla="*/ 7 h 9"/>
                  <a:gd name="T14" fmla="*/ 0 w 42"/>
                  <a:gd name="T15" fmla="*/ 7 h 9"/>
                  <a:gd name="T16" fmla="*/ 0 w 42"/>
                  <a:gd name="T17" fmla="*/ 7 h 9"/>
                  <a:gd name="T18" fmla="*/ 0 w 42"/>
                  <a:gd name="T19" fmla="*/ 5 h 9"/>
                  <a:gd name="T20" fmla="*/ 42 w 42"/>
                  <a:gd name="T21" fmla="*/ 0 h 9"/>
                  <a:gd name="T22" fmla="*/ 42 w 42"/>
                  <a:gd name="T23" fmla="*/ 0 h 9"/>
                  <a:gd name="T24" fmla="*/ 42 w 42"/>
                  <a:gd name="T25" fmla="*/ 0 h 9"/>
                  <a:gd name="T26" fmla="*/ 42 w 42"/>
                  <a:gd name="T27" fmla="*/ 0 h 9"/>
                  <a:gd name="T28" fmla="*/ 42 w 42"/>
                  <a:gd name="T29" fmla="*/ 2 h 9"/>
                  <a:gd name="T30" fmla="*/ 42 w 42"/>
                  <a:gd name="T31" fmla="*/ 2 h 9"/>
                  <a:gd name="T32" fmla="*/ 42 w 42"/>
                  <a:gd name="T33" fmla="*/ 2 h 9"/>
                  <a:gd name="T34" fmla="*/ 42 w 42"/>
                  <a:gd name="T35" fmla="*/ 2 h 9"/>
                  <a:gd name="T36" fmla="*/ 42 w 42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2" h="9">
                    <a:moveTo>
                      <a:pt x="42" y="4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CDD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Freeform 5242"/>
              <p:cNvSpPr>
                <a:spLocks/>
              </p:cNvSpPr>
              <p:nvPr/>
            </p:nvSpPr>
            <p:spPr bwMode="auto">
              <a:xfrm>
                <a:off x="4643" y="1329"/>
                <a:ext cx="42" cy="9"/>
              </a:xfrm>
              <a:custGeom>
                <a:avLst/>
                <a:gdLst>
                  <a:gd name="T0" fmla="*/ 42 w 42"/>
                  <a:gd name="T1" fmla="*/ 4 h 9"/>
                  <a:gd name="T2" fmla="*/ 0 w 42"/>
                  <a:gd name="T3" fmla="*/ 9 h 9"/>
                  <a:gd name="T4" fmla="*/ 0 w 42"/>
                  <a:gd name="T5" fmla="*/ 9 h 9"/>
                  <a:gd name="T6" fmla="*/ 0 w 42"/>
                  <a:gd name="T7" fmla="*/ 9 h 9"/>
                  <a:gd name="T8" fmla="*/ 0 w 42"/>
                  <a:gd name="T9" fmla="*/ 9 h 9"/>
                  <a:gd name="T10" fmla="*/ 0 w 42"/>
                  <a:gd name="T11" fmla="*/ 7 h 9"/>
                  <a:gd name="T12" fmla="*/ 0 w 42"/>
                  <a:gd name="T13" fmla="*/ 7 h 9"/>
                  <a:gd name="T14" fmla="*/ 0 w 42"/>
                  <a:gd name="T15" fmla="*/ 7 h 9"/>
                  <a:gd name="T16" fmla="*/ 0 w 42"/>
                  <a:gd name="T17" fmla="*/ 7 h 9"/>
                  <a:gd name="T18" fmla="*/ 0 w 42"/>
                  <a:gd name="T19" fmla="*/ 6 h 9"/>
                  <a:gd name="T20" fmla="*/ 42 w 42"/>
                  <a:gd name="T21" fmla="*/ 0 h 9"/>
                  <a:gd name="T22" fmla="*/ 42 w 42"/>
                  <a:gd name="T23" fmla="*/ 0 h 9"/>
                  <a:gd name="T24" fmla="*/ 42 w 42"/>
                  <a:gd name="T25" fmla="*/ 0 h 9"/>
                  <a:gd name="T26" fmla="*/ 42 w 42"/>
                  <a:gd name="T27" fmla="*/ 0 h 9"/>
                  <a:gd name="T28" fmla="*/ 42 w 42"/>
                  <a:gd name="T29" fmla="*/ 2 h 9"/>
                  <a:gd name="T30" fmla="*/ 42 w 42"/>
                  <a:gd name="T31" fmla="*/ 2 h 9"/>
                  <a:gd name="T32" fmla="*/ 42 w 42"/>
                  <a:gd name="T33" fmla="*/ 2 h 9"/>
                  <a:gd name="T34" fmla="*/ 42 w 42"/>
                  <a:gd name="T35" fmla="*/ 2 h 9"/>
                  <a:gd name="T36" fmla="*/ 42 w 42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2" h="9">
                    <a:moveTo>
                      <a:pt x="42" y="4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D0D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Freeform 5243"/>
              <p:cNvSpPr>
                <a:spLocks/>
              </p:cNvSpPr>
              <p:nvPr/>
            </p:nvSpPr>
            <p:spPr bwMode="auto">
              <a:xfrm>
                <a:off x="4642" y="1327"/>
                <a:ext cx="43" cy="9"/>
              </a:xfrm>
              <a:custGeom>
                <a:avLst/>
                <a:gdLst>
                  <a:gd name="T0" fmla="*/ 43 w 43"/>
                  <a:gd name="T1" fmla="*/ 4 h 9"/>
                  <a:gd name="T2" fmla="*/ 1 w 43"/>
                  <a:gd name="T3" fmla="*/ 9 h 9"/>
                  <a:gd name="T4" fmla="*/ 1 w 43"/>
                  <a:gd name="T5" fmla="*/ 9 h 9"/>
                  <a:gd name="T6" fmla="*/ 1 w 43"/>
                  <a:gd name="T7" fmla="*/ 9 h 9"/>
                  <a:gd name="T8" fmla="*/ 1 w 43"/>
                  <a:gd name="T9" fmla="*/ 9 h 9"/>
                  <a:gd name="T10" fmla="*/ 1 w 43"/>
                  <a:gd name="T11" fmla="*/ 8 h 9"/>
                  <a:gd name="T12" fmla="*/ 1 w 43"/>
                  <a:gd name="T13" fmla="*/ 8 h 9"/>
                  <a:gd name="T14" fmla="*/ 0 w 43"/>
                  <a:gd name="T15" fmla="*/ 8 h 9"/>
                  <a:gd name="T16" fmla="*/ 0 w 43"/>
                  <a:gd name="T17" fmla="*/ 8 h 9"/>
                  <a:gd name="T18" fmla="*/ 0 w 43"/>
                  <a:gd name="T19" fmla="*/ 6 h 9"/>
                  <a:gd name="T20" fmla="*/ 41 w 43"/>
                  <a:gd name="T21" fmla="*/ 0 h 9"/>
                  <a:gd name="T22" fmla="*/ 41 w 43"/>
                  <a:gd name="T23" fmla="*/ 0 h 9"/>
                  <a:gd name="T24" fmla="*/ 41 w 43"/>
                  <a:gd name="T25" fmla="*/ 0 h 9"/>
                  <a:gd name="T26" fmla="*/ 41 w 43"/>
                  <a:gd name="T27" fmla="*/ 0 h 9"/>
                  <a:gd name="T28" fmla="*/ 43 w 43"/>
                  <a:gd name="T29" fmla="*/ 2 h 9"/>
                  <a:gd name="T30" fmla="*/ 43 w 43"/>
                  <a:gd name="T31" fmla="*/ 2 h 9"/>
                  <a:gd name="T32" fmla="*/ 43 w 43"/>
                  <a:gd name="T33" fmla="*/ 2 h 9"/>
                  <a:gd name="T34" fmla="*/ 43 w 43"/>
                  <a:gd name="T35" fmla="*/ 2 h 9"/>
                  <a:gd name="T36" fmla="*/ 43 w 43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9">
                    <a:moveTo>
                      <a:pt x="43" y="4"/>
                    </a:move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1" y="0"/>
                    </a:lnTo>
                    <a:lnTo>
                      <a:pt x="43" y="2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D0D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Freeform 5244"/>
              <p:cNvSpPr>
                <a:spLocks/>
              </p:cNvSpPr>
              <p:nvPr/>
            </p:nvSpPr>
            <p:spPr bwMode="auto">
              <a:xfrm>
                <a:off x="4642" y="1325"/>
                <a:ext cx="43" cy="10"/>
              </a:xfrm>
              <a:custGeom>
                <a:avLst/>
                <a:gdLst>
                  <a:gd name="T0" fmla="*/ 43 w 43"/>
                  <a:gd name="T1" fmla="*/ 4 h 10"/>
                  <a:gd name="T2" fmla="*/ 1 w 43"/>
                  <a:gd name="T3" fmla="*/ 10 h 10"/>
                  <a:gd name="T4" fmla="*/ 1 w 43"/>
                  <a:gd name="T5" fmla="*/ 10 h 10"/>
                  <a:gd name="T6" fmla="*/ 0 w 43"/>
                  <a:gd name="T7" fmla="*/ 10 h 10"/>
                  <a:gd name="T8" fmla="*/ 0 w 43"/>
                  <a:gd name="T9" fmla="*/ 10 h 10"/>
                  <a:gd name="T10" fmla="*/ 0 w 43"/>
                  <a:gd name="T11" fmla="*/ 8 h 10"/>
                  <a:gd name="T12" fmla="*/ 0 w 43"/>
                  <a:gd name="T13" fmla="*/ 8 h 10"/>
                  <a:gd name="T14" fmla="*/ 0 w 43"/>
                  <a:gd name="T15" fmla="*/ 8 h 10"/>
                  <a:gd name="T16" fmla="*/ 0 w 43"/>
                  <a:gd name="T17" fmla="*/ 8 h 10"/>
                  <a:gd name="T18" fmla="*/ 0 w 43"/>
                  <a:gd name="T19" fmla="*/ 8 h 10"/>
                  <a:gd name="T20" fmla="*/ 41 w 43"/>
                  <a:gd name="T21" fmla="*/ 0 h 10"/>
                  <a:gd name="T22" fmla="*/ 41 w 43"/>
                  <a:gd name="T23" fmla="*/ 0 h 10"/>
                  <a:gd name="T24" fmla="*/ 41 w 43"/>
                  <a:gd name="T25" fmla="*/ 0 h 10"/>
                  <a:gd name="T26" fmla="*/ 41 w 43"/>
                  <a:gd name="T27" fmla="*/ 0 h 10"/>
                  <a:gd name="T28" fmla="*/ 41 w 43"/>
                  <a:gd name="T29" fmla="*/ 2 h 10"/>
                  <a:gd name="T30" fmla="*/ 41 w 43"/>
                  <a:gd name="T31" fmla="*/ 2 h 10"/>
                  <a:gd name="T32" fmla="*/ 41 w 43"/>
                  <a:gd name="T33" fmla="*/ 2 h 10"/>
                  <a:gd name="T34" fmla="*/ 41 w 43"/>
                  <a:gd name="T35" fmla="*/ 2 h 10"/>
                  <a:gd name="T36" fmla="*/ 43 w 43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10">
                    <a:moveTo>
                      <a:pt x="43" y="4"/>
                    </a:moveTo>
                    <a:lnTo>
                      <a:pt x="1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D0DA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Freeform 5245"/>
              <p:cNvSpPr>
                <a:spLocks/>
              </p:cNvSpPr>
              <p:nvPr/>
            </p:nvSpPr>
            <p:spPr bwMode="auto">
              <a:xfrm>
                <a:off x="4642" y="1323"/>
                <a:ext cx="41" cy="10"/>
              </a:xfrm>
              <a:custGeom>
                <a:avLst/>
                <a:gdLst>
                  <a:gd name="T0" fmla="*/ 41 w 41"/>
                  <a:gd name="T1" fmla="*/ 4 h 10"/>
                  <a:gd name="T2" fmla="*/ 0 w 41"/>
                  <a:gd name="T3" fmla="*/ 10 h 10"/>
                  <a:gd name="T4" fmla="*/ 0 w 41"/>
                  <a:gd name="T5" fmla="*/ 10 h 10"/>
                  <a:gd name="T6" fmla="*/ 0 w 41"/>
                  <a:gd name="T7" fmla="*/ 10 h 10"/>
                  <a:gd name="T8" fmla="*/ 0 w 41"/>
                  <a:gd name="T9" fmla="*/ 10 h 10"/>
                  <a:gd name="T10" fmla="*/ 0 w 41"/>
                  <a:gd name="T11" fmla="*/ 10 h 10"/>
                  <a:gd name="T12" fmla="*/ 0 w 41"/>
                  <a:gd name="T13" fmla="*/ 8 h 10"/>
                  <a:gd name="T14" fmla="*/ 0 w 41"/>
                  <a:gd name="T15" fmla="*/ 8 h 10"/>
                  <a:gd name="T16" fmla="*/ 0 w 41"/>
                  <a:gd name="T17" fmla="*/ 8 h 10"/>
                  <a:gd name="T18" fmla="*/ 0 w 41"/>
                  <a:gd name="T19" fmla="*/ 8 h 10"/>
                  <a:gd name="T20" fmla="*/ 41 w 41"/>
                  <a:gd name="T21" fmla="*/ 0 h 10"/>
                  <a:gd name="T22" fmla="*/ 41 w 41"/>
                  <a:gd name="T23" fmla="*/ 0 h 10"/>
                  <a:gd name="T24" fmla="*/ 41 w 41"/>
                  <a:gd name="T25" fmla="*/ 0 h 10"/>
                  <a:gd name="T26" fmla="*/ 41 w 41"/>
                  <a:gd name="T27" fmla="*/ 0 h 10"/>
                  <a:gd name="T28" fmla="*/ 41 w 41"/>
                  <a:gd name="T29" fmla="*/ 2 h 10"/>
                  <a:gd name="T30" fmla="*/ 41 w 41"/>
                  <a:gd name="T31" fmla="*/ 2 h 10"/>
                  <a:gd name="T32" fmla="*/ 41 w 41"/>
                  <a:gd name="T33" fmla="*/ 2 h 10"/>
                  <a:gd name="T34" fmla="*/ 41 w 41"/>
                  <a:gd name="T35" fmla="*/ 2 h 10"/>
                  <a:gd name="T36" fmla="*/ 41 w 41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1" h="10">
                    <a:moveTo>
                      <a:pt x="41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D0DA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Freeform 5246"/>
              <p:cNvSpPr>
                <a:spLocks/>
              </p:cNvSpPr>
              <p:nvPr/>
            </p:nvSpPr>
            <p:spPr bwMode="auto">
              <a:xfrm>
                <a:off x="4642" y="1321"/>
                <a:ext cx="41" cy="12"/>
              </a:xfrm>
              <a:custGeom>
                <a:avLst/>
                <a:gdLst>
                  <a:gd name="T0" fmla="*/ 41 w 41"/>
                  <a:gd name="T1" fmla="*/ 4 h 12"/>
                  <a:gd name="T2" fmla="*/ 0 w 41"/>
                  <a:gd name="T3" fmla="*/ 12 h 12"/>
                  <a:gd name="T4" fmla="*/ 0 w 41"/>
                  <a:gd name="T5" fmla="*/ 10 h 12"/>
                  <a:gd name="T6" fmla="*/ 0 w 41"/>
                  <a:gd name="T7" fmla="*/ 10 h 12"/>
                  <a:gd name="T8" fmla="*/ 0 w 41"/>
                  <a:gd name="T9" fmla="*/ 10 h 12"/>
                  <a:gd name="T10" fmla="*/ 0 w 41"/>
                  <a:gd name="T11" fmla="*/ 10 h 12"/>
                  <a:gd name="T12" fmla="*/ 0 w 41"/>
                  <a:gd name="T13" fmla="*/ 8 h 12"/>
                  <a:gd name="T14" fmla="*/ 0 w 41"/>
                  <a:gd name="T15" fmla="*/ 8 h 12"/>
                  <a:gd name="T16" fmla="*/ 0 w 41"/>
                  <a:gd name="T17" fmla="*/ 8 h 12"/>
                  <a:gd name="T18" fmla="*/ 0 w 41"/>
                  <a:gd name="T19" fmla="*/ 8 h 12"/>
                  <a:gd name="T20" fmla="*/ 41 w 41"/>
                  <a:gd name="T21" fmla="*/ 0 h 12"/>
                  <a:gd name="T22" fmla="*/ 41 w 41"/>
                  <a:gd name="T23" fmla="*/ 0 h 12"/>
                  <a:gd name="T24" fmla="*/ 41 w 41"/>
                  <a:gd name="T25" fmla="*/ 0 h 12"/>
                  <a:gd name="T26" fmla="*/ 41 w 41"/>
                  <a:gd name="T27" fmla="*/ 0 h 12"/>
                  <a:gd name="T28" fmla="*/ 41 w 41"/>
                  <a:gd name="T29" fmla="*/ 2 h 12"/>
                  <a:gd name="T30" fmla="*/ 41 w 41"/>
                  <a:gd name="T31" fmla="*/ 2 h 12"/>
                  <a:gd name="T32" fmla="*/ 41 w 41"/>
                  <a:gd name="T33" fmla="*/ 2 h 12"/>
                  <a:gd name="T34" fmla="*/ 41 w 41"/>
                  <a:gd name="T35" fmla="*/ 2 h 12"/>
                  <a:gd name="T36" fmla="*/ 41 w 41"/>
                  <a:gd name="T37" fmla="*/ 4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1" h="12">
                    <a:moveTo>
                      <a:pt x="41" y="4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D4D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5247"/>
              <p:cNvSpPr>
                <a:spLocks/>
              </p:cNvSpPr>
              <p:nvPr/>
            </p:nvSpPr>
            <p:spPr bwMode="auto">
              <a:xfrm>
                <a:off x="4642" y="1320"/>
                <a:ext cx="41" cy="11"/>
              </a:xfrm>
              <a:custGeom>
                <a:avLst/>
                <a:gdLst>
                  <a:gd name="T0" fmla="*/ 41 w 41"/>
                  <a:gd name="T1" fmla="*/ 3 h 11"/>
                  <a:gd name="T2" fmla="*/ 0 w 41"/>
                  <a:gd name="T3" fmla="*/ 11 h 11"/>
                  <a:gd name="T4" fmla="*/ 0 w 41"/>
                  <a:gd name="T5" fmla="*/ 9 h 11"/>
                  <a:gd name="T6" fmla="*/ 0 w 41"/>
                  <a:gd name="T7" fmla="*/ 9 h 11"/>
                  <a:gd name="T8" fmla="*/ 0 w 41"/>
                  <a:gd name="T9" fmla="*/ 9 h 11"/>
                  <a:gd name="T10" fmla="*/ 0 w 41"/>
                  <a:gd name="T11" fmla="*/ 9 h 11"/>
                  <a:gd name="T12" fmla="*/ 0 w 41"/>
                  <a:gd name="T13" fmla="*/ 7 h 11"/>
                  <a:gd name="T14" fmla="*/ 0 w 41"/>
                  <a:gd name="T15" fmla="*/ 7 h 11"/>
                  <a:gd name="T16" fmla="*/ 0 w 41"/>
                  <a:gd name="T17" fmla="*/ 7 h 11"/>
                  <a:gd name="T18" fmla="*/ 0 w 41"/>
                  <a:gd name="T19" fmla="*/ 7 h 11"/>
                  <a:gd name="T20" fmla="*/ 41 w 41"/>
                  <a:gd name="T21" fmla="*/ 0 h 11"/>
                  <a:gd name="T22" fmla="*/ 41 w 41"/>
                  <a:gd name="T23" fmla="*/ 0 h 11"/>
                  <a:gd name="T24" fmla="*/ 41 w 41"/>
                  <a:gd name="T25" fmla="*/ 0 h 11"/>
                  <a:gd name="T26" fmla="*/ 41 w 41"/>
                  <a:gd name="T27" fmla="*/ 0 h 11"/>
                  <a:gd name="T28" fmla="*/ 41 w 41"/>
                  <a:gd name="T29" fmla="*/ 1 h 11"/>
                  <a:gd name="T30" fmla="*/ 41 w 41"/>
                  <a:gd name="T31" fmla="*/ 1 h 11"/>
                  <a:gd name="T32" fmla="*/ 41 w 41"/>
                  <a:gd name="T33" fmla="*/ 1 h 11"/>
                  <a:gd name="T34" fmla="*/ 41 w 41"/>
                  <a:gd name="T35" fmla="*/ 1 h 11"/>
                  <a:gd name="T36" fmla="*/ 41 w 41"/>
                  <a:gd name="T37" fmla="*/ 3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1" h="11">
                    <a:moveTo>
                      <a:pt x="41" y="3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rgbClr val="D4D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6" name="Freeform 5248"/>
              <p:cNvSpPr>
                <a:spLocks/>
              </p:cNvSpPr>
              <p:nvPr/>
            </p:nvSpPr>
            <p:spPr bwMode="auto">
              <a:xfrm>
                <a:off x="4642" y="1318"/>
                <a:ext cx="41" cy="11"/>
              </a:xfrm>
              <a:custGeom>
                <a:avLst/>
                <a:gdLst>
                  <a:gd name="T0" fmla="*/ 41 w 41"/>
                  <a:gd name="T1" fmla="*/ 3 h 11"/>
                  <a:gd name="T2" fmla="*/ 0 w 41"/>
                  <a:gd name="T3" fmla="*/ 11 h 11"/>
                  <a:gd name="T4" fmla="*/ 0 w 41"/>
                  <a:gd name="T5" fmla="*/ 9 h 11"/>
                  <a:gd name="T6" fmla="*/ 0 w 41"/>
                  <a:gd name="T7" fmla="*/ 9 h 11"/>
                  <a:gd name="T8" fmla="*/ 0 w 41"/>
                  <a:gd name="T9" fmla="*/ 9 h 11"/>
                  <a:gd name="T10" fmla="*/ 0 w 41"/>
                  <a:gd name="T11" fmla="*/ 9 h 11"/>
                  <a:gd name="T12" fmla="*/ 0 w 41"/>
                  <a:gd name="T13" fmla="*/ 7 h 11"/>
                  <a:gd name="T14" fmla="*/ 0 w 41"/>
                  <a:gd name="T15" fmla="*/ 7 h 11"/>
                  <a:gd name="T16" fmla="*/ 0 w 41"/>
                  <a:gd name="T17" fmla="*/ 7 h 11"/>
                  <a:gd name="T18" fmla="*/ 0 w 41"/>
                  <a:gd name="T19" fmla="*/ 7 h 11"/>
                  <a:gd name="T20" fmla="*/ 41 w 41"/>
                  <a:gd name="T21" fmla="*/ 0 h 11"/>
                  <a:gd name="T22" fmla="*/ 41 w 41"/>
                  <a:gd name="T23" fmla="*/ 0 h 11"/>
                  <a:gd name="T24" fmla="*/ 41 w 41"/>
                  <a:gd name="T25" fmla="*/ 0 h 11"/>
                  <a:gd name="T26" fmla="*/ 41 w 41"/>
                  <a:gd name="T27" fmla="*/ 0 h 11"/>
                  <a:gd name="T28" fmla="*/ 41 w 41"/>
                  <a:gd name="T29" fmla="*/ 2 h 11"/>
                  <a:gd name="T30" fmla="*/ 41 w 41"/>
                  <a:gd name="T31" fmla="*/ 2 h 11"/>
                  <a:gd name="T32" fmla="*/ 41 w 41"/>
                  <a:gd name="T33" fmla="*/ 2 h 11"/>
                  <a:gd name="T34" fmla="*/ 41 w 41"/>
                  <a:gd name="T35" fmla="*/ 2 h 11"/>
                  <a:gd name="T36" fmla="*/ 41 w 41"/>
                  <a:gd name="T37" fmla="*/ 3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1" h="11">
                    <a:moveTo>
                      <a:pt x="41" y="3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rgbClr val="D4DC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Freeform 5249"/>
              <p:cNvSpPr>
                <a:spLocks/>
              </p:cNvSpPr>
              <p:nvPr/>
            </p:nvSpPr>
            <p:spPr bwMode="auto">
              <a:xfrm>
                <a:off x="4640" y="1316"/>
                <a:ext cx="43" cy="11"/>
              </a:xfrm>
              <a:custGeom>
                <a:avLst/>
                <a:gdLst>
                  <a:gd name="T0" fmla="*/ 43 w 43"/>
                  <a:gd name="T1" fmla="*/ 4 h 11"/>
                  <a:gd name="T2" fmla="*/ 2 w 43"/>
                  <a:gd name="T3" fmla="*/ 11 h 11"/>
                  <a:gd name="T4" fmla="*/ 2 w 43"/>
                  <a:gd name="T5" fmla="*/ 9 h 11"/>
                  <a:gd name="T6" fmla="*/ 2 w 43"/>
                  <a:gd name="T7" fmla="*/ 9 h 11"/>
                  <a:gd name="T8" fmla="*/ 2 w 43"/>
                  <a:gd name="T9" fmla="*/ 9 h 11"/>
                  <a:gd name="T10" fmla="*/ 2 w 43"/>
                  <a:gd name="T11" fmla="*/ 9 h 11"/>
                  <a:gd name="T12" fmla="*/ 0 w 43"/>
                  <a:gd name="T13" fmla="*/ 7 h 11"/>
                  <a:gd name="T14" fmla="*/ 0 w 43"/>
                  <a:gd name="T15" fmla="*/ 7 h 11"/>
                  <a:gd name="T16" fmla="*/ 0 w 43"/>
                  <a:gd name="T17" fmla="*/ 7 h 11"/>
                  <a:gd name="T18" fmla="*/ 0 w 43"/>
                  <a:gd name="T19" fmla="*/ 7 h 11"/>
                  <a:gd name="T20" fmla="*/ 43 w 43"/>
                  <a:gd name="T21" fmla="*/ 0 h 11"/>
                  <a:gd name="T22" fmla="*/ 43 w 43"/>
                  <a:gd name="T23" fmla="*/ 0 h 11"/>
                  <a:gd name="T24" fmla="*/ 43 w 43"/>
                  <a:gd name="T25" fmla="*/ 0 h 11"/>
                  <a:gd name="T26" fmla="*/ 43 w 43"/>
                  <a:gd name="T27" fmla="*/ 0 h 11"/>
                  <a:gd name="T28" fmla="*/ 43 w 43"/>
                  <a:gd name="T29" fmla="*/ 2 h 11"/>
                  <a:gd name="T30" fmla="*/ 43 w 43"/>
                  <a:gd name="T31" fmla="*/ 2 h 11"/>
                  <a:gd name="T32" fmla="*/ 43 w 43"/>
                  <a:gd name="T33" fmla="*/ 2 h 11"/>
                  <a:gd name="T34" fmla="*/ 43 w 43"/>
                  <a:gd name="T35" fmla="*/ 2 h 11"/>
                  <a:gd name="T36" fmla="*/ 43 w 43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11">
                    <a:moveTo>
                      <a:pt x="43" y="4"/>
                    </a:moveTo>
                    <a:lnTo>
                      <a:pt x="2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D4DC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5250"/>
              <p:cNvSpPr>
                <a:spLocks/>
              </p:cNvSpPr>
              <p:nvPr/>
            </p:nvSpPr>
            <p:spPr bwMode="auto">
              <a:xfrm>
                <a:off x="4640" y="1314"/>
                <a:ext cx="43" cy="11"/>
              </a:xfrm>
              <a:custGeom>
                <a:avLst/>
                <a:gdLst>
                  <a:gd name="T0" fmla="*/ 43 w 43"/>
                  <a:gd name="T1" fmla="*/ 4 h 11"/>
                  <a:gd name="T2" fmla="*/ 2 w 43"/>
                  <a:gd name="T3" fmla="*/ 11 h 11"/>
                  <a:gd name="T4" fmla="*/ 0 w 43"/>
                  <a:gd name="T5" fmla="*/ 9 h 11"/>
                  <a:gd name="T6" fmla="*/ 0 w 43"/>
                  <a:gd name="T7" fmla="*/ 9 h 11"/>
                  <a:gd name="T8" fmla="*/ 0 w 43"/>
                  <a:gd name="T9" fmla="*/ 9 h 11"/>
                  <a:gd name="T10" fmla="*/ 0 w 43"/>
                  <a:gd name="T11" fmla="*/ 9 h 11"/>
                  <a:gd name="T12" fmla="*/ 0 w 43"/>
                  <a:gd name="T13" fmla="*/ 7 h 11"/>
                  <a:gd name="T14" fmla="*/ 0 w 43"/>
                  <a:gd name="T15" fmla="*/ 7 h 11"/>
                  <a:gd name="T16" fmla="*/ 0 w 43"/>
                  <a:gd name="T17" fmla="*/ 7 h 11"/>
                  <a:gd name="T18" fmla="*/ 0 w 43"/>
                  <a:gd name="T19" fmla="*/ 7 h 11"/>
                  <a:gd name="T20" fmla="*/ 43 w 43"/>
                  <a:gd name="T21" fmla="*/ 0 h 11"/>
                  <a:gd name="T22" fmla="*/ 43 w 43"/>
                  <a:gd name="T23" fmla="*/ 0 h 11"/>
                  <a:gd name="T24" fmla="*/ 43 w 43"/>
                  <a:gd name="T25" fmla="*/ 0 h 11"/>
                  <a:gd name="T26" fmla="*/ 43 w 43"/>
                  <a:gd name="T27" fmla="*/ 0 h 11"/>
                  <a:gd name="T28" fmla="*/ 43 w 43"/>
                  <a:gd name="T29" fmla="*/ 2 h 11"/>
                  <a:gd name="T30" fmla="*/ 43 w 43"/>
                  <a:gd name="T31" fmla="*/ 2 h 11"/>
                  <a:gd name="T32" fmla="*/ 43 w 43"/>
                  <a:gd name="T33" fmla="*/ 2 h 11"/>
                  <a:gd name="T34" fmla="*/ 43 w 43"/>
                  <a:gd name="T35" fmla="*/ 2 h 11"/>
                  <a:gd name="T36" fmla="*/ 43 w 43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11">
                    <a:moveTo>
                      <a:pt x="43" y="4"/>
                    </a:move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D7D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Freeform 5251"/>
              <p:cNvSpPr>
                <a:spLocks/>
              </p:cNvSpPr>
              <p:nvPr/>
            </p:nvSpPr>
            <p:spPr bwMode="auto">
              <a:xfrm>
                <a:off x="4640" y="1312"/>
                <a:ext cx="43" cy="11"/>
              </a:xfrm>
              <a:custGeom>
                <a:avLst/>
                <a:gdLst>
                  <a:gd name="T0" fmla="*/ 43 w 43"/>
                  <a:gd name="T1" fmla="*/ 4 h 11"/>
                  <a:gd name="T2" fmla="*/ 0 w 43"/>
                  <a:gd name="T3" fmla="*/ 11 h 11"/>
                  <a:gd name="T4" fmla="*/ 0 w 43"/>
                  <a:gd name="T5" fmla="*/ 9 h 11"/>
                  <a:gd name="T6" fmla="*/ 0 w 43"/>
                  <a:gd name="T7" fmla="*/ 9 h 11"/>
                  <a:gd name="T8" fmla="*/ 0 w 43"/>
                  <a:gd name="T9" fmla="*/ 9 h 11"/>
                  <a:gd name="T10" fmla="*/ 0 w 43"/>
                  <a:gd name="T11" fmla="*/ 9 h 11"/>
                  <a:gd name="T12" fmla="*/ 0 w 43"/>
                  <a:gd name="T13" fmla="*/ 8 h 11"/>
                  <a:gd name="T14" fmla="*/ 0 w 43"/>
                  <a:gd name="T15" fmla="*/ 8 h 11"/>
                  <a:gd name="T16" fmla="*/ 0 w 43"/>
                  <a:gd name="T17" fmla="*/ 8 h 11"/>
                  <a:gd name="T18" fmla="*/ 0 w 43"/>
                  <a:gd name="T19" fmla="*/ 8 h 11"/>
                  <a:gd name="T20" fmla="*/ 43 w 43"/>
                  <a:gd name="T21" fmla="*/ 0 h 11"/>
                  <a:gd name="T22" fmla="*/ 43 w 43"/>
                  <a:gd name="T23" fmla="*/ 0 h 11"/>
                  <a:gd name="T24" fmla="*/ 43 w 43"/>
                  <a:gd name="T25" fmla="*/ 0 h 11"/>
                  <a:gd name="T26" fmla="*/ 43 w 43"/>
                  <a:gd name="T27" fmla="*/ 0 h 11"/>
                  <a:gd name="T28" fmla="*/ 43 w 43"/>
                  <a:gd name="T29" fmla="*/ 2 h 11"/>
                  <a:gd name="T30" fmla="*/ 43 w 43"/>
                  <a:gd name="T31" fmla="*/ 2 h 11"/>
                  <a:gd name="T32" fmla="*/ 43 w 43"/>
                  <a:gd name="T33" fmla="*/ 2 h 11"/>
                  <a:gd name="T34" fmla="*/ 43 w 43"/>
                  <a:gd name="T35" fmla="*/ 2 h 11"/>
                  <a:gd name="T36" fmla="*/ 43 w 43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11">
                    <a:moveTo>
                      <a:pt x="43" y="4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D7D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0" name="Freeform 5252"/>
              <p:cNvSpPr>
                <a:spLocks/>
              </p:cNvSpPr>
              <p:nvPr/>
            </p:nvSpPr>
            <p:spPr bwMode="auto">
              <a:xfrm>
                <a:off x="4640" y="1310"/>
                <a:ext cx="43" cy="11"/>
              </a:xfrm>
              <a:custGeom>
                <a:avLst/>
                <a:gdLst>
                  <a:gd name="T0" fmla="*/ 43 w 43"/>
                  <a:gd name="T1" fmla="*/ 4 h 11"/>
                  <a:gd name="T2" fmla="*/ 0 w 43"/>
                  <a:gd name="T3" fmla="*/ 11 h 11"/>
                  <a:gd name="T4" fmla="*/ 0 w 43"/>
                  <a:gd name="T5" fmla="*/ 10 h 11"/>
                  <a:gd name="T6" fmla="*/ 0 w 43"/>
                  <a:gd name="T7" fmla="*/ 10 h 11"/>
                  <a:gd name="T8" fmla="*/ 0 w 43"/>
                  <a:gd name="T9" fmla="*/ 10 h 11"/>
                  <a:gd name="T10" fmla="*/ 0 w 43"/>
                  <a:gd name="T11" fmla="*/ 10 h 11"/>
                  <a:gd name="T12" fmla="*/ 0 w 43"/>
                  <a:gd name="T13" fmla="*/ 8 h 11"/>
                  <a:gd name="T14" fmla="*/ 0 w 43"/>
                  <a:gd name="T15" fmla="*/ 8 h 11"/>
                  <a:gd name="T16" fmla="*/ 0 w 43"/>
                  <a:gd name="T17" fmla="*/ 8 h 11"/>
                  <a:gd name="T18" fmla="*/ 0 w 43"/>
                  <a:gd name="T19" fmla="*/ 8 h 11"/>
                  <a:gd name="T20" fmla="*/ 41 w 43"/>
                  <a:gd name="T21" fmla="*/ 0 h 11"/>
                  <a:gd name="T22" fmla="*/ 41 w 43"/>
                  <a:gd name="T23" fmla="*/ 0 h 11"/>
                  <a:gd name="T24" fmla="*/ 41 w 43"/>
                  <a:gd name="T25" fmla="*/ 0 h 11"/>
                  <a:gd name="T26" fmla="*/ 43 w 43"/>
                  <a:gd name="T27" fmla="*/ 0 h 11"/>
                  <a:gd name="T28" fmla="*/ 43 w 43"/>
                  <a:gd name="T29" fmla="*/ 2 h 11"/>
                  <a:gd name="T30" fmla="*/ 43 w 43"/>
                  <a:gd name="T31" fmla="*/ 2 h 11"/>
                  <a:gd name="T32" fmla="*/ 43 w 43"/>
                  <a:gd name="T33" fmla="*/ 2 h 11"/>
                  <a:gd name="T34" fmla="*/ 43 w 43"/>
                  <a:gd name="T35" fmla="*/ 2 h 11"/>
                  <a:gd name="T36" fmla="*/ 43 w 43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11">
                    <a:moveTo>
                      <a:pt x="43" y="4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D7DF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1" name="Freeform 5253"/>
              <p:cNvSpPr>
                <a:spLocks/>
              </p:cNvSpPr>
              <p:nvPr/>
            </p:nvSpPr>
            <p:spPr bwMode="auto">
              <a:xfrm>
                <a:off x="4640" y="1308"/>
                <a:ext cx="43" cy="12"/>
              </a:xfrm>
              <a:custGeom>
                <a:avLst/>
                <a:gdLst>
                  <a:gd name="T0" fmla="*/ 43 w 43"/>
                  <a:gd name="T1" fmla="*/ 4 h 12"/>
                  <a:gd name="T2" fmla="*/ 0 w 43"/>
                  <a:gd name="T3" fmla="*/ 12 h 12"/>
                  <a:gd name="T4" fmla="*/ 0 w 43"/>
                  <a:gd name="T5" fmla="*/ 10 h 12"/>
                  <a:gd name="T6" fmla="*/ 0 w 43"/>
                  <a:gd name="T7" fmla="*/ 10 h 12"/>
                  <a:gd name="T8" fmla="*/ 0 w 43"/>
                  <a:gd name="T9" fmla="*/ 10 h 12"/>
                  <a:gd name="T10" fmla="*/ 0 w 43"/>
                  <a:gd name="T11" fmla="*/ 10 h 12"/>
                  <a:gd name="T12" fmla="*/ 0 w 43"/>
                  <a:gd name="T13" fmla="*/ 8 h 12"/>
                  <a:gd name="T14" fmla="*/ 0 w 43"/>
                  <a:gd name="T15" fmla="*/ 8 h 12"/>
                  <a:gd name="T16" fmla="*/ 0 w 43"/>
                  <a:gd name="T17" fmla="*/ 8 h 12"/>
                  <a:gd name="T18" fmla="*/ 0 w 43"/>
                  <a:gd name="T19" fmla="*/ 8 h 12"/>
                  <a:gd name="T20" fmla="*/ 41 w 43"/>
                  <a:gd name="T21" fmla="*/ 0 h 12"/>
                  <a:gd name="T22" fmla="*/ 41 w 43"/>
                  <a:gd name="T23" fmla="*/ 0 h 12"/>
                  <a:gd name="T24" fmla="*/ 41 w 43"/>
                  <a:gd name="T25" fmla="*/ 0 h 12"/>
                  <a:gd name="T26" fmla="*/ 41 w 43"/>
                  <a:gd name="T27" fmla="*/ 0 h 12"/>
                  <a:gd name="T28" fmla="*/ 41 w 43"/>
                  <a:gd name="T29" fmla="*/ 2 h 12"/>
                  <a:gd name="T30" fmla="*/ 41 w 43"/>
                  <a:gd name="T31" fmla="*/ 2 h 12"/>
                  <a:gd name="T32" fmla="*/ 41 w 43"/>
                  <a:gd name="T33" fmla="*/ 2 h 12"/>
                  <a:gd name="T34" fmla="*/ 43 w 43"/>
                  <a:gd name="T35" fmla="*/ 2 h 12"/>
                  <a:gd name="T36" fmla="*/ 43 w 43"/>
                  <a:gd name="T37" fmla="*/ 4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12">
                    <a:moveTo>
                      <a:pt x="43" y="4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D7DF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2" name="Freeform 5254"/>
              <p:cNvSpPr>
                <a:spLocks/>
              </p:cNvSpPr>
              <p:nvPr/>
            </p:nvSpPr>
            <p:spPr bwMode="auto">
              <a:xfrm>
                <a:off x="4640" y="1306"/>
                <a:ext cx="41" cy="12"/>
              </a:xfrm>
              <a:custGeom>
                <a:avLst/>
                <a:gdLst>
                  <a:gd name="T0" fmla="*/ 41 w 41"/>
                  <a:gd name="T1" fmla="*/ 4 h 12"/>
                  <a:gd name="T2" fmla="*/ 0 w 41"/>
                  <a:gd name="T3" fmla="*/ 12 h 12"/>
                  <a:gd name="T4" fmla="*/ 0 w 41"/>
                  <a:gd name="T5" fmla="*/ 10 h 12"/>
                  <a:gd name="T6" fmla="*/ 0 w 41"/>
                  <a:gd name="T7" fmla="*/ 10 h 12"/>
                  <a:gd name="T8" fmla="*/ 0 w 41"/>
                  <a:gd name="T9" fmla="*/ 10 h 12"/>
                  <a:gd name="T10" fmla="*/ 0 w 41"/>
                  <a:gd name="T11" fmla="*/ 10 h 12"/>
                  <a:gd name="T12" fmla="*/ 0 w 41"/>
                  <a:gd name="T13" fmla="*/ 8 h 12"/>
                  <a:gd name="T14" fmla="*/ 0 w 41"/>
                  <a:gd name="T15" fmla="*/ 8 h 12"/>
                  <a:gd name="T16" fmla="*/ 0 w 41"/>
                  <a:gd name="T17" fmla="*/ 8 h 12"/>
                  <a:gd name="T18" fmla="*/ 0 w 41"/>
                  <a:gd name="T19" fmla="*/ 8 h 12"/>
                  <a:gd name="T20" fmla="*/ 41 w 41"/>
                  <a:gd name="T21" fmla="*/ 0 h 12"/>
                  <a:gd name="T22" fmla="*/ 41 w 41"/>
                  <a:gd name="T23" fmla="*/ 0 h 12"/>
                  <a:gd name="T24" fmla="*/ 41 w 41"/>
                  <a:gd name="T25" fmla="*/ 0 h 12"/>
                  <a:gd name="T26" fmla="*/ 41 w 41"/>
                  <a:gd name="T27" fmla="*/ 2 h 12"/>
                  <a:gd name="T28" fmla="*/ 41 w 41"/>
                  <a:gd name="T29" fmla="*/ 2 h 12"/>
                  <a:gd name="T30" fmla="*/ 41 w 41"/>
                  <a:gd name="T31" fmla="*/ 2 h 12"/>
                  <a:gd name="T32" fmla="*/ 41 w 41"/>
                  <a:gd name="T33" fmla="*/ 2 h 12"/>
                  <a:gd name="T34" fmla="*/ 41 w 41"/>
                  <a:gd name="T35" fmla="*/ 2 h 12"/>
                  <a:gd name="T36" fmla="*/ 41 w 41"/>
                  <a:gd name="T37" fmla="*/ 4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1" h="12">
                    <a:moveTo>
                      <a:pt x="41" y="4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D7DF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3" name="Freeform 5255"/>
              <p:cNvSpPr>
                <a:spLocks/>
              </p:cNvSpPr>
              <p:nvPr/>
            </p:nvSpPr>
            <p:spPr bwMode="auto">
              <a:xfrm>
                <a:off x="4640" y="1305"/>
                <a:ext cx="41" cy="11"/>
              </a:xfrm>
              <a:custGeom>
                <a:avLst/>
                <a:gdLst>
                  <a:gd name="T0" fmla="*/ 41 w 41"/>
                  <a:gd name="T1" fmla="*/ 3 h 11"/>
                  <a:gd name="T2" fmla="*/ 0 w 41"/>
                  <a:gd name="T3" fmla="*/ 11 h 11"/>
                  <a:gd name="T4" fmla="*/ 0 w 41"/>
                  <a:gd name="T5" fmla="*/ 9 h 11"/>
                  <a:gd name="T6" fmla="*/ 0 w 41"/>
                  <a:gd name="T7" fmla="*/ 9 h 11"/>
                  <a:gd name="T8" fmla="*/ 0 w 41"/>
                  <a:gd name="T9" fmla="*/ 9 h 11"/>
                  <a:gd name="T10" fmla="*/ 0 w 41"/>
                  <a:gd name="T11" fmla="*/ 9 h 11"/>
                  <a:gd name="T12" fmla="*/ 0 w 41"/>
                  <a:gd name="T13" fmla="*/ 7 h 11"/>
                  <a:gd name="T14" fmla="*/ 0 w 41"/>
                  <a:gd name="T15" fmla="*/ 7 h 11"/>
                  <a:gd name="T16" fmla="*/ 0 w 41"/>
                  <a:gd name="T17" fmla="*/ 7 h 11"/>
                  <a:gd name="T18" fmla="*/ 0 w 41"/>
                  <a:gd name="T19" fmla="*/ 7 h 11"/>
                  <a:gd name="T20" fmla="*/ 41 w 41"/>
                  <a:gd name="T21" fmla="*/ 0 h 11"/>
                  <a:gd name="T22" fmla="*/ 41 w 41"/>
                  <a:gd name="T23" fmla="*/ 0 h 11"/>
                  <a:gd name="T24" fmla="*/ 41 w 41"/>
                  <a:gd name="T25" fmla="*/ 0 h 11"/>
                  <a:gd name="T26" fmla="*/ 41 w 41"/>
                  <a:gd name="T27" fmla="*/ 1 h 11"/>
                  <a:gd name="T28" fmla="*/ 41 w 41"/>
                  <a:gd name="T29" fmla="*/ 1 h 11"/>
                  <a:gd name="T30" fmla="*/ 41 w 41"/>
                  <a:gd name="T31" fmla="*/ 1 h 11"/>
                  <a:gd name="T32" fmla="*/ 41 w 41"/>
                  <a:gd name="T33" fmla="*/ 1 h 11"/>
                  <a:gd name="T34" fmla="*/ 41 w 41"/>
                  <a:gd name="T35" fmla="*/ 3 h 11"/>
                  <a:gd name="T36" fmla="*/ 41 w 41"/>
                  <a:gd name="T37" fmla="*/ 3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1" h="11">
                    <a:moveTo>
                      <a:pt x="41" y="3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rgbClr val="DBE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Freeform 5256"/>
              <p:cNvSpPr>
                <a:spLocks/>
              </p:cNvSpPr>
              <p:nvPr/>
            </p:nvSpPr>
            <p:spPr bwMode="auto">
              <a:xfrm>
                <a:off x="4640" y="1303"/>
                <a:ext cx="41" cy="11"/>
              </a:xfrm>
              <a:custGeom>
                <a:avLst/>
                <a:gdLst>
                  <a:gd name="T0" fmla="*/ 41 w 41"/>
                  <a:gd name="T1" fmla="*/ 3 h 11"/>
                  <a:gd name="T2" fmla="*/ 0 w 41"/>
                  <a:gd name="T3" fmla="*/ 11 h 11"/>
                  <a:gd name="T4" fmla="*/ 0 w 41"/>
                  <a:gd name="T5" fmla="*/ 9 h 11"/>
                  <a:gd name="T6" fmla="*/ 0 w 41"/>
                  <a:gd name="T7" fmla="*/ 9 h 11"/>
                  <a:gd name="T8" fmla="*/ 0 w 41"/>
                  <a:gd name="T9" fmla="*/ 9 h 11"/>
                  <a:gd name="T10" fmla="*/ 0 w 41"/>
                  <a:gd name="T11" fmla="*/ 9 h 11"/>
                  <a:gd name="T12" fmla="*/ 0 w 41"/>
                  <a:gd name="T13" fmla="*/ 7 h 11"/>
                  <a:gd name="T14" fmla="*/ 0 w 41"/>
                  <a:gd name="T15" fmla="*/ 7 h 11"/>
                  <a:gd name="T16" fmla="*/ 0 w 41"/>
                  <a:gd name="T17" fmla="*/ 7 h 11"/>
                  <a:gd name="T18" fmla="*/ 0 w 41"/>
                  <a:gd name="T19" fmla="*/ 7 h 11"/>
                  <a:gd name="T20" fmla="*/ 41 w 41"/>
                  <a:gd name="T21" fmla="*/ 0 h 11"/>
                  <a:gd name="T22" fmla="*/ 41 w 41"/>
                  <a:gd name="T23" fmla="*/ 0 h 11"/>
                  <a:gd name="T24" fmla="*/ 41 w 41"/>
                  <a:gd name="T25" fmla="*/ 0 h 11"/>
                  <a:gd name="T26" fmla="*/ 41 w 41"/>
                  <a:gd name="T27" fmla="*/ 2 h 11"/>
                  <a:gd name="T28" fmla="*/ 41 w 41"/>
                  <a:gd name="T29" fmla="*/ 2 h 11"/>
                  <a:gd name="T30" fmla="*/ 41 w 41"/>
                  <a:gd name="T31" fmla="*/ 2 h 11"/>
                  <a:gd name="T32" fmla="*/ 41 w 41"/>
                  <a:gd name="T33" fmla="*/ 2 h 11"/>
                  <a:gd name="T34" fmla="*/ 41 w 41"/>
                  <a:gd name="T35" fmla="*/ 3 h 11"/>
                  <a:gd name="T36" fmla="*/ 41 w 41"/>
                  <a:gd name="T37" fmla="*/ 3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1" h="11">
                    <a:moveTo>
                      <a:pt x="41" y="3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close/>
                  </a:path>
                </a:pathLst>
              </a:custGeom>
              <a:solidFill>
                <a:srgbClr val="DBE1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5257"/>
              <p:cNvSpPr>
                <a:spLocks/>
              </p:cNvSpPr>
              <p:nvPr/>
            </p:nvSpPr>
            <p:spPr bwMode="auto">
              <a:xfrm>
                <a:off x="4640" y="1301"/>
                <a:ext cx="41" cy="11"/>
              </a:xfrm>
              <a:custGeom>
                <a:avLst/>
                <a:gdLst>
                  <a:gd name="T0" fmla="*/ 41 w 41"/>
                  <a:gd name="T1" fmla="*/ 4 h 11"/>
                  <a:gd name="T2" fmla="*/ 0 w 41"/>
                  <a:gd name="T3" fmla="*/ 11 h 11"/>
                  <a:gd name="T4" fmla="*/ 0 w 41"/>
                  <a:gd name="T5" fmla="*/ 9 h 11"/>
                  <a:gd name="T6" fmla="*/ 0 w 41"/>
                  <a:gd name="T7" fmla="*/ 9 h 11"/>
                  <a:gd name="T8" fmla="*/ 0 w 41"/>
                  <a:gd name="T9" fmla="*/ 9 h 11"/>
                  <a:gd name="T10" fmla="*/ 0 w 41"/>
                  <a:gd name="T11" fmla="*/ 9 h 11"/>
                  <a:gd name="T12" fmla="*/ 0 w 41"/>
                  <a:gd name="T13" fmla="*/ 7 h 11"/>
                  <a:gd name="T14" fmla="*/ 0 w 41"/>
                  <a:gd name="T15" fmla="*/ 7 h 11"/>
                  <a:gd name="T16" fmla="*/ 0 w 41"/>
                  <a:gd name="T17" fmla="*/ 7 h 11"/>
                  <a:gd name="T18" fmla="*/ 0 w 41"/>
                  <a:gd name="T19" fmla="*/ 5 h 11"/>
                  <a:gd name="T20" fmla="*/ 39 w 41"/>
                  <a:gd name="T21" fmla="*/ 0 h 11"/>
                  <a:gd name="T22" fmla="*/ 39 w 41"/>
                  <a:gd name="T23" fmla="*/ 0 h 11"/>
                  <a:gd name="T24" fmla="*/ 39 w 41"/>
                  <a:gd name="T25" fmla="*/ 0 h 11"/>
                  <a:gd name="T26" fmla="*/ 41 w 41"/>
                  <a:gd name="T27" fmla="*/ 2 h 11"/>
                  <a:gd name="T28" fmla="*/ 41 w 41"/>
                  <a:gd name="T29" fmla="*/ 2 h 11"/>
                  <a:gd name="T30" fmla="*/ 41 w 41"/>
                  <a:gd name="T31" fmla="*/ 2 h 11"/>
                  <a:gd name="T32" fmla="*/ 41 w 41"/>
                  <a:gd name="T33" fmla="*/ 2 h 11"/>
                  <a:gd name="T34" fmla="*/ 41 w 41"/>
                  <a:gd name="T35" fmla="*/ 4 h 11"/>
                  <a:gd name="T36" fmla="*/ 41 w 41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1" h="11">
                    <a:moveTo>
                      <a:pt x="41" y="4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9" y="0"/>
                    </a:lnTo>
                    <a:lnTo>
                      <a:pt x="41" y="2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DBE1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6" name="Freeform 5258"/>
              <p:cNvSpPr>
                <a:spLocks/>
              </p:cNvSpPr>
              <p:nvPr/>
            </p:nvSpPr>
            <p:spPr bwMode="auto">
              <a:xfrm>
                <a:off x="4640" y="1299"/>
                <a:ext cx="41" cy="11"/>
              </a:xfrm>
              <a:custGeom>
                <a:avLst/>
                <a:gdLst>
                  <a:gd name="T0" fmla="*/ 41 w 41"/>
                  <a:gd name="T1" fmla="*/ 4 h 11"/>
                  <a:gd name="T2" fmla="*/ 0 w 41"/>
                  <a:gd name="T3" fmla="*/ 11 h 11"/>
                  <a:gd name="T4" fmla="*/ 0 w 41"/>
                  <a:gd name="T5" fmla="*/ 9 h 11"/>
                  <a:gd name="T6" fmla="*/ 0 w 41"/>
                  <a:gd name="T7" fmla="*/ 9 h 11"/>
                  <a:gd name="T8" fmla="*/ 0 w 41"/>
                  <a:gd name="T9" fmla="*/ 9 h 11"/>
                  <a:gd name="T10" fmla="*/ 0 w 41"/>
                  <a:gd name="T11" fmla="*/ 7 h 11"/>
                  <a:gd name="T12" fmla="*/ 0 w 41"/>
                  <a:gd name="T13" fmla="*/ 7 h 11"/>
                  <a:gd name="T14" fmla="*/ 0 w 41"/>
                  <a:gd name="T15" fmla="*/ 7 h 11"/>
                  <a:gd name="T16" fmla="*/ 0 w 41"/>
                  <a:gd name="T17" fmla="*/ 7 h 11"/>
                  <a:gd name="T18" fmla="*/ 0 w 41"/>
                  <a:gd name="T19" fmla="*/ 6 h 11"/>
                  <a:gd name="T20" fmla="*/ 39 w 41"/>
                  <a:gd name="T21" fmla="*/ 0 h 11"/>
                  <a:gd name="T22" fmla="*/ 39 w 41"/>
                  <a:gd name="T23" fmla="*/ 0 h 11"/>
                  <a:gd name="T24" fmla="*/ 39 w 41"/>
                  <a:gd name="T25" fmla="*/ 0 h 11"/>
                  <a:gd name="T26" fmla="*/ 39 w 41"/>
                  <a:gd name="T27" fmla="*/ 2 h 11"/>
                  <a:gd name="T28" fmla="*/ 39 w 41"/>
                  <a:gd name="T29" fmla="*/ 2 h 11"/>
                  <a:gd name="T30" fmla="*/ 39 w 41"/>
                  <a:gd name="T31" fmla="*/ 2 h 11"/>
                  <a:gd name="T32" fmla="*/ 39 w 41"/>
                  <a:gd name="T33" fmla="*/ 2 h 11"/>
                  <a:gd name="T34" fmla="*/ 41 w 41"/>
                  <a:gd name="T35" fmla="*/ 4 h 11"/>
                  <a:gd name="T36" fmla="*/ 41 w 41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1" h="11">
                    <a:moveTo>
                      <a:pt x="41" y="4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39" y="0"/>
                    </a:lnTo>
                    <a:lnTo>
                      <a:pt x="39" y="2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DB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7" name="Freeform 5259"/>
              <p:cNvSpPr>
                <a:spLocks/>
              </p:cNvSpPr>
              <p:nvPr/>
            </p:nvSpPr>
            <p:spPr bwMode="auto">
              <a:xfrm>
                <a:off x="4640" y="1297"/>
                <a:ext cx="39" cy="9"/>
              </a:xfrm>
              <a:custGeom>
                <a:avLst/>
                <a:gdLst>
                  <a:gd name="T0" fmla="*/ 39 w 39"/>
                  <a:gd name="T1" fmla="*/ 4 h 9"/>
                  <a:gd name="T2" fmla="*/ 0 w 39"/>
                  <a:gd name="T3" fmla="*/ 9 h 9"/>
                  <a:gd name="T4" fmla="*/ 0 w 39"/>
                  <a:gd name="T5" fmla="*/ 9 h 9"/>
                  <a:gd name="T6" fmla="*/ 0 w 39"/>
                  <a:gd name="T7" fmla="*/ 9 h 9"/>
                  <a:gd name="T8" fmla="*/ 0 w 39"/>
                  <a:gd name="T9" fmla="*/ 9 h 9"/>
                  <a:gd name="T10" fmla="*/ 0 w 39"/>
                  <a:gd name="T11" fmla="*/ 8 h 9"/>
                  <a:gd name="T12" fmla="*/ 0 w 39"/>
                  <a:gd name="T13" fmla="*/ 8 h 9"/>
                  <a:gd name="T14" fmla="*/ 0 w 39"/>
                  <a:gd name="T15" fmla="*/ 8 h 9"/>
                  <a:gd name="T16" fmla="*/ 0 w 39"/>
                  <a:gd name="T17" fmla="*/ 8 h 9"/>
                  <a:gd name="T18" fmla="*/ 0 w 39"/>
                  <a:gd name="T19" fmla="*/ 6 h 9"/>
                  <a:gd name="T20" fmla="*/ 39 w 39"/>
                  <a:gd name="T21" fmla="*/ 0 h 9"/>
                  <a:gd name="T22" fmla="*/ 39 w 39"/>
                  <a:gd name="T23" fmla="*/ 0 h 9"/>
                  <a:gd name="T24" fmla="*/ 39 w 39"/>
                  <a:gd name="T25" fmla="*/ 0 h 9"/>
                  <a:gd name="T26" fmla="*/ 39 w 39"/>
                  <a:gd name="T27" fmla="*/ 2 h 9"/>
                  <a:gd name="T28" fmla="*/ 39 w 39"/>
                  <a:gd name="T29" fmla="*/ 2 h 9"/>
                  <a:gd name="T30" fmla="*/ 39 w 39"/>
                  <a:gd name="T31" fmla="*/ 2 h 9"/>
                  <a:gd name="T32" fmla="*/ 39 w 39"/>
                  <a:gd name="T33" fmla="*/ 2 h 9"/>
                  <a:gd name="T34" fmla="*/ 39 w 39"/>
                  <a:gd name="T35" fmla="*/ 4 h 9"/>
                  <a:gd name="T36" fmla="*/ 39 w 39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9" h="9">
                    <a:moveTo>
                      <a:pt x="39" y="4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9" y="0"/>
                    </a:lnTo>
                    <a:lnTo>
                      <a:pt x="39" y="2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E0E6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8" name="Freeform 5260"/>
              <p:cNvSpPr>
                <a:spLocks/>
              </p:cNvSpPr>
              <p:nvPr/>
            </p:nvSpPr>
            <p:spPr bwMode="auto">
              <a:xfrm>
                <a:off x="4640" y="1295"/>
                <a:ext cx="39" cy="10"/>
              </a:xfrm>
              <a:custGeom>
                <a:avLst/>
                <a:gdLst>
                  <a:gd name="T0" fmla="*/ 39 w 39"/>
                  <a:gd name="T1" fmla="*/ 4 h 10"/>
                  <a:gd name="T2" fmla="*/ 0 w 39"/>
                  <a:gd name="T3" fmla="*/ 10 h 10"/>
                  <a:gd name="T4" fmla="*/ 0 w 39"/>
                  <a:gd name="T5" fmla="*/ 10 h 10"/>
                  <a:gd name="T6" fmla="*/ 0 w 39"/>
                  <a:gd name="T7" fmla="*/ 10 h 10"/>
                  <a:gd name="T8" fmla="*/ 0 w 39"/>
                  <a:gd name="T9" fmla="*/ 10 h 10"/>
                  <a:gd name="T10" fmla="*/ 0 w 39"/>
                  <a:gd name="T11" fmla="*/ 8 h 10"/>
                  <a:gd name="T12" fmla="*/ 0 w 39"/>
                  <a:gd name="T13" fmla="*/ 8 h 10"/>
                  <a:gd name="T14" fmla="*/ 0 w 39"/>
                  <a:gd name="T15" fmla="*/ 8 h 10"/>
                  <a:gd name="T16" fmla="*/ 2 w 39"/>
                  <a:gd name="T17" fmla="*/ 8 h 10"/>
                  <a:gd name="T18" fmla="*/ 2 w 39"/>
                  <a:gd name="T19" fmla="*/ 6 h 10"/>
                  <a:gd name="T20" fmla="*/ 38 w 39"/>
                  <a:gd name="T21" fmla="*/ 0 h 10"/>
                  <a:gd name="T22" fmla="*/ 39 w 39"/>
                  <a:gd name="T23" fmla="*/ 0 h 10"/>
                  <a:gd name="T24" fmla="*/ 39 w 39"/>
                  <a:gd name="T25" fmla="*/ 0 h 10"/>
                  <a:gd name="T26" fmla="*/ 39 w 39"/>
                  <a:gd name="T27" fmla="*/ 2 h 10"/>
                  <a:gd name="T28" fmla="*/ 39 w 39"/>
                  <a:gd name="T29" fmla="*/ 2 h 10"/>
                  <a:gd name="T30" fmla="*/ 39 w 39"/>
                  <a:gd name="T31" fmla="*/ 2 h 10"/>
                  <a:gd name="T32" fmla="*/ 39 w 39"/>
                  <a:gd name="T33" fmla="*/ 2 h 10"/>
                  <a:gd name="T34" fmla="*/ 39 w 39"/>
                  <a:gd name="T35" fmla="*/ 4 h 10"/>
                  <a:gd name="T36" fmla="*/ 39 w 39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9" h="10">
                    <a:moveTo>
                      <a:pt x="39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2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E0E6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Freeform 5261"/>
              <p:cNvSpPr>
                <a:spLocks/>
              </p:cNvSpPr>
              <p:nvPr/>
            </p:nvSpPr>
            <p:spPr bwMode="auto">
              <a:xfrm>
                <a:off x="4640" y="1293"/>
                <a:ext cx="39" cy="10"/>
              </a:xfrm>
              <a:custGeom>
                <a:avLst/>
                <a:gdLst>
                  <a:gd name="T0" fmla="*/ 39 w 39"/>
                  <a:gd name="T1" fmla="*/ 4 h 10"/>
                  <a:gd name="T2" fmla="*/ 0 w 39"/>
                  <a:gd name="T3" fmla="*/ 10 h 10"/>
                  <a:gd name="T4" fmla="*/ 0 w 39"/>
                  <a:gd name="T5" fmla="*/ 10 h 10"/>
                  <a:gd name="T6" fmla="*/ 0 w 39"/>
                  <a:gd name="T7" fmla="*/ 10 h 10"/>
                  <a:gd name="T8" fmla="*/ 2 w 39"/>
                  <a:gd name="T9" fmla="*/ 10 h 10"/>
                  <a:gd name="T10" fmla="*/ 2 w 39"/>
                  <a:gd name="T11" fmla="*/ 8 h 10"/>
                  <a:gd name="T12" fmla="*/ 2 w 39"/>
                  <a:gd name="T13" fmla="*/ 8 h 10"/>
                  <a:gd name="T14" fmla="*/ 2 w 39"/>
                  <a:gd name="T15" fmla="*/ 8 h 10"/>
                  <a:gd name="T16" fmla="*/ 2 w 39"/>
                  <a:gd name="T17" fmla="*/ 8 h 10"/>
                  <a:gd name="T18" fmla="*/ 2 w 39"/>
                  <a:gd name="T19" fmla="*/ 6 h 10"/>
                  <a:gd name="T20" fmla="*/ 38 w 39"/>
                  <a:gd name="T21" fmla="*/ 0 h 10"/>
                  <a:gd name="T22" fmla="*/ 38 w 39"/>
                  <a:gd name="T23" fmla="*/ 0 h 10"/>
                  <a:gd name="T24" fmla="*/ 38 w 39"/>
                  <a:gd name="T25" fmla="*/ 0 h 10"/>
                  <a:gd name="T26" fmla="*/ 38 w 39"/>
                  <a:gd name="T27" fmla="*/ 2 h 10"/>
                  <a:gd name="T28" fmla="*/ 38 w 39"/>
                  <a:gd name="T29" fmla="*/ 2 h 10"/>
                  <a:gd name="T30" fmla="*/ 39 w 39"/>
                  <a:gd name="T31" fmla="*/ 2 h 10"/>
                  <a:gd name="T32" fmla="*/ 39 w 39"/>
                  <a:gd name="T33" fmla="*/ 2 h 10"/>
                  <a:gd name="T34" fmla="*/ 39 w 39"/>
                  <a:gd name="T35" fmla="*/ 4 h 10"/>
                  <a:gd name="T36" fmla="*/ 39 w 39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9" h="10">
                    <a:moveTo>
                      <a:pt x="39" y="4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E0E6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Freeform 5262"/>
              <p:cNvSpPr>
                <a:spLocks/>
              </p:cNvSpPr>
              <p:nvPr/>
            </p:nvSpPr>
            <p:spPr bwMode="auto">
              <a:xfrm>
                <a:off x="4642" y="1291"/>
                <a:ext cx="36" cy="10"/>
              </a:xfrm>
              <a:custGeom>
                <a:avLst/>
                <a:gdLst>
                  <a:gd name="T0" fmla="*/ 36 w 36"/>
                  <a:gd name="T1" fmla="*/ 4 h 10"/>
                  <a:gd name="T2" fmla="*/ 0 w 36"/>
                  <a:gd name="T3" fmla="*/ 10 h 10"/>
                  <a:gd name="T4" fmla="*/ 0 w 36"/>
                  <a:gd name="T5" fmla="*/ 10 h 10"/>
                  <a:gd name="T6" fmla="*/ 0 w 36"/>
                  <a:gd name="T7" fmla="*/ 10 h 10"/>
                  <a:gd name="T8" fmla="*/ 0 w 36"/>
                  <a:gd name="T9" fmla="*/ 10 h 10"/>
                  <a:gd name="T10" fmla="*/ 0 w 36"/>
                  <a:gd name="T11" fmla="*/ 8 h 10"/>
                  <a:gd name="T12" fmla="*/ 0 w 36"/>
                  <a:gd name="T13" fmla="*/ 8 h 10"/>
                  <a:gd name="T14" fmla="*/ 0 w 36"/>
                  <a:gd name="T15" fmla="*/ 8 h 10"/>
                  <a:gd name="T16" fmla="*/ 0 w 36"/>
                  <a:gd name="T17" fmla="*/ 8 h 10"/>
                  <a:gd name="T18" fmla="*/ 0 w 36"/>
                  <a:gd name="T19" fmla="*/ 6 h 10"/>
                  <a:gd name="T20" fmla="*/ 36 w 36"/>
                  <a:gd name="T21" fmla="*/ 0 h 10"/>
                  <a:gd name="T22" fmla="*/ 36 w 36"/>
                  <a:gd name="T23" fmla="*/ 0 h 10"/>
                  <a:gd name="T24" fmla="*/ 36 w 36"/>
                  <a:gd name="T25" fmla="*/ 2 h 10"/>
                  <a:gd name="T26" fmla="*/ 36 w 36"/>
                  <a:gd name="T27" fmla="*/ 2 h 10"/>
                  <a:gd name="T28" fmla="*/ 36 w 36"/>
                  <a:gd name="T29" fmla="*/ 2 h 10"/>
                  <a:gd name="T30" fmla="*/ 36 w 36"/>
                  <a:gd name="T31" fmla="*/ 2 h 10"/>
                  <a:gd name="T32" fmla="*/ 36 w 36"/>
                  <a:gd name="T33" fmla="*/ 2 h 10"/>
                  <a:gd name="T34" fmla="*/ 36 w 36"/>
                  <a:gd name="T35" fmla="*/ 4 h 10"/>
                  <a:gd name="T36" fmla="*/ 36 w 36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0E6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5263"/>
              <p:cNvSpPr>
                <a:spLocks/>
              </p:cNvSpPr>
              <p:nvPr/>
            </p:nvSpPr>
            <p:spPr bwMode="auto">
              <a:xfrm>
                <a:off x="4642" y="1289"/>
                <a:ext cx="36" cy="10"/>
              </a:xfrm>
              <a:custGeom>
                <a:avLst/>
                <a:gdLst>
                  <a:gd name="T0" fmla="*/ 36 w 36"/>
                  <a:gd name="T1" fmla="*/ 4 h 10"/>
                  <a:gd name="T2" fmla="*/ 0 w 36"/>
                  <a:gd name="T3" fmla="*/ 10 h 10"/>
                  <a:gd name="T4" fmla="*/ 0 w 36"/>
                  <a:gd name="T5" fmla="*/ 10 h 10"/>
                  <a:gd name="T6" fmla="*/ 0 w 36"/>
                  <a:gd name="T7" fmla="*/ 10 h 10"/>
                  <a:gd name="T8" fmla="*/ 0 w 36"/>
                  <a:gd name="T9" fmla="*/ 10 h 10"/>
                  <a:gd name="T10" fmla="*/ 0 w 36"/>
                  <a:gd name="T11" fmla="*/ 8 h 10"/>
                  <a:gd name="T12" fmla="*/ 0 w 36"/>
                  <a:gd name="T13" fmla="*/ 8 h 10"/>
                  <a:gd name="T14" fmla="*/ 0 w 36"/>
                  <a:gd name="T15" fmla="*/ 8 h 10"/>
                  <a:gd name="T16" fmla="*/ 0 w 36"/>
                  <a:gd name="T17" fmla="*/ 8 h 10"/>
                  <a:gd name="T18" fmla="*/ 0 w 36"/>
                  <a:gd name="T19" fmla="*/ 6 h 10"/>
                  <a:gd name="T20" fmla="*/ 34 w 36"/>
                  <a:gd name="T21" fmla="*/ 0 h 10"/>
                  <a:gd name="T22" fmla="*/ 34 w 36"/>
                  <a:gd name="T23" fmla="*/ 0 h 10"/>
                  <a:gd name="T24" fmla="*/ 36 w 36"/>
                  <a:gd name="T25" fmla="*/ 2 h 10"/>
                  <a:gd name="T26" fmla="*/ 36 w 36"/>
                  <a:gd name="T27" fmla="*/ 2 h 10"/>
                  <a:gd name="T28" fmla="*/ 36 w 36"/>
                  <a:gd name="T29" fmla="*/ 2 h 10"/>
                  <a:gd name="T30" fmla="*/ 36 w 36"/>
                  <a:gd name="T31" fmla="*/ 2 h 10"/>
                  <a:gd name="T32" fmla="*/ 36 w 36"/>
                  <a:gd name="T33" fmla="*/ 4 h 10"/>
                  <a:gd name="T34" fmla="*/ 36 w 36"/>
                  <a:gd name="T35" fmla="*/ 4 h 10"/>
                  <a:gd name="T36" fmla="*/ 36 w 36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3E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2" name="Freeform 5264"/>
              <p:cNvSpPr>
                <a:spLocks/>
              </p:cNvSpPr>
              <p:nvPr/>
            </p:nvSpPr>
            <p:spPr bwMode="auto">
              <a:xfrm>
                <a:off x="4642" y="1288"/>
                <a:ext cx="36" cy="9"/>
              </a:xfrm>
              <a:custGeom>
                <a:avLst/>
                <a:gdLst>
                  <a:gd name="T0" fmla="*/ 36 w 36"/>
                  <a:gd name="T1" fmla="*/ 3 h 9"/>
                  <a:gd name="T2" fmla="*/ 0 w 36"/>
                  <a:gd name="T3" fmla="*/ 9 h 9"/>
                  <a:gd name="T4" fmla="*/ 0 w 36"/>
                  <a:gd name="T5" fmla="*/ 9 h 9"/>
                  <a:gd name="T6" fmla="*/ 0 w 36"/>
                  <a:gd name="T7" fmla="*/ 9 h 9"/>
                  <a:gd name="T8" fmla="*/ 0 w 36"/>
                  <a:gd name="T9" fmla="*/ 9 h 9"/>
                  <a:gd name="T10" fmla="*/ 0 w 36"/>
                  <a:gd name="T11" fmla="*/ 7 h 9"/>
                  <a:gd name="T12" fmla="*/ 0 w 36"/>
                  <a:gd name="T13" fmla="*/ 7 h 9"/>
                  <a:gd name="T14" fmla="*/ 0 w 36"/>
                  <a:gd name="T15" fmla="*/ 7 h 9"/>
                  <a:gd name="T16" fmla="*/ 0 w 36"/>
                  <a:gd name="T17" fmla="*/ 7 h 9"/>
                  <a:gd name="T18" fmla="*/ 0 w 36"/>
                  <a:gd name="T19" fmla="*/ 5 h 9"/>
                  <a:gd name="T20" fmla="*/ 34 w 36"/>
                  <a:gd name="T21" fmla="*/ 0 h 9"/>
                  <a:gd name="T22" fmla="*/ 34 w 36"/>
                  <a:gd name="T23" fmla="*/ 0 h 9"/>
                  <a:gd name="T24" fmla="*/ 34 w 36"/>
                  <a:gd name="T25" fmla="*/ 1 h 9"/>
                  <a:gd name="T26" fmla="*/ 34 w 36"/>
                  <a:gd name="T27" fmla="*/ 1 h 9"/>
                  <a:gd name="T28" fmla="*/ 34 w 36"/>
                  <a:gd name="T29" fmla="*/ 1 h 9"/>
                  <a:gd name="T30" fmla="*/ 34 w 36"/>
                  <a:gd name="T31" fmla="*/ 1 h 9"/>
                  <a:gd name="T32" fmla="*/ 36 w 36"/>
                  <a:gd name="T33" fmla="*/ 3 h 9"/>
                  <a:gd name="T34" fmla="*/ 36 w 36"/>
                  <a:gd name="T35" fmla="*/ 3 h 9"/>
                  <a:gd name="T36" fmla="*/ 36 w 36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9">
                    <a:moveTo>
                      <a:pt x="36" y="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E3E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Freeform 5265"/>
              <p:cNvSpPr>
                <a:spLocks/>
              </p:cNvSpPr>
              <p:nvPr/>
            </p:nvSpPr>
            <p:spPr bwMode="auto">
              <a:xfrm>
                <a:off x="4642" y="1286"/>
                <a:ext cx="34" cy="9"/>
              </a:xfrm>
              <a:custGeom>
                <a:avLst/>
                <a:gdLst>
                  <a:gd name="T0" fmla="*/ 34 w 34"/>
                  <a:gd name="T1" fmla="*/ 3 h 9"/>
                  <a:gd name="T2" fmla="*/ 0 w 34"/>
                  <a:gd name="T3" fmla="*/ 9 h 9"/>
                  <a:gd name="T4" fmla="*/ 0 w 34"/>
                  <a:gd name="T5" fmla="*/ 9 h 9"/>
                  <a:gd name="T6" fmla="*/ 0 w 34"/>
                  <a:gd name="T7" fmla="*/ 9 h 9"/>
                  <a:gd name="T8" fmla="*/ 0 w 34"/>
                  <a:gd name="T9" fmla="*/ 9 h 9"/>
                  <a:gd name="T10" fmla="*/ 0 w 34"/>
                  <a:gd name="T11" fmla="*/ 7 h 9"/>
                  <a:gd name="T12" fmla="*/ 0 w 34"/>
                  <a:gd name="T13" fmla="*/ 7 h 9"/>
                  <a:gd name="T14" fmla="*/ 0 w 34"/>
                  <a:gd name="T15" fmla="*/ 7 h 9"/>
                  <a:gd name="T16" fmla="*/ 0 w 34"/>
                  <a:gd name="T17" fmla="*/ 7 h 9"/>
                  <a:gd name="T18" fmla="*/ 0 w 34"/>
                  <a:gd name="T19" fmla="*/ 5 h 9"/>
                  <a:gd name="T20" fmla="*/ 34 w 34"/>
                  <a:gd name="T21" fmla="*/ 0 h 9"/>
                  <a:gd name="T22" fmla="*/ 34 w 34"/>
                  <a:gd name="T23" fmla="*/ 0 h 9"/>
                  <a:gd name="T24" fmla="*/ 34 w 34"/>
                  <a:gd name="T25" fmla="*/ 0 h 9"/>
                  <a:gd name="T26" fmla="*/ 34 w 34"/>
                  <a:gd name="T27" fmla="*/ 0 h 9"/>
                  <a:gd name="T28" fmla="*/ 34 w 34"/>
                  <a:gd name="T29" fmla="*/ 0 h 9"/>
                  <a:gd name="T30" fmla="*/ 34 w 34"/>
                  <a:gd name="T31" fmla="*/ 2 h 9"/>
                  <a:gd name="T32" fmla="*/ 34 w 34"/>
                  <a:gd name="T33" fmla="*/ 2 h 9"/>
                  <a:gd name="T34" fmla="*/ 34 w 34"/>
                  <a:gd name="T35" fmla="*/ 2 h 9"/>
                  <a:gd name="T36" fmla="*/ 34 w 34"/>
                  <a:gd name="T37" fmla="*/ 2 h 9"/>
                  <a:gd name="T38" fmla="*/ 34 w 34"/>
                  <a:gd name="T39" fmla="*/ 2 h 9"/>
                  <a:gd name="T40" fmla="*/ 34 w 34"/>
                  <a:gd name="T41" fmla="*/ 2 h 9"/>
                  <a:gd name="T42" fmla="*/ 34 w 34"/>
                  <a:gd name="T43" fmla="*/ 2 h 9"/>
                  <a:gd name="T44" fmla="*/ 34 w 34"/>
                  <a:gd name="T45" fmla="*/ 2 h 9"/>
                  <a:gd name="T46" fmla="*/ 34 w 34"/>
                  <a:gd name="T47" fmla="*/ 3 h 9"/>
                  <a:gd name="T48" fmla="*/ 34 w 34"/>
                  <a:gd name="T49" fmla="*/ 3 h 9"/>
                  <a:gd name="T50" fmla="*/ 34 w 34"/>
                  <a:gd name="T51" fmla="*/ 3 h 9"/>
                  <a:gd name="T52" fmla="*/ 34 w 34"/>
                  <a:gd name="T53" fmla="*/ 3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" h="9">
                    <a:moveTo>
                      <a:pt x="34" y="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4" y="0"/>
                    </a:lnTo>
                    <a:lnTo>
                      <a:pt x="34" y="2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E3E7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Freeform 5266"/>
              <p:cNvSpPr>
                <a:spLocks/>
              </p:cNvSpPr>
              <p:nvPr/>
            </p:nvSpPr>
            <p:spPr bwMode="auto">
              <a:xfrm>
                <a:off x="4642" y="1284"/>
                <a:ext cx="34" cy="9"/>
              </a:xfrm>
              <a:custGeom>
                <a:avLst/>
                <a:gdLst>
                  <a:gd name="T0" fmla="*/ 34 w 34"/>
                  <a:gd name="T1" fmla="*/ 4 h 9"/>
                  <a:gd name="T2" fmla="*/ 0 w 34"/>
                  <a:gd name="T3" fmla="*/ 9 h 9"/>
                  <a:gd name="T4" fmla="*/ 0 w 34"/>
                  <a:gd name="T5" fmla="*/ 9 h 9"/>
                  <a:gd name="T6" fmla="*/ 0 w 34"/>
                  <a:gd name="T7" fmla="*/ 9 h 9"/>
                  <a:gd name="T8" fmla="*/ 0 w 34"/>
                  <a:gd name="T9" fmla="*/ 9 h 9"/>
                  <a:gd name="T10" fmla="*/ 0 w 34"/>
                  <a:gd name="T11" fmla="*/ 7 h 9"/>
                  <a:gd name="T12" fmla="*/ 0 w 34"/>
                  <a:gd name="T13" fmla="*/ 7 h 9"/>
                  <a:gd name="T14" fmla="*/ 0 w 34"/>
                  <a:gd name="T15" fmla="*/ 7 h 9"/>
                  <a:gd name="T16" fmla="*/ 0 w 34"/>
                  <a:gd name="T17" fmla="*/ 5 h 9"/>
                  <a:gd name="T18" fmla="*/ 0 w 34"/>
                  <a:gd name="T19" fmla="*/ 5 h 9"/>
                  <a:gd name="T20" fmla="*/ 32 w 34"/>
                  <a:gd name="T21" fmla="*/ 0 h 9"/>
                  <a:gd name="T22" fmla="*/ 32 w 34"/>
                  <a:gd name="T23" fmla="*/ 0 h 9"/>
                  <a:gd name="T24" fmla="*/ 32 w 34"/>
                  <a:gd name="T25" fmla="*/ 2 h 9"/>
                  <a:gd name="T26" fmla="*/ 32 w 34"/>
                  <a:gd name="T27" fmla="*/ 2 h 9"/>
                  <a:gd name="T28" fmla="*/ 34 w 34"/>
                  <a:gd name="T29" fmla="*/ 2 h 9"/>
                  <a:gd name="T30" fmla="*/ 34 w 34"/>
                  <a:gd name="T31" fmla="*/ 2 h 9"/>
                  <a:gd name="T32" fmla="*/ 34 w 34"/>
                  <a:gd name="T33" fmla="*/ 2 h 9"/>
                  <a:gd name="T34" fmla="*/ 34 w 34"/>
                  <a:gd name="T35" fmla="*/ 4 h 9"/>
                  <a:gd name="T36" fmla="*/ 34 w 34"/>
                  <a:gd name="T37" fmla="*/ 4 h 9"/>
                  <a:gd name="T38" fmla="*/ 34 w 34"/>
                  <a:gd name="T39" fmla="*/ 4 h 9"/>
                  <a:gd name="T40" fmla="*/ 34 w 34"/>
                  <a:gd name="T41" fmla="*/ 4 h 9"/>
                  <a:gd name="T42" fmla="*/ 34 w 34"/>
                  <a:gd name="T43" fmla="*/ 4 h 9"/>
                  <a:gd name="T44" fmla="*/ 34 w 34"/>
                  <a:gd name="T45" fmla="*/ 4 h 9"/>
                  <a:gd name="T46" fmla="*/ 34 w 34"/>
                  <a:gd name="T47" fmla="*/ 4 h 9"/>
                  <a:gd name="T48" fmla="*/ 34 w 34"/>
                  <a:gd name="T49" fmla="*/ 4 h 9"/>
                  <a:gd name="T50" fmla="*/ 34 w 34"/>
                  <a:gd name="T51" fmla="*/ 4 h 9"/>
                  <a:gd name="T52" fmla="*/ 34 w 34"/>
                  <a:gd name="T53" fmla="*/ 4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4" h="9">
                    <a:moveTo>
                      <a:pt x="34" y="4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E3E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5" name="Freeform 5267"/>
              <p:cNvSpPr>
                <a:spLocks/>
              </p:cNvSpPr>
              <p:nvPr/>
            </p:nvSpPr>
            <p:spPr bwMode="auto">
              <a:xfrm>
                <a:off x="4642" y="1282"/>
                <a:ext cx="34" cy="9"/>
              </a:xfrm>
              <a:custGeom>
                <a:avLst/>
                <a:gdLst>
                  <a:gd name="T0" fmla="*/ 34 w 34"/>
                  <a:gd name="T1" fmla="*/ 4 h 9"/>
                  <a:gd name="T2" fmla="*/ 0 w 34"/>
                  <a:gd name="T3" fmla="*/ 9 h 9"/>
                  <a:gd name="T4" fmla="*/ 0 w 34"/>
                  <a:gd name="T5" fmla="*/ 9 h 9"/>
                  <a:gd name="T6" fmla="*/ 0 w 34"/>
                  <a:gd name="T7" fmla="*/ 9 h 9"/>
                  <a:gd name="T8" fmla="*/ 0 w 34"/>
                  <a:gd name="T9" fmla="*/ 7 h 9"/>
                  <a:gd name="T10" fmla="*/ 0 w 34"/>
                  <a:gd name="T11" fmla="*/ 7 h 9"/>
                  <a:gd name="T12" fmla="*/ 0 w 34"/>
                  <a:gd name="T13" fmla="*/ 7 h 9"/>
                  <a:gd name="T14" fmla="*/ 0 w 34"/>
                  <a:gd name="T15" fmla="*/ 7 h 9"/>
                  <a:gd name="T16" fmla="*/ 0 w 34"/>
                  <a:gd name="T17" fmla="*/ 6 h 9"/>
                  <a:gd name="T18" fmla="*/ 1 w 34"/>
                  <a:gd name="T19" fmla="*/ 6 h 9"/>
                  <a:gd name="T20" fmla="*/ 32 w 34"/>
                  <a:gd name="T21" fmla="*/ 0 h 9"/>
                  <a:gd name="T22" fmla="*/ 32 w 34"/>
                  <a:gd name="T23" fmla="*/ 2 h 9"/>
                  <a:gd name="T24" fmla="*/ 32 w 34"/>
                  <a:gd name="T25" fmla="*/ 2 h 9"/>
                  <a:gd name="T26" fmla="*/ 32 w 34"/>
                  <a:gd name="T27" fmla="*/ 2 h 9"/>
                  <a:gd name="T28" fmla="*/ 32 w 34"/>
                  <a:gd name="T29" fmla="*/ 2 h 9"/>
                  <a:gd name="T30" fmla="*/ 32 w 34"/>
                  <a:gd name="T31" fmla="*/ 2 h 9"/>
                  <a:gd name="T32" fmla="*/ 32 w 34"/>
                  <a:gd name="T33" fmla="*/ 4 h 9"/>
                  <a:gd name="T34" fmla="*/ 32 w 34"/>
                  <a:gd name="T35" fmla="*/ 4 h 9"/>
                  <a:gd name="T36" fmla="*/ 34 w 34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9">
                    <a:moveTo>
                      <a:pt x="34" y="4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E7EB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6" name="Freeform 5268"/>
              <p:cNvSpPr>
                <a:spLocks/>
              </p:cNvSpPr>
              <p:nvPr/>
            </p:nvSpPr>
            <p:spPr bwMode="auto">
              <a:xfrm>
                <a:off x="4642" y="1280"/>
                <a:ext cx="32" cy="9"/>
              </a:xfrm>
              <a:custGeom>
                <a:avLst/>
                <a:gdLst>
                  <a:gd name="T0" fmla="*/ 32 w 32"/>
                  <a:gd name="T1" fmla="*/ 4 h 9"/>
                  <a:gd name="T2" fmla="*/ 0 w 32"/>
                  <a:gd name="T3" fmla="*/ 9 h 9"/>
                  <a:gd name="T4" fmla="*/ 0 w 32"/>
                  <a:gd name="T5" fmla="*/ 9 h 9"/>
                  <a:gd name="T6" fmla="*/ 0 w 32"/>
                  <a:gd name="T7" fmla="*/ 9 h 9"/>
                  <a:gd name="T8" fmla="*/ 0 w 32"/>
                  <a:gd name="T9" fmla="*/ 8 h 9"/>
                  <a:gd name="T10" fmla="*/ 1 w 32"/>
                  <a:gd name="T11" fmla="*/ 8 h 9"/>
                  <a:gd name="T12" fmla="*/ 1 w 32"/>
                  <a:gd name="T13" fmla="*/ 8 h 9"/>
                  <a:gd name="T14" fmla="*/ 1 w 32"/>
                  <a:gd name="T15" fmla="*/ 8 h 9"/>
                  <a:gd name="T16" fmla="*/ 1 w 32"/>
                  <a:gd name="T17" fmla="*/ 6 h 9"/>
                  <a:gd name="T18" fmla="*/ 1 w 32"/>
                  <a:gd name="T19" fmla="*/ 6 h 9"/>
                  <a:gd name="T20" fmla="*/ 31 w 32"/>
                  <a:gd name="T21" fmla="*/ 0 h 9"/>
                  <a:gd name="T22" fmla="*/ 31 w 32"/>
                  <a:gd name="T23" fmla="*/ 2 h 9"/>
                  <a:gd name="T24" fmla="*/ 32 w 32"/>
                  <a:gd name="T25" fmla="*/ 2 h 9"/>
                  <a:gd name="T26" fmla="*/ 32 w 32"/>
                  <a:gd name="T27" fmla="*/ 2 h 9"/>
                  <a:gd name="T28" fmla="*/ 32 w 32"/>
                  <a:gd name="T29" fmla="*/ 2 h 9"/>
                  <a:gd name="T30" fmla="*/ 32 w 32"/>
                  <a:gd name="T31" fmla="*/ 4 h 9"/>
                  <a:gd name="T32" fmla="*/ 32 w 32"/>
                  <a:gd name="T33" fmla="*/ 4 h 9"/>
                  <a:gd name="T34" fmla="*/ 32 w 32"/>
                  <a:gd name="T35" fmla="*/ 4 h 9"/>
                  <a:gd name="T36" fmla="*/ 32 w 32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9">
                    <a:moveTo>
                      <a:pt x="32" y="4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E7EB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7" name="Freeform 5269"/>
              <p:cNvSpPr>
                <a:spLocks/>
              </p:cNvSpPr>
              <p:nvPr/>
            </p:nvSpPr>
            <p:spPr bwMode="auto">
              <a:xfrm>
                <a:off x="4643" y="1278"/>
                <a:ext cx="31" cy="10"/>
              </a:xfrm>
              <a:custGeom>
                <a:avLst/>
                <a:gdLst>
                  <a:gd name="T0" fmla="*/ 31 w 31"/>
                  <a:gd name="T1" fmla="*/ 4 h 10"/>
                  <a:gd name="T2" fmla="*/ 0 w 31"/>
                  <a:gd name="T3" fmla="*/ 10 h 10"/>
                  <a:gd name="T4" fmla="*/ 0 w 31"/>
                  <a:gd name="T5" fmla="*/ 10 h 10"/>
                  <a:gd name="T6" fmla="*/ 0 w 31"/>
                  <a:gd name="T7" fmla="*/ 10 h 10"/>
                  <a:gd name="T8" fmla="*/ 0 w 31"/>
                  <a:gd name="T9" fmla="*/ 8 h 10"/>
                  <a:gd name="T10" fmla="*/ 0 w 31"/>
                  <a:gd name="T11" fmla="*/ 8 h 10"/>
                  <a:gd name="T12" fmla="*/ 0 w 31"/>
                  <a:gd name="T13" fmla="*/ 8 h 10"/>
                  <a:gd name="T14" fmla="*/ 0 w 31"/>
                  <a:gd name="T15" fmla="*/ 8 h 10"/>
                  <a:gd name="T16" fmla="*/ 0 w 31"/>
                  <a:gd name="T17" fmla="*/ 6 h 10"/>
                  <a:gd name="T18" fmla="*/ 0 w 31"/>
                  <a:gd name="T19" fmla="*/ 6 h 10"/>
                  <a:gd name="T20" fmla="*/ 30 w 31"/>
                  <a:gd name="T21" fmla="*/ 0 h 10"/>
                  <a:gd name="T22" fmla="*/ 30 w 31"/>
                  <a:gd name="T23" fmla="*/ 2 h 10"/>
                  <a:gd name="T24" fmla="*/ 30 w 31"/>
                  <a:gd name="T25" fmla="*/ 2 h 10"/>
                  <a:gd name="T26" fmla="*/ 30 w 31"/>
                  <a:gd name="T27" fmla="*/ 2 h 10"/>
                  <a:gd name="T28" fmla="*/ 30 w 31"/>
                  <a:gd name="T29" fmla="*/ 2 h 10"/>
                  <a:gd name="T30" fmla="*/ 30 w 31"/>
                  <a:gd name="T31" fmla="*/ 4 h 10"/>
                  <a:gd name="T32" fmla="*/ 31 w 31"/>
                  <a:gd name="T33" fmla="*/ 4 h 10"/>
                  <a:gd name="T34" fmla="*/ 31 w 31"/>
                  <a:gd name="T35" fmla="*/ 4 h 10"/>
                  <a:gd name="T36" fmla="*/ 31 w 31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" h="10">
                    <a:moveTo>
                      <a:pt x="31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E7EB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8" name="Freeform 5270"/>
              <p:cNvSpPr>
                <a:spLocks/>
              </p:cNvSpPr>
              <p:nvPr/>
            </p:nvSpPr>
            <p:spPr bwMode="auto">
              <a:xfrm>
                <a:off x="4643" y="1276"/>
                <a:ext cx="30" cy="10"/>
              </a:xfrm>
              <a:custGeom>
                <a:avLst/>
                <a:gdLst>
                  <a:gd name="T0" fmla="*/ 30 w 30"/>
                  <a:gd name="T1" fmla="*/ 4 h 10"/>
                  <a:gd name="T2" fmla="*/ 0 w 30"/>
                  <a:gd name="T3" fmla="*/ 10 h 10"/>
                  <a:gd name="T4" fmla="*/ 0 w 30"/>
                  <a:gd name="T5" fmla="*/ 10 h 10"/>
                  <a:gd name="T6" fmla="*/ 0 w 30"/>
                  <a:gd name="T7" fmla="*/ 10 h 10"/>
                  <a:gd name="T8" fmla="*/ 0 w 30"/>
                  <a:gd name="T9" fmla="*/ 8 h 10"/>
                  <a:gd name="T10" fmla="*/ 0 w 30"/>
                  <a:gd name="T11" fmla="*/ 8 h 10"/>
                  <a:gd name="T12" fmla="*/ 0 w 30"/>
                  <a:gd name="T13" fmla="*/ 8 h 10"/>
                  <a:gd name="T14" fmla="*/ 0 w 30"/>
                  <a:gd name="T15" fmla="*/ 8 h 10"/>
                  <a:gd name="T16" fmla="*/ 0 w 30"/>
                  <a:gd name="T17" fmla="*/ 6 h 10"/>
                  <a:gd name="T18" fmla="*/ 0 w 30"/>
                  <a:gd name="T19" fmla="*/ 6 h 10"/>
                  <a:gd name="T20" fmla="*/ 30 w 30"/>
                  <a:gd name="T21" fmla="*/ 0 h 10"/>
                  <a:gd name="T22" fmla="*/ 30 w 30"/>
                  <a:gd name="T23" fmla="*/ 2 h 10"/>
                  <a:gd name="T24" fmla="*/ 30 w 30"/>
                  <a:gd name="T25" fmla="*/ 2 h 10"/>
                  <a:gd name="T26" fmla="*/ 30 w 30"/>
                  <a:gd name="T27" fmla="*/ 2 h 10"/>
                  <a:gd name="T28" fmla="*/ 30 w 30"/>
                  <a:gd name="T29" fmla="*/ 2 h 10"/>
                  <a:gd name="T30" fmla="*/ 30 w 30"/>
                  <a:gd name="T31" fmla="*/ 4 h 10"/>
                  <a:gd name="T32" fmla="*/ 30 w 30"/>
                  <a:gd name="T33" fmla="*/ 4 h 10"/>
                  <a:gd name="T34" fmla="*/ 30 w 30"/>
                  <a:gd name="T35" fmla="*/ 4 h 10"/>
                  <a:gd name="T36" fmla="*/ 30 w 30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10">
                    <a:moveTo>
                      <a:pt x="30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E7EB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Freeform 5271"/>
              <p:cNvSpPr>
                <a:spLocks/>
              </p:cNvSpPr>
              <p:nvPr/>
            </p:nvSpPr>
            <p:spPr bwMode="auto">
              <a:xfrm>
                <a:off x="4643" y="1274"/>
                <a:ext cx="30" cy="10"/>
              </a:xfrm>
              <a:custGeom>
                <a:avLst/>
                <a:gdLst>
                  <a:gd name="T0" fmla="*/ 30 w 30"/>
                  <a:gd name="T1" fmla="*/ 4 h 10"/>
                  <a:gd name="T2" fmla="*/ 0 w 30"/>
                  <a:gd name="T3" fmla="*/ 10 h 10"/>
                  <a:gd name="T4" fmla="*/ 0 w 30"/>
                  <a:gd name="T5" fmla="*/ 10 h 10"/>
                  <a:gd name="T6" fmla="*/ 0 w 30"/>
                  <a:gd name="T7" fmla="*/ 10 h 10"/>
                  <a:gd name="T8" fmla="*/ 0 w 30"/>
                  <a:gd name="T9" fmla="*/ 8 h 10"/>
                  <a:gd name="T10" fmla="*/ 0 w 30"/>
                  <a:gd name="T11" fmla="*/ 8 h 10"/>
                  <a:gd name="T12" fmla="*/ 0 w 30"/>
                  <a:gd name="T13" fmla="*/ 8 h 10"/>
                  <a:gd name="T14" fmla="*/ 0 w 30"/>
                  <a:gd name="T15" fmla="*/ 8 h 10"/>
                  <a:gd name="T16" fmla="*/ 0 w 30"/>
                  <a:gd name="T17" fmla="*/ 6 h 10"/>
                  <a:gd name="T18" fmla="*/ 0 w 30"/>
                  <a:gd name="T19" fmla="*/ 6 h 10"/>
                  <a:gd name="T20" fmla="*/ 28 w 30"/>
                  <a:gd name="T21" fmla="*/ 0 h 10"/>
                  <a:gd name="T22" fmla="*/ 28 w 30"/>
                  <a:gd name="T23" fmla="*/ 2 h 10"/>
                  <a:gd name="T24" fmla="*/ 28 w 30"/>
                  <a:gd name="T25" fmla="*/ 2 h 10"/>
                  <a:gd name="T26" fmla="*/ 28 w 30"/>
                  <a:gd name="T27" fmla="*/ 2 h 10"/>
                  <a:gd name="T28" fmla="*/ 30 w 30"/>
                  <a:gd name="T29" fmla="*/ 2 h 10"/>
                  <a:gd name="T30" fmla="*/ 30 w 30"/>
                  <a:gd name="T31" fmla="*/ 4 h 10"/>
                  <a:gd name="T32" fmla="*/ 30 w 30"/>
                  <a:gd name="T33" fmla="*/ 4 h 10"/>
                  <a:gd name="T34" fmla="*/ 30 w 30"/>
                  <a:gd name="T35" fmla="*/ 4 h 10"/>
                  <a:gd name="T36" fmla="*/ 30 w 30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10">
                    <a:moveTo>
                      <a:pt x="30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EAED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0" name="Freeform 5272"/>
              <p:cNvSpPr>
                <a:spLocks/>
              </p:cNvSpPr>
              <p:nvPr/>
            </p:nvSpPr>
            <p:spPr bwMode="auto">
              <a:xfrm>
                <a:off x="4643" y="1274"/>
                <a:ext cx="30" cy="8"/>
              </a:xfrm>
              <a:custGeom>
                <a:avLst/>
                <a:gdLst>
                  <a:gd name="T0" fmla="*/ 30 w 30"/>
                  <a:gd name="T1" fmla="*/ 2 h 8"/>
                  <a:gd name="T2" fmla="*/ 0 w 30"/>
                  <a:gd name="T3" fmla="*/ 8 h 8"/>
                  <a:gd name="T4" fmla="*/ 0 w 30"/>
                  <a:gd name="T5" fmla="*/ 8 h 8"/>
                  <a:gd name="T6" fmla="*/ 0 w 30"/>
                  <a:gd name="T7" fmla="*/ 8 h 8"/>
                  <a:gd name="T8" fmla="*/ 0 w 30"/>
                  <a:gd name="T9" fmla="*/ 6 h 8"/>
                  <a:gd name="T10" fmla="*/ 0 w 30"/>
                  <a:gd name="T11" fmla="*/ 6 h 8"/>
                  <a:gd name="T12" fmla="*/ 0 w 30"/>
                  <a:gd name="T13" fmla="*/ 6 h 8"/>
                  <a:gd name="T14" fmla="*/ 0 w 30"/>
                  <a:gd name="T15" fmla="*/ 4 h 8"/>
                  <a:gd name="T16" fmla="*/ 2 w 30"/>
                  <a:gd name="T17" fmla="*/ 4 h 8"/>
                  <a:gd name="T18" fmla="*/ 2 w 30"/>
                  <a:gd name="T19" fmla="*/ 4 h 8"/>
                  <a:gd name="T20" fmla="*/ 28 w 30"/>
                  <a:gd name="T21" fmla="*/ 0 h 8"/>
                  <a:gd name="T22" fmla="*/ 28 w 30"/>
                  <a:gd name="T23" fmla="*/ 0 h 8"/>
                  <a:gd name="T24" fmla="*/ 28 w 30"/>
                  <a:gd name="T25" fmla="*/ 0 h 8"/>
                  <a:gd name="T26" fmla="*/ 28 w 30"/>
                  <a:gd name="T27" fmla="*/ 0 h 8"/>
                  <a:gd name="T28" fmla="*/ 28 w 30"/>
                  <a:gd name="T29" fmla="*/ 0 h 8"/>
                  <a:gd name="T30" fmla="*/ 28 w 30"/>
                  <a:gd name="T31" fmla="*/ 2 h 8"/>
                  <a:gd name="T32" fmla="*/ 28 w 30"/>
                  <a:gd name="T33" fmla="*/ 2 h 8"/>
                  <a:gd name="T34" fmla="*/ 28 w 30"/>
                  <a:gd name="T35" fmla="*/ 2 h 8"/>
                  <a:gd name="T36" fmla="*/ 30 w 30"/>
                  <a:gd name="T37" fmla="*/ 2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8">
                    <a:moveTo>
                      <a:pt x="30" y="2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EBE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1" name="Freeform 5273"/>
              <p:cNvSpPr>
                <a:spLocks/>
              </p:cNvSpPr>
              <p:nvPr/>
            </p:nvSpPr>
            <p:spPr bwMode="auto">
              <a:xfrm>
                <a:off x="4643" y="1273"/>
                <a:ext cx="28" cy="7"/>
              </a:xfrm>
              <a:custGeom>
                <a:avLst/>
                <a:gdLst>
                  <a:gd name="T0" fmla="*/ 28 w 28"/>
                  <a:gd name="T1" fmla="*/ 1 h 7"/>
                  <a:gd name="T2" fmla="*/ 0 w 28"/>
                  <a:gd name="T3" fmla="*/ 7 h 7"/>
                  <a:gd name="T4" fmla="*/ 0 w 28"/>
                  <a:gd name="T5" fmla="*/ 7 h 7"/>
                  <a:gd name="T6" fmla="*/ 0 w 28"/>
                  <a:gd name="T7" fmla="*/ 5 h 7"/>
                  <a:gd name="T8" fmla="*/ 2 w 28"/>
                  <a:gd name="T9" fmla="*/ 5 h 7"/>
                  <a:gd name="T10" fmla="*/ 2 w 28"/>
                  <a:gd name="T11" fmla="*/ 5 h 7"/>
                  <a:gd name="T12" fmla="*/ 2 w 28"/>
                  <a:gd name="T13" fmla="*/ 5 h 7"/>
                  <a:gd name="T14" fmla="*/ 2 w 28"/>
                  <a:gd name="T15" fmla="*/ 3 h 7"/>
                  <a:gd name="T16" fmla="*/ 2 w 28"/>
                  <a:gd name="T17" fmla="*/ 3 h 7"/>
                  <a:gd name="T18" fmla="*/ 2 w 28"/>
                  <a:gd name="T19" fmla="*/ 3 h 7"/>
                  <a:gd name="T20" fmla="*/ 26 w 28"/>
                  <a:gd name="T21" fmla="*/ 0 h 7"/>
                  <a:gd name="T22" fmla="*/ 26 w 28"/>
                  <a:gd name="T23" fmla="*/ 0 h 7"/>
                  <a:gd name="T24" fmla="*/ 26 w 28"/>
                  <a:gd name="T25" fmla="*/ 0 h 7"/>
                  <a:gd name="T26" fmla="*/ 28 w 28"/>
                  <a:gd name="T27" fmla="*/ 0 h 7"/>
                  <a:gd name="T28" fmla="*/ 28 w 28"/>
                  <a:gd name="T29" fmla="*/ 1 h 7"/>
                  <a:gd name="T30" fmla="*/ 28 w 28"/>
                  <a:gd name="T31" fmla="*/ 1 h 7"/>
                  <a:gd name="T32" fmla="*/ 28 w 28"/>
                  <a:gd name="T33" fmla="*/ 1 h 7"/>
                  <a:gd name="T34" fmla="*/ 28 w 28"/>
                  <a:gd name="T35" fmla="*/ 1 h 7"/>
                  <a:gd name="T36" fmla="*/ 28 w 28"/>
                  <a:gd name="T37" fmla="*/ 1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7">
                    <a:moveTo>
                      <a:pt x="28" y="1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EBE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2" name="Freeform 5274"/>
              <p:cNvSpPr>
                <a:spLocks/>
              </p:cNvSpPr>
              <p:nvPr/>
            </p:nvSpPr>
            <p:spPr bwMode="auto">
              <a:xfrm>
                <a:off x="4645" y="1271"/>
                <a:ext cx="26" cy="7"/>
              </a:xfrm>
              <a:custGeom>
                <a:avLst/>
                <a:gdLst>
                  <a:gd name="T0" fmla="*/ 26 w 26"/>
                  <a:gd name="T1" fmla="*/ 3 h 7"/>
                  <a:gd name="T2" fmla="*/ 0 w 26"/>
                  <a:gd name="T3" fmla="*/ 7 h 7"/>
                  <a:gd name="T4" fmla="*/ 0 w 26"/>
                  <a:gd name="T5" fmla="*/ 7 h 7"/>
                  <a:gd name="T6" fmla="*/ 0 w 26"/>
                  <a:gd name="T7" fmla="*/ 5 h 7"/>
                  <a:gd name="T8" fmla="*/ 0 w 26"/>
                  <a:gd name="T9" fmla="*/ 5 h 7"/>
                  <a:gd name="T10" fmla="*/ 0 w 26"/>
                  <a:gd name="T11" fmla="*/ 5 h 7"/>
                  <a:gd name="T12" fmla="*/ 0 w 26"/>
                  <a:gd name="T13" fmla="*/ 5 h 7"/>
                  <a:gd name="T14" fmla="*/ 0 w 26"/>
                  <a:gd name="T15" fmla="*/ 3 h 7"/>
                  <a:gd name="T16" fmla="*/ 0 w 26"/>
                  <a:gd name="T17" fmla="*/ 3 h 7"/>
                  <a:gd name="T18" fmla="*/ 0 w 26"/>
                  <a:gd name="T19" fmla="*/ 3 h 7"/>
                  <a:gd name="T20" fmla="*/ 24 w 26"/>
                  <a:gd name="T21" fmla="*/ 0 h 7"/>
                  <a:gd name="T22" fmla="*/ 24 w 26"/>
                  <a:gd name="T23" fmla="*/ 0 h 7"/>
                  <a:gd name="T24" fmla="*/ 24 w 26"/>
                  <a:gd name="T25" fmla="*/ 0 h 7"/>
                  <a:gd name="T26" fmla="*/ 24 w 26"/>
                  <a:gd name="T27" fmla="*/ 0 h 7"/>
                  <a:gd name="T28" fmla="*/ 24 w 26"/>
                  <a:gd name="T29" fmla="*/ 2 h 7"/>
                  <a:gd name="T30" fmla="*/ 24 w 26"/>
                  <a:gd name="T31" fmla="*/ 2 h 7"/>
                  <a:gd name="T32" fmla="*/ 24 w 26"/>
                  <a:gd name="T33" fmla="*/ 2 h 7"/>
                  <a:gd name="T34" fmla="*/ 26 w 26"/>
                  <a:gd name="T35" fmla="*/ 2 h 7"/>
                  <a:gd name="T36" fmla="*/ 26 w 26"/>
                  <a:gd name="T37" fmla="*/ 3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7">
                    <a:moveTo>
                      <a:pt x="26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EBED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3" name="Freeform 5275"/>
              <p:cNvSpPr>
                <a:spLocks/>
              </p:cNvSpPr>
              <p:nvPr/>
            </p:nvSpPr>
            <p:spPr bwMode="auto">
              <a:xfrm>
                <a:off x="4645" y="1269"/>
                <a:ext cx="24" cy="7"/>
              </a:xfrm>
              <a:custGeom>
                <a:avLst/>
                <a:gdLst>
                  <a:gd name="T0" fmla="*/ 24 w 24"/>
                  <a:gd name="T1" fmla="*/ 4 h 7"/>
                  <a:gd name="T2" fmla="*/ 0 w 24"/>
                  <a:gd name="T3" fmla="*/ 7 h 7"/>
                  <a:gd name="T4" fmla="*/ 0 w 24"/>
                  <a:gd name="T5" fmla="*/ 7 h 7"/>
                  <a:gd name="T6" fmla="*/ 0 w 24"/>
                  <a:gd name="T7" fmla="*/ 5 h 7"/>
                  <a:gd name="T8" fmla="*/ 0 w 24"/>
                  <a:gd name="T9" fmla="*/ 5 h 7"/>
                  <a:gd name="T10" fmla="*/ 0 w 24"/>
                  <a:gd name="T11" fmla="*/ 5 h 7"/>
                  <a:gd name="T12" fmla="*/ 0 w 24"/>
                  <a:gd name="T13" fmla="*/ 5 h 7"/>
                  <a:gd name="T14" fmla="*/ 0 w 24"/>
                  <a:gd name="T15" fmla="*/ 4 h 7"/>
                  <a:gd name="T16" fmla="*/ 0 w 24"/>
                  <a:gd name="T17" fmla="*/ 4 h 7"/>
                  <a:gd name="T18" fmla="*/ 0 w 24"/>
                  <a:gd name="T19" fmla="*/ 4 h 7"/>
                  <a:gd name="T20" fmla="*/ 22 w 24"/>
                  <a:gd name="T21" fmla="*/ 0 h 7"/>
                  <a:gd name="T22" fmla="*/ 22 w 24"/>
                  <a:gd name="T23" fmla="*/ 0 h 7"/>
                  <a:gd name="T24" fmla="*/ 22 w 24"/>
                  <a:gd name="T25" fmla="*/ 0 h 7"/>
                  <a:gd name="T26" fmla="*/ 24 w 24"/>
                  <a:gd name="T27" fmla="*/ 0 h 7"/>
                  <a:gd name="T28" fmla="*/ 24 w 24"/>
                  <a:gd name="T29" fmla="*/ 2 h 7"/>
                  <a:gd name="T30" fmla="*/ 24 w 24"/>
                  <a:gd name="T31" fmla="*/ 2 h 7"/>
                  <a:gd name="T32" fmla="*/ 24 w 24"/>
                  <a:gd name="T33" fmla="*/ 2 h 7"/>
                  <a:gd name="T34" fmla="*/ 24 w 24"/>
                  <a:gd name="T35" fmla="*/ 2 h 7"/>
                  <a:gd name="T36" fmla="*/ 24 w 24"/>
                  <a:gd name="T37" fmla="*/ 4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7">
                    <a:moveTo>
                      <a:pt x="24" y="4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FF2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4" name="Freeform 5276"/>
              <p:cNvSpPr>
                <a:spLocks/>
              </p:cNvSpPr>
              <p:nvPr/>
            </p:nvSpPr>
            <p:spPr bwMode="auto">
              <a:xfrm>
                <a:off x="4645" y="1267"/>
                <a:ext cx="24" cy="7"/>
              </a:xfrm>
              <a:custGeom>
                <a:avLst/>
                <a:gdLst>
                  <a:gd name="T0" fmla="*/ 24 w 24"/>
                  <a:gd name="T1" fmla="*/ 4 h 7"/>
                  <a:gd name="T2" fmla="*/ 0 w 24"/>
                  <a:gd name="T3" fmla="*/ 7 h 7"/>
                  <a:gd name="T4" fmla="*/ 0 w 24"/>
                  <a:gd name="T5" fmla="*/ 7 h 7"/>
                  <a:gd name="T6" fmla="*/ 0 w 24"/>
                  <a:gd name="T7" fmla="*/ 6 h 7"/>
                  <a:gd name="T8" fmla="*/ 0 w 24"/>
                  <a:gd name="T9" fmla="*/ 6 h 7"/>
                  <a:gd name="T10" fmla="*/ 0 w 24"/>
                  <a:gd name="T11" fmla="*/ 6 h 7"/>
                  <a:gd name="T12" fmla="*/ 0 w 24"/>
                  <a:gd name="T13" fmla="*/ 6 h 7"/>
                  <a:gd name="T14" fmla="*/ 0 w 24"/>
                  <a:gd name="T15" fmla="*/ 4 h 7"/>
                  <a:gd name="T16" fmla="*/ 0 w 24"/>
                  <a:gd name="T17" fmla="*/ 4 h 7"/>
                  <a:gd name="T18" fmla="*/ 2 w 24"/>
                  <a:gd name="T19" fmla="*/ 4 h 7"/>
                  <a:gd name="T20" fmla="*/ 22 w 24"/>
                  <a:gd name="T21" fmla="*/ 0 h 7"/>
                  <a:gd name="T22" fmla="*/ 22 w 24"/>
                  <a:gd name="T23" fmla="*/ 0 h 7"/>
                  <a:gd name="T24" fmla="*/ 22 w 24"/>
                  <a:gd name="T25" fmla="*/ 0 h 7"/>
                  <a:gd name="T26" fmla="*/ 22 w 24"/>
                  <a:gd name="T27" fmla="*/ 2 h 7"/>
                  <a:gd name="T28" fmla="*/ 22 w 24"/>
                  <a:gd name="T29" fmla="*/ 2 h 7"/>
                  <a:gd name="T30" fmla="*/ 22 w 24"/>
                  <a:gd name="T31" fmla="*/ 2 h 7"/>
                  <a:gd name="T32" fmla="*/ 22 w 24"/>
                  <a:gd name="T33" fmla="*/ 2 h 7"/>
                  <a:gd name="T34" fmla="*/ 24 w 24"/>
                  <a:gd name="T35" fmla="*/ 2 h 7"/>
                  <a:gd name="T36" fmla="*/ 24 w 24"/>
                  <a:gd name="T37" fmla="*/ 4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7">
                    <a:moveTo>
                      <a:pt x="24" y="4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FF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5" name="Freeform 5277"/>
              <p:cNvSpPr>
                <a:spLocks/>
              </p:cNvSpPr>
              <p:nvPr/>
            </p:nvSpPr>
            <p:spPr bwMode="auto">
              <a:xfrm>
                <a:off x="4645" y="1265"/>
                <a:ext cx="22" cy="8"/>
              </a:xfrm>
              <a:custGeom>
                <a:avLst/>
                <a:gdLst>
                  <a:gd name="T0" fmla="*/ 22 w 22"/>
                  <a:gd name="T1" fmla="*/ 4 h 8"/>
                  <a:gd name="T2" fmla="*/ 0 w 22"/>
                  <a:gd name="T3" fmla="*/ 8 h 8"/>
                  <a:gd name="T4" fmla="*/ 0 w 22"/>
                  <a:gd name="T5" fmla="*/ 8 h 8"/>
                  <a:gd name="T6" fmla="*/ 0 w 22"/>
                  <a:gd name="T7" fmla="*/ 6 h 8"/>
                  <a:gd name="T8" fmla="*/ 0 w 22"/>
                  <a:gd name="T9" fmla="*/ 6 h 8"/>
                  <a:gd name="T10" fmla="*/ 2 w 22"/>
                  <a:gd name="T11" fmla="*/ 6 h 8"/>
                  <a:gd name="T12" fmla="*/ 2 w 22"/>
                  <a:gd name="T13" fmla="*/ 4 h 8"/>
                  <a:gd name="T14" fmla="*/ 2 w 22"/>
                  <a:gd name="T15" fmla="*/ 4 h 8"/>
                  <a:gd name="T16" fmla="*/ 2 w 22"/>
                  <a:gd name="T17" fmla="*/ 4 h 8"/>
                  <a:gd name="T18" fmla="*/ 2 w 22"/>
                  <a:gd name="T19" fmla="*/ 4 h 8"/>
                  <a:gd name="T20" fmla="*/ 21 w 22"/>
                  <a:gd name="T21" fmla="*/ 0 h 8"/>
                  <a:gd name="T22" fmla="*/ 21 w 22"/>
                  <a:gd name="T23" fmla="*/ 0 h 8"/>
                  <a:gd name="T24" fmla="*/ 21 w 22"/>
                  <a:gd name="T25" fmla="*/ 0 h 8"/>
                  <a:gd name="T26" fmla="*/ 22 w 22"/>
                  <a:gd name="T27" fmla="*/ 2 h 8"/>
                  <a:gd name="T28" fmla="*/ 22 w 22"/>
                  <a:gd name="T29" fmla="*/ 2 h 8"/>
                  <a:gd name="T30" fmla="*/ 22 w 22"/>
                  <a:gd name="T31" fmla="*/ 2 h 8"/>
                  <a:gd name="T32" fmla="*/ 22 w 22"/>
                  <a:gd name="T33" fmla="*/ 2 h 8"/>
                  <a:gd name="T34" fmla="*/ 22 w 22"/>
                  <a:gd name="T35" fmla="*/ 4 h 8"/>
                  <a:gd name="T36" fmla="*/ 22 w 22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8">
                    <a:moveTo>
                      <a:pt x="22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1" y="0"/>
                    </a:lnTo>
                    <a:lnTo>
                      <a:pt x="22" y="2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EFF2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6" name="Freeform 5278"/>
              <p:cNvSpPr>
                <a:spLocks/>
              </p:cNvSpPr>
              <p:nvPr/>
            </p:nvSpPr>
            <p:spPr bwMode="auto">
              <a:xfrm>
                <a:off x="4647" y="1263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0 w 20"/>
                  <a:gd name="T3" fmla="*/ 8 h 8"/>
                  <a:gd name="T4" fmla="*/ 0 w 20"/>
                  <a:gd name="T5" fmla="*/ 6 h 8"/>
                  <a:gd name="T6" fmla="*/ 0 w 20"/>
                  <a:gd name="T7" fmla="*/ 6 h 8"/>
                  <a:gd name="T8" fmla="*/ 0 w 20"/>
                  <a:gd name="T9" fmla="*/ 6 h 8"/>
                  <a:gd name="T10" fmla="*/ 0 w 20"/>
                  <a:gd name="T11" fmla="*/ 6 h 8"/>
                  <a:gd name="T12" fmla="*/ 0 w 20"/>
                  <a:gd name="T13" fmla="*/ 4 h 8"/>
                  <a:gd name="T14" fmla="*/ 0 w 20"/>
                  <a:gd name="T15" fmla="*/ 4 h 8"/>
                  <a:gd name="T16" fmla="*/ 0 w 20"/>
                  <a:gd name="T17" fmla="*/ 4 h 8"/>
                  <a:gd name="T18" fmla="*/ 0 w 20"/>
                  <a:gd name="T19" fmla="*/ 4 h 8"/>
                  <a:gd name="T20" fmla="*/ 17 w 20"/>
                  <a:gd name="T21" fmla="*/ 0 h 8"/>
                  <a:gd name="T22" fmla="*/ 19 w 20"/>
                  <a:gd name="T23" fmla="*/ 0 h 8"/>
                  <a:gd name="T24" fmla="*/ 19 w 20"/>
                  <a:gd name="T25" fmla="*/ 0 h 8"/>
                  <a:gd name="T26" fmla="*/ 19 w 20"/>
                  <a:gd name="T27" fmla="*/ 2 h 8"/>
                  <a:gd name="T28" fmla="*/ 19 w 20"/>
                  <a:gd name="T29" fmla="*/ 2 h 8"/>
                  <a:gd name="T30" fmla="*/ 19 w 20"/>
                  <a:gd name="T31" fmla="*/ 2 h 8"/>
                  <a:gd name="T32" fmla="*/ 19 w 20"/>
                  <a:gd name="T33" fmla="*/ 2 h 8"/>
                  <a:gd name="T34" fmla="*/ 20 w 20"/>
                  <a:gd name="T35" fmla="*/ 4 h 8"/>
                  <a:gd name="T36" fmla="*/ 20 w 20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EFF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7" name="Freeform 5279"/>
              <p:cNvSpPr>
                <a:spLocks/>
              </p:cNvSpPr>
              <p:nvPr/>
            </p:nvSpPr>
            <p:spPr bwMode="auto">
              <a:xfrm>
                <a:off x="4647" y="1261"/>
                <a:ext cx="19" cy="8"/>
              </a:xfrm>
              <a:custGeom>
                <a:avLst/>
                <a:gdLst>
                  <a:gd name="T0" fmla="*/ 19 w 19"/>
                  <a:gd name="T1" fmla="*/ 4 h 8"/>
                  <a:gd name="T2" fmla="*/ 0 w 19"/>
                  <a:gd name="T3" fmla="*/ 8 h 8"/>
                  <a:gd name="T4" fmla="*/ 0 w 19"/>
                  <a:gd name="T5" fmla="*/ 6 h 8"/>
                  <a:gd name="T6" fmla="*/ 0 w 19"/>
                  <a:gd name="T7" fmla="*/ 6 h 8"/>
                  <a:gd name="T8" fmla="*/ 0 w 19"/>
                  <a:gd name="T9" fmla="*/ 6 h 8"/>
                  <a:gd name="T10" fmla="*/ 0 w 19"/>
                  <a:gd name="T11" fmla="*/ 6 h 8"/>
                  <a:gd name="T12" fmla="*/ 0 w 19"/>
                  <a:gd name="T13" fmla="*/ 4 h 8"/>
                  <a:gd name="T14" fmla="*/ 0 w 19"/>
                  <a:gd name="T15" fmla="*/ 4 h 8"/>
                  <a:gd name="T16" fmla="*/ 0 w 19"/>
                  <a:gd name="T17" fmla="*/ 4 h 8"/>
                  <a:gd name="T18" fmla="*/ 0 w 19"/>
                  <a:gd name="T19" fmla="*/ 4 h 8"/>
                  <a:gd name="T20" fmla="*/ 17 w 19"/>
                  <a:gd name="T21" fmla="*/ 0 h 8"/>
                  <a:gd name="T22" fmla="*/ 17 w 19"/>
                  <a:gd name="T23" fmla="*/ 0 h 8"/>
                  <a:gd name="T24" fmla="*/ 17 w 19"/>
                  <a:gd name="T25" fmla="*/ 2 h 8"/>
                  <a:gd name="T26" fmla="*/ 17 w 19"/>
                  <a:gd name="T27" fmla="*/ 2 h 8"/>
                  <a:gd name="T28" fmla="*/ 17 w 19"/>
                  <a:gd name="T29" fmla="*/ 2 h 8"/>
                  <a:gd name="T30" fmla="*/ 19 w 19"/>
                  <a:gd name="T31" fmla="*/ 2 h 8"/>
                  <a:gd name="T32" fmla="*/ 19 w 19"/>
                  <a:gd name="T33" fmla="*/ 2 h 8"/>
                  <a:gd name="T34" fmla="*/ 19 w 19"/>
                  <a:gd name="T35" fmla="*/ 4 h 8"/>
                  <a:gd name="T36" fmla="*/ 19 w 19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F3F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8" name="Freeform 5280"/>
              <p:cNvSpPr>
                <a:spLocks/>
              </p:cNvSpPr>
              <p:nvPr/>
            </p:nvSpPr>
            <p:spPr bwMode="auto">
              <a:xfrm>
                <a:off x="4647" y="1259"/>
                <a:ext cx="17" cy="8"/>
              </a:xfrm>
              <a:custGeom>
                <a:avLst/>
                <a:gdLst>
                  <a:gd name="T0" fmla="*/ 17 w 17"/>
                  <a:gd name="T1" fmla="*/ 4 h 8"/>
                  <a:gd name="T2" fmla="*/ 0 w 17"/>
                  <a:gd name="T3" fmla="*/ 8 h 8"/>
                  <a:gd name="T4" fmla="*/ 0 w 17"/>
                  <a:gd name="T5" fmla="*/ 6 h 8"/>
                  <a:gd name="T6" fmla="*/ 0 w 17"/>
                  <a:gd name="T7" fmla="*/ 6 h 8"/>
                  <a:gd name="T8" fmla="*/ 0 w 17"/>
                  <a:gd name="T9" fmla="*/ 6 h 8"/>
                  <a:gd name="T10" fmla="*/ 0 w 17"/>
                  <a:gd name="T11" fmla="*/ 6 h 8"/>
                  <a:gd name="T12" fmla="*/ 0 w 17"/>
                  <a:gd name="T13" fmla="*/ 4 h 8"/>
                  <a:gd name="T14" fmla="*/ 0 w 17"/>
                  <a:gd name="T15" fmla="*/ 4 h 8"/>
                  <a:gd name="T16" fmla="*/ 0 w 17"/>
                  <a:gd name="T17" fmla="*/ 4 h 8"/>
                  <a:gd name="T18" fmla="*/ 1 w 17"/>
                  <a:gd name="T19" fmla="*/ 4 h 8"/>
                  <a:gd name="T20" fmla="*/ 15 w 17"/>
                  <a:gd name="T21" fmla="*/ 0 h 8"/>
                  <a:gd name="T22" fmla="*/ 15 w 17"/>
                  <a:gd name="T23" fmla="*/ 0 h 8"/>
                  <a:gd name="T24" fmla="*/ 17 w 17"/>
                  <a:gd name="T25" fmla="*/ 2 h 8"/>
                  <a:gd name="T26" fmla="*/ 17 w 17"/>
                  <a:gd name="T27" fmla="*/ 2 h 8"/>
                  <a:gd name="T28" fmla="*/ 17 w 17"/>
                  <a:gd name="T29" fmla="*/ 2 h 8"/>
                  <a:gd name="T30" fmla="*/ 17 w 17"/>
                  <a:gd name="T31" fmla="*/ 2 h 8"/>
                  <a:gd name="T32" fmla="*/ 17 w 17"/>
                  <a:gd name="T33" fmla="*/ 4 h 8"/>
                  <a:gd name="T34" fmla="*/ 17 w 17"/>
                  <a:gd name="T35" fmla="*/ 4 h 8"/>
                  <a:gd name="T36" fmla="*/ 17 w 17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" h="8">
                    <a:moveTo>
                      <a:pt x="17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F3F4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9" name="Freeform 5281"/>
              <p:cNvSpPr>
                <a:spLocks/>
              </p:cNvSpPr>
              <p:nvPr/>
            </p:nvSpPr>
            <p:spPr bwMode="auto">
              <a:xfrm>
                <a:off x="4647" y="1258"/>
                <a:ext cx="17" cy="7"/>
              </a:xfrm>
              <a:custGeom>
                <a:avLst/>
                <a:gdLst>
                  <a:gd name="T0" fmla="*/ 17 w 17"/>
                  <a:gd name="T1" fmla="*/ 3 h 7"/>
                  <a:gd name="T2" fmla="*/ 0 w 17"/>
                  <a:gd name="T3" fmla="*/ 7 h 7"/>
                  <a:gd name="T4" fmla="*/ 0 w 17"/>
                  <a:gd name="T5" fmla="*/ 5 h 7"/>
                  <a:gd name="T6" fmla="*/ 0 w 17"/>
                  <a:gd name="T7" fmla="*/ 5 h 7"/>
                  <a:gd name="T8" fmla="*/ 0 w 17"/>
                  <a:gd name="T9" fmla="*/ 5 h 7"/>
                  <a:gd name="T10" fmla="*/ 1 w 17"/>
                  <a:gd name="T11" fmla="*/ 5 h 7"/>
                  <a:gd name="T12" fmla="*/ 1 w 17"/>
                  <a:gd name="T13" fmla="*/ 3 h 7"/>
                  <a:gd name="T14" fmla="*/ 1 w 17"/>
                  <a:gd name="T15" fmla="*/ 3 h 7"/>
                  <a:gd name="T16" fmla="*/ 1 w 17"/>
                  <a:gd name="T17" fmla="*/ 3 h 7"/>
                  <a:gd name="T18" fmla="*/ 1 w 17"/>
                  <a:gd name="T19" fmla="*/ 1 h 7"/>
                  <a:gd name="T20" fmla="*/ 15 w 17"/>
                  <a:gd name="T21" fmla="*/ 0 h 7"/>
                  <a:gd name="T22" fmla="*/ 15 w 17"/>
                  <a:gd name="T23" fmla="*/ 0 h 7"/>
                  <a:gd name="T24" fmla="*/ 15 w 17"/>
                  <a:gd name="T25" fmla="*/ 1 h 7"/>
                  <a:gd name="T26" fmla="*/ 15 w 17"/>
                  <a:gd name="T27" fmla="*/ 1 h 7"/>
                  <a:gd name="T28" fmla="*/ 15 w 17"/>
                  <a:gd name="T29" fmla="*/ 1 h 7"/>
                  <a:gd name="T30" fmla="*/ 15 w 17"/>
                  <a:gd name="T31" fmla="*/ 1 h 7"/>
                  <a:gd name="T32" fmla="*/ 17 w 17"/>
                  <a:gd name="T33" fmla="*/ 3 h 7"/>
                  <a:gd name="T34" fmla="*/ 17 w 17"/>
                  <a:gd name="T35" fmla="*/ 3 h 7"/>
                  <a:gd name="T36" fmla="*/ 17 w 17"/>
                  <a:gd name="T37" fmla="*/ 3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" h="7">
                    <a:moveTo>
                      <a:pt x="17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F3F4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0" name="Freeform 5282"/>
              <p:cNvSpPr>
                <a:spLocks/>
              </p:cNvSpPr>
              <p:nvPr/>
            </p:nvSpPr>
            <p:spPr bwMode="auto">
              <a:xfrm>
                <a:off x="4648" y="1256"/>
                <a:ext cx="14" cy="7"/>
              </a:xfrm>
              <a:custGeom>
                <a:avLst/>
                <a:gdLst>
                  <a:gd name="T0" fmla="*/ 14 w 14"/>
                  <a:gd name="T1" fmla="*/ 3 h 7"/>
                  <a:gd name="T2" fmla="*/ 0 w 14"/>
                  <a:gd name="T3" fmla="*/ 7 h 7"/>
                  <a:gd name="T4" fmla="*/ 0 w 14"/>
                  <a:gd name="T5" fmla="*/ 5 h 7"/>
                  <a:gd name="T6" fmla="*/ 0 w 14"/>
                  <a:gd name="T7" fmla="*/ 5 h 7"/>
                  <a:gd name="T8" fmla="*/ 0 w 14"/>
                  <a:gd name="T9" fmla="*/ 5 h 7"/>
                  <a:gd name="T10" fmla="*/ 0 w 14"/>
                  <a:gd name="T11" fmla="*/ 3 h 7"/>
                  <a:gd name="T12" fmla="*/ 0 w 14"/>
                  <a:gd name="T13" fmla="*/ 3 h 7"/>
                  <a:gd name="T14" fmla="*/ 0 w 14"/>
                  <a:gd name="T15" fmla="*/ 3 h 7"/>
                  <a:gd name="T16" fmla="*/ 0 w 14"/>
                  <a:gd name="T17" fmla="*/ 3 h 7"/>
                  <a:gd name="T18" fmla="*/ 0 w 14"/>
                  <a:gd name="T19" fmla="*/ 2 h 7"/>
                  <a:gd name="T20" fmla="*/ 13 w 14"/>
                  <a:gd name="T21" fmla="*/ 0 h 7"/>
                  <a:gd name="T22" fmla="*/ 13 w 14"/>
                  <a:gd name="T23" fmla="*/ 2 h 7"/>
                  <a:gd name="T24" fmla="*/ 13 w 14"/>
                  <a:gd name="T25" fmla="*/ 2 h 7"/>
                  <a:gd name="T26" fmla="*/ 13 w 14"/>
                  <a:gd name="T27" fmla="*/ 2 h 7"/>
                  <a:gd name="T28" fmla="*/ 14 w 14"/>
                  <a:gd name="T29" fmla="*/ 2 h 7"/>
                  <a:gd name="T30" fmla="*/ 14 w 14"/>
                  <a:gd name="T31" fmla="*/ 2 h 7"/>
                  <a:gd name="T32" fmla="*/ 14 w 14"/>
                  <a:gd name="T33" fmla="*/ 3 h 7"/>
                  <a:gd name="T34" fmla="*/ 14 w 14"/>
                  <a:gd name="T35" fmla="*/ 3 h 7"/>
                  <a:gd name="T36" fmla="*/ 14 w 14"/>
                  <a:gd name="T37" fmla="*/ 3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" h="7">
                    <a:moveTo>
                      <a:pt x="14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3F4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Freeform 5283"/>
              <p:cNvSpPr>
                <a:spLocks/>
              </p:cNvSpPr>
              <p:nvPr/>
            </p:nvSpPr>
            <p:spPr bwMode="auto">
              <a:xfrm>
                <a:off x="4648" y="1254"/>
                <a:ext cx="14" cy="5"/>
              </a:xfrm>
              <a:custGeom>
                <a:avLst/>
                <a:gdLst>
                  <a:gd name="T0" fmla="*/ 14 w 14"/>
                  <a:gd name="T1" fmla="*/ 4 h 5"/>
                  <a:gd name="T2" fmla="*/ 0 w 14"/>
                  <a:gd name="T3" fmla="*/ 5 h 5"/>
                  <a:gd name="T4" fmla="*/ 0 w 14"/>
                  <a:gd name="T5" fmla="*/ 5 h 5"/>
                  <a:gd name="T6" fmla="*/ 0 w 14"/>
                  <a:gd name="T7" fmla="*/ 5 h 5"/>
                  <a:gd name="T8" fmla="*/ 0 w 14"/>
                  <a:gd name="T9" fmla="*/ 5 h 5"/>
                  <a:gd name="T10" fmla="*/ 0 w 14"/>
                  <a:gd name="T11" fmla="*/ 4 h 5"/>
                  <a:gd name="T12" fmla="*/ 0 w 14"/>
                  <a:gd name="T13" fmla="*/ 4 h 5"/>
                  <a:gd name="T14" fmla="*/ 0 w 14"/>
                  <a:gd name="T15" fmla="*/ 4 h 5"/>
                  <a:gd name="T16" fmla="*/ 0 w 14"/>
                  <a:gd name="T17" fmla="*/ 4 h 5"/>
                  <a:gd name="T18" fmla="*/ 0 w 14"/>
                  <a:gd name="T19" fmla="*/ 2 h 5"/>
                  <a:gd name="T20" fmla="*/ 11 w 14"/>
                  <a:gd name="T21" fmla="*/ 0 h 5"/>
                  <a:gd name="T22" fmla="*/ 11 w 14"/>
                  <a:gd name="T23" fmla="*/ 2 h 5"/>
                  <a:gd name="T24" fmla="*/ 11 w 14"/>
                  <a:gd name="T25" fmla="*/ 2 h 5"/>
                  <a:gd name="T26" fmla="*/ 13 w 14"/>
                  <a:gd name="T27" fmla="*/ 2 h 5"/>
                  <a:gd name="T28" fmla="*/ 13 w 14"/>
                  <a:gd name="T29" fmla="*/ 2 h 5"/>
                  <a:gd name="T30" fmla="*/ 13 w 14"/>
                  <a:gd name="T31" fmla="*/ 4 h 5"/>
                  <a:gd name="T32" fmla="*/ 13 w 14"/>
                  <a:gd name="T33" fmla="*/ 4 h 5"/>
                  <a:gd name="T34" fmla="*/ 13 w 14"/>
                  <a:gd name="T35" fmla="*/ 4 h 5"/>
                  <a:gd name="T36" fmla="*/ 14 w 14"/>
                  <a:gd name="T37" fmla="*/ 4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" h="5">
                    <a:moveTo>
                      <a:pt x="14" y="4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F7F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2" name="Freeform 5284"/>
              <p:cNvSpPr>
                <a:spLocks/>
              </p:cNvSpPr>
              <p:nvPr/>
            </p:nvSpPr>
            <p:spPr bwMode="auto">
              <a:xfrm>
                <a:off x="4648" y="1254"/>
                <a:ext cx="13" cy="4"/>
              </a:xfrm>
              <a:custGeom>
                <a:avLst/>
                <a:gdLst>
                  <a:gd name="T0" fmla="*/ 13 w 13"/>
                  <a:gd name="T1" fmla="*/ 2 h 4"/>
                  <a:gd name="T2" fmla="*/ 0 w 13"/>
                  <a:gd name="T3" fmla="*/ 4 h 4"/>
                  <a:gd name="T4" fmla="*/ 0 w 13"/>
                  <a:gd name="T5" fmla="*/ 4 h 4"/>
                  <a:gd name="T6" fmla="*/ 0 w 13"/>
                  <a:gd name="T7" fmla="*/ 4 h 4"/>
                  <a:gd name="T8" fmla="*/ 0 w 13"/>
                  <a:gd name="T9" fmla="*/ 4 h 4"/>
                  <a:gd name="T10" fmla="*/ 0 w 13"/>
                  <a:gd name="T11" fmla="*/ 2 h 4"/>
                  <a:gd name="T12" fmla="*/ 0 w 13"/>
                  <a:gd name="T13" fmla="*/ 2 h 4"/>
                  <a:gd name="T14" fmla="*/ 0 w 13"/>
                  <a:gd name="T15" fmla="*/ 2 h 4"/>
                  <a:gd name="T16" fmla="*/ 0 w 13"/>
                  <a:gd name="T17" fmla="*/ 2 h 4"/>
                  <a:gd name="T18" fmla="*/ 2 w 13"/>
                  <a:gd name="T19" fmla="*/ 0 h 4"/>
                  <a:gd name="T20" fmla="*/ 9 w 13"/>
                  <a:gd name="T21" fmla="*/ 0 h 4"/>
                  <a:gd name="T22" fmla="*/ 9 w 13"/>
                  <a:gd name="T23" fmla="*/ 0 h 4"/>
                  <a:gd name="T24" fmla="*/ 11 w 13"/>
                  <a:gd name="T25" fmla="*/ 0 h 4"/>
                  <a:gd name="T26" fmla="*/ 11 w 13"/>
                  <a:gd name="T27" fmla="*/ 0 h 4"/>
                  <a:gd name="T28" fmla="*/ 11 w 13"/>
                  <a:gd name="T29" fmla="*/ 0 h 4"/>
                  <a:gd name="T30" fmla="*/ 11 w 13"/>
                  <a:gd name="T31" fmla="*/ 2 h 4"/>
                  <a:gd name="T32" fmla="*/ 11 w 13"/>
                  <a:gd name="T33" fmla="*/ 2 h 4"/>
                  <a:gd name="T34" fmla="*/ 13 w 13"/>
                  <a:gd name="T35" fmla="*/ 2 h 4"/>
                  <a:gd name="T36" fmla="*/ 13 w 13"/>
                  <a:gd name="T37" fmla="*/ 2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4">
                    <a:moveTo>
                      <a:pt x="13" y="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7F8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3" name="Freeform 5285"/>
              <p:cNvSpPr>
                <a:spLocks/>
              </p:cNvSpPr>
              <p:nvPr/>
            </p:nvSpPr>
            <p:spPr bwMode="auto">
              <a:xfrm>
                <a:off x="4648" y="1252"/>
                <a:ext cx="11" cy="4"/>
              </a:xfrm>
              <a:custGeom>
                <a:avLst/>
                <a:gdLst>
                  <a:gd name="T0" fmla="*/ 11 w 11"/>
                  <a:gd name="T1" fmla="*/ 2 h 4"/>
                  <a:gd name="T2" fmla="*/ 0 w 11"/>
                  <a:gd name="T3" fmla="*/ 4 h 4"/>
                  <a:gd name="T4" fmla="*/ 0 w 11"/>
                  <a:gd name="T5" fmla="*/ 4 h 4"/>
                  <a:gd name="T6" fmla="*/ 0 w 11"/>
                  <a:gd name="T7" fmla="*/ 4 h 4"/>
                  <a:gd name="T8" fmla="*/ 0 w 11"/>
                  <a:gd name="T9" fmla="*/ 4 h 4"/>
                  <a:gd name="T10" fmla="*/ 2 w 11"/>
                  <a:gd name="T11" fmla="*/ 2 h 4"/>
                  <a:gd name="T12" fmla="*/ 2 w 11"/>
                  <a:gd name="T13" fmla="*/ 2 h 4"/>
                  <a:gd name="T14" fmla="*/ 2 w 11"/>
                  <a:gd name="T15" fmla="*/ 2 h 4"/>
                  <a:gd name="T16" fmla="*/ 2 w 11"/>
                  <a:gd name="T17" fmla="*/ 2 h 4"/>
                  <a:gd name="T18" fmla="*/ 2 w 11"/>
                  <a:gd name="T19" fmla="*/ 0 h 4"/>
                  <a:gd name="T20" fmla="*/ 7 w 11"/>
                  <a:gd name="T21" fmla="*/ 0 h 4"/>
                  <a:gd name="T22" fmla="*/ 9 w 11"/>
                  <a:gd name="T23" fmla="*/ 0 h 4"/>
                  <a:gd name="T24" fmla="*/ 9 w 11"/>
                  <a:gd name="T25" fmla="*/ 0 h 4"/>
                  <a:gd name="T26" fmla="*/ 9 w 11"/>
                  <a:gd name="T27" fmla="*/ 0 h 4"/>
                  <a:gd name="T28" fmla="*/ 9 w 11"/>
                  <a:gd name="T29" fmla="*/ 2 h 4"/>
                  <a:gd name="T30" fmla="*/ 9 w 11"/>
                  <a:gd name="T31" fmla="*/ 2 h 4"/>
                  <a:gd name="T32" fmla="*/ 11 w 11"/>
                  <a:gd name="T33" fmla="*/ 2 h 4"/>
                  <a:gd name="T34" fmla="*/ 11 w 11"/>
                  <a:gd name="T35" fmla="*/ 2 h 4"/>
                  <a:gd name="T36" fmla="*/ 11 w 11"/>
                  <a:gd name="T37" fmla="*/ 2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" h="4">
                    <a:moveTo>
                      <a:pt x="11" y="2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7F8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4" name="Freeform 5286"/>
              <p:cNvSpPr>
                <a:spLocks/>
              </p:cNvSpPr>
              <p:nvPr/>
            </p:nvSpPr>
            <p:spPr bwMode="auto">
              <a:xfrm>
                <a:off x="4650" y="1250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0 w 7"/>
                  <a:gd name="T5" fmla="*/ 4 h 4"/>
                  <a:gd name="T6" fmla="*/ 0 w 7"/>
                  <a:gd name="T7" fmla="*/ 4 h 4"/>
                  <a:gd name="T8" fmla="*/ 0 w 7"/>
                  <a:gd name="T9" fmla="*/ 4 h 4"/>
                  <a:gd name="T10" fmla="*/ 0 w 7"/>
                  <a:gd name="T11" fmla="*/ 2 h 4"/>
                  <a:gd name="T12" fmla="*/ 0 w 7"/>
                  <a:gd name="T13" fmla="*/ 2 h 4"/>
                  <a:gd name="T14" fmla="*/ 0 w 7"/>
                  <a:gd name="T15" fmla="*/ 2 h 4"/>
                  <a:gd name="T16" fmla="*/ 0 w 7"/>
                  <a:gd name="T17" fmla="*/ 0 h 4"/>
                  <a:gd name="T18" fmla="*/ 0 w 7"/>
                  <a:gd name="T19" fmla="*/ 0 h 4"/>
                  <a:gd name="T20" fmla="*/ 4 w 7"/>
                  <a:gd name="T21" fmla="*/ 0 h 4"/>
                  <a:gd name="T22" fmla="*/ 5 w 7"/>
                  <a:gd name="T23" fmla="*/ 0 h 4"/>
                  <a:gd name="T24" fmla="*/ 5 w 7"/>
                  <a:gd name="T25" fmla="*/ 0 h 4"/>
                  <a:gd name="T26" fmla="*/ 5 w 7"/>
                  <a:gd name="T27" fmla="*/ 0 h 4"/>
                  <a:gd name="T28" fmla="*/ 5 w 7"/>
                  <a:gd name="T29" fmla="*/ 2 h 4"/>
                  <a:gd name="T30" fmla="*/ 7 w 7"/>
                  <a:gd name="T31" fmla="*/ 2 h 4"/>
                  <a:gd name="T32" fmla="*/ 7 w 7"/>
                  <a:gd name="T33" fmla="*/ 2 h 4"/>
                  <a:gd name="T34" fmla="*/ 7 w 7"/>
                  <a:gd name="T35" fmla="*/ 2 h 4"/>
                  <a:gd name="T36" fmla="*/ 7 w 7"/>
                  <a:gd name="T37" fmla="*/ 4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7F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" name="Freeform 5287"/>
              <p:cNvSpPr>
                <a:spLocks/>
              </p:cNvSpPr>
              <p:nvPr/>
            </p:nvSpPr>
            <p:spPr bwMode="auto">
              <a:xfrm>
                <a:off x="4650" y="1248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0 w 5"/>
                  <a:gd name="T3" fmla="*/ 4 h 4"/>
                  <a:gd name="T4" fmla="*/ 0 w 5"/>
                  <a:gd name="T5" fmla="*/ 4 h 4"/>
                  <a:gd name="T6" fmla="*/ 0 w 5"/>
                  <a:gd name="T7" fmla="*/ 4 h 4"/>
                  <a:gd name="T8" fmla="*/ 0 w 5"/>
                  <a:gd name="T9" fmla="*/ 2 h 4"/>
                  <a:gd name="T10" fmla="*/ 0 w 5"/>
                  <a:gd name="T11" fmla="*/ 2 h 4"/>
                  <a:gd name="T12" fmla="*/ 0 w 5"/>
                  <a:gd name="T13" fmla="*/ 2 h 4"/>
                  <a:gd name="T14" fmla="*/ 0 w 5"/>
                  <a:gd name="T15" fmla="*/ 2 h 4"/>
                  <a:gd name="T16" fmla="*/ 0 w 5"/>
                  <a:gd name="T17" fmla="*/ 0 h 4"/>
                  <a:gd name="T18" fmla="*/ 0 w 5"/>
                  <a:gd name="T19" fmla="*/ 0 h 4"/>
                  <a:gd name="T20" fmla="*/ 4 w 5"/>
                  <a:gd name="T21" fmla="*/ 0 h 4"/>
                  <a:gd name="T22" fmla="*/ 4 w 5"/>
                  <a:gd name="T23" fmla="*/ 0 h 4"/>
                  <a:gd name="T24" fmla="*/ 4 w 5"/>
                  <a:gd name="T25" fmla="*/ 0 h 4"/>
                  <a:gd name="T26" fmla="*/ 4 w 5"/>
                  <a:gd name="T27" fmla="*/ 2 h 4"/>
                  <a:gd name="T28" fmla="*/ 4 w 5"/>
                  <a:gd name="T29" fmla="*/ 2 h 4"/>
                  <a:gd name="T30" fmla="*/ 5 w 5"/>
                  <a:gd name="T31" fmla="*/ 2 h 4"/>
                  <a:gd name="T32" fmla="*/ 5 w 5"/>
                  <a:gd name="T33" fmla="*/ 2 h 4"/>
                  <a:gd name="T34" fmla="*/ 5 w 5"/>
                  <a:gd name="T35" fmla="*/ 2 h 4"/>
                  <a:gd name="T36" fmla="*/ 5 w 5"/>
                  <a:gd name="T37" fmla="*/ 4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AF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6" name="Freeform 5288"/>
              <p:cNvSpPr>
                <a:spLocks/>
              </p:cNvSpPr>
              <p:nvPr/>
            </p:nvSpPr>
            <p:spPr bwMode="auto">
              <a:xfrm>
                <a:off x="4650" y="1246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4 h 4"/>
                  <a:gd name="T8" fmla="*/ 0 w 4"/>
                  <a:gd name="T9" fmla="*/ 2 h 4"/>
                  <a:gd name="T10" fmla="*/ 0 w 4"/>
                  <a:gd name="T11" fmla="*/ 2 h 4"/>
                  <a:gd name="T12" fmla="*/ 0 w 4"/>
                  <a:gd name="T13" fmla="*/ 2 h 4"/>
                  <a:gd name="T14" fmla="*/ 0 w 4"/>
                  <a:gd name="T15" fmla="*/ 2 h 4"/>
                  <a:gd name="T16" fmla="*/ 0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2 w 4"/>
                  <a:gd name="T23" fmla="*/ 0 h 4"/>
                  <a:gd name="T24" fmla="*/ 2 w 4"/>
                  <a:gd name="T25" fmla="*/ 2 h 4"/>
                  <a:gd name="T26" fmla="*/ 2 w 4"/>
                  <a:gd name="T27" fmla="*/ 2 h 4"/>
                  <a:gd name="T28" fmla="*/ 4 w 4"/>
                  <a:gd name="T29" fmla="*/ 2 h 4"/>
                  <a:gd name="T30" fmla="*/ 4 w 4"/>
                  <a:gd name="T31" fmla="*/ 2 h 4"/>
                  <a:gd name="T32" fmla="*/ 4 w 4"/>
                  <a:gd name="T33" fmla="*/ 2 h 4"/>
                  <a:gd name="T34" fmla="*/ 4 w 4"/>
                  <a:gd name="T35" fmla="*/ 4 h 4"/>
                  <a:gd name="T36" fmla="*/ 4 w 4"/>
                  <a:gd name="T37" fmla="*/ 4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AF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" name="Freeform 5289"/>
              <p:cNvSpPr>
                <a:spLocks/>
              </p:cNvSpPr>
              <p:nvPr/>
            </p:nvSpPr>
            <p:spPr bwMode="auto">
              <a:xfrm>
                <a:off x="4650" y="124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2 h 2"/>
                  <a:gd name="T4" fmla="*/ 0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0 h 2"/>
                  <a:gd name="T14" fmla="*/ 0 w 4"/>
                  <a:gd name="T15" fmla="*/ 0 h 2"/>
                  <a:gd name="T16" fmla="*/ 2 w 4"/>
                  <a:gd name="T17" fmla="*/ 0 h 2"/>
                  <a:gd name="T18" fmla="*/ 2 w 4"/>
                  <a:gd name="T19" fmla="*/ 0 h 2"/>
                  <a:gd name="T20" fmla="*/ 2 w 4"/>
                  <a:gd name="T21" fmla="*/ 0 h 2"/>
                  <a:gd name="T22" fmla="*/ 2 w 4"/>
                  <a:gd name="T23" fmla="*/ 0 h 2"/>
                  <a:gd name="T24" fmla="*/ 2 w 4"/>
                  <a:gd name="T25" fmla="*/ 0 h 2"/>
                  <a:gd name="T26" fmla="*/ 2 w 4"/>
                  <a:gd name="T27" fmla="*/ 2 h 2"/>
                  <a:gd name="T28" fmla="*/ 2 w 4"/>
                  <a:gd name="T29" fmla="*/ 2 h 2"/>
                  <a:gd name="T30" fmla="*/ 2 w 4"/>
                  <a:gd name="T31" fmla="*/ 2 h 2"/>
                  <a:gd name="T32" fmla="*/ 2 w 4"/>
                  <a:gd name="T33" fmla="*/ 2 h 2"/>
                  <a:gd name="T34" fmla="*/ 4 w 4"/>
                  <a:gd name="T35" fmla="*/ 2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AFA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8" name="Freeform 5290"/>
              <p:cNvSpPr>
                <a:spLocks/>
              </p:cNvSpPr>
              <p:nvPr/>
            </p:nvSpPr>
            <p:spPr bwMode="auto">
              <a:xfrm>
                <a:off x="4652" y="124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w 1"/>
                  <a:gd name="T29" fmla="*/ 0 h 1"/>
                  <a:gd name="T30" fmla="*/ 0 w 1"/>
                  <a:gd name="T31" fmla="*/ 0 h 1"/>
                  <a:gd name="T32" fmla="*/ 0 w 1"/>
                  <a:gd name="T33" fmla="*/ 0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A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" name="Freeform 5291"/>
              <p:cNvSpPr>
                <a:spLocks/>
              </p:cNvSpPr>
              <p:nvPr/>
            </p:nvSpPr>
            <p:spPr bwMode="auto">
              <a:xfrm>
                <a:off x="4690" y="1355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0 w 3"/>
                  <a:gd name="T3" fmla="*/ 6 h 6"/>
                  <a:gd name="T4" fmla="*/ 0 w 3"/>
                  <a:gd name="T5" fmla="*/ 4 h 6"/>
                  <a:gd name="T6" fmla="*/ 0 w 3"/>
                  <a:gd name="T7" fmla="*/ 4 h 6"/>
                  <a:gd name="T8" fmla="*/ 0 w 3"/>
                  <a:gd name="T9" fmla="*/ 4 h 6"/>
                  <a:gd name="T10" fmla="*/ 0 w 3"/>
                  <a:gd name="T11" fmla="*/ 4 h 6"/>
                  <a:gd name="T12" fmla="*/ 0 w 3"/>
                  <a:gd name="T13" fmla="*/ 2 h 6"/>
                  <a:gd name="T14" fmla="*/ 0 w 3"/>
                  <a:gd name="T15" fmla="*/ 2 h 6"/>
                  <a:gd name="T16" fmla="*/ 0 w 3"/>
                  <a:gd name="T17" fmla="*/ 2 h 6"/>
                  <a:gd name="T18" fmla="*/ 0 w 3"/>
                  <a:gd name="T19" fmla="*/ 2 h 6"/>
                  <a:gd name="T20" fmla="*/ 3 w 3"/>
                  <a:gd name="T21" fmla="*/ 0 h 6"/>
                  <a:gd name="T22" fmla="*/ 0 w 3"/>
                  <a:gd name="T23" fmla="*/ 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FC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" name="Freeform 5292"/>
              <p:cNvSpPr>
                <a:spLocks/>
              </p:cNvSpPr>
              <p:nvPr/>
            </p:nvSpPr>
            <p:spPr bwMode="auto">
              <a:xfrm>
                <a:off x="4690" y="1353"/>
                <a:ext cx="5" cy="6"/>
              </a:xfrm>
              <a:custGeom>
                <a:avLst/>
                <a:gdLst>
                  <a:gd name="T0" fmla="*/ 2 w 5"/>
                  <a:gd name="T1" fmla="*/ 4 h 6"/>
                  <a:gd name="T2" fmla="*/ 0 w 5"/>
                  <a:gd name="T3" fmla="*/ 6 h 6"/>
                  <a:gd name="T4" fmla="*/ 0 w 5"/>
                  <a:gd name="T5" fmla="*/ 4 h 6"/>
                  <a:gd name="T6" fmla="*/ 0 w 5"/>
                  <a:gd name="T7" fmla="*/ 4 h 6"/>
                  <a:gd name="T8" fmla="*/ 0 w 5"/>
                  <a:gd name="T9" fmla="*/ 4 h 6"/>
                  <a:gd name="T10" fmla="*/ 0 w 5"/>
                  <a:gd name="T11" fmla="*/ 4 h 6"/>
                  <a:gd name="T12" fmla="*/ 0 w 5"/>
                  <a:gd name="T13" fmla="*/ 2 h 6"/>
                  <a:gd name="T14" fmla="*/ 0 w 5"/>
                  <a:gd name="T15" fmla="*/ 2 h 6"/>
                  <a:gd name="T16" fmla="*/ 0 w 5"/>
                  <a:gd name="T17" fmla="*/ 2 h 6"/>
                  <a:gd name="T18" fmla="*/ 0 w 5"/>
                  <a:gd name="T19" fmla="*/ 2 h 6"/>
                  <a:gd name="T20" fmla="*/ 5 w 5"/>
                  <a:gd name="T21" fmla="*/ 0 h 6"/>
                  <a:gd name="T22" fmla="*/ 2 w 5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6">
                    <a:moveTo>
                      <a:pt x="2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C2CC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" name="Freeform 5293"/>
              <p:cNvSpPr>
                <a:spLocks/>
              </p:cNvSpPr>
              <p:nvPr/>
            </p:nvSpPr>
            <p:spPr bwMode="auto">
              <a:xfrm>
                <a:off x="4690" y="1352"/>
                <a:ext cx="7" cy="5"/>
              </a:xfrm>
              <a:custGeom>
                <a:avLst/>
                <a:gdLst>
                  <a:gd name="T0" fmla="*/ 3 w 7"/>
                  <a:gd name="T1" fmla="*/ 3 h 5"/>
                  <a:gd name="T2" fmla="*/ 0 w 7"/>
                  <a:gd name="T3" fmla="*/ 5 h 5"/>
                  <a:gd name="T4" fmla="*/ 0 w 7"/>
                  <a:gd name="T5" fmla="*/ 3 h 5"/>
                  <a:gd name="T6" fmla="*/ 0 w 7"/>
                  <a:gd name="T7" fmla="*/ 3 h 5"/>
                  <a:gd name="T8" fmla="*/ 0 w 7"/>
                  <a:gd name="T9" fmla="*/ 3 h 5"/>
                  <a:gd name="T10" fmla="*/ 0 w 7"/>
                  <a:gd name="T11" fmla="*/ 3 h 5"/>
                  <a:gd name="T12" fmla="*/ 0 w 7"/>
                  <a:gd name="T13" fmla="*/ 1 h 5"/>
                  <a:gd name="T14" fmla="*/ 0 w 7"/>
                  <a:gd name="T15" fmla="*/ 1 h 5"/>
                  <a:gd name="T16" fmla="*/ 0 w 7"/>
                  <a:gd name="T17" fmla="*/ 1 h 5"/>
                  <a:gd name="T18" fmla="*/ 0 w 7"/>
                  <a:gd name="T19" fmla="*/ 1 h 5"/>
                  <a:gd name="T20" fmla="*/ 7 w 7"/>
                  <a:gd name="T21" fmla="*/ 0 h 5"/>
                  <a:gd name="T22" fmla="*/ 3 w 7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3" y="3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C2C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" name="Freeform 5294"/>
              <p:cNvSpPr>
                <a:spLocks/>
              </p:cNvSpPr>
              <p:nvPr/>
            </p:nvSpPr>
            <p:spPr bwMode="auto">
              <a:xfrm>
                <a:off x="4690" y="1350"/>
                <a:ext cx="8" cy="5"/>
              </a:xfrm>
              <a:custGeom>
                <a:avLst/>
                <a:gdLst>
                  <a:gd name="T0" fmla="*/ 5 w 8"/>
                  <a:gd name="T1" fmla="*/ 3 h 5"/>
                  <a:gd name="T2" fmla="*/ 0 w 8"/>
                  <a:gd name="T3" fmla="*/ 5 h 5"/>
                  <a:gd name="T4" fmla="*/ 0 w 8"/>
                  <a:gd name="T5" fmla="*/ 3 h 5"/>
                  <a:gd name="T6" fmla="*/ 0 w 8"/>
                  <a:gd name="T7" fmla="*/ 3 h 5"/>
                  <a:gd name="T8" fmla="*/ 0 w 8"/>
                  <a:gd name="T9" fmla="*/ 3 h 5"/>
                  <a:gd name="T10" fmla="*/ 0 w 8"/>
                  <a:gd name="T11" fmla="*/ 3 h 5"/>
                  <a:gd name="T12" fmla="*/ 0 w 8"/>
                  <a:gd name="T13" fmla="*/ 2 h 5"/>
                  <a:gd name="T14" fmla="*/ 0 w 8"/>
                  <a:gd name="T15" fmla="*/ 2 h 5"/>
                  <a:gd name="T16" fmla="*/ 0 w 8"/>
                  <a:gd name="T17" fmla="*/ 2 h 5"/>
                  <a:gd name="T18" fmla="*/ 0 w 8"/>
                  <a:gd name="T19" fmla="*/ 0 h 5"/>
                  <a:gd name="T20" fmla="*/ 8 w 8"/>
                  <a:gd name="T21" fmla="*/ 0 h 5"/>
                  <a:gd name="T22" fmla="*/ 5 w 8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5">
                    <a:moveTo>
                      <a:pt x="5" y="3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C4D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" name="Freeform 5295"/>
              <p:cNvSpPr>
                <a:spLocks/>
              </p:cNvSpPr>
              <p:nvPr/>
            </p:nvSpPr>
            <p:spPr bwMode="auto">
              <a:xfrm>
                <a:off x="4690" y="1346"/>
                <a:ext cx="10" cy="7"/>
              </a:xfrm>
              <a:custGeom>
                <a:avLst/>
                <a:gdLst>
                  <a:gd name="T0" fmla="*/ 7 w 10"/>
                  <a:gd name="T1" fmla="*/ 6 h 7"/>
                  <a:gd name="T2" fmla="*/ 0 w 10"/>
                  <a:gd name="T3" fmla="*/ 7 h 7"/>
                  <a:gd name="T4" fmla="*/ 0 w 10"/>
                  <a:gd name="T5" fmla="*/ 6 h 7"/>
                  <a:gd name="T6" fmla="*/ 0 w 10"/>
                  <a:gd name="T7" fmla="*/ 6 h 7"/>
                  <a:gd name="T8" fmla="*/ 0 w 10"/>
                  <a:gd name="T9" fmla="*/ 6 h 7"/>
                  <a:gd name="T10" fmla="*/ 0 w 10"/>
                  <a:gd name="T11" fmla="*/ 4 h 7"/>
                  <a:gd name="T12" fmla="*/ 0 w 10"/>
                  <a:gd name="T13" fmla="*/ 4 h 7"/>
                  <a:gd name="T14" fmla="*/ 0 w 10"/>
                  <a:gd name="T15" fmla="*/ 4 h 7"/>
                  <a:gd name="T16" fmla="*/ 0 w 10"/>
                  <a:gd name="T17" fmla="*/ 4 h 7"/>
                  <a:gd name="T18" fmla="*/ 0 w 10"/>
                  <a:gd name="T19" fmla="*/ 2 h 7"/>
                  <a:gd name="T20" fmla="*/ 10 w 10"/>
                  <a:gd name="T21" fmla="*/ 0 h 7"/>
                  <a:gd name="T22" fmla="*/ 7 w 10"/>
                  <a:gd name="T23" fmla="*/ 6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7">
                    <a:moveTo>
                      <a:pt x="7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C7D1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4" name="Freeform 5296"/>
              <p:cNvSpPr>
                <a:spLocks/>
              </p:cNvSpPr>
              <p:nvPr/>
            </p:nvSpPr>
            <p:spPr bwMode="auto">
              <a:xfrm>
                <a:off x="4690" y="1344"/>
                <a:ext cx="12" cy="6"/>
              </a:xfrm>
              <a:custGeom>
                <a:avLst/>
                <a:gdLst>
                  <a:gd name="T0" fmla="*/ 8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4 h 6"/>
                  <a:gd name="T12" fmla="*/ 0 w 12"/>
                  <a:gd name="T13" fmla="*/ 4 h 6"/>
                  <a:gd name="T14" fmla="*/ 0 w 12"/>
                  <a:gd name="T15" fmla="*/ 4 h 6"/>
                  <a:gd name="T16" fmla="*/ 0 w 12"/>
                  <a:gd name="T17" fmla="*/ 4 h 6"/>
                  <a:gd name="T18" fmla="*/ 2 w 12"/>
                  <a:gd name="T19" fmla="*/ 2 h 6"/>
                  <a:gd name="T20" fmla="*/ 12 w 12"/>
                  <a:gd name="T21" fmla="*/ 0 h 6"/>
                  <a:gd name="T22" fmla="*/ 8 w 12"/>
                  <a:gd name="T23" fmla="*/ 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8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12" y="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C7D1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5" name="Freeform 5297"/>
              <p:cNvSpPr>
                <a:spLocks/>
              </p:cNvSpPr>
              <p:nvPr/>
            </p:nvSpPr>
            <p:spPr bwMode="auto">
              <a:xfrm>
                <a:off x="4690" y="1342"/>
                <a:ext cx="15" cy="6"/>
              </a:xfrm>
              <a:custGeom>
                <a:avLst/>
                <a:gdLst>
                  <a:gd name="T0" fmla="*/ 10 w 15"/>
                  <a:gd name="T1" fmla="*/ 4 h 6"/>
                  <a:gd name="T2" fmla="*/ 0 w 15"/>
                  <a:gd name="T3" fmla="*/ 6 h 6"/>
                  <a:gd name="T4" fmla="*/ 0 w 15"/>
                  <a:gd name="T5" fmla="*/ 6 h 6"/>
                  <a:gd name="T6" fmla="*/ 0 w 15"/>
                  <a:gd name="T7" fmla="*/ 6 h 6"/>
                  <a:gd name="T8" fmla="*/ 0 w 15"/>
                  <a:gd name="T9" fmla="*/ 6 h 6"/>
                  <a:gd name="T10" fmla="*/ 2 w 15"/>
                  <a:gd name="T11" fmla="*/ 4 h 6"/>
                  <a:gd name="T12" fmla="*/ 2 w 15"/>
                  <a:gd name="T13" fmla="*/ 4 h 6"/>
                  <a:gd name="T14" fmla="*/ 2 w 15"/>
                  <a:gd name="T15" fmla="*/ 4 h 6"/>
                  <a:gd name="T16" fmla="*/ 2 w 15"/>
                  <a:gd name="T17" fmla="*/ 2 h 6"/>
                  <a:gd name="T18" fmla="*/ 2 w 15"/>
                  <a:gd name="T19" fmla="*/ 2 h 6"/>
                  <a:gd name="T20" fmla="*/ 15 w 15"/>
                  <a:gd name="T21" fmla="*/ 0 h 6"/>
                  <a:gd name="T22" fmla="*/ 10 w 15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" h="6">
                    <a:moveTo>
                      <a:pt x="10" y="4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5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C9D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6" name="Freeform 5298"/>
              <p:cNvSpPr>
                <a:spLocks/>
              </p:cNvSpPr>
              <p:nvPr/>
            </p:nvSpPr>
            <p:spPr bwMode="auto">
              <a:xfrm>
                <a:off x="4692" y="1340"/>
                <a:ext cx="15" cy="6"/>
              </a:xfrm>
              <a:custGeom>
                <a:avLst/>
                <a:gdLst>
                  <a:gd name="T0" fmla="*/ 10 w 15"/>
                  <a:gd name="T1" fmla="*/ 4 h 6"/>
                  <a:gd name="T2" fmla="*/ 0 w 15"/>
                  <a:gd name="T3" fmla="*/ 6 h 6"/>
                  <a:gd name="T4" fmla="*/ 0 w 15"/>
                  <a:gd name="T5" fmla="*/ 6 h 6"/>
                  <a:gd name="T6" fmla="*/ 0 w 15"/>
                  <a:gd name="T7" fmla="*/ 6 h 6"/>
                  <a:gd name="T8" fmla="*/ 0 w 15"/>
                  <a:gd name="T9" fmla="*/ 4 h 6"/>
                  <a:gd name="T10" fmla="*/ 0 w 15"/>
                  <a:gd name="T11" fmla="*/ 4 h 6"/>
                  <a:gd name="T12" fmla="*/ 0 w 15"/>
                  <a:gd name="T13" fmla="*/ 4 h 6"/>
                  <a:gd name="T14" fmla="*/ 0 w 15"/>
                  <a:gd name="T15" fmla="*/ 4 h 6"/>
                  <a:gd name="T16" fmla="*/ 0 w 15"/>
                  <a:gd name="T17" fmla="*/ 2 h 6"/>
                  <a:gd name="T18" fmla="*/ 0 w 15"/>
                  <a:gd name="T19" fmla="*/ 2 h 6"/>
                  <a:gd name="T20" fmla="*/ 15 w 15"/>
                  <a:gd name="T21" fmla="*/ 0 h 6"/>
                  <a:gd name="T22" fmla="*/ 10 w 15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C9D4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" name="Freeform 5299"/>
              <p:cNvSpPr>
                <a:spLocks/>
              </p:cNvSpPr>
              <p:nvPr/>
            </p:nvSpPr>
            <p:spPr bwMode="auto">
              <a:xfrm>
                <a:off x="4692" y="1338"/>
                <a:ext cx="17" cy="6"/>
              </a:xfrm>
              <a:custGeom>
                <a:avLst/>
                <a:gdLst>
                  <a:gd name="T0" fmla="*/ 13 w 17"/>
                  <a:gd name="T1" fmla="*/ 4 h 6"/>
                  <a:gd name="T2" fmla="*/ 0 w 17"/>
                  <a:gd name="T3" fmla="*/ 6 h 6"/>
                  <a:gd name="T4" fmla="*/ 0 w 17"/>
                  <a:gd name="T5" fmla="*/ 6 h 6"/>
                  <a:gd name="T6" fmla="*/ 0 w 17"/>
                  <a:gd name="T7" fmla="*/ 6 h 6"/>
                  <a:gd name="T8" fmla="*/ 0 w 17"/>
                  <a:gd name="T9" fmla="*/ 4 h 6"/>
                  <a:gd name="T10" fmla="*/ 0 w 17"/>
                  <a:gd name="T11" fmla="*/ 4 h 6"/>
                  <a:gd name="T12" fmla="*/ 1 w 17"/>
                  <a:gd name="T13" fmla="*/ 4 h 6"/>
                  <a:gd name="T14" fmla="*/ 1 w 17"/>
                  <a:gd name="T15" fmla="*/ 4 h 6"/>
                  <a:gd name="T16" fmla="*/ 1 w 17"/>
                  <a:gd name="T17" fmla="*/ 2 h 6"/>
                  <a:gd name="T18" fmla="*/ 1 w 17"/>
                  <a:gd name="T19" fmla="*/ 2 h 6"/>
                  <a:gd name="T20" fmla="*/ 17 w 17"/>
                  <a:gd name="T21" fmla="*/ 0 h 6"/>
                  <a:gd name="T22" fmla="*/ 13 w 17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6">
                    <a:moveTo>
                      <a:pt x="13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7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CDD6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" name="Freeform 5300"/>
              <p:cNvSpPr>
                <a:spLocks/>
              </p:cNvSpPr>
              <p:nvPr/>
            </p:nvSpPr>
            <p:spPr bwMode="auto">
              <a:xfrm>
                <a:off x="4692" y="1335"/>
                <a:ext cx="18" cy="7"/>
              </a:xfrm>
              <a:custGeom>
                <a:avLst/>
                <a:gdLst>
                  <a:gd name="T0" fmla="*/ 15 w 18"/>
                  <a:gd name="T1" fmla="*/ 5 h 7"/>
                  <a:gd name="T2" fmla="*/ 0 w 18"/>
                  <a:gd name="T3" fmla="*/ 7 h 7"/>
                  <a:gd name="T4" fmla="*/ 1 w 18"/>
                  <a:gd name="T5" fmla="*/ 7 h 7"/>
                  <a:gd name="T6" fmla="*/ 1 w 18"/>
                  <a:gd name="T7" fmla="*/ 7 h 7"/>
                  <a:gd name="T8" fmla="*/ 1 w 18"/>
                  <a:gd name="T9" fmla="*/ 5 h 7"/>
                  <a:gd name="T10" fmla="*/ 1 w 18"/>
                  <a:gd name="T11" fmla="*/ 5 h 7"/>
                  <a:gd name="T12" fmla="*/ 1 w 18"/>
                  <a:gd name="T13" fmla="*/ 5 h 7"/>
                  <a:gd name="T14" fmla="*/ 1 w 18"/>
                  <a:gd name="T15" fmla="*/ 3 h 7"/>
                  <a:gd name="T16" fmla="*/ 1 w 18"/>
                  <a:gd name="T17" fmla="*/ 3 h 7"/>
                  <a:gd name="T18" fmla="*/ 3 w 18"/>
                  <a:gd name="T19" fmla="*/ 3 h 7"/>
                  <a:gd name="T20" fmla="*/ 18 w 18"/>
                  <a:gd name="T21" fmla="*/ 0 h 7"/>
                  <a:gd name="T22" fmla="*/ 15 w 18"/>
                  <a:gd name="T23" fmla="*/ 5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7">
                    <a:moveTo>
                      <a:pt x="15" y="5"/>
                    </a:moveTo>
                    <a:lnTo>
                      <a:pt x="0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18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D0D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" name="Freeform 5301"/>
              <p:cNvSpPr>
                <a:spLocks/>
              </p:cNvSpPr>
              <p:nvPr/>
            </p:nvSpPr>
            <p:spPr bwMode="auto">
              <a:xfrm>
                <a:off x="4693" y="1333"/>
                <a:ext cx="19" cy="7"/>
              </a:xfrm>
              <a:custGeom>
                <a:avLst/>
                <a:gdLst>
                  <a:gd name="T0" fmla="*/ 16 w 19"/>
                  <a:gd name="T1" fmla="*/ 5 h 7"/>
                  <a:gd name="T2" fmla="*/ 0 w 19"/>
                  <a:gd name="T3" fmla="*/ 7 h 7"/>
                  <a:gd name="T4" fmla="*/ 0 w 19"/>
                  <a:gd name="T5" fmla="*/ 7 h 7"/>
                  <a:gd name="T6" fmla="*/ 0 w 19"/>
                  <a:gd name="T7" fmla="*/ 5 h 7"/>
                  <a:gd name="T8" fmla="*/ 0 w 19"/>
                  <a:gd name="T9" fmla="*/ 5 h 7"/>
                  <a:gd name="T10" fmla="*/ 2 w 19"/>
                  <a:gd name="T11" fmla="*/ 5 h 7"/>
                  <a:gd name="T12" fmla="*/ 2 w 19"/>
                  <a:gd name="T13" fmla="*/ 5 h 7"/>
                  <a:gd name="T14" fmla="*/ 2 w 19"/>
                  <a:gd name="T15" fmla="*/ 3 h 7"/>
                  <a:gd name="T16" fmla="*/ 2 w 19"/>
                  <a:gd name="T17" fmla="*/ 3 h 7"/>
                  <a:gd name="T18" fmla="*/ 2 w 19"/>
                  <a:gd name="T19" fmla="*/ 3 h 7"/>
                  <a:gd name="T20" fmla="*/ 19 w 19"/>
                  <a:gd name="T21" fmla="*/ 0 h 7"/>
                  <a:gd name="T22" fmla="*/ 16 w 19"/>
                  <a:gd name="T23" fmla="*/ 5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7">
                    <a:moveTo>
                      <a:pt x="16" y="5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19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D0DA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0" name="Freeform 5302"/>
              <p:cNvSpPr>
                <a:spLocks/>
              </p:cNvSpPr>
              <p:nvPr/>
            </p:nvSpPr>
            <p:spPr bwMode="auto">
              <a:xfrm>
                <a:off x="4695" y="1331"/>
                <a:ext cx="19" cy="7"/>
              </a:xfrm>
              <a:custGeom>
                <a:avLst/>
                <a:gdLst>
                  <a:gd name="T0" fmla="*/ 15 w 19"/>
                  <a:gd name="T1" fmla="*/ 4 h 7"/>
                  <a:gd name="T2" fmla="*/ 0 w 19"/>
                  <a:gd name="T3" fmla="*/ 7 h 7"/>
                  <a:gd name="T4" fmla="*/ 0 w 19"/>
                  <a:gd name="T5" fmla="*/ 7 h 7"/>
                  <a:gd name="T6" fmla="*/ 0 w 19"/>
                  <a:gd name="T7" fmla="*/ 5 h 7"/>
                  <a:gd name="T8" fmla="*/ 0 w 19"/>
                  <a:gd name="T9" fmla="*/ 5 h 7"/>
                  <a:gd name="T10" fmla="*/ 0 w 19"/>
                  <a:gd name="T11" fmla="*/ 5 h 7"/>
                  <a:gd name="T12" fmla="*/ 0 w 19"/>
                  <a:gd name="T13" fmla="*/ 4 h 7"/>
                  <a:gd name="T14" fmla="*/ 2 w 19"/>
                  <a:gd name="T15" fmla="*/ 4 h 7"/>
                  <a:gd name="T16" fmla="*/ 2 w 19"/>
                  <a:gd name="T17" fmla="*/ 4 h 7"/>
                  <a:gd name="T18" fmla="*/ 2 w 19"/>
                  <a:gd name="T19" fmla="*/ 4 h 7"/>
                  <a:gd name="T20" fmla="*/ 19 w 19"/>
                  <a:gd name="T21" fmla="*/ 0 h 7"/>
                  <a:gd name="T22" fmla="*/ 15 w 19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7">
                    <a:moveTo>
                      <a:pt x="15" y="4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19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D4D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" name="Freeform 5303"/>
              <p:cNvSpPr>
                <a:spLocks/>
              </p:cNvSpPr>
              <p:nvPr/>
            </p:nvSpPr>
            <p:spPr bwMode="auto">
              <a:xfrm>
                <a:off x="4695" y="1329"/>
                <a:ext cx="21" cy="7"/>
              </a:xfrm>
              <a:custGeom>
                <a:avLst/>
                <a:gdLst>
                  <a:gd name="T0" fmla="*/ 17 w 21"/>
                  <a:gd name="T1" fmla="*/ 4 h 7"/>
                  <a:gd name="T2" fmla="*/ 0 w 21"/>
                  <a:gd name="T3" fmla="*/ 7 h 7"/>
                  <a:gd name="T4" fmla="*/ 0 w 21"/>
                  <a:gd name="T5" fmla="*/ 6 h 7"/>
                  <a:gd name="T6" fmla="*/ 2 w 21"/>
                  <a:gd name="T7" fmla="*/ 6 h 7"/>
                  <a:gd name="T8" fmla="*/ 2 w 21"/>
                  <a:gd name="T9" fmla="*/ 6 h 7"/>
                  <a:gd name="T10" fmla="*/ 2 w 21"/>
                  <a:gd name="T11" fmla="*/ 6 h 7"/>
                  <a:gd name="T12" fmla="*/ 2 w 21"/>
                  <a:gd name="T13" fmla="*/ 4 h 7"/>
                  <a:gd name="T14" fmla="*/ 2 w 21"/>
                  <a:gd name="T15" fmla="*/ 4 h 7"/>
                  <a:gd name="T16" fmla="*/ 2 w 21"/>
                  <a:gd name="T17" fmla="*/ 4 h 7"/>
                  <a:gd name="T18" fmla="*/ 3 w 21"/>
                  <a:gd name="T19" fmla="*/ 2 h 7"/>
                  <a:gd name="T20" fmla="*/ 21 w 21"/>
                  <a:gd name="T21" fmla="*/ 0 h 7"/>
                  <a:gd name="T22" fmla="*/ 17 w 21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4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21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D7D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" name="Freeform 5304"/>
              <p:cNvSpPr>
                <a:spLocks/>
              </p:cNvSpPr>
              <p:nvPr/>
            </p:nvSpPr>
            <p:spPr bwMode="auto">
              <a:xfrm>
                <a:off x="4697" y="1327"/>
                <a:ext cx="20" cy="8"/>
              </a:xfrm>
              <a:custGeom>
                <a:avLst/>
                <a:gdLst>
                  <a:gd name="T0" fmla="*/ 17 w 20"/>
                  <a:gd name="T1" fmla="*/ 4 h 8"/>
                  <a:gd name="T2" fmla="*/ 0 w 20"/>
                  <a:gd name="T3" fmla="*/ 8 h 8"/>
                  <a:gd name="T4" fmla="*/ 0 w 20"/>
                  <a:gd name="T5" fmla="*/ 6 h 8"/>
                  <a:gd name="T6" fmla="*/ 0 w 20"/>
                  <a:gd name="T7" fmla="*/ 6 h 8"/>
                  <a:gd name="T8" fmla="*/ 0 w 20"/>
                  <a:gd name="T9" fmla="*/ 6 h 8"/>
                  <a:gd name="T10" fmla="*/ 1 w 20"/>
                  <a:gd name="T11" fmla="*/ 4 h 8"/>
                  <a:gd name="T12" fmla="*/ 1 w 20"/>
                  <a:gd name="T13" fmla="*/ 4 h 8"/>
                  <a:gd name="T14" fmla="*/ 1 w 20"/>
                  <a:gd name="T15" fmla="*/ 4 h 8"/>
                  <a:gd name="T16" fmla="*/ 1 w 20"/>
                  <a:gd name="T17" fmla="*/ 4 h 8"/>
                  <a:gd name="T18" fmla="*/ 1 w 20"/>
                  <a:gd name="T19" fmla="*/ 2 h 8"/>
                  <a:gd name="T20" fmla="*/ 20 w 20"/>
                  <a:gd name="T21" fmla="*/ 0 h 8"/>
                  <a:gd name="T22" fmla="*/ 17 w 20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17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0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D7DF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3" name="Freeform 5305"/>
              <p:cNvSpPr>
                <a:spLocks/>
              </p:cNvSpPr>
              <p:nvPr/>
            </p:nvSpPr>
            <p:spPr bwMode="auto">
              <a:xfrm>
                <a:off x="4698" y="1323"/>
                <a:ext cx="21" cy="8"/>
              </a:xfrm>
              <a:custGeom>
                <a:avLst/>
                <a:gdLst>
                  <a:gd name="T0" fmla="*/ 18 w 21"/>
                  <a:gd name="T1" fmla="*/ 6 h 8"/>
                  <a:gd name="T2" fmla="*/ 0 w 21"/>
                  <a:gd name="T3" fmla="*/ 8 h 8"/>
                  <a:gd name="T4" fmla="*/ 0 w 21"/>
                  <a:gd name="T5" fmla="*/ 8 h 8"/>
                  <a:gd name="T6" fmla="*/ 0 w 21"/>
                  <a:gd name="T7" fmla="*/ 8 h 8"/>
                  <a:gd name="T8" fmla="*/ 0 w 21"/>
                  <a:gd name="T9" fmla="*/ 8 h 8"/>
                  <a:gd name="T10" fmla="*/ 0 w 21"/>
                  <a:gd name="T11" fmla="*/ 6 h 8"/>
                  <a:gd name="T12" fmla="*/ 2 w 21"/>
                  <a:gd name="T13" fmla="*/ 6 h 8"/>
                  <a:gd name="T14" fmla="*/ 2 w 21"/>
                  <a:gd name="T15" fmla="*/ 6 h 8"/>
                  <a:gd name="T16" fmla="*/ 2 w 21"/>
                  <a:gd name="T17" fmla="*/ 4 h 8"/>
                  <a:gd name="T18" fmla="*/ 2 w 21"/>
                  <a:gd name="T19" fmla="*/ 4 h 8"/>
                  <a:gd name="T20" fmla="*/ 21 w 21"/>
                  <a:gd name="T21" fmla="*/ 0 h 8"/>
                  <a:gd name="T22" fmla="*/ 18 w 21"/>
                  <a:gd name="T23" fmla="*/ 6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8">
                    <a:moveTo>
                      <a:pt x="18" y="6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1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BE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4" name="Freeform 5306"/>
              <p:cNvSpPr>
                <a:spLocks/>
              </p:cNvSpPr>
              <p:nvPr/>
            </p:nvSpPr>
            <p:spPr bwMode="auto">
              <a:xfrm>
                <a:off x="4698" y="1321"/>
                <a:ext cx="23" cy="8"/>
              </a:xfrm>
              <a:custGeom>
                <a:avLst/>
                <a:gdLst>
                  <a:gd name="T0" fmla="*/ 19 w 23"/>
                  <a:gd name="T1" fmla="*/ 6 h 8"/>
                  <a:gd name="T2" fmla="*/ 0 w 23"/>
                  <a:gd name="T3" fmla="*/ 8 h 8"/>
                  <a:gd name="T4" fmla="*/ 2 w 23"/>
                  <a:gd name="T5" fmla="*/ 8 h 8"/>
                  <a:gd name="T6" fmla="*/ 2 w 23"/>
                  <a:gd name="T7" fmla="*/ 8 h 8"/>
                  <a:gd name="T8" fmla="*/ 2 w 23"/>
                  <a:gd name="T9" fmla="*/ 8 h 8"/>
                  <a:gd name="T10" fmla="*/ 2 w 23"/>
                  <a:gd name="T11" fmla="*/ 6 h 8"/>
                  <a:gd name="T12" fmla="*/ 2 w 23"/>
                  <a:gd name="T13" fmla="*/ 6 h 8"/>
                  <a:gd name="T14" fmla="*/ 2 w 23"/>
                  <a:gd name="T15" fmla="*/ 6 h 8"/>
                  <a:gd name="T16" fmla="*/ 2 w 23"/>
                  <a:gd name="T17" fmla="*/ 6 h 8"/>
                  <a:gd name="T18" fmla="*/ 2 w 23"/>
                  <a:gd name="T19" fmla="*/ 6 h 8"/>
                  <a:gd name="T20" fmla="*/ 6 w 23"/>
                  <a:gd name="T21" fmla="*/ 4 h 8"/>
                  <a:gd name="T22" fmla="*/ 23 w 23"/>
                  <a:gd name="T23" fmla="*/ 0 h 8"/>
                  <a:gd name="T24" fmla="*/ 23 w 23"/>
                  <a:gd name="T25" fmla="*/ 2 h 8"/>
                  <a:gd name="T26" fmla="*/ 19 w 23"/>
                  <a:gd name="T27" fmla="*/ 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" h="8">
                    <a:moveTo>
                      <a:pt x="19" y="6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DB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" name="Freeform 5307"/>
              <p:cNvSpPr>
                <a:spLocks/>
              </p:cNvSpPr>
              <p:nvPr/>
            </p:nvSpPr>
            <p:spPr bwMode="auto">
              <a:xfrm>
                <a:off x="4700" y="1320"/>
                <a:ext cx="23" cy="7"/>
              </a:xfrm>
              <a:custGeom>
                <a:avLst/>
                <a:gdLst>
                  <a:gd name="T0" fmla="*/ 19 w 23"/>
                  <a:gd name="T1" fmla="*/ 3 h 7"/>
                  <a:gd name="T2" fmla="*/ 0 w 23"/>
                  <a:gd name="T3" fmla="*/ 7 h 7"/>
                  <a:gd name="T4" fmla="*/ 0 w 23"/>
                  <a:gd name="T5" fmla="*/ 7 h 7"/>
                  <a:gd name="T6" fmla="*/ 0 w 23"/>
                  <a:gd name="T7" fmla="*/ 7 h 7"/>
                  <a:gd name="T8" fmla="*/ 0 w 23"/>
                  <a:gd name="T9" fmla="*/ 7 h 7"/>
                  <a:gd name="T10" fmla="*/ 0 w 23"/>
                  <a:gd name="T11" fmla="*/ 7 h 7"/>
                  <a:gd name="T12" fmla="*/ 0 w 23"/>
                  <a:gd name="T13" fmla="*/ 7 h 7"/>
                  <a:gd name="T14" fmla="*/ 0 w 23"/>
                  <a:gd name="T15" fmla="*/ 7 h 7"/>
                  <a:gd name="T16" fmla="*/ 0 w 23"/>
                  <a:gd name="T17" fmla="*/ 7 h 7"/>
                  <a:gd name="T18" fmla="*/ 0 w 23"/>
                  <a:gd name="T19" fmla="*/ 7 h 7"/>
                  <a:gd name="T20" fmla="*/ 7 w 23"/>
                  <a:gd name="T21" fmla="*/ 1 h 7"/>
                  <a:gd name="T22" fmla="*/ 23 w 23"/>
                  <a:gd name="T23" fmla="*/ 0 h 7"/>
                  <a:gd name="T24" fmla="*/ 21 w 23"/>
                  <a:gd name="T25" fmla="*/ 3 h 7"/>
                  <a:gd name="T26" fmla="*/ 19 w 23"/>
                  <a:gd name="T27" fmla="*/ 3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" h="7">
                    <a:moveTo>
                      <a:pt x="19" y="3"/>
                    </a:moveTo>
                    <a:lnTo>
                      <a:pt x="0" y="7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21" y="3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E0E6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" name="Freeform 5308"/>
              <p:cNvSpPr>
                <a:spLocks/>
              </p:cNvSpPr>
              <p:nvPr/>
            </p:nvSpPr>
            <p:spPr bwMode="auto">
              <a:xfrm>
                <a:off x="4704" y="1318"/>
                <a:ext cx="22" cy="7"/>
              </a:xfrm>
              <a:custGeom>
                <a:avLst/>
                <a:gdLst>
                  <a:gd name="T0" fmla="*/ 17 w 22"/>
                  <a:gd name="T1" fmla="*/ 3 h 7"/>
                  <a:gd name="T2" fmla="*/ 0 w 22"/>
                  <a:gd name="T3" fmla="*/ 7 h 7"/>
                  <a:gd name="T4" fmla="*/ 5 w 22"/>
                  <a:gd name="T5" fmla="*/ 2 h 7"/>
                  <a:gd name="T6" fmla="*/ 22 w 22"/>
                  <a:gd name="T7" fmla="*/ 0 h 7"/>
                  <a:gd name="T8" fmla="*/ 17 w 22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7">
                    <a:moveTo>
                      <a:pt x="17" y="3"/>
                    </a:moveTo>
                    <a:lnTo>
                      <a:pt x="0" y="7"/>
                    </a:lnTo>
                    <a:lnTo>
                      <a:pt x="5" y="2"/>
                    </a:lnTo>
                    <a:lnTo>
                      <a:pt x="22" y="0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E3E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" name="Freeform 5309"/>
              <p:cNvSpPr>
                <a:spLocks/>
              </p:cNvSpPr>
              <p:nvPr/>
            </p:nvSpPr>
            <p:spPr bwMode="auto">
              <a:xfrm>
                <a:off x="4707" y="1314"/>
                <a:ext cx="21" cy="7"/>
              </a:xfrm>
              <a:custGeom>
                <a:avLst/>
                <a:gdLst>
                  <a:gd name="T0" fmla="*/ 16 w 21"/>
                  <a:gd name="T1" fmla="*/ 6 h 7"/>
                  <a:gd name="T2" fmla="*/ 0 w 21"/>
                  <a:gd name="T3" fmla="*/ 7 h 7"/>
                  <a:gd name="T4" fmla="*/ 5 w 21"/>
                  <a:gd name="T5" fmla="*/ 4 h 7"/>
                  <a:gd name="T6" fmla="*/ 21 w 21"/>
                  <a:gd name="T7" fmla="*/ 0 h 7"/>
                  <a:gd name="T8" fmla="*/ 16 w 21"/>
                  <a:gd name="T9" fmla="*/ 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6" y="6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21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3E7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" name="Freeform 5310"/>
              <p:cNvSpPr>
                <a:spLocks/>
              </p:cNvSpPr>
              <p:nvPr/>
            </p:nvSpPr>
            <p:spPr bwMode="auto">
              <a:xfrm>
                <a:off x="4709" y="1312"/>
                <a:ext cx="20" cy="8"/>
              </a:xfrm>
              <a:custGeom>
                <a:avLst/>
                <a:gdLst>
                  <a:gd name="T0" fmla="*/ 17 w 20"/>
                  <a:gd name="T1" fmla="*/ 6 h 8"/>
                  <a:gd name="T2" fmla="*/ 0 w 20"/>
                  <a:gd name="T3" fmla="*/ 8 h 8"/>
                  <a:gd name="T4" fmla="*/ 7 w 20"/>
                  <a:gd name="T5" fmla="*/ 2 h 8"/>
                  <a:gd name="T6" fmla="*/ 20 w 20"/>
                  <a:gd name="T7" fmla="*/ 0 h 8"/>
                  <a:gd name="T8" fmla="*/ 17 w 20"/>
                  <a:gd name="T9" fmla="*/ 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7" y="6"/>
                    </a:moveTo>
                    <a:lnTo>
                      <a:pt x="0" y="8"/>
                    </a:lnTo>
                    <a:lnTo>
                      <a:pt x="7" y="2"/>
                    </a:lnTo>
                    <a:lnTo>
                      <a:pt x="20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EB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" name="Freeform 5311"/>
              <p:cNvSpPr>
                <a:spLocks/>
              </p:cNvSpPr>
              <p:nvPr/>
            </p:nvSpPr>
            <p:spPr bwMode="auto">
              <a:xfrm>
                <a:off x="4712" y="1310"/>
                <a:ext cx="19" cy="8"/>
              </a:xfrm>
              <a:custGeom>
                <a:avLst/>
                <a:gdLst>
                  <a:gd name="T0" fmla="*/ 16 w 19"/>
                  <a:gd name="T1" fmla="*/ 4 h 8"/>
                  <a:gd name="T2" fmla="*/ 0 w 19"/>
                  <a:gd name="T3" fmla="*/ 8 h 8"/>
                  <a:gd name="T4" fmla="*/ 7 w 19"/>
                  <a:gd name="T5" fmla="*/ 2 h 8"/>
                  <a:gd name="T6" fmla="*/ 19 w 19"/>
                  <a:gd name="T7" fmla="*/ 0 h 8"/>
                  <a:gd name="T8" fmla="*/ 16 w 1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4"/>
                    </a:moveTo>
                    <a:lnTo>
                      <a:pt x="0" y="8"/>
                    </a:lnTo>
                    <a:lnTo>
                      <a:pt x="7" y="2"/>
                    </a:lnTo>
                    <a:lnTo>
                      <a:pt x="19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EAED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" name="Freeform 5312"/>
              <p:cNvSpPr>
                <a:spLocks/>
              </p:cNvSpPr>
              <p:nvPr/>
            </p:nvSpPr>
            <p:spPr bwMode="auto">
              <a:xfrm>
                <a:off x="4716" y="1308"/>
                <a:ext cx="17" cy="6"/>
              </a:xfrm>
              <a:custGeom>
                <a:avLst/>
                <a:gdLst>
                  <a:gd name="T0" fmla="*/ 13 w 17"/>
                  <a:gd name="T1" fmla="*/ 4 h 6"/>
                  <a:gd name="T2" fmla="*/ 0 w 17"/>
                  <a:gd name="T3" fmla="*/ 6 h 6"/>
                  <a:gd name="T4" fmla="*/ 7 w 17"/>
                  <a:gd name="T5" fmla="*/ 2 h 6"/>
                  <a:gd name="T6" fmla="*/ 17 w 17"/>
                  <a:gd name="T7" fmla="*/ 0 h 6"/>
                  <a:gd name="T8" fmla="*/ 17 w 17"/>
                  <a:gd name="T9" fmla="*/ 0 h 6"/>
                  <a:gd name="T10" fmla="*/ 13 w 17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6">
                    <a:moveTo>
                      <a:pt x="13" y="4"/>
                    </a:moveTo>
                    <a:lnTo>
                      <a:pt x="0" y="6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EBE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" name="Freeform 5313"/>
              <p:cNvSpPr>
                <a:spLocks/>
              </p:cNvSpPr>
              <p:nvPr/>
            </p:nvSpPr>
            <p:spPr bwMode="auto">
              <a:xfrm>
                <a:off x="4719" y="1306"/>
                <a:ext cx="14" cy="6"/>
              </a:xfrm>
              <a:custGeom>
                <a:avLst/>
                <a:gdLst>
                  <a:gd name="T0" fmla="*/ 12 w 14"/>
                  <a:gd name="T1" fmla="*/ 4 h 6"/>
                  <a:gd name="T2" fmla="*/ 0 w 14"/>
                  <a:gd name="T3" fmla="*/ 6 h 6"/>
                  <a:gd name="T4" fmla="*/ 5 w 14"/>
                  <a:gd name="T5" fmla="*/ 2 h 6"/>
                  <a:gd name="T6" fmla="*/ 14 w 14"/>
                  <a:gd name="T7" fmla="*/ 0 h 6"/>
                  <a:gd name="T8" fmla="*/ 14 w 14"/>
                  <a:gd name="T9" fmla="*/ 2 h 6"/>
                  <a:gd name="T10" fmla="*/ 12 w 14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6">
                    <a:moveTo>
                      <a:pt x="12" y="4"/>
                    </a:moveTo>
                    <a:lnTo>
                      <a:pt x="0" y="6"/>
                    </a:lnTo>
                    <a:lnTo>
                      <a:pt x="5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FF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2" name="Freeform 5314"/>
              <p:cNvSpPr>
                <a:spLocks/>
              </p:cNvSpPr>
              <p:nvPr/>
            </p:nvSpPr>
            <p:spPr bwMode="auto">
              <a:xfrm>
                <a:off x="4723" y="1305"/>
                <a:ext cx="10" cy="5"/>
              </a:xfrm>
              <a:custGeom>
                <a:avLst/>
                <a:gdLst>
                  <a:gd name="T0" fmla="*/ 10 w 10"/>
                  <a:gd name="T1" fmla="*/ 3 h 5"/>
                  <a:gd name="T2" fmla="*/ 0 w 10"/>
                  <a:gd name="T3" fmla="*/ 5 h 5"/>
                  <a:gd name="T4" fmla="*/ 5 w 10"/>
                  <a:gd name="T5" fmla="*/ 0 h 5"/>
                  <a:gd name="T6" fmla="*/ 10 w 10"/>
                  <a:gd name="T7" fmla="*/ 0 h 5"/>
                  <a:gd name="T8" fmla="*/ 10 w 10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10" y="3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EFF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" name="Freeform 5315"/>
              <p:cNvSpPr>
                <a:spLocks/>
              </p:cNvSpPr>
              <p:nvPr/>
            </p:nvSpPr>
            <p:spPr bwMode="auto">
              <a:xfrm>
                <a:off x="4724" y="1305"/>
                <a:ext cx="9" cy="3"/>
              </a:xfrm>
              <a:custGeom>
                <a:avLst/>
                <a:gdLst>
                  <a:gd name="T0" fmla="*/ 9 w 9"/>
                  <a:gd name="T1" fmla="*/ 1 h 3"/>
                  <a:gd name="T2" fmla="*/ 0 w 9"/>
                  <a:gd name="T3" fmla="*/ 3 h 3"/>
                  <a:gd name="T4" fmla="*/ 5 w 9"/>
                  <a:gd name="T5" fmla="*/ 0 h 3"/>
                  <a:gd name="T6" fmla="*/ 9 w 9"/>
                  <a:gd name="T7" fmla="*/ 0 h 3"/>
                  <a:gd name="T8" fmla="*/ 9 w 9"/>
                  <a:gd name="T9" fmla="*/ 0 h 3"/>
                  <a:gd name="T10" fmla="*/ 9 w 9"/>
                  <a:gd name="T11" fmla="*/ 1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F3F4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" name="Freeform 5316"/>
              <p:cNvSpPr>
                <a:spLocks/>
              </p:cNvSpPr>
              <p:nvPr/>
            </p:nvSpPr>
            <p:spPr bwMode="auto">
              <a:xfrm>
                <a:off x="4561" y="1291"/>
                <a:ext cx="22" cy="61"/>
              </a:xfrm>
              <a:custGeom>
                <a:avLst/>
                <a:gdLst>
                  <a:gd name="T0" fmla="*/ 20 w 22"/>
                  <a:gd name="T1" fmla="*/ 61 h 61"/>
                  <a:gd name="T2" fmla="*/ 20 w 22"/>
                  <a:gd name="T3" fmla="*/ 57 h 61"/>
                  <a:gd name="T4" fmla="*/ 12 w 22"/>
                  <a:gd name="T5" fmla="*/ 51 h 61"/>
                  <a:gd name="T6" fmla="*/ 0 w 22"/>
                  <a:gd name="T7" fmla="*/ 27 h 61"/>
                  <a:gd name="T8" fmla="*/ 3 w 22"/>
                  <a:gd name="T9" fmla="*/ 27 h 61"/>
                  <a:gd name="T10" fmla="*/ 7 w 22"/>
                  <a:gd name="T11" fmla="*/ 25 h 61"/>
                  <a:gd name="T12" fmla="*/ 15 w 22"/>
                  <a:gd name="T13" fmla="*/ 14 h 61"/>
                  <a:gd name="T14" fmla="*/ 22 w 22"/>
                  <a:gd name="T15" fmla="*/ 0 h 61"/>
                  <a:gd name="T16" fmla="*/ 22 w 22"/>
                  <a:gd name="T17" fmla="*/ 12 h 61"/>
                  <a:gd name="T18" fmla="*/ 20 w 22"/>
                  <a:gd name="T19" fmla="*/ 61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61">
                    <a:moveTo>
                      <a:pt x="20" y="61"/>
                    </a:moveTo>
                    <a:lnTo>
                      <a:pt x="20" y="57"/>
                    </a:lnTo>
                    <a:lnTo>
                      <a:pt x="12" y="51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7" y="25"/>
                    </a:lnTo>
                    <a:lnTo>
                      <a:pt x="15" y="14"/>
                    </a:lnTo>
                    <a:lnTo>
                      <a:pt x="22" y="0"/>
                    </a:lnTo>
                    <a:lnTo>
                      <a:pt x="22" y="12"/>
                    </a:lnTo>
                    <a:lnTo>
                      <a:pt x="20" y="61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" name="Freeform 5317"/>
              <p:cNvSpPr>
                <a:spLocks/>
              </p:cNvSpPr>
              <p:nvPr/>
            </p:nvSpPr>
            <p:spPr bwMode="auto">
              <a:xfrm>
                <a:off x="4685" y="1207"/>
                <a:ext cx="58" cy="126"/>
              </a:xfrm>
              <a:custGeom>
                <a:avLst/>
                <a:gdLst>
                  <a:gd name="T0" fmla="*/ 5 w 58"/>
                  <a:gd name="T1" fmla="*/ 126 h 126"/>
                  <a:gd name="T2" fmla="*/ 3 w 58"/>
                  <a:gd name="T3" fmla="*/ 118 h 126"/>
                  <a:gd name="T4" fmla="*/ 1 w 58"/>
                  <a:gd name="T5" fmla="*/ 111 h 126"/>
                  <a:gd name="T6" fmla="*/ 1 w 58"/>
                  <a:gd name="T7" fmla="*/ 103 h 126"/>
                  <a:gd name="T8" fmla="*/ 0 w 58"/>
                  <a:gd name="T9" fmla="*/ 98 h 126"/>
                  <a:gd name="T10" fmla="*/ 1 w 58"/>
                  <a:gd name="T11" fmla="*/ 90 h 126"/>
                  <a:gd name="T12" fmla="*/ 3 w 58"/>
                  <a:gd name="T13" fmla="*/ 82 h 126"/>
                  <a:gd name="T14" fmla="*/ 5 w 58"/>
                  <a:gd name="T15" fmla="*/ 75 h 126"/>
                  <a:gd name="T16" fmla="*/ 10 w 58"/>
                  <a:gd name="T17" fmla="*/ 67 h 126"/>
                  <a:gd name="T18" fmla="*/ 39 w 58"/>
                  <a:gd name="T19" fmla="*/ 26 h 126"/>
                  <a:gd name="T20" fmla="*/ 55 w 58"/>
                  <a:gd name="T21" fmla="*/ 0 h 126"/>
                  <a:gd name="T22" fmla="*/ 56 w 58"/>
                  <a:gd name="T23" fmla="*/ 11 h 126"/>
                  <a:gd name="T24" fmla="*/ 58 w 58"/>
                  <a:gd name="T25" fmla="*/ 22 h 126"/>
                  <a:gd name="T26" fmla="*/ 58 w 58"/>
                  <a:gd name="T27" fmla="*/ 34 h 126"/>
                  <a:gd name="T28" fmla="*/ 58 w 58"/>
                  <a:gd name="T29" fmla="*/ 45 h 126"/>
                  <a:gd name="T30" fmla="*/ 56 w 58"/>
                  <a:gd name="T31" fmla="*/ 56 h 126"/>
                  <a:gd name="T32" fmla="*/ 55 w 58"/>
                  <a:gd name="T33" fmla="*/ 67 h 126"/>
                  <a:gd name="T34" fmla="*/ 51 w 58"/>
                  <a:gd name="T35" fmla="*/ 79 h 126"/>
                  <a:gd name="T36" fmla="*/ 46 w 58"/>
                  <a:gd name="T37" fmla="*/ 90 h 126"/>
                  <a:gd name="T38" fmla="*/ 5 w 58"/>
                  <a:gd name="T39" fmla="*/ 126 h 1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8" h="126">
                    <a:moveTo>
                      <a:pt x="5" y="126"/>
                    </a:moveTo>
                    <a:lnTo>
                      <a:pt x="3" y="118"/>
                    </a:lnTo>
                    <a:lnTo>
                      <a:pt x="1" y="111"/>
                    </a:lnTo>
                    <a:lnTo>
                      <a:pt x="1" y="103"/>
                    </a:lnTo>
                    <a:lnTo>
                      <a:pt x="0" y="98"/>
                    </a:lnTo>
                    <a:lnTo>
                      <a:pt x="1" y="90"/>
                    </a:lnTo>
                    <a:lnTo>
                      <a:pt x="3" y="82"/>
                    </a:lnTo>
                    <a:lnTo>
                      <a:pt x="5" y="75"/>
                    </a:lnTo>
                    <a:lnTo>
                      <a:pt x="10" y="67"/>
                    </a:lnTo>
                    <a:lnTo>
                      <a:pt x="39" y="26"/>
                    </a:lnTo>
                    <a:lnTo>
                      <a:pt x="55" y="0"/>
                    </a:lnTo>
                    <a:lnTo>
                      <a:pt x="56" y="11"/>
                    </a:lnTo>
                    <a:lnTo>
                      <a:pt x="58" y="22"/>
                    </a:lnTo>
                    <a:lnTo>
                      <a:pt x="58" y="34"/>
                    </a:lnTo>
                    <a:lnTo>
                      <a:pt x="58" y="45"/>
                    </a:lnTo>
                    <a:lnTo>
                      <a:pt x="56" y="56"/>
                    </a:lnTo>
                    <a:lnTo>
                      <a:pt x="55" y="67"/>
                    </a:lnTo>
                    <a:lnTo>
                      <a:pt x="51" y="79"/>
                    </a:lnTo>
                    <a:lnTo>
                      <a:pt x="46" y="90"/>
                    </a:lnTo>
                    <a:lnTo>
                      <a:pt x="5" y="126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6" name="Freeform 5318"/>
              <p:cNvSpPr>
                <a:spLocks/>
              </p:cNvSpPr>
              <p:nvPr/>
            </p:nvSpPr>
            <p:spPr bwMode="auto">
              <a:xfrm>
                <a:off x="4628" y="1243"/>
                <a:ext cx="19" cy="80"/>
              </a:xfrm>
              <a:custGeom>
                <a:avLst/>
                <a:gdLst>
                  <a:gd name="T0" fmla="*/ 8 w 19"/>
                  <a:gd name="T1" fmla="*/ 80 h 80"/>
                  <a:gd name="T2" fmla="*/ 5 w 19"/>
                  <a:gd name="T3" fmla="*/ 77 h 80"/>
                  <a:gd name="T4" fmla="*/ 0 w 19"/>
                  <a:gd name="T5" fmla="*/ 45 h 80"/>
                  <a:gd name="T6" fmla="*/ 8 w 19"/>
                  <a:gd name="T7" fmla="*/ 35 h 80"/>
                  <a:gd name="T8" fmla="*/ 17 w 19"/>
                  <a:gd name="T9" fmla="*/ 0 h 80"/>
                  <a:gd name="T10" fmla="*/ 19 w 19"/>
                  <a:gd name="T11" fmla="*/ 0 h 80"/>
                  <a:gd name="T12" fmla="*/ 17 w 19"/>
                  <a:gd name="T13" fmla="*/ 11 h 80"/>
                  <a:gd name="T14" fmla="*/ 17 w 19"/>
                  <a:gd name="T15" fmla="*/ 20 h 80"/>
                  <a:gd name="T16" fmla="*/ 15 w 19"/>
                  <a:gd name="T17" fmla="*/ 30 h 80"/>
                  <a:gd name="T18" fmla="*/ 14 w 19"/>
                  <a:gd name="T19" fmla="*/ 39 h 80"/>
                  <a:gd name="T20" fmla="*/ 12 w 19"/>
                  <a:gd name="T21" fmla="*/ 50 h 80"/>
                  <a:gd name="T22" fmla="*/ 10 w 19"/>
                  <a:gd name="T23" fmla="*/ 60 h 80"/>
                  <a:gd name="T24" fmla="*/ 10 w 19"/>
                  <a:gd name="T25" fmla="*/ 69 h 80"/>
                  <a:gd name="T26" fmla="*/ 10 w 19"/>
                  <a:gd name="T27" fmla="*/ 80 h 80"/>
                  <a:gd name="T28" fmla="*/ 8 w 19"/>
                  <a:gd name="T29" fmla="*/ 80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" h="80">
                    <a:moveTo>
                      <a:pt x="8" y="80"/>
                    </a:moveTo>
                    <a:lnTo>
                      <a:pt x="5" y="77"/>
                    </a:lnTo>
                    <a:lnTo>
                      <a:pt x="0" y="45"/>
                    </a:lnTo>
                    <a:lnTo>
                      <a:pt x="8" y="35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7" y="11"/>
                    </a:lnTo>
                    <a:lnTo>
                      <a:pt x="17" y="20"/>
                    </a:lnTo>
                    <a:lnTo>
                      <a:pt x="15" y="30"/>
                    </a:lnTo>
                    <a:lnTo>
                      <a:pt x="14" y="39"/>
                    </a:lnTo>
                    <a:lnTo>
                      <a:pt x="12" y="50"/>
                    </a:lnTo>
                    <a:lnTo>
                      <a:pt x="10" y="60"/>
                    </a:lnTo>
                    <a:lnTo>
                      <a:pt x="10" y="69"/>
                    </a:lnTo>
                    <a:lnTo>
                      <a:pt x="10" y="80"/>
                    </a:lnTo>
                    <a:lnTo>
                      <a:pt x="8" y="8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7" name="Freeform 5319"/>
              <p:cNvSpPr>
                <a:spLocks/>
              </p:cNvSpPr>
              <p:nvPr/>
            </p:nvSpPr>
            <p:spPr bwMode="auto">
              <a:xfrm>
                <a:off x="4802" y="1248"/>
                <a:ext cx="26" cy="68"/>
              </a:xfrm>
              <a:custGeom>
                <a:avLst/>
                <a:gdLst>
                  <a:gd name="T0" fmla="*/ 8 w 26"/>
                  <a:gd name="T1" fmla="*/ 68 h 68"/>
                  <a:gd name="T2" fmla="*/ 7 w 26"/>
                  <a:gd name="T3" fmla="*/ 62 h 68"/>
                  <a:gd name="T4" fmla="*/ 5 w 26"/>
                  <a:gd name="T5" fmla="*/ 55 h 68"/>
                  <a:gd name="T6" fmla="*/ 3 w 26"/>
                  <a:gd name="T7" fmla="*/ 47 h 68"/>
                  <a:gd name="T8" fmla="*/ 1 w 26"/>
                  <a:gd name="T9" fmla="*/ 40 h 68"/>
                  <a:gd name="T10" fmla="*/ 0 w 26"/>
                  <a:gd name="T11" fmla="*/ 34 h 68"/>
                  <a:gd name="T12" fmla="*/ 0 w 26"/>
                  <a:gd name="T13" fmla="*/ 26 h 68"/>
                  <a:gd name="T14" fmla="*/ 0 w 26"/>
                  <a:gd name="T15" fmla="*/ 19 h 68"/>
                  <a:gd name="T16" fmla="*/ 0 w 26"/>
                  <a:gd name="T17" fmla="*/ 11 h 68"/>
                  <a:gd name="T18" fmla="*/ 0 w 26"/>
                  <a:gd name="T19" fmla="*/ 4 h 68"/>
                  <a:gd name="T20" fmla="*/ 1 w 26"/>
                  <a:gd name="T21" fmla="*/ 0 h 68"/>
                  <a:gd name="T22" fmla="*/ 10 w 26"/>
                  <a:gd name="T23" fmla="*/ 0 h 68"/>
                  <a:gd name="T24" fmla="*/ 22 w 26"/>
                  <a:gd name="T25" fmla="*/ 11 h 68"/>
                  <a:gd name="T26" fmla="*/ 26 w 26"/>
                  <a:gd name="T27" fmla="*/ 26 h 68"/>
                  <a:gd name="T28" fmla="*/ 24 w 26"/>
                  <a:gd name="T29" fmla="*/ 41 h 68"/>
                  <a:gd name="T30" fmla="*/ 8 w 26"/>
                  <a:gd name="T31" fmla="*/ 68 h 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6" h="68">
                    <a:moveTo>
                      <a:pt x="8" y="68"/>
                    </a:moveTo>
                    <a:lnTo>
                      <a:pt x="7" y="62"/>
                    </a:lnTo>
                    <a:lnTo>
                      <a:pt x="5" y="55"/>
                    </a:lnTo>
                    <a:lnTo>
                      <a:pt x="3" y="47"/>
                    </a:lnTo>
                    <a:lnTo>
                      <a:pt x="1" y="40"/>
                    </a:lnTo>
                    <a:lnTo>
                      <a:pt x="0" y="34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0" y="0"/>
                    </a:lnTo>
                    <a:lnTo>
                      <a:pt x="22" y="11"/>
                    </a:lnTo>
                    <a:lnTo>
                      <a:pt x="26" y="26"/>
                    </a:lnTo>
                    <a:lnTo>
                      <a:pt x="24" y="41"/>
                    </a:lnTo>
                    <a:lnTo>
                      <a:pt x="8" y="68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8" name="Freeform 5320"/>
              <p:cNvSpPr>
                <a:spLocks/>
              </p:cNvSpPr>
              <p:nvPr/>
            </p:nvSpPr>
            <p:spPr bwMode="auto">
              <a:xfrm>
                <a:off x="4550" y="1261"/>
                <a:ext cx="31" cy="53"/>
              </a:xfrm>
              <a:custGeom>
                <a:avLst/>
                <a:gdLst>
                  <a:gd name="T0" fmla="*/ 5 w 31"/>
                  <a:gd name="T1" fmla="*/ 53 h 53"/>
                  <a:gd name="T2" fmla="*/ 0 w 31"/>
                  <a:gd name="T3" fmla="*/ 47 h 53"/>
                  <a:gd name="T4" fmla="*/ 0 w 31"/>
                  <a:gd name="T5" fmla="*/ 42 h 53"/>
                  <a:gd name="T6" fmla="*/ 2 w 31"/>
                  <a:gd name="T7" fmla="*/ 36 h 53"/>
                  <a:gd name="T8" fmla="*/ 2 w 31"/>
                  <a:gd name="T9" fmla="*/ 30 h 53"/>
                  <a:gd name="T10" fmla="*/ 4 w 31"/>
                  <a:gd name="T11" fmla="*/ 25 h 53"/>
                  <a:gd name="T12" fmla="*/ 7 w 31"/>
                  <a:gd name="T13" fmla="*/ 19 h 53"/>
                  <a:gd name="T14" fmla="*/ 11 w 31"/>
                  <a:gd name="T15" fmla="*/ 13 h 53"/>
                  <a:gd name="T16" fmla="*/ 14 w 31"/>
                  <a:gd name="T17" fmla="*/ 8 h 53"/>
                  <a:gd name="T18" fmla="*/ 19 w 31"/>
                  <a:gd name="T19" fmla="*/ 2 h 53"/>
                  <a:gd name="T20" fmla="*/ 31 w 31"/>
                  <a:gd name="T21" fmla="*/ 0 h 53"/>
                  <a:gd name="T22" fmla="*/ 31 w 31"/>
                  <a:gd name="T23" fmla="*/ 4 h 53"/>
                  <a:gd name="T24" fmla="*/ 31 w 31"/>
                  <a:gd name="T25" fmla="*/ 25 h 53"/>
                  <a:gd name="T26" fmla="*/ 28 w 31"/>
                  <a:gd name="T27" fmla="*/ 34 h 53"/>
                  <a:gd name="T28" fmla="*/ 28 w 31"/>
                  <a:gd name="T29" fmla="*/ 36 h 53"/>
                  <a:gd name="T30" fmla="*/ 23 w 31"/>
                  <a:gd name="T31" fmla="*/ 44 h 53"/>
                  <a:gd name="T32" fmla="*/ 18 w 31"/>
                  <a:gd name="T33" fmla="*/ 51 h 53"/>
                  <a:gd name="T34" fmla="*/ 5 w 31"/>
                  <a:gd name="T35" fmla="*/ 53 h 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" h="53">
                    <a:moveTo>
                      <a:pt x="5" y="53"/>
                    </a:moveTo>
                    <a:lnTo>
                      <a:pt x="0" y="47"/>
                    </a:lnTo>
                    <a:lnTo>
                      <a:pt x="0" y="42"/>
                    </a:lnTo>
                    <a:lnTo>
                      <a:pt x="2" y="36"/>
                    </a:lnTo>
                    <a:lnTo>
                      <a:pt x="2" y="30"/>
                    </a:lnTo>
                    <a:lnTo>
                      <a:pt x="4" y="25"/>
                    </a:lnTo>
                    <a:lnTo>
                      <a:pt x="7" y="19"/>
                    </a:lnTo>
                    <a:lnTo>
                      <a:pt x="11" y="13"/>
                    </a:lnTo>
                    <a:lnTo>
                      <a:pt x="14" y="8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31" y="4"/>
                    </a:lnTo>
                    <a:lnTo>
                      <a:pt x="31" y="25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3" y="44"/>
                    </a:lnTo>
                    <a:lnTo>
                      <a:pt x="18" y="51"/>
                    </a:lnTo>
                    <a:lnTo>
                      <a:pt x="5" y="53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9" name="Freeform 5321"/>
              <p:cNvSpPr>
                <a:spLocks/>
              </p:cNvSpPr>
              <p:nvPr/>
            </p:nvSpPr>
            <p:spPr bwMode="auto">
              <a:xfrm>
                <a:off x="4623" y="1308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0 h 4"/>
                  <a:gd name="T4" fmla="*/ 5 w 5"/>
                  <a:gd name="T5" fmla="*/ 4 h 4"/>
                  <a:gd name="T6" fmla="*/ 1 w 5"/>
                  <a:gd name="T7" fmla="*/ 2 h 4"/>
                  <a:gd name="T8" fmla="*/ 0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C7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0" name="Freeform 5322"/>
              <p:cNvSpPr>
                <a:spLocks/>
              </p:cNvSpPr>
              <p:nvPr/>
            </p:nvSpPr>
            <p:spPr bwMode="auto">
              <a:xfrm>
                <a:off x="4623" y="1306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1 w 5"/>
                  <a:gd name="T3" fmla="*/ 4 h 4"/>
                  <a:gd name="T4" fmla="*/ 0 w 5"/>
                  <a:gd name="T5" fmla="*/ 0 h 4"/>
                  <a:gd name="T6" fmla="*/ 5 w 5"/>
                  <a:gd name="T7" fmla="*/ 0 h 4"/>
                  <a:gd name="T8" fmla="*/ 5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BDC8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1" name="Freeform 5323"/>
              <p:cNvSpPr>
                <a:spLocks/>
              </p:cNvSpPr>
              <p:nvPr/>
            </p:nvSpPr>
            <p:spPr bwMode="auto">
              <a:xfrm>
                <a:off x="4621" y="1305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2 w 7"/>
                  <a:gd name="T3" fmla="*/ 3 h 3"/>
                  <a:gd name="T4" fmla="*/ 0 w 7"/>
                  <a:gd name="T5" fmla="*/ 1 h 3"/>
                  <a:gd name="T6" fmla="*/ 5 w 7"/>
                  <a:gd name="T7" fmla="*/ 0 h 3"/>
                  <a:gd name="T8" fmla="*/ 7 w 7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FCB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2" name="Freeform 5324"/>
              <p:cNvSpPr>
                <a:spLocks/>
              </p:cNvSpPr>
              <p:nvPr/>
            </p:nvSpPr>
            <p:spPr bwMode="auto">
              <a:xfrm>
                <a:off x="4619" y="1303"/>
                <a:ext cx="9" cy="3"/>
              </a:xfrm>
              <a:custGeom>
                <a:avLst/>
                <a:gdLst>
                  <a:gd name="T0" fmla="*/ 9 w 9"/>
                  <a:gd name="T1" fmla="*/ 3 h 3"/>
                  <a:gd name="T2" fmla="*/ 4 w 9"/>
                  <a:gd name="T3" fmla="*/ 3 h 3"/>
                  <a:gd name="T4" fmla="*/ 0 w 9"/>
                  <a:gd name="T5" fmla="*/ 2 h 3"/>
                  <a:gd name="T6" fmla="*/ 7 w 9"/>
                  <a:gd name="T7" fmla="*/ 0 h 3"/>
                  <a:gd name="T8" fmla="*/ 9 w 9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C4D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3" name="Freeform 5325"/>
              <p:cNvSpPr>
                <a:spLocks/>
              </p:cNvSpPr>
              <p:nvPr/>
            </p:nvSpPr>
            <p:spPr bwMode="auto">
              <a:xfrm>
                <a:off x="4617" y="1301"/>
                <a:ext cx="9" cy="5"/>
              </a:xfrm>
              <a:custGeom>
                <a:avLst/>
                <a:gdLst>
                  <a:gd name="T0" fmla="*/ 9 w 9"/>
                  <a:gd name="T1" fmla="*/ 4 h 5"/>
                  <a:gd name="T2" fmla="*/ 4 w 9"/>
                  <a:gd name="T3" fmla="*/ 5 h 5"/>
                  <a:gd name="T4" fmla="*/ 0 w 9"/>
                  <a:gd name="T5" fmla="*/ 2 h 5"/>
                  <a:gd name="T6" fmla="*/ 9 w 9"/>
                  <a:gd name="T7" fmla="*/ 0 h 5"/>
                  <a:gd name="T8" fmla="*/ 9 w 9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9" y="4"/>
                    </a:moveTo>
                    <a:lnTo>
                      <a:pt x="4" y="5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C7D1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4" name="Freeform 5326"/>
              <p:cNvSpPr>
                <a:spLocks/>
              </p:cNvSpPr>
              <p:nvPr/>
            </p:nvSpPr>
            <p:spPr bwMode="auto">
              <a:xfrm>
                <a:off x="4616" y="1299"/>
                <a:ext cx="10" cy="6"/>
              </a:xfrm>
              <a:custGeom>
                <a:avLst/>
                <a:gdLst>
                  <a:gd name="T0" fmla="*/ 10 w 10"/>
                  <a:gd name="T1" fmla="*/ 4 h 6"/>
                  <a:gd name="T2" fmla="*/ 3 w 10"/>
                  <a:gd name="T3" fmla="*/ 6 h 6"/>
                  <a:gd name="T4" fmla="*/ 0 w 10"/>
                  <a:gd name="T5" fmla="*/ 2 h 6"/>
                  <a:gd name="T6" fmla="*/ 10 w 10"/>
                  <a:gd name="T7" fmla="*/ 0 h 6"/>
                  <a:gd name="T8" fmla="*/ 10 w 10"/>
                  <a:gd name="T9" fmla="*/ 0 h 6"/>
                  <a:gd name="T10" fmla="*/ 10 w 10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10" y="4"/>
                    </a:moveTo>
                    <a:lnTo>
                      <a:pt x="3" y="6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CDD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" name="Freeform 5327"/>
              <p:cNvSpPr>
                <a:spLocks/>
              </p:cNvSpPr>
              <p:nvPr/>
            </p:nvSpPr>
            <p:spPr bwMode="auto">
              <a:xfrm>
                <a:off x="4614" y="1297"/>
                <a:ext cx="12" cy="6"/>
              </a:xfrm>
              <a:custGeom>
                <a:avLst/>
                <a:gdLst>
                  <a:gd name="T0" fmla="*/ 12 w 12"/>
                  <a:gd name="T1" fmla="*/ 4 h 6"/>
                  <a:gd name="T2" fmla="*/ 3 w 12"/>
                  <a:gd name="T3" fmla="*/ 6 h 6"/>
                  <a:gd name="T4" fmla="*/ 0 w 12"/>
                  <a:gd name="T5" fmla="*/ 2 h 6"/>
                  <a:gd name="T6" fmla="*/ 12 w 12"/>
                  <a:gd name="T7" fmla="*/ 0 h 6"/>
                  <a:gd name="T8" fmla="*/ 12 w 12"/>
                  <a:gd name="T9" fmla="*/ 2 h 6"/>
                  <a:gd name="T10" fmla="*/ 12 w 12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3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D0DA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6" name="Freeform 5328"/>
              <p:cNvSpPr>
                <a:spLocks/>
              </p:cNvSpPr>
              <p:nvPr/>
            </p:nvSpPr>
            <p:spPr bwMode="auto">
              <a:xfrm>
                <a:off x="4612" y="1295"/>
                <a:ext cx="14" cy="6"/>
              </a:xfrm>
              <a:custGeom>
                <a:avLst/>
                <a:gdLst>
                  <a:gd name="T0" fmla="*/ 14 w 14"/>
                  <a:gd name="T1" fmla="*/ 4 h 6"/>
                  <a:gd name="T2" fmla="*/ 4 w 14"/>
                  <a:gd name="T3" fmla="*/ 6 h 6"/>
                  <a:gd name="T4" fmla="*/ 2 w 14"/>
                  <a:gd name="T5" fmla="*/ 2 h 6"/>
                  <a:gd name="T6" fmla="*/ 0 w 14"/>
                  <a:gd name="T7" fmla="*/ 2 h 6"/>
                  <a:gd name="T8" fmla="*/ 14 w 14"/>
                  <a:gd name="T9" fmla="*/ 0 h 6"/>
                  <a:gd name="T10" fmla="*/ 14 w 14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6">
                    <a:moveTo>
                      <a:pt x="14" y="4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D7D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7" name="Freeform 5329"/>
              <p:cNvSpPr>
                <a:spLocks/>
              </p:cNvSpPr>
              <p:nvPr/>
            </p:nvSpPr>
            <p:spPr bwMode="auto">
              <a:xfrm>
                <a:off x="4607" y="1293"/>
                <a:ext cx="19" cy="6"/>
              </a:xfrm>
              <a:custGeom>
                <a:avLst/>
                <a:gdLst>
                  <a:gd name="T0" fmla="*/ 19 w 19"/>
                  <a:gd name="T1" fmla="*/ 4 h 6"/>
                  <a:gd name="T2" fmla="*/ 7 w 19"/>
                  <a:gd name="T3" fmla="*/ 6 h 6"/>
                  <a:gd name="T4" fmla="*/ 7 w 19"/>
                  <a:gd name="T5" fmla="*/ 4 h 6"/>
                  <a:gd name="T6" fmla="*/ 0 w 19"/>
                  <a:gd name="T7" fmla="*/ 4 h 6"/>
                  <a:gd name="T8" fmla="*/ 0 w 19"/>
                  <a:gd name="T9" fmla="*/ 4 h 6"/>
                  <a:gd name="T10" fmla="*/ 19 w 19"/>
                  <a:gd name="T11" fmla="*/ 0 h 6"/>
                  <a:gd name="T12" fmla="*/ 19 w 19"/>
                  <a:gd name="T13" fmla="*/ 4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9" y="4"/>
                    </a:moveTo>
                    <a:lnTo>
                      <a:pt x="7" y="6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DBE1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8" name="Freeform 5330"/>
              <p:cNvSpPr>
                <a:spLocks/>
              </p:cNvSpPr>
              <p:nvPr/>
            </p:nvSpPr>
            <p:spPr bwMode="auto">
              <a:xfrm>
                <a:off x="4607" y="1291"/>
                <a:ext cx="19" cy="6"/>
              </a:xfrm>
              <a:custGeom>
                <a:avLst/>
                <a:gdLst>
                  <a:gd name="T0" fmla="*/ 19 w 19"/>
                  <a:gd name="T1" fmla="*/ 4 h 6"/>
                  <a:gd name="T2" fmla="*/ 5 w 19"/>
                  <a:gd name="T3" fmla="*/ 6 h 6"/>
                  <a:gd name="T4" fmla="*/ 0 w 19"/>
                  <a:gd name="T5" fmla="*/ 6 h 6"/>
                  <a:gd name="T6" fmla="*/ 0 w 19"/>
                  <a:gd name="T7" fmla="*/ 4 h 6"/>
                  <a:gd name="T8" fmla="*/ 16 w 19"/>
                  <a:gd name="T9" fmla="*/ 0 h 6"/>
                  <a:gd name="T10" fmla="*/ 19 w 19"/>
                  <a:gd name="T11" fmla="*/ 0 h 6"/>
                  <a:gd name="T12" fmla="*/ 19 w 19"/>
                  <a:gd name="T13" fmla="*/ 0 h 6"/>
                  <a:gd name="T14" fmla="*/ 19 w 19"/>
                  <a:gd name="T15" fmla="*/ 4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6">
                    <a:moveTo>
                      <a:pt x="19" y="4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0E6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9" name="Freeform 5331"/>
              <p:cNvSpPr>
                <a:spLocks/>
              </p:cNvSpPr>
              <p:nvPr/>
            </p:nvSpPr>
            <p:spPr bwMode="auto">
              <a:xfrm>
                <a:off x="4605" y="1291"/>
                <a:ext cx="21" cy="6"/>
              </a:xfrm>
              <a:custGeom>
                <a:avLst/>
                <a:gdLst>
                  <a:gd name="T0" fmla="*/ 21 w 21"/>
                  <a:gd name="T1" fmla="*/ 2 h 6"/>
                  <a:gd name="T2" fmla="*/ 2 w 21"/>
                  <a:gd name="T3" fmla="*/ 6 h 6"/>
                  <a:gd name="T4" fmla="*/ 0 w 21"/>
                  <a:gd name="T5" fmla="*/ 2 h 6"/>
                  <a:gd name="T6" fmla="*/ 9 w 21"/>
                  <a:gd name="T7" fmla="*/ 0 h 6"/>
                  <a:gd name="T8" fmla="*/ 12 w 21"/>
                  <a:gd name="T9" fmla="*/ 0 h 6"/>
                  <a:gd name="T10" fmla="*/ 16 w 21"/>
                  <a:gd name="T11" fmla="*/ 0 h 6"/>
                  <a:gd name="T12" fmla="*/ 21 w 21"/>
                  <a:gd name="T13" fmla="*/ 0 h 6"/>
                  <a:gd name="T14" fmla="*/ 21 w 21"/>
                  <a:gd name="T15" fmla="*/ 0 h 6"/>
                  <a:gd name="T16" fmla="*/ 21 w 21"/>
                  <a:gd name="T17" fmla="*/ 2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6">
                    <a:moveTo>
                      <a:pt x="21" y="2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E7EB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0" name="Freeform 5332"/>
              <p:cNvSpPr>
                <a:spLocks/>
              </p:cNvSpPr>
              <p:nvPr/>
            </p:nvSpPr>
            <p:spPr bwMode="auto">
              <a:xfrm>
                <a:off x="4605" y="1289"/>
                <a:ext cx="18" cy="6"/>
              </a:xfrm>
              <a:custGeom>
                <a:avLst/>
                <a:gdLst>
                  <a:gd name="T0" fmla="*/ 18 w 18"/>
                  <a:gd name="T1" fmla="*/ 2 h 6"/>
                  <a:gd name="T2" fmla="*/ 2 w 18"/>
                  <a:gd name="T3" fmla="*/ 6 h 6"/>
                  <a:gd name="T4" fmla="*/ 0 w 18"/>
                  <a:gd name="T5" fmla="*/ 2 h 6"/>
                  <a:gd name="T6" fmla="*/ 6 w 18"/>
                  <a:gd name="T7" fmla="*/ 0 h 6"/>
                  <a:gd name="T8" fmla="*/ 12 w 18"/>
                  <a:gd name="T9" fmla="*/ 2 h 6"/>
                  <a:gd name="T10" fmla="*/ 16 w 18"/>
                  <a:gd name="T11" fmla="*/ 2 h 6"/>
                  <a:gd name="T12" fmla="*/ 18 w 18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6">
                    <a:moveTo>
                      <a:pt x="18" y="2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16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EBE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1" name="Freeform 5333"/>
              <p:cNvSpPr>
                <a:spLocks/>
              </p:cNvSpPr>
              <p:nvPr/>
            </p:nvSpPr>
            <p:spPr bwMode="auto">
              <a:xfrm>
                <a:off x="4604" y="1288"/>
                <a:ext cx="10" cy="5"/>
              </a:xfrm>
              <a:custGeom>
                <a:avLst/>
                <a:gdLst>
                  <a:gd name="T0" fmla="*/ 10 w 10"/>
                  <a:gd name="T1" fmla="*/ 3 h 5"/>
                  <a:gd name="T2" fmla="*/ 1 w 10"/>
                  <a:gd name="T3" fmla="*/ 5 h 5"/>
                  <a:gd name="T4" fmla="*/ 0 w 10"/>
                  <a:gd name="T5" fmla="*/ 1 h 5"/>
                  <a:gd name="T6" fmla="*/ 3 w 10"/>
                  <a:gd name="T7" fmla="*/ 0 h 5"/>
                  <a:gd name="T8" fmla="*/ 10 w 10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10" y="3"/>
                    </a:moveTo>
                    <a:lnTo>
                      <a:pt x="1" y="5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F3F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2" name="Freeform 5334"/>
              <p:cNvSpPr>
                <a:spLocks/>
              </p:cNvSpPr>
              <p:nvPr/>
            </p:nvSpPr>
            <p:spPr bwMode="auto">
              <a:xfrm>
                <a:off x="4679" y="1291"/>
                <a:ext cx="4" cy="4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  <a:gd name="T8" fmla="*/ 2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BDC8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3" name="Freeform 5335"/>
              <p:cNvSpPr>
                <a:spLocks/>
              </p:cNvSpPr>
              <p:nvPr/>
            </p:nvSpPr>
            <p:spPr bwMode="auto">
              <a:xfrm>
                <a:off x="4679" y="1289"/>
                <a:ext cx="4" cy="4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  <a:gd name="T8" fmla="*/ 2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C2C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4" name="Freeform 5336"/>
              <p:cNvSpPr>
                <a:spLocks/>
              </p:cNvSpPr>
              <p:nvPr/>
            </p:nvSpPr>
            <p:spPr bwMode="auto">
              <a:xfrm>
                <a:off x="4679" y="1288"/>
                <a:ext cx="6" cy="3"/>
              </a:xfrm>
              <a:custGeom>
                <a:avLst/>
                <a:gdLst>
                  <a:gd name="T0" fmla="*/ 4 w 6"/>
                  <a:gd name="T1" fmla="*/ 3 h 3"/>
                  <a:gd name="T2" fmla="*/ 0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4 w 6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C7D1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5" name="Freeform 5337"/>
              <p:cNvSpPr>
                <a:spLocks/>
              </p:cNvSpPr>
              <p:nvPr/>
            </p:nvSpPr>
            <p:spPr bwMode="auto">
              <a:xfrm>
                <a:off x="4679" y="1286"/>
                <a:ext cx="6" cy="3"/>
              </a:xfrm>
              <a:custGeom>
                <a:avLst/>
                <a:gdLst>
                  <a:gd name="T0" fmla="*/ 4 w 6"/>
                  <a:gd name="T1" fmla="*/ 3 h 3"/>
                  <a:gd name="T2" fmla="*/ 0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4 w 6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C9D4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6" name="Freeform 5338"/>
              <p:cNvSpPr>
                <a:spLocks/>
              </p:cNvSpPr>
              <p:nvPr/>
            </p:nvSpPr>
            <p:spPr bwMode="auto">
              <a:xfrm>
                <a:off x="4678" y="128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1 w 7"/>
                  <a:gd name="T3" fmla="*/ 4 h 4"/>
                  <a:gd name="T4" fmla="*/ 0 w 7"/>
                  <a:gd name="T5" fmla="*/ 0 h 4"/>
                  <a:gd name="T6" fmla="*/ 7 w 7"/>
                  <a:gd name="T7" fmla="*/ 0 h 4"/>
                  <a:gd name="T8" fmla="*/ 7 w 7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D0D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7" name="Freeform 5339"/>
              <p:cNvSpPr>
                <a:spLocks/>
              </p:cNvSpPr>
              <p:nvPr/>
            </p:nvSpPr>
            <p:spPr bwMode="auto">
              <a:xfrm>
                <a:off x="4678" y="1280"/>
                <a:ext cx="8" cy="6"/>
              </a:xfrm>
              <a:custGeom>
                <a:avLst/>
                <a:gdLst>
                  <a:gd name="T0" fmla="*/ 7 w 8"/>
                  <a:gd name="T1" fmla="*/ 6 h 6"/>
                  <a:gd name="T2" fmla="*/ 1 w 8"/>
                  <a:gd name="T3" fmla="*/ 6 h 6"/>
                  <a:gd name="T4" fmla="*/ 0 w 8"/>
                  <a:gd name="T5" fmla="*/ 2 h 6"/>
                  <a:gd name="T6" fmla="*/ 8 w 8"/>
                  <a:gd name="T7" fmla="*/ 0 h 6"/>
                  <a:gd name="T8" fmla="*/ 7 w 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lnTo>
                      <a:pt x="1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D7D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8" name="Freeform 5340"/>
              <p:cNvSpPr>
                <a:spLocks/>
              </p:cNvSpPr>
              <p:nvPr/>
            </p:nvSpPr>
            <p:spPr bwMode="auto">
              <a:xfrm>
                <a:off x="4678" y="1278"/>
                <a:ext cx="8" cy="6"/>
              </a:xfrm>
              <a:custGeom>
                <a:avLst/>
                <a:gdLst>
                  <a:gd name="T0" fmla="*/ 7 w 8"/>
                  <a:gd name="T1" fmla="*/ 6 h 6"/>
                  <a:gd name="T2" fmla="*/ 0 w 8"/>
                  <a:gd name="T3" fmla="*/ 6 h 6"/>
                  <a:gd name="T4" fmla="*/ 0 w 8"/>
                  <a:gd name="T5" fmla="*/ 4 h 6"/>
                  <a:gd name="T6" fmla="*/ 0 w 8"/>
                  <a:gd name="T7" fmla="*/ 2 h 6"/>
                  <a:gd name="T8" fmla="*/ 7 w 8"/>
                  <a:gd name="T9" fmla="*/ 0 h 6"/>
                  <a:gd name="T10" fmla="*/ 8 w 8"/>
                  <a:gd name="T11" fmla="*/ 2 h 6"/>
                  <a:gd name="T12" fmla="*/ 8 w 8"/>
                  <a:gd name="T13" fmla="*/ 2 h 6"/>
                  <a:gd name="T14" fmla="*/ 7 w 8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DBE1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9" name="Freeform 5341"/>
              <p:cNvSpPr>
                <a:spLocks/>
              </p:cNvSpPr>
              <p:nvPr/>
            </p:nvSpPr>
            <p:spPr bwMode="auto">
              <a:xfrm>
                <a:off x="4678" y="1278"/>
                <a:ext cx="8" cy="4"/>
              </a:xfrm>
              <a:custGeom>
                <a:avLst/>
                <a:gdLst>
                  <a:gd name="T0" fmla="*/ 8 w 8"/>
                  <a:gd name="T1" fmla="*/ 2 h 4"/>
                  <a:gd name="T2" fmla="*/ 0 w 8"/>
                  <a:gd name="T3" fmla="*/ 4 h 4"/>
                  <a:gd name="T4" fmla="*/ 0 w 8"/>
                  <a:gd name="T5" fmla="*/ 4 h 4"/>
                  <a:gd name="T6" fmla="*/ 0 w 8"/>
                  <a:gd name="T7" fmla="*/ 0 h 4"/>
                  <a:gd name="T8" fmla="*/ 5 w 8"/>
                  <a:gd name="T9" fmla="*/ 0 h 4"/>
                  <a:gd name="T10" fmla="*/ 8 w 8"/>
                  <a:gd name="T11" fmla="*/ 2 h 4"/>
                  <a:gd name="T12" fmla="*/ 8 w 8"/>
                  <a:gd name="T13" fmla="*/ 2 h 4"/>
                  <a:gd name="T14" fmla="*/ 8 w 8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E3E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0" name="Freeform 5342"/>
              <p:cNvSpPr>
                <a:spLocks/>
              </p:cNvSpPr>
              <p:nvPr/>
            </p:nvSpPr>
            <p:spPr bwMode="auto">
              <a:xfrm>
                <a:off x="4678" y="127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0 w 7"/>
                  <a:gd name="T3" fmla="*/ 4 h 4"/>
                  <a:gd name="T4" fmla="*/ 0 w 7"/>
                  <a:gd name="T5" fmla="*/ 0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EAED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1" name="Freeform 5343"/>
              <p:cNvSpPr>
                <a:spLocks/>
              </p:cNvSpPr>
              <p:nvPr/>
            </p:nvSpPr>
            <p:spPr bwMode="auto">
              <a:xfrm>
                <a:off x="4678" y="1274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0 w 5"/>
                  <a:gd name="T3" fmla="*/ 4 h 4"/>
                  <a:gd name="T4" fmla="*/ 0 w 5"/>
                  <a:gd name="T5" fmla="*/ 0 h 4"/>
                  <a:gd name="T6" fmla="*/ 3 w 5"/>
                  <a:gd name="T7" fmla="*/ 0 h 4"/>
                  <a:gd name="T8" fmla="*/ 3 w 5"/>
                  <a:gd name="T9" fmla="*/ 0 h 4"/>
                  <a:gd name="T10" fmla="*/ 5 w 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EFF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2" name="Freeform 5344"/>
              <p:cNvSpPr>
                <a:spLocks/>
              </p:cNvSpPr>
              <p:nvPr/>
            </p:nvSpPr>
            <p:spPr bwMode="auto">
              <a:xfrm>
                <a:off x="4678" y="1273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0 w 5"/>
                  <a:gd name="T3" fmla="*/ 3 h 3"/>
                  <a:gd name="T4" fmla="*/ 0 w 5"/>
                  <a:gd name="T5" fmla="*/ 0 h 3"/>
                  <a:gd name="T6" fmla="*/ 3 w 5"/>
                  <a:gd name="T7" fmla="*/ 1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7F8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3" name="Freeform 5345"/>
              <p:cNvSpPr>
                <a:spLocks/>
              </p:cNvSpPr>
              <p:nvPr/>
            </p:nvSpPr>
            <p:spPr bwMode="auto">
              <a:xfrm>
                <a:off x="4607" y="1235"/>
                <a:ext cx="33" cy="51"/>
              </a:xfrm>
              <a:custGeom>
                <a:avLst/>
                <a:gdLst>
                  <a:gd name="T0" fmla="*/ 7 w 33"/>
                  <a:gd name="T1" fmla="*/ 51 h 51"/>
                  <a:gd name="T2" fmla="*/ 0 w 33"/>
                  <a:gd name="T3" fmla="*/ 47 h 51"/>
                  <a:gd name="T4" fmla="*/ 2 w 33"/>
                  <a:gd name="T5" fmla="*/ 41 h 51"/>
                  <a:gd name="T6" fmla="*/ 4 w 33"/>
                  <a:gd name="T7" fmla="*/ 36 h 51"/>
                  <a:gd name="T8" fmla="*/ 5 w 33"/>
                  <a:gd name="T9" fmla="*/ 30 h 51"/>
                  <a:gd name="T10" fmla="*/ 7 w 33"/>
                  <a:gd name="T11" fmla="*/ 26 h 51"/>
                  <a:gd name="T12" fmla="*/ 10 w 33"/>
                  <a:gd name="T13" fmla="*/ 21 h 51"/>
                  <a:gd name="T14" fmla="*/ 14 w 33"/>
                  <a:gd name="T15" fmla="*/ 15 h 51"/>
                  <a:gd name="T16" fmla="*/ 17 w 33"/>
                  <a:gd name="T17" fmla="*/ 9 h 51"/>
                  <a:gd name="T18" fmla="*/ 23 w 33"/>
                  <a:gd name="T19" fmla="*/ 6 h 51"/>
                  <a:gd name="T20" fmla="*/ 26 w 33"/>
                  <a:gd name="T21" fmla="*/ 2 h 51"/>
                  <a:gd name="T22" fmla="*/ 33 w 33"/>
                  <a:gd name="T23" fmla="*/ 0 h 51"/>
                  <a:gd name="T24" fmla="*/ 33 w 33"/>
                  <a:gd name="T25" fmla="*/ 6 h 51"/>
                  <a:gd name="T26" fmla="*/ 33 w 33"/>
                  <a:gd name="T27" fmla="*/ 13 h 51"/>
                  <a:gd name="T28" fmla="*/ 33 w 33"/>
                  <a:gd name="T29" fmla="*/ 19 h 51"/>
                  <a:gd name="T30" fmla="*/ 31 w 33"/>
                  <a:gd name="T31" fmla="*/ 24 h 51"/>
                  <a:gd name="T32" fmla="*/ 29 w 33"/>
                  <a:gd name="T33" fmla="*/ 30 h 51"/>
                  <a:gd name="T34" fmla="*/ 26 w 33"/>
                  <a:gd name="T35" fmla="*/ 36 h 51"/>
                  <a:gd name="T36" fmla="*/ 23 w 33"/>
                  <a:gd name="T37" fmla="*/ 43 h 51"/>
                  <a:gd name="T38" fmla="*/ 19 w 33"/>
                  <a:gd name="T39" fmla="*/ 49 h 51"/>
                  <a:gd name="T40" fmla="*/ 7 w 33"/>
                  <a:gd name="T41" fmla="*/ 51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3" h="51">
                    <a:moveTo>
                      <a:pt x="7" y="51"/>
                    </a:moveTo>
                    <a:lnTo>
                      <a:pt x="0" y="47"/>
                    </a:lnTo>
                    <a:lnTo>
                      <a:pt x="2" y="41"/>
                    </a:lnTo>
                    <a:lnTo>
                      <a:pt x="4" y="36"/>
                    </a:lnTo>
                    <a:lnTo>
                      <a:pt x="5" y="30"/>
                    </a:lnTo>
                    <a:lnTo>
                      <a:pt x="7" y="26"/>
                    </a:lnTo>
                    <a:lnTo>
                      <a:pt x="10" y="21"/>
                    </a:lnTo>
                    <a:lnTo>
                      <a:pt x="14" y="15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6" y="2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3"/>
                    </a:lnTo>
                    <a:lnTo>
                      <a:pt x="33" y="19"/>
                    </a:lnTo>
                    <a:lnTo>
                      <a:pt x="31" y="24"/>
                    </a:lnTo>
                    <a:lnTo>
                      <a:pt x="29" y="30"/>
                    </a:lnTo>
                    <a:lnTo>
                      <a:pt x="26" y="36"/>
                    </a:lnTo>
                    <a:lnTo>
                      <a:pt x="23" y="43"/>
                    </a:lnTo>
                    <a:lnTo>
                      <a:pt x="19" y="49"/>
                    </a:lnTo>
                    <a:lnTo>
                      <a:pt x="7" y="51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4" name="Freeform 5346"/>
              <p:cNvSpPr>
                <a:spLocks/>
              </p:cNvSpPr>
              <p:nvPr/>
            </p:nvSpPr>
            <p:spPr bwMode="auto">
              <a:xfrm>
                <a:off x="4583" y="1265"/>
                <a:ext cx="10" cy="21"/>
              </a:xfrm>
              <a:custGeom>
                <a:avLst/>
                <a:gdLst>
                  <a:gd name="T0" fmla="*/ 0 w 10"/>
                  <a:gd name="T1" fmla="*/ 21 h 21"/>
                  <a:gd name="T2" fmla="*/ 3 w 10"/>
                  <a:gd name="T3" fmla="*/ 0 h 21"/>
                  <a:gd name="T4" fmla="*/ 10 w 10"/>
                  <a:gd name="T5" fmla="*/ 13 h 21"/>
                  <a:gd name="T6" fmla="*/ 5 w 10"/>
                  <a:gd name="T7" fmla="*/ 13 h 21"/>
                  <a:gd name="T8" fmla="*/ 0 w 10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0" y="21"/>
                    </a:moveTo>
                    <a:lnTo>
                      <a:pt x="3" y="0"/>
                    </a:lnTo>
                    <a:lnTo>
                      <a:pt x="10" y="13"/>
                    </a:lnTo>
                    <a:lnTo>
                      <a:pt x="5" y="1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5" name="Freeform 5347"/>
              <p:cNvSpPr>
                <a:spLocks/>
              </p:cNvSpPr>
              <p:nvPr/>
            </p:nvSpPr>
            <p:spPr bwMode="auto">
              <a:xfrm>
                <a:off x="4600" y="1274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0 w 4"/>
                  <a:gd name="T5" fmla="*/ 4 h 6"/>
                  <a:gd name="T6" fmla="*/ 0 w 4"/>
                  <a:gd name="T7" fmla="*/ 4 h 6"/>
                  <a:gd name="T8" fmla="*/ 0 w 4"/>
                  <a:gd name="T9" fmla="*/ 4 h 6"/>
                  <a:gd name="T10" fmla="*/ 0 w 4"/>
                  <a:gd name="T11" fmla="*/ 2 h 6"/>
                  <a:gd name="T12" fmla="*/ 0 w 4"/>
                  <a:gd name="T13" fmla="*/ 2 h 6"/>
                  <a:gd name="T14" fmla="*/ 0 w 4"/>
                  <a:gd name="T15" fmla="*/ 2 h 6"/>
                  <a:gd name="T16" fmla="*/ 0 w 4"/>
                  <a:gd name="T17" fmla="*/ 2 h 6"/>
                  <a:gd name="T18" fmla="*/ 0 w 4"/>
                  <a:gd name="T19" fmla="*/ 2 h 6"/>
                  <a:gd name="T20" fmla="*/ 0 w 4"/>
                  <a:gd name="T21" fmla="*/ 2 h 6"/>
                  <a:gd name="T22" fmla="*/ 4 w 4"/>
                  <a:gd name="T23" fmla="*/ 0 h 6"/>
                  <a:gd name="T24" fmla="*/ 2 w 4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BAC7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6" name="Freeform 5348"/>
              <p:cNvSpPr>
                <a:spLocks/>
              </p:cNvSpPr>
              <p:nvPr/>
            </p:nvSpPr>
            <p:spPr bwMode="auto">
              <a:xfrm>
                <a:off x="4600" y="1273"/>
                <a:ext cx="5" cy="5"/>
              </a:xfrm>
              <a:custGeom>
                <a:avLst/>
                <a:gdLst>
                  <a:gd name="T0" fmla="*/ 2 w 5"/>
                  <a:gd name="T1" fmla="*/ 3 h 5"/>
                  <a:gd name="T2" fmla="*/ 0 w 5"/>
                  <a:gd name="T3" fmla="*/ 5 h 5"/>
                  <a:gd name="T4" fmla="*/ 0 w 5"/>
                  <a:gd name="T5" fmla="*/ 3 h 5"/>
                  <a:gd name="T6" fmla="*/ 0 w 5"/>
                  <a:gd name="T7" fmla="*/ 3 h 5"/>
                  <a:gd name="T8" fmla="*/ 0 w 5"/>
                  <a:gd name="T9" fmla="*/ 3 h 5"/>
                  <a:gd name="T10" fmla="*/ 0 w 5"/>
                  <a:gd name="T11" fmla="*/ 3 h 5"/>
                  <a:gd name="T12" fmla="*/ 0 w 5"/>
                  <a:gd name="T13" fmla="*/ 1 h 5"/>
                  <a:gd name="T14" fmla="*/ 0 w 5"/>
                  <a:gd name="T15" fmla="*/ 1 h 5"/>
                  <a:gd name="T16" fmla="*/ 0 w 5"/>
                  <a:gd name="T17" fmla="*/ 1 h 5"/>
                  <a:gd name="T18" fmla="*/ 0 w 5"/>
                  <a:gd name="T19" fmla="*/ 1 h 5"/>
                  <a:gd name="T20" fmla="*/ 5 w 5"/>
                  <a:gd name="T21" fmla="*/ 0 h 5"/>
                  <a:gd name="T22" fmla="*/ 2 w 5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2" y="3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BAC7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7" name="Freeform 5349"/>
              <p:cNvSpPr>
                <a:spLocks/>
              </p:cNvSpPr>
              <p:nvPr/>
            </p:nvSpPr>
            <p:spPr bwMode="auto">
              <a:xfrm>
                <a:off x="4599" y="1271"/>
                <a:ext cx="6" cy="5"/>
              </a:xfrm>
              <a:custGeom>
                <a:avLst/>
                <a:gdLst>
                  <a:gd name="T0" fmla="*/ 5 w 6"/>
                  <a:gd name="T1" fmla="*/ 3 h 5"/>
                  <a:gd name="T2" fmla="*/ 1 w 6"/>
                  <a:gd name="T3" fmla="*/ 5 h 5"/>
                  <a:gd name="T4" fmla="*/ 1 w 6"/>
                  <a:gd name="T5" fmla="*/ 3 h 5"/>
                  <a:gd name="T6" fmla="*/ 1 w 6"/>
                  <a:gd name="T7" fmla="*/ 3 h 5"/>
                  <a:gd name="T8" fmla="*/ 1 w 6"/>
                  <a:gd name="T9" fmla="*/ 3 h 5"/>
                  <a:gd name="T10" fmla="*/ 1 w 6"/>
                  <a:gd name="T11" fmla="*/ 3 h 5"/>
                  <a:gd name="T12" fmla="*/ 1 w 6"/>
                  <a:gd name="T13" fmla="*/ 2 h 5"/>
                  <a:gd name="T14" fmla="*/ 1 w 6"/>
                  <a:gd name="T15" fmla="*/ 2 h 5"/>
                  <a:gd name="T16" fmla="*/ 1 w 6"/>
                  <a:gd name="T17" fmla="*/ 2 h 5"/>
                  <a:gd name="T18" fmla="*/ 0 w 6"/>
                  <a:gd name="T19" fmla="*/ 2 h 5"/>
                  <a:gd name="T20" fmla="*/ 6 w 6"/>
                  <a:gd name="T21" fmla="*/ 0 h 5"/>
                  <a:gd name="T22" fmla="*/ 5 w 6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lnTo>
                      <a:pt x="1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BAC7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8" name="Freeform 5350"/>
              <p:cNvSpPr>
                <a:spLocks/>
              </p:cNvSpPr>
              <p:nvPr/>
            </p:nvSpPr>
            <p:spPr bwMode="auto">
              <a:xfrm>
                <a:off x="4599" y="1269"/>
                <a:ext cx="8" cy="5"/>
              </a:xfrm>
              <a:custGeom>
                <a:avLst/>
                <a:gdLst>
                  <a:gd name="T0" fmla="*/ 6 w 8"/>
                  <a:gd name="T1" fmla="*/ 4 h 5"/>
                  <a:gd name="T2" fmla="*/ 1 w 8"/>
                  <a:gd name="T3" fmla="*/ 5 h 5"/>
                  <a:gd name="T4" fmla="*/ 1 w 8"/>
                  <a:gd name="T5" fmla="*/ 4 h 5"/>
                  <a:gd name="T6" fmla="*/ 1 w 8"/>
                  <a:gd name="T7" fmla="*/ 4 h 5"/>
                  <a:gd name="T8" fmla="*/ 1 w 8"/>
                  <a:gd name="T9" fmla="*/ 4 h 5"/>
                  <a:gd name="T10" fmla="*/ 0 w 8"/>
                  <a:gd name="T11" fmla="*/ 4 h 5"/>
                  <a:gd name="T12" fmla="*/ 0 w 8"/>
                  <a:gd name="T13" fmla="*/ 2 h 5"/>
                  <a:gd name="T14" fmla="*/ 0 w 8"/>
                  <a:gd name="T15" fmla="*/ 2 h 5"/>
                  <a:gd name="T16" fmla="*/ 0 w 8"/>
                  <a:gd name="T17" fmla="*/ 2 h 5"/>
                  <a:gd name="T18" fmla="*/ 0 w 8"/>
                  <a:gd name="T19" fmla="*/ 2 h 5"/>
                  <a:gd name="T20" fmla="*/ 8 w 8"/>
                  <a:gd name="T21" fmla="*/ 0 h 5"/>
                  <a:gd name="T22" fmla="*/ 6 w 8"/>
                  <a:gd name="T23" fmla="*/ 4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5">
                    <a:moveTo>
                      <a:pt x="6" y="4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BAC7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9" name="Freeform 5351"/>
              <p:cNvSpPr>
                <a:spLocks/>
              </p:cNvSpPr>
              <p:nvPr/>
            </p:nvSpPr>
            <p:spPr bwMode="auto">
              <a:xfrm>
                <a:off x="4599" y="1267"/>
                <a:ext cx="8" cy="6"/>
              </a:xfrm>
              <a:custGeom>
                <a:avLst/>
                <a:gdLst>
                  <a:gd name="T0" fmla="*/ 6 w 8"/>
                  <a:gd name="T1" fmla="*/ 4 h 6"/>
                  <a:gd name="T2" fmla="*/ 0 w 8"/>
                  <a:gd name="T3" fmla="*/ 6 h 6"/>
                  <a:gd name="T4" fmla="*/ 0 w 8"/>
                  <a:gd name="T5" fmla="*/ 4 h 6"/>
                  <a:gd name="T6" fmla="*/ 0 w 8"/>
                  <a:gd name="T7" fmla="*/ 4 h 6"/>
                  <a:gd name="T8" fmla="*/ 0 w 8"/>
                  <a:gd name="T9" fmla="*/ 4 h 6"/>
                  <a:gd name="T10" fmla="*/ 0 w 8"/>
                  <a:gd name="T11" fmla="*/ 4 h 6"/>
                  <a:gd name="T12" fmla="*/ 0 w 8"/>
                  <a:gd name="T13" fmla="*/ 2 h 6"/>
                  <a:gd name="T14" fmla="*/ 0 w 8"/>
                  <a:gd name="T15" fmla="*/ 2 h 6"/>
                  <a:gd name="T16" fmla="*/ 0 w 8"/>
                  <a:gd name="T17" fmla="*/ 2 h 6"/>
                  <a:gd name="T18" fmla="*/ 0 w 8"/>
                  <a:gd name="T19" fmla="*/ 2 h 6"/>
                  <a:gd name="T20" fmla="*/ 8 w 8"/>
                  <a:gd name="T21" fmla="*/ 0 h 6"/>
                  <a:gd name="T22" fmla="*/ 6 w 8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6">
                    <a:moveTo>
                      <a:pt x="6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BAC7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0" name="Freeform 5352"/>
              <p:cNvSpPr>
                <a:spLocks/>
              </p:cNvSpPr>
              <p:nvPr/>
            </p:nvSpPr>
            <p:spPr bwMode="auto">
              <a:xfrm>
                <a:off x="4599" y="1265"/>
                <a:ext cx="10" cy="6"/>
              </a:xfrm>
              <a:custGeom>
                <a:avLst/>
                <a:gdLst>
                  <a:gd name="T0" fmla="*/ 8 w 10"/>
                  <a:gd name="T1" fmla="*/ 4 h 6"/>
                  <a:gd name="T2" fmla="*/ 0 w 10"/>
                  <a:gd name="T3" fmla="*/ 6 h 6"/>
                  <a:gd name="T4" fmla="*/ 0 w 10"/>
                  <a:gd name="T5" fmla="*/ 4 h 6"/>
                  <a:gd name="T6" fmla="*/ 0 w 10"/>
                  <a:gd name="T7" fmla="*/ 4 h 6"/>
                  <a:gd name="T8" fmla="*/ 0 w 10"/>
                  <a:gd name="T9" fmla="*/ 4 h 6"/>
                  <a:gd name="T10" fmla="*/ 0 w 10"/>
                  <a:gd name="T11" fmla="*/ 4 h 6"/>
                  <a:gd name="T12" fmla="*/ 0 w 10"/>
                  <a:gd name="T13" fmla="*/ 2 h 6"/>
                  <a:gd name="T14" fmla="*/ 0 w 10"/>
                  <a:gd name="T15" fmla="*/ 2 h 6"/>
                  <a:gd name="T16" fmla="*/ 0 w 10"/>
                  <a:gd name="T17" fmla="*/ 2 h 6"/>
                  <a:gd name="T18" fmla="*/ 0 w 10"/>
                  <a:gd name="T19" fmla="*/ 2 h 6"/>
                  <a:gd name="T20" fmla="*/ 10 w 10"/>
                  <a:gd name="T21" fmla="*/ 0 h 6"/>
                  <a:gd name="T22" fmla="*/ 8 w 10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6">
                    <a:moveTo>
                      <a:pt x="8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BAC7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1" name="Freeform 5353"/>
              <p:cNvSpPr>
                <a:spLocks/>
              </p:cNvSpPr>
              <p:nvPr/>
            </p:nvSpPr>
            <p:spPr bwMode="auto">
              <a:xfrm>
                <a:off x="4599" y="1263"/>
                <a:ext cx="12" cy="6"/>
              </a:xfrm>
              <a:custGeom>
                <a:avLst/>
                <a:gdLst>
                  <a:gd name="T0" fmla="*/ 8 w 12"/>
                  <a:gd name="T1" fmla="*/ 4 h 6"/>
                  <a:gd name="T2" fmla="*/ 0 w 12"/>
                  <a:gd name="T3" fmla="*/ 6 h 6"/>
                  <a:gd name="T4" fmla="*/ 0 w 12"/>
                  <a:gd name="T5" fmla="*/ 4 h 6"/>
                  <a:gd name="T6" fmla="*/ 0 w 12"/>
                  <a:gd name="T7" fmla="*/ 4 h 6"/>
                  <a:gd name="T8" fmla="*/ 0 w 12"/>
                  <a:gd name="T9" fmla="*/ 4 h 6"/>
                  <a:gd name="T10" fmla="*/ 0 w 12"/>
                  <a:gd name="T11" fmla="*/ 4 h 6"/>
                  <a:gd name="T12" fmla="*/ 0 w 12"/>
                  <a:gd name="T13" fmla="*/ 2 h 6"/>
                  <a:gd name="T14" fmla="*/ 0 w 12"/>
                  <a:gd name="T15" fmla="*/ 2 h 6"/>
                  <a:gd name="T16" fmla="*/ 0 w 12"/>
                  <a:gd name="T17" fmla="*/ 2 h 6"/>
                  <a:gd name="T18" fmla="*/ 0 w 12"/>
                  <a:gd name="T19" fmla="*/ 2 h 6"/>
                  <a:gd name="T20" fmla="*/ 12 w 12"/>
                  <a:gd name="T21" fmla="*/ 0 h 6"/>
                  <a:gd name="T22" fmla="*/ 8 w 12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8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BDC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2" name="Freeform 5354"/>
              <p:cNvSpPr>
                <a:spLocks/>
              </p:cNvSpPr>
              <p:nvPr/>
            </p:nvSpPr>
            <p:spPr bwMode="auto">
              <a:xfrm>
                <a:off x="4599" y="1261"/>
                <a:ext cx="12" cy="6"/>
              </a:xfrm>
              <a:custGeom>
                <a:avLst/>
                <a:gdLst>
                  <a:gd name="T0" fmla="*/ 10 w 12"/>
                  <a:gd name="T1" fmla="*/ 4 h 6"/>
                  <a:gd name="T2" fmla="*/ 0 w 12"/>
                  <a:gd name="T3" fmla="*/ 6 h 6"/>
                  <a:gd name="T4" fmla="*/ 0 w 12"/>
                  <a:gd name="T5" fmla="*/ 4 h 6"/>
                  <a:gd name="T6" fmla="*/ 0 w 12"/>
                  <a:gd name="T7" fmla="*/ 4 h 6"/>
                  <a:gd name="T8" fmla="*/ 0 w 12"/>
                  <a:gd name="T9" fmla="*/ 4 h 6"/>
                  <a:gd name="T10" fmla="*/ 0 w 12"/>
                  <a:gd name="T11" fmla="*/ 4 h 6"/>
                  <a:gd name="T12" fmla="*/ 0 w 12"/>
                  <a:gd name="T13" fmla="*/ 2 h 6"/>
                  <a:gd name="T14" fmla="*/ 0 w 12"/>
                  <a:gd name="T15" fmla="*/ 2 h 6"/>
                  <a:gd name="T16" fmla="*/ 0 w 12"/>
                  <a:gd name="T17" fmla="*/ 2 h 6"/>
                  <a:gd name="T18" fmla="*/ 0 w 12"/>
                  <a:gd name="T19" fmla="*/ 2 h 6"/>
                  <a:gd name="T20" fmla="*/ 12 w 12"/>
                  <a:gd name="T21" fmla="*/ 0 h 6"/>
                  <a:gd name="T22" fmla="*/ 10 w 12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BDC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3" name="Freeform 5355"/>
              <p:cNvSpPr>
                <a:spLocks/>
              </p:cNvSpPr>
              <p:nvPr/>
            </p:nvSpPr>
            <p:spPr bwMode="auto">
              <a:xfrm>
                <a:off x="4599" y="1258"/>
                <a:ext cx="13" cy="7"/>
              </a:xfrm>
              <a:custGeom>
                <a:avLst/>
                <a:gdLst>
                  <a:gd name="T0" fmla="*/ 12 w 13"/>
                  <a:gd name="T1" fmla="*/ 5 h 7"/>
                  <a:gd name="T2" fmla="*/ 0 w 13"/>
                  <a:gd name="T3" fmla="*/ 7 h 7"/>
                  <a:gd name="T4" fmla="*/ 0 w 13"/>
                  <a:gd name="T5" fmla="*/ 5 h 7"/>
                  <a:gd name="T6" fmla="*/ 0 w 13"/>
                  <a:gd name="T7" fmla="*/ 5 h 7"/>
                  <a:gd name="T8" fmla="*/ 0 w 13"/>
                  <a:gd name="T9" fmla="*/ 5 h 7"/>
                  <a:gd name="T10" fmla="*/ 0 w 13"/>
                  <a:gd name="T11" fmla="*/ 5 h 7"/>
                  <a:gd name="T12" fmla="*/ 0 w 13"/>
                  <a:gd name="T13" fmla="*/ 3 h 7"/>
                  <a:gd name="T14" fmla="*/ 0 w 13"/>
                  <a:gd name="T15" fmla="*/ 3 h 7"/>
                  <a:gd name="T16" fmla="*/ 0 w 13"/>
                  <a:gd name="T17" fmla="*/ 3 h 7"/>
                  <a:gd name="T18" fmla="*/ 0 w 13"/>
                  <a:gd name="T19" fmla="*/ 3 h 7"/>
                  <a:gd name="T20" fmla="*/ 13 w 13"/>
                  <a:gd name="T21" fmla="*/ 0 h 7"/>
                  <a:gd name="T22" fmla="*/ 12 w 13"/>
                  <a:gd name="T23" fmla="*/ 5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7">
                    <a:moveTo>
                      <a:pt x="12" y="5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BDC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4" name="Freeform 5356"/>
              <p:cNvSpPr>
                <a:spLocks/>
              </p:cNvSpPr>
              <p:nvPr/>
            </p:nvSpPr>
            <p:spPr bwMode="auto">
              <a:xfrm>
                <a:off x="4599" y="1256"/>
                <a:ext cx="15" cy="7"/>
              </a:xfrm>
              <a:custGeom>
                <a:avLst/>
                <a:gdLst>
                  <a:gd name="T0" fmla="*/ 12 w 15"/>
                  <a:gd name="T1" fmla="*/ 5 h 7"/>
                  <a:gd name="T2" fmla="*/ 0 w 15"/>
                  <a:gd name="T3" fmla="*/ 7 h 7"/>
                  <a:gd name="T4" fmla="*/ 0 w 15"/>
                  <a:gd name="T5" fmla="*/ 5 h 7"/>
                  <a:gd name="T6" fmla="*/ 0 w 15"/>
                  <a:gd name="T7" fmla="*/ 5 h 7"/>
                  <a:gd name="T8" fmla="*/ 0 w 15"/>
                  <a:gd name="T9" fmla="*/ 5 h 7"/>
                  <a:gd name="T10" fmla="*/ 0 w 15"/>
                  <a:gd name="T11" fmla="*/ 5 h 7"/>
                  <a:gd name="T12" fmla="*/ 0 w 15"/>
                  <a:gd name="T13" fmla="*/ 5 h 7"/>
                  <a:gd name="T14" fmla="*/ 0 w 15"/>
                  <a:gd name="T15" fmla="*/ 3 h 7"/>
                  <a:gd name="T16" fmla="*/ 0 w 15"/>
                  <a:gd name="T17" fmla="*/ 3 h 7"/>
                  <a:gd name="T18" fmla="*/ 0 w 15"/>
                  <a:gd name="T19" fmla="*/ 3 h 7"/>
                  <a:gd name="T20" fmla="*/ 15 w 15"/>
                  <a:gd name="T21" fmla="*/ 0 h 7"/>
                  <a:gd name="T22" fmla="*/ 12 w 15"/>
                  <a:gd name="T23" fmla="*/ 5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" h="7">
                    <a:moveTo>
                      <a:pt x="12" y="5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5" y="0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BDC8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5" name="Freeform 5357"/>
              <p:cNvSpPr>
                <a:spLocks/>
              </p:cNvSpPr>
              <p:nvPr/>
            </p:nvSpPr>
            <p:spPr bwMode="auto">
              <a:xfrm>
                <a:off x="4597" y="1254"/>
                <a:ext cx="17" cy="7"/>
              </a:xfrm>
              <a:custGeom>
                <a:avLst/>
                <a:gdLst>
                  <a:gd name="T0" fmla="*/ 15 w 17"/>
                  <a:gd name="T1" fmla="*/ 4 h 7"/>
                  <a:gd name="T2" fmla="*/ 2 w 17"/>
                  <a:gd name="T3" fmla="*/ 7 h 7"/>
                  <a:gd name="T4" fmla="*/ 2 w 17"/>
                  <a:gd name="T5" fmla="*/ 7 h 7"/>
                  <a:gd name="T6" fmla="*/ 2 w 17"/>
                  <a:gd name="T7" fmla="*/ 5 h 7"/>
                  <a:gd name="T8" fmla="*/ 2 w 17"/>
                  <a:gd name="T9" fmla="*/ 5 h 7"/>
                  <a:gd name="T10" fmla="*/ 2 w 17"/>
                  <a:gd name="T11" fmla="*/ 5 h 7"/>
                  <a:gd name="T12" fmla="*/ 2 w 17"/>
                  <a:gd name="T13" fmla="*/ 5 h 7"/>
                  <a:gd name="T14" fmla="*/ 2 w 17"/>
                  <a:gd name="T15" fmla="*/ 4 h 7"/>
                  <a:gd name="T16" fmla="*/ 0 w 17"/>
                  <a:gd name="T17" fmla="*/ 4 h 7"/>
                  <a:gd name="T18" fmla="*/ 0 w 17"/>
                  <a:gd name="T19" fmla="*/ 4 h 7"/>
                  <a:gd name="T20" fmla="*/ 17 w 17"/>
                  <a:gd name="T21" fmla="*/ 0 h 7"/>
                  <a:gd name="T22" fmla="*/ 15 w 17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15" y="4"/>
                    </a:moveTo>
                    <a:lnTo>
                      <a:pt x="2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17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BDC8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6" name="Freeform 5358"/>
              <p:cNvSpPr>
                <a:spLocks/>
              </p:cNvSpPr>
              <p:nvPr/>
            </p:nvSpPr>
            <p:spPr bwMode="auto">
              <a:xfrm>
                <a:off x="4597" y="1252"/>
                <a:ext cx="19" cy="7"/>
              </a:xfrm>
              <a:custGeom>
                <a:avLst/>
                <a:gdLst>
                  <a:gd name="T0" fmla="*/ 17 w 19"/>
                  <a:gd name="T1" fmla="*/ 4 h 7"/>
                  <a:gd name="T2" fmla="*/ 2 w 19"/>
                  <a:gd name="T3" fmla="*/ 7 h 7"/>
                  <a:gd name="T4" fmla="*/ 2 w 19"/>
                  <a:gd name="T5" fmla="*/ 7 h 7"/>
                  <a:gd name="T6" fmla="*/ 2 w 19"/>
                  <a:gd name="T7" fmla="*/ 6 h 7"/>
                  <a:gd name="T8" fmla="*/ 0 w 19"/>
                  <a:gd name="T9" fmla="*/ 6 h 7"/>
                  <a:gd name="T10" fmla="*/ 0 w 19"/>
                  <a:gd name="T11" fmla="*/ 6 h 7"/>
                  <a:gd name="T12" fmla="*/ 0 w 19"/>
                  <a:gd name="T13" fmla="*/ 6 h 7"/>
                  <a:gd name="T14" fmla="*/ 0 w 19"/>
                  <a:gd name="T15" fmla="*/ 4 h 7"/>
                  <a:gd name="T16" fmla="*/ 0 w 19"/>
                  <a:gd name="T17" fmla="*/ 4 h 7"/>
                  <a:gd name="T18" fmla="*/ 0 w 19"/>
                  <a:gd name="T19" fmla="*/ 4 h 7"/>
                  <a:gd name="T20" fmla="*/ 19 w 19"/>
                  <a:gd name="T21" fmla="*/ 0 h 7"/>
                  <a:gd name="T22" fmla="*/ 17 w 19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7">
                    <a:moveTo>
                      <a:pt x="17" y="4"/>
                    </a:moveTo>
                    <a:lnTo>
                      <a:pt x="2" y="7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BDC8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7" name="Freeform 5359"/>
              <p:cNvSpPr>
                <a:spLocks/>
              </p:cNvSpPr>
              <p:nvPr/>
            </p:nvSpPr>
            <p:spPr bwMode="auto">
              <a:xfrm>
                <a:off x="4597" y="1250"/>
                <a:ext cx="20" cy="8"/>
              </a:xfrm>
              <a:custGeom>
                <a:avLst/>
                <a:gdLst>
                  <a:gd name="T0" fmla="*/ 17 w 20"/>
                  <a:gd name="T1" fmla="*/ 4 h 8"/>
                  <a:gd name="T2" fmla="*/ 0 w 20"/>
                  <a:gd name="T3" fmla="*/ 8 h 8"/>
                  <a:gd name="T4" fmla="*/ 0 w 20"/>
                  <a:gd name="T5" fmla="*/ 8 h 8"/>
                  <a:gd name="T6" fmla="*/ 0 w 20"/>
                  <a:gd name="T7" fmla="*/ 6 h 8"/>
                  <a:gd name="T8" fmla="*/ 0 w 20"/>
                  <a:gd name="T9" fmla="*/ 6 h 8"/>
                  <a:gd name="T10" fmla="*/ 0 w 20"/>
                  <a:gd name="T11" fmla="*/ 6 h 8"/>
                  <a:gd name="T12" fmla="*/ 0 w 20"/>
                  <a:gd name="T13" fmla="*/ 6 h 8"/>
                  <a:gd name="T14" fmla="*/ 0 w 20"/>
                  <a:gd name="T15" fmla="*/ 4 h 8"/>
                  <a:gd name="T16" fmla="*/ 0 w 20"/>
                  <a:gd name="T17" fmla="*/ 4 h 8"/>
                  <a:gd name="T18" fmla="*/ 0 w 20"/>
                  <a:gd name="T19" fmla="*/ 4 h 8"/>
                  <a:gd name="T20" fmla="*/ 20 w 20"/>
                  <a:gd name="T21" fmla="*/ 0 h 8"/>
                  <a:gd name="T22" fmla="*/ 17 w 20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17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BDC8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8" name="Freeform 5360"/>
              <p:cNvSpPr>
                <a:spLocks/>
              </p:cNvSpPr>
              <p:nvPr/>
            </p:nvSpPr>
            <p:spPr bwMode="auto">
              <a:xfrm>
                <a:off x="4597" y="1248"/>
                <a:ext cx="20" cy="8"/>
              </a:xfrm>
              <a:custGeom>
                <a:avLst/>
                <a:gdLst>
                  <a:gd name="T0" fmla="*/ 19 w 20"/>
                  <a:gd name="T1" fmla="*/ 4 h 8"/>
                  <a:gd name="T2" fmla="*/ 0 w 20"/>
                  <a:gd name="T3" fmla="*/ 8 h 8"/>
                  <a:gd name="T4" fmla="*/ 0 w 20"/>
                  <a:gd name="T5" fmla="*/ 8 h 8"/>
                  <a:gd name="T6" fmla="*/ 0 w 20"/>
                  <a:gd name="T7" fmla="*/ 6 h 8"/>
                  <a:gd name="T8" fmla="*/ 0 w 20"/>
                  <a:gd name="T9" fmla="*/ 6 h 8"/>
                  <a:gd name="T10" fmla="*/ 0 w 20"/>
                  <a:gd name="T11" fmla="*/ 6 h 8"/>
                  <a:gd name="T12" fmla="*/ 0 w 20"/>
                  <a:gd name="T13" fmla="*/ 6 h 8"/>
                  <a:gd name="T14" fmla="*/ 0 w 20"/>
                  <a:gd name="T15" fmla="*/ 4 h 8"/>
                  <a:gd name="T16" fmla="*/ 0 w 20"/>
                  <a:gd name="T17" fmla="*/ 4 h 8"/>
                  <a:gd name="T18" fmla="*/ 0 w 20"/>
                  <a:gd name="T19" fmla="*/ 4 h 8"/>
                  <a:gd name="T20" fmla="*/ 20 w 20"/>
                  <a:gd name="T21" fmla="*/ 0 h 8"/>
                  <a:gd name="T22" fmla="*/ 19 w 20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BFC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9" name="Freeform 5361"/>
              <p:cNvSpPr>
                <a:spLocks/>
              </p:cNvSpPr>
              <p:nvPr/>
            </p:nvSpPr>
            <p:spPr bwMode="auto">
              <a:xfrm>
                <a:off x="4597" y="1246"/>
                <a:ext cx="22" cy="8"/>
              </a:xfrm>
              <a:custGeom>
                <a:avLst/>
                <a:gdLst>
                  <a:gd name="T0" fmla="*/ 20 w 22"/>
                  <a:gd name="T1" fmla="*/ 4 h 8"/>
                  <a:gd name="T2" fmla="*/ 0 w 22"/>
                  <a:gd name="T3" fmla="*/ 8 h 8"/>
                  <a:gd name="T4" fmla="*/ 0 w 22"/>
                  <a:gd name="T5" fmla="*/ 8 h 8"/>
                  <a:gd name="T6" fmla="*/ 0 w 22"/>
                  <a:gd name="T7" fmla="*/ 6 h 8"/>
                  <a:gd name="T8" fmla="*/ 0 w 22"/>
                  <a:gd name="T9" fmla="*/ 6 h 8"/>
                  <a:gd name="T10" fmla="*/ 0 w 22"/>
                  <a:gd name="T11" fmla="*/ 6 h 8"/>
                  <a:gd name="T12" fmla="*/ 0 w 22"/>
                  <a:gd name="T13" fmla="*/ 6 h 8"/>
                  <a:gd name="T14" fmla="*/ 0 w 22"/>
                  <a:gd name="T15" fmla="*/ 4 h 8"/>
                  <a:gd name="T16" fmla="*/ 0 w 22"/>
                  <a:gd name="T17" fmla="*/ 4 h 8"/>
                  <a:gd name="T18" fmla="*/ 0 w 22"/>
                  <a:gd name="T19" fmla="*/ 4 h 8"/>
                  <a:gd name="T20" fmla="*/ 22 w 22"/>
                  <a:gd name="T21" fmla="*/ 0 h 8"/>
                  <a:gd name="T22" fmla="*/ 20 w 22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BFC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0" name="Freeform 5362"/>
              <p:cNvSpPr>
                <a:spLocks/>
              </p:cNvSpPr>
              <p:nvPr/>
            </p:nvSpPr>
            <p:spPr bwMode="auto">
              <a:xfrm>
                <a:off x="4597" y="1244"/>
                <a:ext cx="22" cy="8"/>
              </a:xfrm>
              <a:custGeom>
                <a:avLst/>
                <a:gdLst>
                  <a:gd name="T0" fmla="*/ 20 w 22"/>
                  <a:gd name="T1" fmla="*/ 4 h 8"/>
                  <a:gd name="T2" fmla="*/ 0 w 22"/>
                  <a:gd name="T3" fmla="*/ 8 h 8"/>
                  <a:gd name="T4" fmla="*/ 0 w 22"/>
                  <a:gd name="T5" fmla="*/ 8 h 8"/>
                  <a:gd name="T6" fmla="*/ 0 w 22"/>
                  <a:gd name="T7" fmla="*/ 6 h 8"/>
                  <a:gd name="T8" fmla="*/ 0 w 22"/>
                  <a:gd name="T9" fmla="*/ 6 h 8"/>
                  <a:gd name="T10" fmla="*/ 0 w 22"/>
                  <a:gd name="T11" fmla="*/ 6 h 8"/>
                  <a:gd name="T12" fmla="*/ 0 w 22"/>
                  <a:gd name="T13" fmla="*/ 6 h 8"/>
                  <a:gd name="T14" fmla="*/ 0 w 22"/>
                  <a:gd name="T15" fmla="*/ 4 h 8"/>
                  <a:gd name="T16" fmla="*/ 0 w 22"/>
                  <a:gd name="T17" fmla="*/ 4 h 8"/>
                  <a:gd name="T18" fmla="*/ 0 w 22"/>
                  <a:gd name="T19" fmla="*/ 4 h 8"/>
                  <a:gd name="T20" fmla="*/ 22 w 22"/>
                  <a:gd name="T21" fmla="*/ 0 h 8"/>
                  <a:gd name="T22" fmla="*/ 20 w 22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BFC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1" name="Freeform 5363"/>
              <p:cNvSpPr>
                <a:spLocks/>
              </p:cNvSpPr>
              <p:nvPr/>
            </p:nvSpPr>
            <p:spPr bwMode="auto">
              <a:xfrm>
                <a:off x="4597" y="1243"/>
                <a:ext cx="24" cy="7"/>
              </a:xfrm>
              <a:custGeom>
                <a:avLst/>
                <a:gdLst>
                  <a:gd name="T0" fmla="*/ 22 w 24"/>
                  <a:gd name="T1" fmla="*/ 3 h 7"/>
                  <a:gd name="T2" fmla="*/ 0 w 24"/>
                  <a:gd name="T3" fmla="*/ 7 h 7"/>
                  <a:gd name="T4" fmla="*/ 0 w 24"/>
                  <a:gd name="T5" fmla="*/ 7 h 7"/>
                  <a:gd name="T6" fmla="*/ 0 w 24"/>
                  <a:gd name="T7" fmla="*/ 5 h 7"/>
                  <a:gd name="T8" fmla="*/ 0 w 24"/>
                  <a:gd name="T9" fmla="*/ 5 h 7"/>
                  <a:gd name="T10" fmla="*/ 0 w 24"/>
                  <a:gd name="T11" fmla="*/ 5 h 7"/>
                  <a:gd name="T12" fmla="*/ 0 w 24"/>
                  <a:gd name="T13" fmla="*/ 5 h 7"/>
                  <a:gd name="T14" fmla="*/ 0 w 24"/>
                  <a:gd name="T15" fmla="*/ 3 h 7"/>
                  <a:gd name="T16" fmla="*/ 0 w 24"/>
                  <a:gd name="T17" fmla="*/ 3 h 7"/>
                  <a:gd name="T18" fmla="*/ 0 w 24"/>
                  <a:gd name="T19" fmla="*/ 3 h 7"/>
                  <a:gd name="T20" fmla="*/ 24 w 24"/>
                  <a:gd name="T21" fmla="*/ 0 h 7"/>
                  <a:gd name="T22" fmla="*/ 24 w 24"/>
                  <a:gd name="T23" fmla="*/ 0 h 7"/>
                  <a:gd name="T24" fmla="*/ 22 w 24"/>
                  <a:gd name="T25" fmla="*/ 3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22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4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BFC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2" name="Freeform 5364"/>
              <p:cNvSpPr>
                <a:spLocks/>
              </p:cNvSpPr>
              <p:nvPr/>
            </p:nvSpPr>
            <p:spPr bwMode="auto">
              <a:xfrm>
                <a:off x="4597" y="1241"/>
                <a:ext cx="24" cy="7"/>
              </a:xfrm>
              <a:custGeom>
                <a:avLst/>
                <a:gdLst>
                  <a:gd name="T0" fmla="*/ 22 w 24"/>
                  <a:gd name="T1" fmla="*/ 3 h 7"/>
                  <a:gd name="T2" fmla="*/ 0 w 24"/>
                  <a:gd name="T3" fmla="*/ 7 h 7"/>
                  <a:gd name="T4" fmla="*/ 0 w 24"/>
                  <a:gd name="T5" fmla="*/ 7 h 7"/>
                  <a:gd name="T6" fmla="*/ 0 w 24"/>
                  <a:gd name="T7" fmla="*/ 5 h 7"/>
                  <a:gd name="T8" fmla="*/ 0 w 24"/>
                  <a:gd name="T9" fmla="*/ 5 h 7"/>
                  <a:gd name="T10" fmla="*/ 0 w 24"/>
                  <a:gd name="T11" fmla="*/ 5 h 7"/>
                  <a:gd name="T12" fmla="*/ 0 w 24"/>
                  <a:gd name="T13" fmla="*/ 5 h 7"/>
                  <a:gd name="T14" fmla="*/ 0 w 24"/>
                  <a:gd name="T15" fmla="*/ 3 h 7"/>
                  <a:gd name="T16" fmla="*/ 0 w 24"/>
                  <a:gd name="T17" fmla="*/ 3 h 7"/>
                  <a:gd name="T18" fmla="*/ 0 w 24"/>
                  <a:gd name="T19" fmla="*/ 3 h 7"/>
                  <a:gd name="T20" fmla="*/ 24 w 24"/>
                  <a:gd name="T21" fmla="*/ 0 h 7"/>
                  <a:gd name="T22" fmla="*/ 24 w 24"/>
                  <a:gd name="T23" fmla="*/ 2 h 7"/>
                  <a:gd name="T24" fmla="*/ 22 w 24"/>
                  <a:gd name="T25" fmla="*/ 3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22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BFCB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3" name="Freeform 5365"/>
              <p:cNvSpPr>
                <a:spLocks/>
              </p:cNvSpPr>
              <p:nvPr/>
            </p:nvSpPr>
            <p:spPr bwMode="auto">
              <a:xfrm>
                <a:off x="4595" y="1237"/>
                <a:ext cx="26" cy="9"/>
              </a:xfrm>
              <a:custGeom>
                <a:avLst/>
                <a:gdLst>
                  <a:gd name="T0" fmla="*/ 26 w 26"/>
                  <a:gd name="T1" fmla="*/ 6 h 9"/>
                  <a:gd name="T2" fmla="*/ 2 w 26"/>
                  <a:gd name="T3" fmla="*/ 9 h 9"/>
                  <a:gd name="T4" fmla="*/ 2 w 26"/>
                  <a:gd name="T5" fmla="*/ 9 h 9"/>
                  <a:gd name="T6" fmla="*/ 2 w 26"/>
                  <a:gd name="T7" fmla="*/ 7 h 9"/>
                  <a:gd name="T8" fmla="*/ 2 w 26"/>
                  <a:gd name="T9" fmla="*/ 7 h 9"/>
                  <a:gd name="T10" fmla="*/ 2 w 26"/>
                  <a:gd name="T11" fmla="*/ 7 h 9"/>
                  <a:gd name="T12" fmla="*/ 0 w 26"/>
                  <a:gd name="T13" fmla="*/ 7 h 9"/>
                  <a:gd name="T14" fmla="*/ 0 w 26"/>
                  <a:gd name="T15" fmla="*/ 6 h 9"/>
                  <a:gd name="T16" fmla="*/ 0 w 26"/>
                  <a:gd name="T17" fmla="*/ 6 h 9"/>
                  <a:gd name="T18" fmla="*/ 0 w 26"/>
                  <a:gd name="T19" fmla="*/ 6 h 9"/>
                  <a:gd name="T20" fmla="*/ 26 w 26"/>
                  <a:gd name="T21" fmla="*/ 0 h 9"/>
                  <a:gd name="T22" fmla="*/ 26 w 26"/>
                  <a:gd name="T23" fmla="*/ 6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9">
                    <a:moveTo>
                      <a:pt x="26" y="6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6" y="0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BFCB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4" name="Freeform 5366"/>
              <p:cNvSpPr>
                <a:spLocks/>
              </p:cNvSpPr>
              <p:nvPr/>
            </p:nvSpPr>
            <p:spPr bwMode="auto">
              <a:xfrm>
                <a:off x="4595" y="1235"/>
                <a:ext cx="26" cy="9"/>
              </a:xfrm>
              <a:custGeom>
                <a:avLst/>
                <a:gdLst>
                  <a:gd name="T0" fmla="*/ 26 w 26"/>
                  <a:gd name="T1" fmla="*/ 6 h 9"/>
                  <a:gd name="T2" fmla="*/ 2 w 26"/>
                  <a:gd name="T3" fmla="*/ 9 h 9"/>
                  <a:gd name="T4" fmla="*/ 0 w 26"/>
                  <a:gd name="T5" fmla="*/ 9 h 9"/>
                  <a:gd name="T6" fmla="*/ 0 w 26"/>
                  <a:gd name="T7" fmla="*/ 8 h 9"/>
                  <a:gd name="T8" fmla="*/ 0 w 26"/>
                  <a:gd name="T9" fmla="*/ 8 h 9"/>
                  <a:gd name="T10" fmla="*/ 0 w 26"/>
                  <a:gd name="T11" fmla="*/ 8 h 9"/>
                  <a:gd name="T12" fmla="*/ 0 w 26"/>
                  <a:gd name="T13" fmla="*/ 8 h 9"/>
                  <a:gd name="T14" fmla="*/ 0 w 26"/>
                  <a:gd name="T15" fmla="*/ 6 h 9"/>
                  <a:gd name="T16" fmla="*/ 0 w 26"/>
                  <a:gd name="T17" fmla="*/ 6 h 9"/>
                  <a:gd name="T18" fmla="*/ 0 w 26"/>
                  <a:gd name="T19" fmla="*/ 6 h 9"/>
                  <a:gd name="T20" fmla="*/ 26 w 26"/>
                  <a:gd name="T21" fmla="*/ 0 h 9"/>
                  <a:gd name="T22" fmla="*/ 26 w 26"/>
                  <a:gd name="T23" fmla="*/ 6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9">
                    <a:moveTo>
                      <a:pt x="26" y="6"/>
                    </a:moveTo>
                    <a:lnTo>
                      <a:pt x="2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6" y="0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BFCB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5" name="Freeform 5367"/>
              <p:cNvSpPr>
                <a:spLocks/>
              </p:cNvSpPr>
              <p:nvPr/>
            </p:nvSpPr>
            <p:spPr bwMode="auto">
              <a:xfrm>
                <a:off x="4595" y="1233"/>
                <a:ext cx="26" cy="10"/>
              </a:xfrm>
              <a:custGeom>
                <a:avLst/>
                <a:gdLst>
                  <a:gd name="T0" fmla="*/ 26 w 26"/>
                  <a:gd name="T1" fmla="*/ 4 h 10"/>
                  <a:gd name="T2" fmla="*/ 0 w 26"/>
                  <a:gd name="T3" fmla="*/ 10 h 10"/>
                  <a:gd name="T4" fmla="*/ 0 w 26"/>
                  <a:gd name="T5" fmla="*/ 10 h 10"/>
                  <a:gd name="T6" fmla="*/ 0 w 26"/>
                  <a:gd name="T7" fmla="*/ 8 h 10"/>
                  <a:gd name="T8" fmla="*/ 0 w 26"/>
                  <a:gd name="T9" fmla="*/ 8 h 10"/>
                  <a:gd name="T10" fmla="*/ 0 w 26"/>
                  <a:gd name="T11" fmla="*/ 8 h 10"/>
                  <a:gd name="T12" fmla="*/ 0 w 26"/>
                  <a:gd name="T13" fmla="*/ 8 h 10"/>
                  <a:gd name="T14" fmla="*/ 0 w 26"/>
                  <a:gd name="T15" fmla="*/ 6 h 10"/>
                  <a:gd name="T16" fmla="*/ 0 w 26"/>
                  <a:gd name="T17" fmla="*/ 6 h 10"/>
                  <a:gd name="T18" fmla="*/ 0 w 26"/>
                  <a:gd name="T19" fmla="*/ 6 h 10"/>
                  <a:gd name="T20" fmla="*/ 26 w 26"/>
                  <a:gd name="T21" fmla="*/ 0 h 10"/>
                  <a:gd name="T22" fmla="*/ 26 w 26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10">
                    <a:moveTo>
                      <a:pt x="26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6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C2CC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6" name="Freeform 5368"/>
              <p:cNvSpPr>
                <a:spLocks/>
              </p:cNvSpPr>
              <p:nvPr/>
            </p:nvSpPr>
            <p:spPr bwMode="auto">
              <a:xfrm>
                <a:off x="4595" y="1231"/>
                <a:ext cx="26" cy="10"/>
              </a:xfrm>
              <a:custGeom>
                <a:avLst/>
                <a:gdLst>
                  <a:gd name="T0" fmla="*/ 26 w 26"/>
                  <a:gd name="T1" fmla="*/ 4 h 10"/>
                  <a:gd name="T2" fmla="*/ 0 w 26"/>
                  <a:gd name="T3" fmla="*/ 10 h 10"/>
                  <a:gd name="T4" fmla="*/ 0 w 26"/>
                  <a:gd name="T5" fmla="*/ 10 h 10"/>
                  <a:gd name="T6" fmla="*/ 0 w 26"/>
                  <a:gd name="T7" fmla="*/ 8 h 10"/>
                  <a:gd name="T8" fmla="*/ 0 w 26"/>
                  <a:gd name="T9" fmla="*/ 8 h 10"/>
                  <a:gd name="T10" fmla="*/ 0 w 26"/>
                  <a:gd name="T11" fmla="*/ 8 h 10"/>
                  <a:gd name="T12" fmla="*/ 0 w 26"/>
                  <a:gd name="T13" fmla="*/ 8 h 10"/>
                  <a:gd name="T14" fmla="*/ 0 w 26"/>
                  <a:gd name="T15" fmla="*/ 6 h 10"/>
                  <a:gd name="T16" fmla="*/ 0 w 26"/>
                  <a:gd name="T17" fmla="*/ 6 h 10"/>
                  <a:gd name="T18" fmla="*/ 0 w 26"/>
                  <a:gd name="T19" fmla="*/ 6 h 10"/>
                  <a:gd name="T20" fmla="*/ 26 w 26"/>
                  <a:gd name="T21" fmla="*/ 0 h 10"/>
                  <a:gd name="T22" fmla="*/ 26 w 26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10">
                    <a:moveTo>
                      <a:pt x="26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6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C2C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7" name="Freeform 5369"/>
              <p:cNvSpPr>
                <a:spLocks/>
              </p:cNvSpPr>
              <p:nvPr/>
            </p:nvSpPr>
            <p:spPr bwMode="auto">
              <a:xfrm>
                <a:off x="4595" y="1229"/>
                <a:ext cx="26" cy="10"/>
              </a:xfrm>
              <a:custGeom>
                <a:avLst/>
                <a:gdLst>
                  <a:gd name="T0" fmla="*/ 26 w 26"/>
                  <a:gd name="T1" fmla="*/ 4 h 10"/>
                  <a:gd name="T2" fmla="*/ 0 w 26"/>
                  <a:gd name="T3" fmla="*/ 10 h 10"/>
                  <a:gd name="T4" fmla="*/ 0 w 26"/>
                  <a:gd name="T5" fmla="*/ 10 h 10"/>
                  <a:gd name="T6" fmla="*/ 0 w 26"/>
                  <a:gd name="T7" fmla="*/ 8 h 10"/>
                  <a:gd name="T8" fmla="*/ 0 w 26"/>
                  <a:gd name="T9" fmla="*/ 8 h 10"/>
                  <a:gd name="T10" fmla="*/ 0 w 26"/>
                  <a:gd name="T11" fmla="*/ 8 h 10"/>
                  <a:gd name="T12" fmla="*/ 0 w 26"/>
                  <a:gd name="T13" fmla="*/ 8 h 10"/>
                  <a:gd name="T14" fmla="*/ 0 w 26"/>
                  <a:gd name="T15" fmla="*/ 6 h 10"/>
                  <a:gd name="T16" fmla="*/ 0 w 26"/>
                  <a:gd name="T17" fmla="*/ 6 h 10"/>
                  <a:gd name="T18" fmla="*/ 0 w 26"/>
                  <a:gd name="T19" fmla="*/ 6 h 10"/>
                  <a:gd name="T20" fmla="*/ 26 w 26"/>
                  <a:gd name="T21" fmla="*/ 0 h 10"/>
                  <a:gd name="T22" fmla="*/ 26 w 26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10">
                    <a:moveTo>
                      <a:pt x="26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6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C2C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8" name="Freeform 5370"/>
              <p:cNvSpPr>
                <a:spLocks/>
              </p:cNvSpPr>
              <p:nvPr/>
            </p:nvSpPr>
            <p:spPr bwMode="auto">
              <a:xfrm>
                <a:off x="4595" y="1227"/>
                <a:ext cx="26" cy="10"/>
              </a:xfrm>
              <a:custGeom>
                <a:avLst/>
                <a:gdLst>
                  <a:gd name="T0" fmla="*/ 26 w 26"/>
                  <a:gd name="T1" fmla="*/ 4 h 10"/>
                  <a:gd name="T2" fmla="*/ 0 w 26"/>
                  <a:gd name="T3" fmla="*/ 10 h 10"/>
                  <a:gd name="T4" fmla="*/ 0 w 26"/>
                  <a:gd name="T5" fmla="*/ 10 h 10"/>
                  <a:gd name="T6" fmla="*/ 0 w 26"/>
                  <a:gd name="T7" fmla="*/ 8 h 10"/>
                  <a:gd name="T8" fmla="*/ 0 w 26"/>
                  <a:gd name="T9" fmla="*/ 8 h 10"/>
                  <a:gd name="T10" fmla="*/ 0 w 26"/>
                  <a:gd name="T11" fmla="*/ 8 h 10"/>
                  <a:gd name="T12" fmla="*/ 0 w 26"/>
                  <a:gd name="T13" fmla="*/ 8 h 10"/>
                  <a:gd name="T14" fmla="*/ 0 w 26"/>
                  <a:gd name="T15" fmla="*/ 6 h 10"/>
                  <a:gd name="T16" fmla="*/ 0 w 26"/>
                  <a:gd name="T17" fmla="*/ 6 h 10"/>
                  <a:gd name="T18" fmla="*/ 0 w 26"/>
                  <a:gd name="T19" fmla="*/ 6 h 10"/>
                  <a:gd name="T20" fmla="*/ 26 w 26"/>
                  <a:gd name="T21" fmla="*/ 0 h 10"/>
                  <a:gd name="T22" fmla="*/ 26 w 26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10">
                    <a:moveTo>
                      <a:pt x="26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6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C2C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9" name="Freeform 5371"/>
              <p:cNvSpPr>
                <a:spLocks/>
              </p:cNvSpPr>
              <p:nvPr/>
            </p:nvSpPr>
            <p:spPr bwMode="auto">
              <a:xfrm>
                <a:off x="4595" y="1226"/>
                <a:ext cx="26" cy="9"/>
              </a:xfrm>
              <a:custGeom>
                <a:avLst/>
                <a:gdLst>
                  <a:gd name="T0" fmla="*/ 26 w 26"/>
                  <a:gd name="T1" fmla="*/ 3 h 9"/>
                  <a:gd name="T2" fmla="*/ 0 w 26"/>
                  <a:gd name="T3" fmla="*/ 9 h 9"/>
                  <a:gd name="T4" fmla="*/ 0 w 26"/>
                  <a:gd name="T5" fmla="*/ 9 h 9"/>
                  <a:gd name="T6" fmla="*/ 0 w 26"/>
                  <a:gd name="T7" fmla="*/ 7 h 9"/>
                  <a:gd name="T8" fmla="*/ 0 w 26"/>
                  <a:gd name="T9" fmla="*/ 7 h 9"/>
                  <a:gd name="T10" fmla="*/ 0 w 26"/>
                  <a:gd name="T11" fmla="*/ 7 h 9"/>
                  <a:gd name="T12" fmla="*/ 0 w 26"/>
                  <a:gd name="T13" fmla="*/ 7 h 9"/>
                  <a:gd name="T14" fmla="*/ 0 w 26"/>
                  <a:gd name="T15" fmla="*/ 5 h 9"/>
                  <a:gd name="T16" fmla="*/ 0 w 26"/>
                  <a:gd name="T17" fmla="*/ 5 h 9"/>
                  <a:gd name="T18" fmla="*/ 0 w 26"/>
                  <a:gd name="T19" fmla="*/ 5 h 9"/>
                  <a:gd name="T20" fmla="*/ 26 w 26"/>
                  <a:gd name="T21" fmla="*/ 0 h 9"/>
                  <a:gd name="T22" fmla="*/ 26 w 26"/>
                  <a:gd name="T23" fmla="*/ 3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9">
                    <a:moveTo>
                      <a:pt x="26" y="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6" y="0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C2C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0" name="Freeform 5372"/>
              <p:cNvSpPr>
                <a:spLocks/>
              </p:cNvSpPr>
              <p:nvPr/>
            </p:nvSpPr>
            <p:spPr bwMode="auto">
              <a:xfrm>
                <a:off x="4593" y="1224"/>
                <a:ext cx="28" cy="9"/>
              </a:xfrm>
              <a:custGeom>
                <a:avLst/>
                <a:gdLst>
                  <a:gd name="T0" fmla="*/ 28 w 28"/>
                  <a:gd name="T1" fmla="*/ 3 h 9"/>
                  <a:gd name="T2" fmla="*/ 2 w 28"/>
                  <a:gd name="T3" fmla="*/ 9 h 9"/>
                  <a:gd name="T4" fmla="*/ 2 w 28"/>
                  <a:gd name="T5" fmla="*/ 9 h 9"/>
                  <a:gd name="T6" fmla="*/ 2 w 28"/>
                  <a:gd name="T7" fmla="*/ 7 h 9"/>
                  <a:gd name="T8" fmla="*/ 2 w 28"/>
                  <a:gd name="T9" fmla="*/ 7 h 9"/>
                  <a:gd name="T10" fmla="*/ 2 w 28"/>
                  <a:gd name="T11" fmla="*/ 7 h 9"/>
                  <a:gd name="T12" fmla="*/ 2 w 28"/>
                  <a:gd name="T13" fmla="*/ 7 h 9"/>
                  <a:gd name="T14" fmla="*/ 2 w 28"/>
                  <a:gd name="T15" fmla="*/ 5 h 9"/>
                  <a:gd name="T16" fmla="*/ 0 w 28"/>
                  <a:gd name="T17" fmla="*/ 5 h 9"/>
                  <a:gd name="T18" fmla="*/ 0 w 28"/>
                  <a:gd name="T19" fmla="*/ 5 h 9"/>
                  <a:gd name="T20" fmla="*/ 28 w 28"/>
                  <a:gd name="T21" fmla="*/ 0 h 9"/>
                  <a:gd name="T22" fmla="*/ 28 w 28"/>
                  <a:gd name="T23" fmla="*/ 3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9">
                    <a:moveTo>
                      <a:pt x="28" y="3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8" y="0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C2C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1" name="Freeform 5373"/>
              <p:cNvSpPr>
                <a:spLocks/>
              </p:cNvSpPr>
              <p:nvPr/>
            </p:nvSpPr>
            <p:spPr bwMode="auto">
              <a:xfrm>
                <a:off x="4593" y="1222"/>
                <a:ext cx="28" cy="9"/>
              </a:xfrm>
              <a:custGeom>
                <a:avLst/>
                <a:gdLst>
                  <a:gd name="T0" fmla="*/ 28 w 28"/>
                  <a:gd name="T1" fmla="*/ 4 h 9"/>
                  <a:gd name="T2" fmla="*/ 2 w 28"/>
                  <a:gd name="T3" fmla="*/ 9 h 9"/>
                  <a:gd name="T4" fmla="*/ 2 w 28"/>
                  <a:gd name="T5" fmla="*/ 9 h 9"/>
                  <a:gd name="T6" fmla="*/ 2 w 28"/>
                  <a:gd name="T7" fmla="*/ 7 h 9"/>
                  <a:gd name="T8" fmla="*/ 0 w 28"/>
                  <a:gd name="T9" fmla="*/ 7 h 9"/>
                  <a:gd name="T10" fmla="*/ 0 w 28"/>
                  <a:gd name="T11" fmla="*/ 7 h 9"/>
                  <a:gd name="T12" fmla="*/ 0 w 28"/>
                  <a:gd name="T13" fmla="*/ 7 h 9"/>
                  <a:gd name="T14" fmla="*/ 0 w 28"/>
                  <a:gd name="T15" fmla="*/ 5 h 9"/>
                  <a:gd name="T16" fmla="*/ 0 w 28"/>
                  <a:gd name="T17" fmla="*/ 5 h 9"/>
                  <a:gd name="T18" fmla="*/ 0 w 28"/>
                  <a:gd name="T19" fmla="*/ 5 h 9"/>
                  <a:gd name="T20" fmla="*/ 28 w 28"/>
                  <a:gd name="T21" fmla="*/ 0 h 9"/>
                  <a:gd name="T22" fmla="*/ 28 w 28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9">
                    <a:moveTo>
                      <a:pt x="28" y="4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8" y="0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C2CC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2" name="Freeform 5374"/>
              <p:cNvSpPr>
                <a:spLocks/>
              </p:cNvSpPr>
              <p:nvPr/>
            </p:nvSpPr>
            <p:spPr bwMode="auto">
              <a:xfrm>
                <a:off x="4593" y="1220"/>
                <a:ext cx="28" cy="9"/>
              </a:xfrm>
              <a:custGeom>
                <a:avLst/>
                <a:gdLst>
                  <a:gd name="T0" fmla="*/ 28 w 28"/>
                  <a:gd name="T1" fmla="*/ 4 h 9"/>
                  <a:gd name="T2" fmla="*/ 0 w 28"/>
                  <a:gd name="T3" fmla="*/ 9 h 9"/>
                  <a:gd name="T4" fmla="*/ 0 w 28"/>
                  <a:gd name="T5" fmla="*/ 9 h 9"/>
                  <a:gd name="T6" fmla="*/ 0 w 28"/>
                  <a:gd name="T7" fmla="*/ 7 h 9"/>
                  <a:gd name="T8" fmla="*/ 0 w 28"/>
                  <a:gd name="T9" fmla="*/ 7 h 9"/>
                  <a:gd name="T10" fmla="*/ 0 w 28"/>
                  <a:gd name="T11" fmla="*/ 7 h 9"/>
                  <a:gd name="T12" fmla="*/ 0 w 28"/>
                  <a:gd name="T13" fmla="*/ 7 h 9"/>
                  <a:gd name="T14" fmla="*/ 0 w 28"/>
                  <a:gd name="T15" fmla="*/ 6 h 9"/>
                  <a:gd name="T16" fmla="*/ 0 w 28"/>
                  <a:gd name="T17" fmla="*/ 6 h 9"/>
                  <a:gd name="T18" fmla="*/ 0 w 28"/>
                  <a:gd name="T19" fmla="*/ 6 h 9"/>
                  <a:gd name="T20" fmla="*/ 26 w 28"/>
                  <a:gd name="T21" fmla="*/ 0 h 9"/>
                  <a:gd name="T22" fmla="*/ 28 w 28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9">
                    <a:moveTo>
                      <a:pt x="28" y="4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6" y="0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C4D0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3" name="Freeform 5375"/>
              <p:cNvSpPr>
                <a:spLocks/>
              </p:cNvSpPr>
              <p:nvPr/>
            </p:nvSpPr>
            <p:spPr bwMode="auto">
              <a:xfrm>
                <a:off x="4593" y="1220"/>
                <a:ext cx="28" cy="7"/>
              </a:xfrm>
              <a:custGeom>
                <a:avLst/>
                <a:gdLst>
                  <a:gd name="T0" fmla="*/ 28 w 28"/>
                  <a:gd name="T1" fmla="*/ 2 h 7"/>
                  <a:gd name="T2" fmla="*/ 0 w 28"/>
                  <a:gd name="T3" fmla="*/ 7 h 7"/>
                  <a:gd name="T4" fmla="*/ 0 w 28"/>
                  <a:gd name="T5" fmla="*/ 7 h 7"/>
                  <a:gd name="T6" fmla="*/ 0 w 28"/>
                  <a:gd name="T7" fmla="*/ 6 h 7"/>
                  <a:gd name="T8" fmla="*/ 0 w 28"/>
                  <a:gd name="T9" fmla="*/ 6 h 7"/>
                  <a:gd name="T10" fmla="*/ 0 w 28"/>
                  <a:gd name="T11" fmla="*/ 6 h 7"/>
                  <a:gd name="T12" fmla="*/ 0 w 28"/>
                  <a:gd name="T13" fmla="*/ 6 h 7"/>
                  <a:gd name="T14" fmla="*/ 0 w 28"/>
                  <a:gd name="T15" fmla="*/ 4 h 7"/>
                  <a:gd name="T16" fmla="*/ 0 w 28"/>
                  <a:gd name="T17" fmla="*/ 4 h 7"/>
                  <a:gd name="T18" fmla="*/ 0 w 28"/>
                  <a:gd name="T19" fmla="*/ 4 h 7"/>
                  <a:gd name="T20" fmla="*/ 14 w 28"/>
                  <a:gd name="T21" fmla="*/ 2 h 7"/>
                  <a:gd name="T22" fmla="*/ 16 w 28"/>
                  <a:gd name="T23" fmla="*/ 2 h 7"/>
                  <a:gd name="T24" fmla="*/ 26 w 28"/>
                  <a:gd name="T25" fmla="*/ 0 h 7"/>
                  <a:gd name="T26" fmla="*/ 28 w 28"/>
                  <a:gd name="T27" fmla="*/ 2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" h="7">
                    <a:moveTo>
                      <a:pt x="28" y="2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C4D0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4" name="Freeform 5376"/>
              <p:cNvSpPr>
                <a:spLocks/>
              </p:cNvSpPr>
              <p:nvPr/>
            </p:nvSpPr>
            <p:spPr bwMode="auto">
              <a:xfrm>
                <a:off x="4593" y="1220"/>
                <a:ext cx="26" cy="6"/>
              </a:xfrm>
              <a:custGeom>
                <a:avLst/>
                <a:gdLst>
                  <a:gd name="T0" fmla="*/ 26 w 26"/>
                  <a:gd name="T1" fmla="*/ 0 h 6"/>
                  <a:gd name="T2" fmla="*/ 0 w 26"/>
                  <a:gd name="T3" fmla="*/ 6 h 6"/>
                  <a:gd name="T4" fmla="*/ 0 w 26"/>
                  <a:gd name="T5" fmla="*/ 6 h 6"/>
                  <a:gd name="T6" fmla="*/ 0 w 26"/>
                  <a:gd name="T7" fmla="*/ 4 h 6"/>
                  <a:gd name="T8" fmla="*/ 0 w 26"/>
                  <a:gd name="T9" fmla="*/ 4 h 6"/>
                  <a:gd name="T10" fmla="*/ 0 w 26"/>
                  <a:gd name="T11" fmla="*/ 4 h 6"/>
                  <a:gd name="T12" fmla="*/ 0 w 26"/>
                  <a:gd name="T13" fmla="*/ 4 h 6"/>
                  <a:gd name="T14" fmla="*/ 0 w 26"/>
                  <a:gd name="T15" fmla="*/ 2 h 6"/>
                  <a:gd name="T16" fmla="*/ 0 w 26"/>
                  <a:gd name="T17" fmla="*/ 2 h 6"/>
                  <a:gd name="T18" fmla="*/ 0 w 26"/>
                  <a:gd name="T19" fmla="*/ 2 h 6"/>
                  <a:gd name="T20" fmla="*/ 9 w 26"/>
                  <a:gd name="T21" fmla="*/ 0 h 6"/>
                  <a:gd name="T22" fmla="*/ 16 w 26"/>
                  <a:gd name="T23" fmla="*/ 2 h 6"/>
                  <a:gd name="T24" fmla="*/ 26 w 26"/>
                  <a:gd name="T25" fmla="*/ 0 h 6"/>
                  <a:gd name="T26" fmla="*/ 26 w 26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" h="6">
                    <a:moveTo>
                      <a:pt x="26" y="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6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4D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5" name="Freeform 5377"/>
              <p:cNvSpPr>
                <a:spLocks/>
              </p:cNvSpPr>
              <p:nvPr/>
            </p:nvSpPr>
            <p:spPr bwMode="auto">
              <a:xfrm>
                <a:off x="4593" y="1218"/>
                <a:ext cx="14" cy="6"/>
              </a:xfrm>
              <a:custGeom>
                <a:avLst/>
                <a:gdLst>
                  <a:gd name="T0" fmla="*/ 14 w 14"/>
                  <a:gd name="T1" fmla="*/ 4 h 6"/>
                  <a:gd name="T2" fmla="*/ 0 w 14"/>
                  <a:gd name="T3" fmla="*/ 6 h 6"/>
                  <a:gd name="T4" fmla="*/ 0 w 14"/>
                  <a:gd name="T5" fmla="*/ 6 h 6"/>
                  <a:gd name="T6" fmla="*/ 0 w 14"/>
                  <a:gd name="T7" fmla="*/ 4 h 6"/>
                  <a:gd name="T8" fmla="*/ 0 w 14"/>
                  <a:gd name="T9" fmla="*/ 4 h 6"/>
                  <a:gd name="T10" fmla="*/ 0 w 14"/>
                  <a:gd name="T11" fmla="*/ 4 h 6"/>
                  <a:gd name="T12" fmla="*/ 0 w 14"/>
                  <a:gd name="T13" fmla="*/ 4 h 6"/>
                  <a:gd name="T14" fmla="*/ 0 w 14"/>
                  <a:gd name="T15" fmla="*/ 2 h 6"/>
                  <a:gd name="T16" fmla="*/ 0 w 14"/>
                  <a:gd name="T17" fmla="*/ 2 h 6"/>
                  <a:gd name="T18" fmla="*/ 0 w 14"/>
                  <a:gd name="T19" fmla="*/ 2 h 6"/>
                  <a:gd name="T20" fmla="*/ 4 w 14"/>
                  <a:gd name="T21" fmla="*/ 0 h 6"/>
                  <a:gd name="T22" fmla="*/ 14 w 14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6">
                    <a:moveTo>
                      <a:pt x="14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C4D0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6" name="Freeform 5378"/>
              <p:cNvSpPr>
                <a:spLocks/>
              </p:cNvSpPr>
              <p:nvPr/>
            </p:nvSpPr>
            <p:spPr bwMode="auto">
              <a:xfrm>
                <a:off x="4593" y="1218"/>
                <a:ext cx="9" cy="4"/>
              </a:xfrm>
              <a:custGeom>
                <a:avLst/>
                <a:gdLst>
                  <a:gd name="T0" fmla="*/ 9 w 9"/>
                  <a:gd name="T1" fmla="*/ 2 h 4"/>
                  <a:gd name="T2" fmla="*/ 0 w 9"/>
                  <a:gd name="T3" fmla="*/ 4 h 4"/>
                  <a:gd name="T4" fmla="*/ 0 w 9"/>
                  <a:gd name="T5" fmla="*/ 4 h 4"/>
                  <a:gd name="T6" fmla="*/ 0 w 9"/>
                  <a:gd name="T7" fmla="*/ 2 h 4"/>
                  <a:gd name="T8" fmla="*/ 0 w 9"/>
                  <a:gd name="T9" fmla="*/ 2 h 4"/>
                  <a:gd name="T10" fmla="*/ 0 w 9"/>
                  <a:gd name="T11" fmla="*/ 2 h 4"/>
                  <a:gd name="T12" fmla="*/ 0 w 9"/>
                  <a:gd name="T13" fmla="*/ 2 h 4"/>
                  <a:gd name="T14" fmla="*/ 0 w 9"/>
                  <a:gd name="T15" fmla="*/ 0 h 4"/>
                  <a:gd name="T16" fmla="*/ 0 w 9"/>
                  <a:gd name="T17" fmla="*/ 0 h 4"/>
                  <a:gd name="T18" fmla="*/ 0 w 9"/>
                  <a:gd name="T19" fmla="*/ 0 h 4"/>
                  <a:gd name="T20" fmla="*/ 2 w 9"/>
                  <a:gd name="T21" fmla="*/ 0 h 4"/>
                  <a:gd name="T22" fmla="*/ 2 w 9"/>
                  <a:gd name="T23" fmla="*/ 0 h 4"/>
                  <a:gd name="T24" fmla="*/ 9 w 9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" h="4">
                    <a:moveTo>
                      <a:pt x="9" y="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C3D0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7" name="Freeform 5379"/>
              <p:cNvSpPr>
                <a:spLocks/>
              </p:cNvSpPr>
              <p:nvPr/>
            </p:nvSpPr>
            <p:spPr bwMode="auto">
              <a:xfrm>
                <a:off x="4593" y="121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0 w 4"/>
                  <a:gd name="T3" fmla="*/ 4 h 4"/>
                  <a:gd name="T4" fmla="*/ 0 w 4"/>
                  <a:gd name="T5" fmla="*/ 4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2 h 4"/>
                  <a:gd name="T12" fmla="*/ 0 w 4"/>
                  <a:gd name="T13" fmla="*/ 2 h 4"/>
                  <a:gd name="T14" fmla="*/ 0 w 4"/>
                  <a:gd name="T15" fmla="*/ 0 h 4"/>
                  <a:gd name="T16" fmla="*/ 0 w 4"/>
                  <a:gd name="T17" fmla="*/ 0 h 4"/>
                  <a:gd name="T18" fmla="*/ 0 w 4"/>
                  <a:gd name="T19" fmla="*/ 0 h 4"/>
                  <a:gd name="T20" fmla="*/ 2 w 4"/>
                  <a:gd name="T21" fmla="*/ 0 h 4"/>
                  <a:gd name="T22" fmla="*/ 2 w 4"/>
                  <a:gd name="T23" fmla="*/ 2 h 4"/>
                  <a:gd name="T24" fmla="*/ 4 w 4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C3D0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8" name="Freeform 5380"/>
              <p:cNvSpPr>
                <a:spLocks/>
              </p:cNvSpPr>
              <p:nvPr/>
            </p:nvSpPr>
            <p:spPr bwMode="auto">
              <a:xfrm>
                <a:off x="4592" y="121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4 h 4"/>
                  <a:gd name="T4" fmla="*/ 1 w 3"/>
                  <a:gd name="T5" fmla="*/ 4 h 4"/>
                  <a:gd name="T6" fmla="*/ 1 w 3"/>
                  <a:gd name="T7" fmla="*/ 2 h 4"/>
                  <a:gd name="T8" fmla="*/ 1 w 3"/>
                  <a:gd name="T9" fmla="*/ 2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0 h 4"/>
                  <a:gd name="T16" fmla="*/ 0 w 3"/>
                  <a:gd name="T17" fmla="*/ 0 h 4"/>
                  <a:gd name="T18" fmla="*/ 0 w 3"/>
                  <a:gd name="T19" fmla="*/ 0 h 4"/>
                  <a:gd name="T20" fmla="*/ 3 w 3"/>
                  <a:gd name="T21" fmla="*/ 0 h 4"/>
                  <a:gd name="T22" fmla="*/ 3 w 3"/>
                  <a:gd name="T23" fmla="*/ 0 h 4"/>
                  <a:gd name="T24" fmla="*/ 3 w 3"/>
                  <a:gd name="T25" fmla="*/ 4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3D0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9" name="Freeform 5381"/>
              <p:cNvSpPr>
                <a:spLocks/>
              </p:cNvSpPr>
              <p:nvPr/>
            </p:nvSpPr>
            <p:spPr bwMode="auto">
              <a:xfrm>
                <a:off x="4592" y="1211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1 w 5"/>
                  <a:gd name="T3" fmla="*/ 5 h 5"/>
                  <a:gd name="T4" fmla="*/ 1 w 5"/>
                  <a:gd name="T5" fmla="*/ 5 h 5"/>
                  <a:gd name="T6" fmla="*/ 0 w 5"/>
                  <a:gd name="T7" fmla="*/ 3 h 5"/>
                  <a:gd name="T8" fmla="*/ 0 w 5"/>
                  <a:gd name="T9" fmla="*/ 3 h 5"/>
                  <a:gd name="T10" fmla="*/ 0 w 5"/>
                  <a:gd name="T11" fmla="*/ 3 h 5"/>
                  <a:gd name="T12" fmla="*/ 0 w 5"/>
                  <a:gd name="T13" fmla="*/ 3 h 5"/>
                  <a:gd name="T14" fmla="*/ 0 w 5"/>
                  <a:gd name="T15" fmla="*/ 1 h 5"/>
                  <a:gd name="T16" fmla="*/ 0 w 5"/>
                  <a:gd name="T17" fmla="*/ 1 h 5"/>
                  <a:gd name="T18" fmla="*/ 0 w 5"/>
                  <a:gd name="T19" fmla="*/ 1 h 5"/>
                  <a:gd name="T20" fmla="*/ 5 w 5"/>
                  <a:gd name="T21" fmla="*/ 0 h 5"/>
                  <a:gd name="T22" fmla="*/ 3 w 5"/>
                  <a:gd name="T23" fmla="*/ 3 h 5"/>
                  <a:gd name="T24" fmla="*/ 3 w 5"/>
                  <a:gd name="T25" fmla="*/ 5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7D1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0" name="Freeform 5382"/>
              <p:cNvSpPr>
                <a:spLocks/>
              </p:cNvSpPr>
              <p:nvPr/>
            </p:nvSpPr>
            <p:spPr bwMode="auto">
              <a:xfrm>
                <a:off x="4592" y="1209"/>
                <a:ext cx="7" cy="5"/>
              </a:xfrm>
              <a:custGeom>
                <a:avLst/>
                <a:gdLst>
                  <a:gd name="T0" fmla="*/ 3 w 7"/>
                  <a:gd name="T1" fmla="*/ 5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3 h 5"/>
                  <a:gd name="T8" fmla="*/ 0 w 7"/>
                  <a:gd name="T9" fmla="*/ 3 h 5"/>
                  <a:gd name="T10" fmla="*/ 0 w 7"/>
                  <a:gd name="T11" fmla="*/ 3 h 5"/>
                  <a:gd name="T12" fmla="*/ 0 w 7"/>
                  <a:gd name="T13" fmla="*/ 3 h 5"/>
                  <a:gd name="T14" fmla="*/ 0 w 7"/>
                  <a:gd name="T15" fmla="*/ 2 h 5"/>
                  <a:gd name="T16" fmla="*/ 0 w 7"/>
                  <a:gd name="T17" fmla="*/ 2 h 5"/>
                  <a:gd name="T18" fmla="*/ 0 w 7"/>
                  <a:gd name="T19" fmla="*/ 2 h 5"/>
                  <a:gd name="T20" fmla="*/ 7 w 7"/>
                  <a:gd name="T21" fmla="*/ 0 h 5"/>
                  <a:gd name="T22" fmla="*/ 3 w 7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7D1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1" name="Freeform 5383"/>
              <p:cNvSpPr>
                <a:spLocks/>
              </p:cNvSpPr>
              <p:nvPr/>
            </p:nvSpPr>
            <p:spPr bwMode="auto">
              <a:xfrm>
                <a:off x="4592" y="1207"/>
                <a:ext cx="8" cy="5"/>
              </a:xfrm>
              <a:custGeom>
                <a:avLst/>
                <a:gdLst>
                  <a:gd name="T0" fmla="*/ 5 w 8"/>
                  <a:gd name="T1" fmla="*/ 4 h 5"/>
                  <a:gd name="T2" fmla="*/ 0 w 8"/>
                  <a:gd name="T3" fmla="*/ 5 h 5"/>
                  <a:gd name="T4" fmla="*/ 0 w 8"/>
                  <a:gd name="T5" fmla="*/ 5 h 5"/>
                  <a:gd name="T6" fmla="*/ 0 w 8"/>
                  <a:gd name="T7" fmla="*/ 4 h 5"/>
                  <a:gd name="T8" fmla="*/ 0 w 8"/>
                  <a:gd name="T9" fmla="*/ 4 h 5"/>
                  <a:gd name="T10" fmla="*/ 0 w 8"/>
                  <a:gd name="T11" fmla="*/ 4 h 5"/>
                  <a:gd name="T12" fmla="*/ 0 w 8"/>
                  <a:gd name="T13" fmla="*/ 4 h 5"/>
                  <a:gd name="T14" fmla="*/ 0 w 8"/>
                  <a:gd name="T15" fmla="*/ 2 h 5"/>
                  <a:gd name="T16" fmla="*/ 0 w 8"/>
                  <a:gd name="T17" fmla="*/ 2 h 5"/>
                  <a:gd name="T18" fmla="*/ 0 w 8"/>
                  <a:gd name="T19" fmla="*/ 2 h 5"/>
                  <a:gd name="T20" fmla="*/ 8 w 8"/>
                  <a:gd name="T21" fmla="*/ 0 h 5"/>
                  <a:gd name="T22" fmla="*/ 5 w 8"/>
                  <a:gd name="T23" fmla="*/ 4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5">
                    <a:moveTo>
                      <a:pt x="5" y="4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C7D1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2" name="Freeform 5384"/>
              <p:cNvSpPr>
                <a:spLocks/>
              </p:cNvSpPr>
              <p:nvPr/>
            </p:nvSpPr>
            <p:spPr bwMode="auto">
              <a:xfrm>
                <a:off x="4592" y="1205"/>
                <a:ext cx="8" cy="6"/>
              </a:xfrm>
              <a:custGeom>
                <a:avLst/>
                <a:gdLst>
                  <a:gd name="T0" fmla="*/ 7 w 8"/>
                  <a:gd name="T1" fmla="*/ 4 h 6"/>
                  <a:gd name="T2" fmla="*/ 0 w 8"/>
                  <a:gd name="T3" fmla="*/ 6 h 6"/>
                  <a:gd name="T4" fmla="*/ 0 w 8"/>
                  <a:gd name="T5" fmla="*/ 6 h 6"/>
                  <a:gd name="T6" fmla="*/ 0 w 8"/>
                  <a:gd name="T7" fmla="*/ 4 h 6"/>
                  <a:gd name="T8" fmla="*/ 0 w 8"/>
                  <a:gd name="T9" fmla="*/ 4 h 6"/>
                  <a:gd name="T10" fmla="*/ 0 w 8"/>
                  <a:gd name="T11" fmla="*/ 4 h 6"/>
                  <a:gd name="T12" fmla="*/ 0 w 8"/>
                  <a:gd name="T13" fmla="*/ 4 h 6"/>
                  <a:gd name="T14" fmla="*/ 0 w 8"/>
                  <a:gd name="T15" fmla="*/ 2 h 6"/>
                  <a:gd name="T16" fmla="*/ 0 w 8"/>
                  <a:gd name="T17" fmla="*/ 2 h 6"/>
                  <a:gd name="T18" fmla="*/ 0 w 8"/>
                  <a:gd name="T19" fmla="*/ 2 h 6"/>
                  <a:gd name="T20" fmla="*/ 8 w 8"/>
                  <a:gd name="T21" fmla="*/ 0 h 6"/>
                  <a:gd name="T22" fmla="*/ 7 w 8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6">
                    <a:moveTo>
                      <a:pt x="7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7D1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3" name="Freeform 5385"/>
              <p:cNvSpPr>
                <a:spLocks/>
              </p:cNvSpPr>
              <p:nvPr/>
            </p:nvSpPr>
            <p:spPr bwMode="auto">
              <a:xfrm>
                <a:off x="4592" y="1203"/>
                <a:ext cx="10" cy="6"/>
              </a:xfrm>
              <a:custGeom>
                <a:avLst/>
                <a:gdLst>
                  <a:gd name="T0" fmla="*/ 8 w 10"/>
                  <a:gd name="T1" fmla="*/ 4 h 6"/>
                  <a:gd name="T2" fmla="*/ 0 w 10"/>
                  <a:gd name="T3" fmla="*/ 6 h 6"/>
                  <a:gd name="T4" fmla="*/ 0 w 10"/>
                  <a:gd name="T5" fmla="*/ 6 h 6"/>
                  <a:gd name="T6" fmla="*/ 0 w 10"/>
                  <a:gd name="T7" fmla="*/ 4 h 6"/>
                  <a:gd name="T8" fmla="*/ 0 w 10"/>
                  <a:gd name="T9" fmla="*/ 4 h 6"/>
                  <a:gd name="T10" fmla="*/ 0 w 10"/>
                  <a:gd name="T11" fmla="*/ 4 h 6"/>
                  <a:gd name="T12" fmla="*/ 0 w 10"/>
                  <a:gd name="T13" fmla="*/ 4 h 6"/>
                  <a:gd name="T14" fmla="*/ 0 w 10"/>
                  <a:gd name="T15" fmla="*/ 2 h 6"/>
                  <a:gd name="T16" fmla="*/ 0 w 10"/>
                  <a:gd name="T17" fmla="*/ 2 h 6"/>
                  <a:gd name="T18" fmla="*/ 0 w 10"/>
                  <a:gd name="T19" fmla="*/ 2 h 6"/>
                  <a:gd name="T20" fmla="*/ 10 w 10"/>
                  <a:gd name="T21" fmla="*/ 0 h 6"/>
                  <a:gd name="T22" fmla="*/ 8 w 10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6">
                    <a:moveTo>
                      <a:pt x="8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C7D1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4" name="Freeform 5386"/>
              <p:cNvSpPr>
                <a:spLocks/>
              </p:cNvSpPr>
              <p:nvPr/>
            </p:nvSpPr>
            <p:spPr bwMode="auto">
              <a:xfrm>
                <a:off x="4592" y="1201"/>
                <a:ext cx="12" cy="6"/>
              </a:xfrm>
              <a:custGeom>
                <a:avLst/>
                <a:gdLst>
                  <a:gd name="T0" fmla="*/ 8 w 12"/>
                  <a:gd name="T1" fmla="*/ 4 h 6"/>
                  <a:gd name="T2" fmla="*/ 0 w 12"/>
                  <a:gd name="T3" fmla="*/ 6 h 6"/>
                  <a:gd name="T4" fmla="*/ 0 w 12"/>
                  <a:gd name="T5" fmla="*/ 6 h 6"/>
                  <a:gd name="T6" fmla="*/ 0 w 12"/>
                  <a:gd name="T7" fmla="*/ 4 h 6"/>
                  <a:gd name="T8" fmla="*/ 0 w 12"/>
                  <a:gd name="T9" fmla="*/ 4 h 6"/>
                  <a:gd name="T10" fmla="*/ 0 w 12"/>
                  <a:gd name="T11" fmla="*/ 4 h 6"/>
                  <a:gd name="T12" fmla="*/ 0 w 12"/>
                  <a:gd name="T13" fmla="*/ 4 h 6"/>
                  <a:gd name="T14" fmla="*/ 0 w 12"/>
                  <a:gd name="T15" fmla="*/ 2 h 6"/>
                  <a:gd name="T16" fmla="*/ 0 w 12"/>
                  <a:gd name="T17" fmla="*/ 2 h 6"/>
                  <a:gd name="T18" fmla="*/ 0 w 12"/>
                  <a:gd name="T19" fmla="*/ 2 h 6"/>
                  <a:gd name="T20" fmla="*/ 12 w 12"/>
                  <a:gd name="T21" fmla="*/ 0 h 6"/>
                  <a:gd name="T22" fmla="*/ 8 w 12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8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C7D1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5" name="Freeform 5387"/>
              <p:cNvSpPr>
                <a:spLocks/>
              </p:cNvSpPr>
              <p:nvPr/>
            </p:nvSpPr>
            <p:spPr bwMode="auto">
              <a:xfrm>
                <a:off x="4592" y="1199"/>
                <a:ext cx="13" cy="6"/>
              </a:xfrm>
              <a:custGeom>
                <a:avLst/>
                <a:gdLst>
                  <a:gd name="T0" fmla="*/ 10 w 13"/>
                  <a:gd name="T1" fmla="*/ 4 h 6"/>
                  <a:gd name="T2" fmla="*/ 0 w 13"/>
                  <a:gd name="T3" fmla="*/ 6 h 6"/>
                  <a:gd name="T4" fmla="*/ 0 w 13"/>
                  <a:gd name="T5" fmla="*/ 6 h 6"/>
                  <a:gd name="T6" fmla="*/ 0 w 13"/>
                  <a:gd name="T7" fmla="*/ 4 h 6"/>
                  <a:gd name="T8" fmla="*/ 0 w 13"/>
                  <a:gd name="T9" fmla="*/ 4 h 6"/>
                  <a:gd name="T10" fmla="*/ 0 w 13"/>
                  <a:gd name="T11" fmla="*/ 4 h 6"/>
                  <a:gd name="T12" fmla="*/ 0 w 13"/>
                  <a:gd name="T13" fmla="*/ 4 h 6"/>
                  <a:gd name="T14" fmla="*/ 0 w 13"/>
                  <a:gd name="T15" fmla="*/ 2 h 6"/>
                  <a:gd name="T16" fmla="*/ 0 w 13"/>
                  <a:gd name="T17" fmla="*/ 2 h 6"/>
                  <a:gd name="T18" fmla="*/ 0 w 13"/>
                  <a:gd name="T19" fmla="*/ 2 h 6"/>
                  <a:gd name="T20" fmla="*/ 13 w 13"/>
                  <a:gd name="T21" fmla="*/ 0 h 6"/>
                  <a:gd name="T22" fmla="*/ 10 w 13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C7D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6" name="Freeform 5388"/>
              <p:cNvSpPr>
                <a:spLocks/>
              </p:cNvSpPr>
              <p:nvPr/>
            </p:nvSpPr>
            <p:spPr bwMode="auto">
              <a:xfrm>
                <a:off x="4590" y="1196"/>
                <a:ext cx="17" cy="7"/>
              </a:xfrm>
              <a:custGeom>
                <a:avLst/>
                <a:gdLst>
                  <a:gd name="T0" fmla="*/ 14 w 17"/>
                  <a:gd name="T1" fmla="*/ 5 h 7"/>
                  <a:gd name="T2" fmla="*/ 2 w 17"/>
                  <a:gd name="T3" fmla="*/ 7 h 7"/>
                  <a:gd name="T4" fmla="*/ 2 w 17"/>
                  <a:gd name="T5" fmla="*/ 7 h 7"/>
                  <a:gd name="T6" fmla="*/ 2 w 17"/>
                  <a:gd name="T7" fmla="*/ 5 h 7"/>
                  <a:gd name="T8" fmla="*/ 2 w 17"/>
                  <a:gd name="T9" fmla="*/ 5 h 7"/>
                  <a:gd name="T10" fmla="*/ 2 w 17"/>
                  <a:gd name="T11" fmla="*/ 5 h 7"/>
                  <a:gd name="T12" fmla="*/ 2 w 17"/>
                  <a:gd name="T13" fmla="*/ 5 h 7"/>
                  <a:gd name="T14" fmla="*/ 2 w 17"/>
                  <a:gd name="T15" fmla="*/ 3 h 7"/>
                  <a:gd name="T16" fmla="*/ 0 w 17"/>
                  <a:gd name="T17" fmla="*/ 3 h 7"/>
                  <a:gd name="T18" fmla="*/ 0 w 17"/>
                  <a:gd name="T19" fmla="*/ 3 h 7"/>
                  <a:gd name="T20" fmla="*/ 17 w 17"/>
                  <a:gd name="T21" fmla="*/ 0 h 7"/>
                  <a:gd name="T22" fmla="*/ 14 w 17"/>
                  <a:gd name="T23" fmla="*/ 5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14" y="5"/>
                    </a:moveTo>
                    <a:lnTo>
                      <a:pt x="2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17" y="0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C9D4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" name="Freeform 5389"/>
              <p:cNvSpPr>
                <a:spLocks/>
              </p:cNvSpPr>
              <p:nvPr/>
            </p:nvSpPr>
            <p:spPr bwMode="auto">
              <a:xfrm>
                <a:off x="4590" y="1194"/>
                <a:ext cx="17" cy="7"/>
              </a:xfrm>
              <a:custGeom>
                <a:avLst/>
                <a:gdLst>
                  <a:gd name="T0" fmla="*/ 15 w 17"/>
                  <a:gd name="T1" fmla="*/ 5 h 7"/>
                  <a:gd name="T2" fmla="*/ 2 w 17"/>
                  <a:gd name="T3" fmla="*/ 7 h 7"/>
                  <a:gd name="T4" fmla="*/ 2 w 17"/>
                  <a:gd name="T5" fmla="*/ 7 h 7"/>
                  <a:gd name="T6" fmla="*/ 2 w 17"/>
                  <a:gd name="T7" fmla="*/ 5 h 7"/>
                  <a:gd name="T8" fmla="*/ 0 w 17"/>
                  <a:gd name="T9" fmla="*/ 5 h 7"/>
                  <a:gd name="T10" fmla="*/ 0 w 17"/>
                  <a:gd name="T11" fmla="*/ 5 h 7"/>
                  <a:gd name="T12" fmla="*/ 0 w 17"/>
                  <a:gd name="T13" fmla="*/ 5 h 7"/>
                  <a:gd name="T14" fmla="*/ 0 w 17"/>
                  <a:gd name="T15" fmla="*/ 3 h 7"/>
                  <a:gd name="T16" fmla="*/ 0 w 17"/>
                  <a:gd name="T17" fmla="*/ 3 h 7"/>
                  <a:gd name="T18" fmla="*/ 0 w 17"/>
                  <a:gd name="T19" fmla="*/ 3 h 7"/>
                  <a:gd name="T20" fmla="*/ 17 w 17"/>
                  <a:gd name="T21" fmla="*/ 0 h 7"/>
                  <a:gd name="T22" fmla="*/ 15 w 17"/>
                  <a:gd name="T23" fmla="*/ 5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15" y="5"/>
                    </a:move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7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C9D4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" name="Freeform 5390"/>
              <p:cNvSpPr>
                <a:spLocks/>
              </p:cNvSpPr>
              <p:nvPr/>
            </p:nvSpPr>
            <p:spPr bwMode="auto">
              <a:xfrm>
                <a:off x="4590" y="1192"/>
                <a:ext cx="19" cy="7"/>
              </a:xfrm>
              <a:custGeom>
                <a:avLst/>
                <a:gdLst>
                  <a:gd name="T0" fmla="*/ 17 w 19"/>
                  <a:gd name="T1" fmla="*/ 4 h 7"/>
                  <a:gd name="T2" fmla="*/ 0 w 19"/>
                  <a:gd name="T3" fmla="*/ 7 h 7"/>
                  <a:gd name="T4" fmla="*/ 0 w 19"/>
                  <a:gd name="T5" fmla="*/ 7 h 7"/>
                  <a:gd name="T6" fmla="*/ 0 w 19"/>
                  <a:gd name="T7" fmla="*/ 5 h 7"/>
                  <a:gd name="T8" fmla="*/ 0 w 19"/>
                  <a:gd name="T9" fmla="*/ 5 h 7"/>
                  <a:gd name="T10" fmla="*/ 0 w 19"/>
                  <a:gd name="T11" fmla="*/ 5 h 7"/>
                  <a:gd name="T12" fmla="*/ 0 w 19"/>
                  <a:gd name="T13" fmla="*/ 5 h 7"/>
                  <a:gd name="T14" fmla="*/ 0 w 19"/>
                  <a:gd name="T15" fmla="*/ 4 h 7"/>
                  <a:gd name="T16" fmla="*/ 0 w 19"/>
                  <a:gd name="T17" fmla="*/ 4 h 7"/>
                  <a:gd name="T18" fmla="*/ 0 w 19"/>
                  <a:gd name="T19" fmla="*/ 4 h 7"/>
                  <a:gd name="T20" fmla="*/ 19 w 19"/>
                  <a:gd name="T21" fmla="*/ 0 h 7"/>
                  <a:gd name="T22" fmla="*/ 17 w 19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7">
                    <a:moveTo>
                      <a:pt x="17" y="4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C9D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9" name="Freeform 5391"/>
              <p:cNvSpPr>
                <a:spLocks/>
              </p:cNvSpPr>
              <p:nvPr/>
            </p:nvSpPr>
            <p:spPr bwMode="auto">
              <a:xfrm>
                <a:off x="4590" y="1190"/>
                <a:ext cx="21" cy="7"/>
              </a:xfrm>
              <a:custGeom>
                <a:avLst/>
                <a:gdLst>
                  <a:gd name="T0" fmla="*/ 17 w 21"/>
                  <a:gd name="T1" fmla="*/ 4 h 7"/>
                  <a:gd name="T2" fmla="*/ 0 w 21"/>
                  <a:gd name="T3" fmla="*/ 7 h 7"/>
                  <a:gd name="T4" fmla="*/ 0 w 21"/>
                  <a:gd name="T5" fmla="*/ 7 h 7"/>
                  <a:gd name="T6" fmla="*/ 0 w 21"/>
                  <a:gd name="T7" fmla="*/ 6 h 7"/>
                  <a:gd name="T8" fmla="*/ 0 w 21"/>
                  <a:gd name="T9" fmla="*/ 6 h 7"/>
                  <a:gd name="T10" fmla="*/ 0 w 21"/>
                  <a:gd name="T11" fmla="*/ 6 h 7"/>
                  <a:gd name="T12" fmla="*/ 0 w 21"/>
                  <a:gd name="T13" fmla="*/ 6 h 7"/>
                  <a:gd name="T14" fmla="*/ 0 w 21"/>
                  <a:gd name="T15" fmla="*/ 4 h 7"/>
                  <a:gd name="T16" fmla="*/ 0 w 21"/>
                  <a:gd name="T17" fmla="*/ 4 h 7"/>
                  <a:gd name="T18" fmla="*/ 0 w 21"/>
                  <a:gd name="T19" fmla="*/ 4 h 7"/>
                  <a:gd name="T20" fmla="*/ 21 w 21"/>
                  <a:gd name="T21" fmla="*/ 0 h 7"/>
                  <a:gd name="T22" fmla="*/ 21 w 21"/>
                  <a:gd name="T23" fmla="*/ 0 h 7"/>
                  <a:gd name="T24" fmla="*/ 17 w 21"/>
                  <a:gd name="T25" fmla="*/ 4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7">
                    <a:moveTo>
                      <a:pt x="17" y="4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1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C9D4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0" name="Freeform 5392"/>
              <p:cNvSpPr>
                <a:spLocks/>
              </p:cNvSpPr>
              <p:nvPr/>
            </p:nvSpPr>
            <p:spPr bwMode="auto">
              <a:xfrm>
                <a:off x="4590" y="1188"/>
                <a:ext cx="22" cy="8"/>
              </a:xfrm>
              <a:custGeom>
                <a:avLst/>
                <a:gdLst>
                  <a:gd name="T0" fmla="*/ 19 w 22"/>
                  <a:gd name="T1" fmla="*/ 4 h 8"/>
                  <a:gd name="T2" fmla="*/ 0 w 22"/>
                  <a:gd name="T3" fmla="*/ 8 h 8"/>
                  <a:gd name="T4" fmla="*/ 0 w 22"/>
                  <a:gd name="T5" fmla="*/ 8 h 8"/>
                  <a:gd name="T6" fmla="*/ 0 w 22"/>
                  <a:gd name="T7" fmla="*/ 6 h 8"/>
                  <a:gd name="T8" fmla="*/ 0 w 22"/>
                  <a:gd name="T9" fmla="*/ 6 h 8"/>
                  <a:gd name="T10" fmla="*/ 0 w 22"/>
                  <a:gd name="T11" fmla="*/ 6 h 8"/>
                  <a:gd name="T12" fmla="*/ 0 w 22"/>
                  <a:gd name="T13" fmla="*/ 6 h 8"/>
                  <a:gd name="T14" fmla="*/ 0 w 22"/>
                  <a:gd name="T15" fmla="*/ 4 h 8"/>
                  <a:gd name="T16" fmla="*/ 0 w 22"/>
                  <a:gd name="T17" fmla="*/ 4 h 8"/>
                  <a:gd name="T18" fmla="*/ 0 w 22"/>
                  <a:gd name="T19" fmla="*/ 4 h 8"/>
                  <a:gd name="T20" fmla="*/ 22 w 22"/>
                  <a:gd name="T21" fmla="*/ 0 h 8"/>
                  <a:gd name="T22" fmla="*/ 21 w 22"/>
                  <a:gd name="T23" fmla="*/ 2 h 8"/>
                  <a:gd name="T24" fmla="*/ 19 w 22"/>
                  <a:gd name="T25" fmla="*/ 4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C9D4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1" name="Freeform 5393"/>
              <p:cNvSpPr>
                <a:spLocks/>
              </p:cNvSpPr>
              <p:nvPr/>
            </p:nvSpPr>
            <p:spPr bwMode="auto">
              <a:xfrm>
                <a:off x="4590" y="1186"/>
                <a:ext cx="22" cy="8"/>
              </a:xfrm>
              <a:custGeom>
                <a:avLst/>
                <a:gdLst>
                  <a:gd name="T0" fmla="*/ 21 w 22"/>
                  <a:gd name="T1" fmla="*/ 4 h 8"/>
                  <a:gd name="T2" fmla="*/ 0 w 22"/>
                  <a:gd name="T3" fmla="*/ 8 h 8"/>
                  <a:gd name="T4" fmla="*/ 0 w 22"/>
                  <a:gd name="T5" fmla="*/ 8 h 8"/>
                  <a:gd name="T6" fmla="*/ 0 w 22"/>
                  <a:gd name="T7" fmla="*/ 6 h 8"/>
                  <a:gd name="T8" fmla="*/ 0 w 22"/>
                  <a:gd name="T9" fmla="*/ 6 h 8"/>
                  <a:gd name="T10" fmla="*/ 0 w 22"/>
                  <a:gd name="T11" fmla="*/ 6 h 8"/>
                  <a:gd name="T12" fmla="*/ 0 w 22"/>
                  <a:gd name="T13" fmla="*/ 6 h 8"/>
                  <a:gd name="T14" fmla="*/ 0 w 22"/>
                  <a:gd name="T15" fmla="*/ 4 h 8"/>
                  <a:gd name="T16" fmla="*/ 0 w 22"/>
                  <a:gd name="T17" fmla="*/ 4 h 8"/>
                  <a:gd name="T18" fmla="*/ 0 w 22"/>
                  <a:gd name="T19" fmla="*/ 4 h 8"/>
                  <a:gd name="T20" fmla="*/ 22 w 22"/>
                  <a:gd name="T21" fmla="*/ 0 h 8"/>
                  <a:gd name="T22" fmla="*/ 21 w 22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8">
                    <a:moveTo>
                      <a:pt x="21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C9D4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2" name="Freeform 5394"/>
              <p:cNvSpPr>
                <a:spLocks/>
              </p:cNvSpPr>
              <p:nvPr/>
            </p:nvSpPr>
            <p:spPr bwMode="auto">
              <a:xfrm>
                <a:off x="4590" y="1184"/>
                <a:ext cx="24" cy="8"/>
              </a:xfrm>
              <a:custGeom>
                <a:avLst/>
                <a:gdLst>
                  <a:gd name="T0" fmla="*/ 22 w 24"/>
                  <a:gd name="T1" fmla="*/ 4 h 8"/>
                  <a:gd name="T2" fmla="*/ 0 w 24"/>
                  <a:gd name="T3" fmla="*/ 8 h 8"/>
                  <a:gd name="T4" fmla="*/ 0 w 24"/>
                  <a:gd name="T5" fmla="*/ 8 h 8"/>
                  <a:gd name="T6" fmla="*/ 0 w 24"/>
                  <a:gd name="T7" fmla="*/ 6 h 8"/>
                  <a:gd name="T8" fmla="*/ 0 w 24"/>
                  <a:gd name="T9" fmla="*/ 6 h 8"/>
                  <a:gd name="T10" fmla="*/ 0 w 24"/>
                  <a:gd name="T11" fmla="*/ 6 h 8"/>
                  <a:gd name="T12" fmla="*/ 0 w 24"/>
                  <a:gd name="T13" fmla="*/ 6 h 8"/>
                  <a:gd name="T14" fmla="*/ 0 w 24"/>
                  <a:gd name="T15" fmla="*/ 4 h 8"/>
                  <a:gd name="T16" fmla="*/ 0 w 24"/>
                  <a:gd name="T17" fmla="*/ 4 h 8"/>
                  <a:gd name="T18" fmla="*/ 0 w 24"/>
                  <a:gd name="T19" fmla="*/ 4 h 8"/>
                  <a:gd name="T20" fmla="*/ 24 w 24"/>
                  <a:gd name="T21" fmla="*/ 0 h 8"/>
                  <a:gd name="T22" fmla="*/ 22 w 24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8">
                    <a:moveTo>
                      <a:pt x="22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C9D4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" name="Freeform 5395"/>
              <p:cNvSpPr>
                <a:spLocks/>
              </p:cNvSpPr>
              <p:nvPr/>
            </p:nvSpPr>
            <p:spPr bwMode="auto">
              <a:xfrm>
                <a:off x="4590" y="1182"/>
                <a:ext cx="26" cy="8"/>
              </a:xfrm>
              <a:custGeom>
                <a:avLst/>
                <a:gdLst>
                  <a:gd name="T0" fmla="*/ 22 w 26"/>
                  <a:gd name="T1" fmla="*/ 4 h 8"/>
                  <a:gd name="T2" fmla="*/ 0 w 26"/>
                  <a:gd name="T3" fmla="*/ 8 h 8"/>
                  <a:gd name="T4" fmla="*/ 0 w 26"/>
                  <a:gd name="T5" fmla="*/ 8 h 8"/>
                  <a:gd name="T6" fmla="*/ 0 w 26"/>
                  <a:gd name="T7" fmla="*/ 6 h 8"/>
                  <a:gd name="T8" fmla="*/ 0 w 26"/>
                  <a:gd name="T9" fmla="*/ 6 h 8"/>
                  <a:gd name="T10" fmla="*/ 0 w 26"/>
                  <a:gd name="T11" fmla="*/ 6 h 8"/>
                  <a:gd name="T12" fmla="*/ 0 w 26"/>
                  <a:gd name="T13" fmla="*/ 6 h 8"/>
                  <a:gd name="T14" fmla="*/ 0 w 26"/>
                  <a:gd name="T15" fmla="*/ 4 h 8"/>
                  <a:gd name="T16" fmla="*/ 0 w 26"/>
                  <a:gd name="T17" fmla="*/ 4 h 8"/>
                  <a:gd name="T18" fmla="*/ 0 w 26"/>
                  <a:gd name="T19" fmla="*/ 4 h 8"/>
                  <a:gd name="T20" fmla="*/ 26 w 26"/>
                  <a:gd name="T21" fmla="*/ 0 h 8"/>
                  <a:gd name="T22" fmla="*/ 22 w 26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2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C9D4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4" name="Freeform 5396"/>
              <p:cNvSpPr>
                <a:spLocks/>
              </p:cNvSpPr>
              <p:nvPr/>
            </p:nvSpPr>
            <p:spPr bwMode="auto">
              <a:xfrm>
                <a:off x="4590" y="1179"/>
                <a:ext cx="26" cy="9"/>
              </a:xfrm>
              <a:custGeom>
                <a:avLst/>
                <a:gdLst>
                  <a:gd name="T0" fmla="*/ 24 w 26"/>
                  <a:gd name="T1" fmla="*/ 5 h 9"/>
                  <a:gd name="T2" fmla="*/ 0 w 26"/>
                  <a:gd name="T3" fmla="*/ 9 h 9"/>
                  <a:gd name="T4" fmla="*/ 0 w 26"/>
                  <a:gd name="T5" fmla="*/ 9 h 9"/>
                  <a:gd name="T6" fmla="*/ 0 w 26"/>
                  <a:gd name="T7" fmla="*/ 7 h 9"/>
                  <a:gd name="T8" fmla="*/ 0 w 26"/>
                  <a:gd name="T9" fmla="*/ 7 h 9"/>
                  <a:gd name="T10" fmla="*/ 0 w 26"/>
                  <a:gd name="T11" fmla="*/ 7 h 9"/>
                  <a:gd name="T12" fmla="*/ 0 w 26"/>
                  <a:gd name="T13" fmla="*/ 7 h 9"/>
                  <a:gd name="T14" fmla="*/ 0 w 26"/>
                  <a:gd name="T15" fmla="*/ 5 h 9"/>
                  <a:gd name="T16" fmla="*/ 0 w 26"/>
                  <a:gd name="T17" fmla="*/ 5 h 9"/>
                  <a:gd name="T18" fmla="*/ 0 w 26"/>
                  <a:gd name="T19" fmla="*/ 5 h 9"/>
                  <a:gd name="T20" fmla="*/ 26 w 26"/>
                  <a:gd name="T21" fmla="*/ 0 h 9"/>
                  <a:gd name="T22" fmla="*/ 26 w 26"/>
                  <a:gd name="T23" fmla="*/ 1 h 9"/>
                  <a:gd name="T24" fmla="*/ 26 w 26"/>
                  <a:gd name="T25" fmla="*/ 1 h 9"/>
                  <a:gd name="T26" fmla="*/ 26 w 26"/>
                  <a:gd name="T27" fmla="*/ 1 h 9"/>
                  <a:gd name="T28" fmla="*/ 26 w 26"/>
                  <a:gd name="T29" fmla="*/ 1 h 9"/>
                  <a:gd name="T30" fmla="*/ 26 w 26"/>
                  <a:gd name="T31" fmla="*/ 1 h 9"/>
                  <a:gd name="T32" fmla="*/ 26 w 26"/>
                  <a:gd name="T33" fmla="*/ 1 h 9"/>
                  <a:gd name="T34" fmla="*/ 26 w 26"/>
                  <a:gd name="T35" fmla="*/ 1 h 9"/>
                  <a:gd name="T36" fmla="*/ 26 w 26"/>
                  <a:gd name="T37" fmla="*/ 1 h 9"/>
                  <a:gd name="T38" fmla="*/ 24 w 26"/>
                  <a:gd name="T39" fmla="*/ 5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" h="9">
                    <a:moveTo>
                      <a:pt x="24" y="5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CDD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5" name="Freeform 5397"/>
              <p:cNvSpPr>
                <a:spLocks/>
              </p:cNvSpPr>
              <p:nvPr/>
            </p:nvSpPr>
            <p:spPr bwMode="auto">
              <a:xfrm>
                <a:off x="4590" y="1177"/>
                <a:ext cx="26" cy="9"/>
              </a:xfrm>
              <a:custGeom>
                <a:avLst/>
                <a:gdLst>
                  <a:gd name="T0" fmla="*/ 26 w 26"/>
                  <a:gd name="T1" fmla="*/ 5 h 9"/>
                  <a:gd name="T2" fmla="*/ 0 w 26"/>
                  <a:gd name="T3" fmla="*/ 9 h 9"/>
                  <a:gd name="T4" fmla="*/ 0 w 26"/>
                  <a:gd name="T5" fmla="*/ 9 h 9"/>
                  <a:gd name="T6" fmla="*/ 0 w 26"/>
                  <a:gd name="T7" fmla="*/ 7 h 9"/>
                  <a:gd name="T8" fmla="*/ 0 w 26"/>
                  <a:gd name="T9" fmla="*/ 7 h 9"/>
                  <a:gd name="T10" fmla="*/ 0 w 26"/>
                  <a:gd name="T11" fmla="*/ 7 h 9"/>
                  <a:gd name="T12" fmla="*/ 0 w 26"/>
                  <a:gd name="T13" fmla="*/ 7 h 9"/>
                  <a:gd name="T14" fmla="*/ 0 w 26"/>
                  <a:gd name="T15" fmla="*/ 5 h 9"/>
                  <a:gd name="T16" fmla="*/ 0 w 26"/>
                  <a:gd name="T17" fmla="*/ 5 h 9"/>
                  <a:gd name="T18" fmla="*/ 0 w 26"/>
                  <a:gd name="T19" fmla="*/ 5 h 9"/>
                  <a:gd name="T20" fmla="*/ 26 w 26"/>
                  <a:gd name="T21" fmla="*/ 0 h 9"/>
                  <a:gd name="T22" fmla="*/ 26 w 26"/>
                  <a:gd name="T23" fmla="*/ 2 h 9"/>
                  <a:gd name="T24" fmla="*/ 26 w 26"/>
                  <a:gd name="T25" fmla="*/ 2 h 9"/>
                  <a:gd name="T26" fmla="*/ 26 w 26"/>
                  <a:gd name="T27" fmla="*/ 2 h 9"/>
                  <a:gd name="T28" fmla="*/ 26 w 26"/>
                  <a:gd name="T29" fmla="*/ 2 h 9"/>
                  <a:gd name="T30" fmla="*/ 26 w 26"/>
                  <a:gd name="T31" fmla="*/ 3 h 9"/>
                  <a:gd name="T32" fmla="*/ 26 w 26"/>
                  <a:gd name="T33" fmla="*/ 3 h 9"/>
                  <a:gd name="T34" fmla="*/ 26 w 26"/>
                  <a:gd name="T35" fmla="*/ 3 h 9"/>
                  <a:gd name="T36" fmla="*/ 26 w 26"/>
                  <a:gd name="T37" fmla="*/ 3 h 9"/>
                  <a:gd name="T38" fmla="*/ 26 w 26"/>
                  <a:gd name="T39" fmla="*/ 5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" h="9">
                    <a:moveTo>
                      <a:pt x="26" y="5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CDD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6" name="Freeform 5398"/>
              <p:cNvSpPr>
                <a:spLocks/>
              </p:cNvSpPr>
              <p:nvPr/>
            </p:nvSpPr>
            <p:spPr bwMode="auto">
              <a:xfrm>
                <a:off x="4588" y="1175"/>
                <a:ext cx="28" cy="9"/>
              </a:xfrm>
              <a:custGeom>
                <a:avLst/>
                <a:gdLst>
                  <a:gd name="T0" fmla="*/ 28 w 28"/>
                  <a:gd name="T1" fmla="*/ 4 h 9"/>
                  <a:gd name="T2" fmla="*/ 2 w 28"/>
                  <a:gd name="T3" fmla="*/ 9 h 9"/>
                  <a:gd name="T4" fmla="*/ 2 w 28"/>
                  <a:gd name="T5" fmla="*/ 9 h 9"/>
                  <a:gd name="T6" fmla="*/ 2 w 28"/>
                  <a:gd name="T7" fmla="*/ 7 h 9"/>
                  <a:gd name="T8" fmla="*/ 2 w 28"/>
                  <a:gd name="T9" fmla="*/ 7 h 9"/>
                  <a:gd name="T10" fmla="*/ 2 w 28"/>
                  <a:gd name="T11" fmla="*/ 7 h 9"/>
                  <a:gd name="T12" fmla="*/ 2 w 28"/>
                  <a:gd name="T13" fmla="*/ 7 h 9"/>
                  <a:gd name="T14" fmla="*/ 0 w 28"/>
                  <a:gd name="T15" fmla="*/ 5 h 9"/>
                  <a:gd name="T16" fmla="*/ 0 w 28"/>
                  <a:gd name="T17" fmla="*/ 5 h 9"/>
                  <a:gd name="T18" fmla="*/ 0 w 28"/>
                  <a:gd name="T19" fmla="*/ 5 h 9"/>
                  <a:gd name="T20" fmla="*/ 28 w 28"/>
                  <a:gd name="T21" fmla="*/ 0 h 9"/>
                  <a:gd name="T22" fmla="*/ 28 w 28"/>
                  <a:gd name="T23" fmla="*/ 2 h 9"/>
                  <a:gd name="T24" fmla="*/ 28 w 28"/>
                  <a:gd name="T25" fmla="*/ 2 h 9"/>
                  <a:gd name="T26" fmla="*/ 28 w 28"/>
                  <a:gd name="T27" fmla="*/ 2 h 9"/>
                  <a:gd name="T28" fmla="*/ 28 w 28"/>
                  <a:gd name="T29" fmla="*/ 2 h 9"/>
                  <a:gd name="T30" fmla="*/ 28 w 28"/>
                  <a:gd name="T31" fmla="*/ 4 h 9"/>
                  <a:gd name="T32" fmla="*/ 28 w 28"/>
                  <a:gd name="T33" fmla="*/ 4 h 9"/>
                  <a:gd name="T34" fmla="*/ 28 w 28"/>
                  <a:gd name="T35" fmla="*/ 4 h 9"/>
                  <a:gd name="T36" fmla="*/ 28 w 28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9">
                    <a:moveTo>
                      <a:pt x="28" y="4"/>
                    </a:moveTo>
                    <a:lnTo>
                      <a:pt x="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CDD6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7" name="Freeform 5399"/>
              <p:cNvSpPr>
                <a:spLocks/>
              </p:cNvSpPr>
              <p:nvPr/>
            </p:nvSpPr>
            <p:spPr bwMode="auto">
              <a:xfrm>
                <a:off x="4588" y="1173"/>
                <a:ext cx="28" cy="9"/>
              </a:xfrm>
              <a:custGeom>
                <a:avLst/>
                <a:gdLst>
                  <a:gd name="T0" fmla="*/ 28 w 28"/>
                  <a:gd name="T1" fmla="*/ 4 h 9"/>
                  <a:gd name="T2" fmla="*/ 2 w 28"/>
                  <a:gd name="T3" fmla="*/ 9 h 9"/>
                  <a:gd name="T4" fmla="*/ 2 w 28"/>
                  <a:gd name="T5" fmla="*/ 9 h 9"/>
                  <a:gd name="T6" fmla="*/ 0 w 28"/>
                  <a:gd name="T7" fmla="*/ 7 h 9"/>
                  <a:gd name="T8" fmla="*/ 0 w 28"/>
                  <a:gd name="T9" fmla="*/ 7 h 9"/>
                  <a:gd name="T10" fmla="*/ 0 w 28"/>
                  <a:gd name="T11" fmla="*/ 7 h 9"/>
                  <a:gd name="T12" fmla="*/ 0 w 28"/>
                  <a:gd name="T13" fmla="*/ 7 h 9"/>
                  <a:gd name="T14" fmla="*/ 0 w 28"/>
                  <a:gd name="T15" fmla="*/ 6 h 9"/>
                  <a:gd name="T16" fmla="*/ 0 w 28"/>
                  <a:gd name="T17" fmla="*/ 6 h 9"/>
                  <a:gd name="T18" fmla="*/ 0 w 28"/>
                  <a:gd name="T19" fmla="*/ 6 h 9"/>
                  <a:gd name="T20" fmla="*/ 28 w 28"/>
                  <a:gd name="T21" fmla="*/ 0 h 9"/>
                  <a:gd name="T22" fmla="*/ 28 w 28"/>
                  <a:gd name="T23" fmla="*/ 2 h 9"/>
                  <a:gd name="T24" fmla="*/ 28 w 28"/>
                  <a:gd name="T25" fmla="*/ 2 h 9"/>
                  <a:gd name="T26" fmla="*/ 28 w 28"/>
                  <a:gd name="T27" fmla="*/ 2 h 9"/>
                  <a:gd name="T28" fmla="*/ 28 w 28"/>
                  <a:gd name="T29" fmla="*/ 2 h 9"/>
                  <a:gd name="T30" fmla="*/ 28 w 28"/>
                  <a:gd name="T31" fmla="*/ 4 h 9"/>
                  <a:gd name="T32" fmla="*/ 28 w 28"/>
                  <a:gd name="T33" fmla="*/ 4 h 9"/>
                  <a:gd name="T34" fmla="*/ 28 w 28"/>
                  <a:gd name="T35" fmla="*/ 4 h 9"/>
                  <a:gd name="T36" fmla="*/ 28 w 28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9">
                    <a:moveTo>
                      <a:pt x="28" y="4"/>
                    </a:moveTo>
                    <a:lnTo>
                      <a:pt x="2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CDD6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8" name="Freeform 5400"/>
              <p:cNvSpPr>
                <a:spLocks/>
              </p:cNvSpPr>
              <p:nvPr/>
            </p:nvSpPr>
            <p:spPr bwMode="auto">
              <a:xfrm>
                <a:off x="4588" y="1171"/>
                <a:ext cx="28" cy="9"/>
              </a:xfrm>
              <a:custGeom>
                <a:avLst/>
                <a:gdLst>
                  <a:gd name="T0" fmla="*/ 28 w 28"/>
                  <a:gd name="T1" fmla="*/ 4 h 9"/>
                  <a:gd name="T2" fmla="*/ 0 w 28"/>
                  <a:gd name="T3" fmla="*/ 9 h 9"/>
                  <a:gd name="T4" fmla="*/ 0 w 28"/>
                  <a:gd name="T5" fmla="*/ 9 h 9"/>
                  <a:gd name="T6" fmla="*/ 0 w 28"/>
                  <a:gd name="T7" fmla="*/ 8 h 9"/>
                  <a:gd name="T8" fmla="*/ 0 w 28"/>
                  <a:gd name="T9" fmla="*/ 8 h 9"/>
                  <a:gd name="T10" fmla="*/ 0 w 28"/>
                  <a:gd name="T11" fmla="*/ 8 h 9"/>
                  <a:gd name="T12" fmla="*/ 0 w 28"/>
                  <a:gd name="T13" fmla="*/ 8 h 9"/>
                  <a:gd name="T14" fmla="*/ 0 w 28"/>
                  <a:gd name="T15" fmla="*/ 6 h 9"/>
                  <a:gd name="T16" fmla="*/ 0 w 28"/>
                  <a:gd name="T17" fmla="*/ 6 h 9"/>
                  <a:gd name="T18" fmla="*/ 0 w 28"/>
                  <a:gd name="T19" fmla="*/ 6 h 9"/>
                  <a:gd name="T20" fmla="*/ 28 w 28"/>
                  <a:gd name="T21" fmla="*/ 0 h 9"/>
                  <a:gd name="T22" fmla="*/ 28 w 28"/>
                  <a:gd name="T23" fmla="*/ 2 h 9"/>
                  <a:gd name="T24" fmla="*/ 28 w 28"/>
                  <a:gd name="T25" fmla="*/ 2 h 9"/>
                  <a:gd name="T26" fmla="*/ 28 w 28"/>
                  <a:gd name="T27" fmla="*/ 2 h 9"/>
                  <a:gd name="T28" fmla="*/ 28 w 28"/>
                  <a:gd name="T29" fmla="*/ 2 h 9"/>
                  <a:gd name="T30" fmla="*/ 28 w 28"/>
                  <a:gd name="T31" fmla="*/ 4 h 9"/>
                  <a:gd name="T32" fmla="*/ 28 w 28"/>
                  <a:gd name="T33" fmla="*/ 4 h 9"/>
                  <a:gd name="T34" fmla="*/ 28 w 28"/>
                  <a:gd name="T35" fmla="*/ 4 h 9"/>
                  <a:gd name="T36" fmla="*/ 28 w 28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9">
                    <a:moveTo>
                      <a:pt x="28" y="4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CDD6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9" name="Freeform 5401"/>
              <p:cNvSpPr>
                <a:spLocks/>
              </p:cNvSpPr>
              <p:nvPr/>
            </p:nvSpPr>
            <p:spPr bwMode="auto">
              <a:xfrm>
                <a:off x="4588" y="1169"/>
                <a:ext cx="28" cy="10"/>
              </a:xfrm>
              <a:custGeom>
                <a:avLst/>
                <a:gdLst>
                  <a:gd name="T0" fmla="*/ 28 w 28"/>
                  <a:gd name="T1" fmla="*/ 4 h 10"/>
                  <a:gd name="T2" fmla="*/ 0 w 28"/>
                  <a:gd name="T3" fmla="*/ 10 h 10"/>
                  <a:gd name="T4" fmla="*/ 0 w 28"/>
                  <a:gd name="T5" fmla="*/ 10 h 10"/>
                  <a:gd name="T6" fmla="*/ 0 w 28"/>
                  <a:gd name="T7" fmla="*/ 8 h 10"/>
                  <a:gd name="T8" fmla="*/ 0 w 28"/>
                  <a:gd name="T9" fmla="*/ 8 h 10"/>
                  <a:gd name="T10" fmla="*/ 0 w 28"/>
                  <a:gd name="T11" fmla="*/ 8 h 10"/>
                  <a:gd name="T12" fmla="*/ 0 w 28"/>
                  <a:gd name="T13" fmla="*/ 8 h 10"/>
                  <a:gd name="T14" fmla="*/ 0 w 28"/>
                  <a:gd name="T15" fmla="*/ 6 h 10"/>
                  <a:gd name="T16" fmla="*/ 0 w 28"/>
                  <a:gd name="T17" fmla="*/ 6 h 10"/>
                  <a:gd name="T18" fmla="*/ 0 w 28"/>
                  <a:gd name="T19" fmla="*/ 6 h 10"/>
                  <a:gd name="T20" fmla="*/ 28 w 28"/>
                  <a:gd name="T21" fmla="*/ 0 h 10"/>
                  <a:gd name="T22" fmla="*/ 28 w 28"/>
                  <a:gd name="T23" fmla="*/ 2 h 10"/>
                  <a:gd name="T24" fmla="*/ 28 w 28"/>
                  <a:gd name="T25" fmla="*/ 2 h 10"/>
                  <a:gd name="T26" fmla="*/ 28 w 28"/>
                  <a:gd name="T27" fmla="*/ 2 h 10"/>
                  <a:gd name="T28" fmla="*/ 28 w 28"/>
                  <a:gd name="T29" fmla="*/ 2 h 10"/>
                  <a:gd name="T30" fmla="*/ 28 w 28"/>
                  <a:gd name="T31" fmla="*/ 4 h 10"/>
                  <a:gd name="T32" fmla="*/ 28 w 28"/>
                  <a:gd name="T33" fmla="*/ 4 h 10"/>
                  <a:gd name="T34" fmla="*/ 28 w 28"/>
                  <a:gd name="T35" fmla="*/ 4 h 10"/>
                  <a:gd name="T36" fmla="*/ 28 w 28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10">
                    <a:moveTo>
                      <a:pt x="28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CDD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" name="Freeform 5402"/>
              <p:cNvSpPr>
                <a:spLocks/>
              </p:cNvSpPr>
              <p:nvPr/>
            </p:nvSpPr>
            <p:spPr bwMode="auto">
              <a:xfrm>
                <a:off x="4588" y="1167"/>
                <a:ext cx="28" cy="10"/>
              </a:xfrm>
              <a:custGeom>
                <a:avLst/>
                <a:gdLst>
                  <a:gd name="T0" fmla="*/ 28 w 28"/>
                  <a:gd name="T1" fmla="*/ 4 h 10"/>
                  <a:gd name="T2" fmla="*/ 0 w 28"/>
                  <a:gd name="T3" fmla="*/ 10 h 10"/>
                  <a:gd name="T4" fmla="*/ 0 w 28"/>
                  <a:gd name="T5" fmla="*/ 10 h 10"/>
                  <a:gd name="T6" fmla="*/ 0 w 28"/>
                  <a:gd name="T7" fmla="*/ 8 h 10"/>
                  <a:gd name="T8" fmla="*/ 0 w 28"/>
                  <a:gd name="T9" fmla="*/ 8 h 10"/>
                  <a:gd name="T10" fmla="*/ 0 w 28"/>
                  <a:gd name="T11" fmla="*/ 8 h 10"/>
                  <a:gd name="T12" fmla="*/ 0 w 28"/>
                  <a:gd name="T13" fmla="*/ 8 h 10"/>
                  <a:gd name="T14" fmla="*/ 0 w 28"/>
                  <a:gd name="T15" fmla="*/ 6 h 10"/>
                  <a:gd name="T16" fmla="*/ 0 w 28"/>
                  <a:gd name="T17" fmla="*/ 6 h 10"/>
                  <a:gd name="T18" fmla="*/ 0 w 28"/>
                  <a:gd name="T19" fmla="*/ 6 h 10"/>
                  <a:gd name="T20" fmla="*/ 28 w 28"/>
                  <a:gd name="T21" fmla="*/ 0 h 10"/>
                  <a:gd name="T22" fmla="*/ 28 w 28"/>
                  <a:gd name="T23" fmla="*/ 2 h 10"/>
                  <a:gd name="T24" fmla="*/ 28 w 28"/>
                  <a:gd name="T25" fmla="*/ 2 h 10"/>
                  <a:gd name="T26" fmla="*/ 28 w 28"/>
                  <a:gd name="T27" fmla="*/ 2 h 10"/>
                  <a:gd name="T28" fmla="*/ 28 w 28"/>
                  <a:gd name="T29" fmla="*/ 2 h 10"/>
                  <a:gd name="T30" fmla="*/ 28 w 28"/>
                  <a:gd name="T31" fmla="*/ 4 h 10"/>
                  <a:gd name="T32" fmla="*/ 28 w 28"/>
                  <a:gd name="T33" fmla="*/ 4 h 10"/>
                  <a:gd name="T34" fmla="*/ 28 w 28"/>
                  <a:gd name="T35" fmla="*/ 4 h 10"/>
                  <a:gd name="T36" fmla="*/ 28 w 28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10">
                    <a:moveTo>
                      <a:pt x="28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CDD6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1" name="Freeform 5403"/>
              <p:cNvSpPr>
                <a:spLocks/>
              </p:cNvSpPr>
              <p:nvPr/>
            </p:nvSpPr>
            <p:spPr bwMode="auto">
              <a:xfrm>
                <a:off x="4588" y="1165"/>
                <a:ext cx="28" cy="10"/>
              </a:xfrm>
              <a:custGeom>
                <a:avLst/>
                <a:gdLst>
                  <a:gd name="T0" fmla="*/ 28 w 28"/>
                  <a:gd name="T1" fmla="*/ 4 h 10"/>
                  <a:gd name="T2" fmla="*/ 0 w 28"/>
                  <a:gd name="T3" fmla="*/ 10 h 10"/>
                  <a:gd name="T4" fmla="*/ 0 w 28"/>
                  <a:gd name="T5" fmla="*/ 10 h 10"/>
                  <a:gd name="T6" fmla="*/ 0 w 28"/>
                  <a:gd name="T7" fmla="*/ 8 h 10"/>
                  <a:gd name="T8" fmla="*/ 0 w 28"/>
                  <a:gd name="T9" fmla="*/ 8 h 10"/>
                  <a:gd name="T10" fmla="*/ 0 w 28"/>
                  <a:gd name="T11" fmla="*/ 8 h 10"/>
                  <a:gd name="T12" fmla="*/ 0 w 28"/>
                  <a:gd name="T13" fmla="*/ 8 h 10"/>
                  <a:gd name="T14" fmla="*/ 0 w 28"/>
                  <a:gd name="T15" fmla="*/ 6 h 10"/>
                  <a:gd name="T16" fmla="*/ 0 w 28"/>
                  <a:gd name="T17" fmla="*/ 6 h 10"/>
                  <a:gd name="T18" fmla="*/ 0 w 28"/>
                  <a:gd name="T19" fmla="*/ 6 h 10"/>
                  <a:gd name="T20" fmla="*/ 28 w 28"/>
                  <a:gd name="T21" fmla="*/ 0 h 10"/>
                  <a:gd name="T22" fmla="*/ 28 w 28"/>
                  <a:gd name="T23" fmla="*/ 2 h 10"/>
                  <a:gd name="T24" fmla="*/ 28 w 28"/>
                  <a:gd name="T25" fmla="*/ 2 h 10"/>
                  <a:gd name="T26" fmla="*/ 28 w 28"/>
                  <a:gd name="T27" fmla="*/ 2 h 10"/>
                  <a:gd name="T28" fmla="*/ 28 w 28"/>
                  <a:gd name="T29" fmla="*/ 2 h 10"/>
                  <a:gd name="T30" fmla="*/ 28 w 28"/>
                  <a:gd name="T31" fmla="*/ 4 h 10"/>
                  <a:gd name="T32" fmla="*/ 28 w 28"/>
                  <a:gd name="T33" fmla="*/ 4 h 10"/>
                  <a:gd name="T34" fmla="*/ 28 w 28"/>
                  <a:gd name="T35" fmla="*/ 4 h 10"/>
                  <a:gd name="T36" fmla="*/ 28 w 28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10">
                    <a:moveTo>
                      <a:pt x="28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D0DA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2" name="Freeform 5404"/>
              <p:cNvSpPr>
                <a:spLocks/>
              </p:cNvSpPr>
              <p:nvPr/>
            </p:nvSpPr>
            <p:spPr bwMode="auto">
              <a:xfrm>
                <a:off x="4588" y="1164"/>
                <a:ext cx="28" cy="9"/>
              </a:xfrm>
              <a:custGeom>
                <a:avLst/>
                <a:gdLst>
                  <a:gd name="T0" fmla="*/ 28 w 28"/>
                  <a:gd name="T1" fmla="*/ 3 h 9"/>
                  <a:gd name="T2" fmla="*/ 0 w 28"/>
                  <a:gd name="T3" fmla="*/ 9 h 9"/>
                  <a:gd name="T4" fmla="*/ 0 w 28"/>
                  <a:gd name="T5" fmla="*/ 9 h 9"/>
                  <a:gd name="T6" fmla="*/ 0 w 28"/>
                  <a:gd name="T7" fmla="*/ 7 h 9"/>
                  <a:gd name="T8" fmla="*/ 0 w 28"/>
                  <a:gd name="T9" fmla="*/ 7 h 9"/>
                  <a:gd name="T10" fmla="*/ 0 w 28"/>
                  <a:gd name="T11" fmla="*/ 7 h 9"/>
                  <a:gd name="T12" fmla="*/ 0 w 28"/>
                  <a:gd name="T13" fmla="*/ 7 h 9"/>
                  <a:gd name="T14" fmla="*/ 0 w 28"/>
                  <a:gd name="T15" fmla="*/ 5 h 9"/>
                  <a:gd name="T16" fmla="*/ 0 w 28"/>
                  <a:gd name="T17" fmla="*/ 5 h 9"/>
                  <a:gd name="T18" fmla="*/ 0 w 28"/>
                  <a:gd name="T19" fmla="*/ 5 h 9"/>
                  <a:gd name="T20" fmla="*/ 28 w 28"/>
                  <a:gd name="T21" fmla="*/ 0 h 9"/>
                  <a:gd name="T22" fmla="*/ 28 w 28"/>
                  <a:gd name="T23" fmla="*/ 1 h 9"/>
                  <a:gd name="T24" fmla="*/ 28 w 28"/>
                  <a:gd name="T25" fmla="*/ 1 h 9"/>
                  <a:gd name="T26" fmla="*/ 28 w 28"/>
                  <a:gd name="T27" fmla="*/ 1 h 9"/>
                  <a:gd name="T28" fmla="*/ 28 w 28"/>
                  <a:gd name="T29" fmla="*/ 1 h 9"/>
                  <a:gd name="T30" fmla="*/ 28 w 28"/>
                  <a:gd name="T31" fmla="*/ 3 h 9"/>
                  <a:gd name="T32" fmla="*/ 28 w 28"/>
                  <a:gd name="T33" fmla="*/ 3 h 9"/>
                  <a:gd name="T34" fmla="*/ 28 w 28"/>
                  <a:gd name="T35" fmla="*/ 3 h 9"/>
                  <a:gd name="T36" fmla="*/ 28 w 28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9">
                    <a:moveTo>
                      <a:pt x="28" y="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D0D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3" name="Freeform 5405"/>
              <p:cNvSpPr>
                <a:spLocks/>
              </p:cNvSpPr>
              <p:nvPr/>
            </p:nvSpPr>
            <p:spPr bwMode="auto">
              <a:xfrm>
                <a:off x="4588" y="1162"/>
                <a:ext cx="28" cy="9"/>
              </a:xfrm>
              <a:custGeom>
                <a:avLst/>
                <a:gdLst>
                  <a:gd name="T0" fmla="*/ 28 w 28"/>
                  <a:gd name="T1" fmla="*/ 3 h 9"/>
                  <a:gd name="T2" fmla="*/ 0 w 28"/>
                  <a:gd name="T3" fmla="*/ 9 h 9"/>
                  <a:gd name="T4" fmla="*/ 0 w 28"/>
                  <a:gd name="T5" fmla="*/ 9 h 9"/>
                  <a:gd name="T6" fmla="*/ 0 w 28"/>
                  <a:gd name="T7" fmla="*/ 7 h 9"/>
                  <a:gd name="T8" fmla="*/ 0 w 28"/>
                  <a:gd name="T9" fmla="*/ 7 h 9"/>
                  <a:gd name="T10" fmla="*/ 0 w 28"/>
                  <a:gd name="T11" fmla="*/ 7 h 9"/>
                  <a:gd name="T12" fmla="*/ 0 w 28"/>
                  <a:gd name="T13" fmla="*/ 7 h 9"/>
                  <a:gd name="T14" fmla="*/ 0 w 28"/>
                  <a:gd name="T15" fmla="*/ 5 h 9"/>
                  <a:gd name="T16" fmla="*/ 0 w 28"/>
                  <a:gd name="T17" fmla="*/ 5 h 9"/>
                  <a:gd name="T18" fmla="*/ 0 w 28"/>
                  <a:gd name="T19" fmla="*/ 5 h 9"/>
                  <a:gd name="T20" fmla="*/ 28 w 28"/>
                  <a:gd name="T21" fmla="*/ 0 h 9"/>
                  <a:gd name="T22" fmla="*/ 28 w 28"/>
                  <a:gd name="T23" fmla="*/ 2 h 9"/>
                  <a:gd name="T24" fmla="*/ 28 w 28"/>
                  <a:gd name="T25" fmla="*/ 2 h 9"/>
                  <a:gd name="T26" fmla="*/ 28 w 28"/>
                  <a:gd name="T27" fmla="*/ 2 h 9"/>
                  <a:gd name="T28" fmla="*/ 28 w 28"/>
                  <a:gd name="T29" fmla="*/ 2 h 9"/>
                  <a:gd name="T30" fmla="*/ 28 w 28"/>
                  <a:gd name="T31" fmla="*/ 3 h 9"/>
                  <a:gd name="T32" fmla="*/ 28 w 28"/>
                  <a:gd name="T33" fmla="*/ 3 h 9"/>
                  <a:gd name="T34" fmla="*/ 28 w 28"/>
                  <a:gd name="T35" fmla="*/ 3 h 9"/>
                  <a:gd name="T36" fmla="*/ 28 w 28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9">
                    <a:moveTo>
                      <a:pt x="28" y="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D0D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4" name="Freeform 5406"/>
              <p:cNvSpPr>
                <a:spLocks/>
              </p:cNvSpPr>
              <p:nvPr/>
            </p:nvSpPr>
            <p:spPr bwMode="auto">
              <a:xfrm>
                <a:off x="4588" y="1160"/>
                <a:ext cx="28" cy="9"/>
              </a:xfrm>
              <a:custGeom>
                <a:avLst/>
                <a:gdLst>
                  <a:gd name="T0" fmla="*/ 28 w 28"/>
                  <a:gd name="T1" fmla="*/ 4 h 9"/>
                  <a:gd name="T2" fmla="*/ 0 w 28"/>
                  <a:gd name="T3" fmla="*/ 9 h 9"/>
                  <a:gd name="T4" fmla="*/ 0 w 28"/>
                  <a:gd name="T5" fmla="*/ 9 h 9"/>
                  <a:gd name="T6" fmla="*/ 0 w 28"/>
                  <a:gd name="T7" fmla="*/ 7 h 9"/>
                  <a:gd name="T8" fmla="*/ 0 w 28"/>
                  <a:gd name="T9" fmla="*/ 7 h 9"/>
                  <a:gd name="T10" fmla="*/ 0 w 28"/>
                  <a:gd name="T11" fmla="*/ 7 h 9"/>
                  <a:gd name="T12" fmla="*/ 0 w 28"/>
                  <a:gd name="T13" fmla="*/ 7 h 9"/>
                  <a:gd name="T14" fmla="*/ 0 w 28"/>
                  <a:gd name="T15" fmla="*/ 5 h 9"/>
                  <a:gd name="T16" fmla="*/ 0 w 28"/>
                  <a:gd name="T17" fmla="*/ 5 h 9"/>
                  <a:gd name="T18" fmla="*/ 0 w 28"/>
                  <a:gd name="T19" fmla="*/ 5 h 9"/>
                  <a:gd name="T20" fmla="*/ 28 w 28"/>
                  <a:gd name="T21" fmla="*/ 0 h 9"/>
                  <a:gd name="T22" fmla="*/ 28 w 28"/>
                  <a:gd name="T23" fmla="*/ 2 h 9"/>
                  <a:gd name="T24" fmla="*/ 28 w 28"/>
                  <a:gd name="T25" fmla="*/ 2 h 9"/>
                  <a:gd name="T26" fmla="*/ 28 w 28"/>
                  <a:gd name="T27" fmla="*/ 2 h 9"/>
                  <a:gd name="T28" fmla="*/ 28 w 28"/>
                  <a:gd name="T29" fmla="*/ 2 h 9"/>
                  <a:gd name="T30" fmla="*/ 28 w 28"/>
                  <a:gd name="T31" fmla="*/ 4 h 9"/>
                  <a:gd name="T32" fmla="*/ 28 w 28"/>
                  <a:gd name="T33" fmla="*/ 4 h 9"/>
                  <a:gd name="T34" fmla="*/ 28 w 28"/>
                  <a:gd name="T35" fmla="*/ 4 h 9"/>
                  <a:gd name="T36" fmla="*/ 28 w 28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9">
                    <a:moveTo>
                      <a:pt x="28" y="4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D0DA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5" name="Freeform 5407"/>
              <p:cNvSpPr>
                <a:spLocks/>
              </p:cNvSpPr>
              <p:nvPr/>
            </p:nvSpPr>
            <p:spPr bwMode="auto">
              <a:xfrm>
                <a:off x="4588" y="1158"/>
                <a:ext cx="28" cy="9"/>
              </a:xfrm>
              <a:custGeom>
                <a:avLst/>
                <a:gdLst>
                  <a:gd name="T0" fmla="*/ 28 w 28"/>
                  <a:gd name="T1" fmla="*/ 4 h 9"/>
                  <a:gd name="T2" fmla="*/ 0 w 28"/>
                  <a:gd name="T3" fmla="*/ 9 h 9"/>
                  <a:gd name="T4" fmla="*/ 0 w 28"/>
                  <a:gd name="T5" fmla="*/ 9 h 9"/>
                  <a:gd name="T6" fmla="*/ 0 w 28"/>
                  <a:gd name="T7" fmla="*/ 7 h 9"/>
                  <a:gd name="T8" fmla="*/ 0 w 28"/>
                  <a:gd name="T9" fmla="*/ 7 h 9"/>
                  <a:gd name="T10" fmla="*/ 0 w 28"/>
                  <a:gd name="T11" fmla="*/ 7 h 9"/>
                  <a:gd name="T12" fmla="*/ 0 w 28"/>
                  <a:gd name="T13" fmla="*/ 7 h 9"/>
                  <a:gd name="T14" fmla="*/ 0 w 28"/>
                  <a:gd name="T15" fmla="*/ 6 h 9"/>
                  <a:gd name="T16" fmla="*/ 0 w 28"/>
                  <a:gd name="T17" fmla="*/ 6 h 9"/>
                  <a:gd name="T18" fmla="*/ 0 w 28"/>
                  <a:gd name="T19" fmla="*/ 6 h 9"/>
                  <a:gd name="T20" fmla="*/ 28 w 28"/>
                  <a:gd name="T21" fmla="*/ 0 h 9"/>
                  <a:gd name="T22" fmla="*/ 28 w 28"/>
                  <a:gd name="T23" fmla="*/ 2 h 9"/>
                  <a:gd name="T24" fmla="*/ 28 w 28"/>
                  <a:gd name="T25" fmla="*/ 2 h 9"/>
                  <a:gd name="T26" fmla="*/ 28 w 28"/>
                  <a:gd name="T27" fmla="*/ 2 h 9"/>
                  <a:gd name="T28" fmla="*/ 28 w 28"/>
                  <a:gd name="T29" fmla="*/ 2 h 9"/>
                  <a:gd name="T30" fmla="*/ 28 w 28"/>
                  <a:gd name="T31" fmla="*/ 4 h 9"/>
                  <a:gd name="T32" fmla="*/ 28 w 28"/>
                  <a:gd name="T33" fmla="*/ 4 h 9"/>
                  <a:gd name="T34" fmla="*/ 28 w 28"/>
                  <a:gd name="T35" fmla="*/ 4 h 9"/>
                  <a:gd name="T36" fmla="*/ 28 w 28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9">
                    <a:moveTo>
                      <a:pt x="28" y="4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D0DA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6" name="Freeform 5408"/>
              <p:cNvSpPr>
                <a:spLocks/>
              </p:cNvSpPr>
              <p:nvPr/>
            </p:nvSpPr>
            <p:spPr bwMode="auto">
              <a:xfrm>
                <a:off x="4588" y="1156"/>
                <a:ext cx="28" cy="9"/>
              </a:xfrm>
              <a:custGeom>
                <a:avLst/>
                <a:gdLst>
                  <a:gd name="T0" fmla="*/ 28 w 28"/>
                  <a:gd name="T1" fmla="*/ 4 h 9"/>
                  <a:gd name="T2" fmla="*/ 0 w 28"/>
                  <a:gd name="T3" fmla="*/ 9 h 9"/>
                  <a:gd name="T4" fmla="*/ 0 w 28"/>
                  <a:gd name="T5" fmla="*/ 9 h 9"/>
                  <a:gd name="T6" fmla="*/ 0 w 28"/>
                  <a:gd name="T7" fmla="*/ 8 h 9"/>
                  <a:gd name="T8" fmla="*/ 0 w 28"/>
                  <a:gd name="T9" fmla="*/ 8 h 9"/>
                  <a:gd name="T10" fmla="*/ 0 w 28"/>
                  <a:gd name="T11" fmla="*/ 8 h 9"/>
                  <a:gd name="T12" fmla="*/ 0 w 28"/>
                  <a:gd name="T13" fmla="*/ 8 h 9"/>
                  <a:gd name="T14" fmla="*/ 0 w 28"/>
                  <a:gd name="T15" fmla="*/ 6 h 9"/>
                  <a:gd name="T16" fmla="*/ 0 w 28"/>
                  <a:gd name="T17" fmla="*/ 6 h 9"/>
                  <a:gd name="T18" fmla="*/ 0 w 28"/>
                  <a:gd name="T19" fmla="*/ 6 h 9"/>
                  <a:gd name="T20" fmla="*/ 28 w 28"/>
                  <a:gd name="T21" fmla="*/ 0 h 9"/>
                  <a:gd name="T22" fmla="*/ 28 w 28"/>
                  <a:gd name="T23" fmla="*/ 2 h 9"/>
                  <a:gd name="T24" fmla="*/ 28 w 28"/>
                  <a:gd name="T25" fmla="*/ 2 h 9"/>
                  <a:gd name="T26" fmla="*/ 28 w 28"/>
                  <a:gd name="T27" fmla="*/ 2 h 9"/>
                  <a:gd name="T28" fmla="*/ 28 w 28"/>
                  <a:gd name="T29" fmla="*/ 2 h 9"/>
                  <a:gd name="T30" fmla="*/ 28 w 28"/>
                  <a:gd name="T31" fmla="*/ 4 h 9"/>
                  <a:gd name="T32" fmla="*/ 28 w 28"/>
                  <a:gd name="T33" fmla="*/ 4 h 9"/>
                  <a:gd name="T34" fmla="*/ 28 w 28"/>
                  <a:gd name="T35" fmla="*/ 4 h 9"/>
                  <a:gd name="T36" fmla="*/ 28 w 28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9">
                    <a:moveTo>
                      <a:pt x="28" y="4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D0D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7" name="Freeform 5409"/>
              <p:cNvSpPr>
                <a:spLocks/>
              </p:cNvSpPr>
              <p:nvPr/>
            </p:nvSpPr>
            <p:spPr bwMode="auto">
              <a:xfrm>
                <a:off x="4588" y="1154"/>
                <a:ext cx="28" cy="10"/>
              </a:xfrm>
              <a:custGeom>
                <a:avLst/>
                <a:gdLst>
                  <a:gd name="T0" fmla="*/ 28 w 28"/>
                  <a:gd name="T1" fmla="*/ 4 h 10"/>
                  <a:gd name="T2" fmla="*/ 0 w 28"/>
                  <a:gd name="T3" fmla="*/ 10 h 10"/>
                  <a:gd name="T4" fmla="*/ 0 w 28"/>
                  <a:gd name="T5" fmla="*/ 10 h 10"/>
                  <a:gd name="T6" fmla="*/ 0 w 28"/>
                  <a:gd name="T7" fmla="*/ 8 h 10"/>
                  <a:gd name="T8" fmla="*/ 0 w 28"/>
                  <a:gd name="T9" fmla="*/ 8 h 10"/>
                  <a:gd name="T10" fmla="*/ 0 w 28"/>
                  <a:gd name="T11" fmla="*/ 8 h 10"/>
                  <a:gd name="T12" fmla="*/ 0 w 28"/>
                  <a:gd name="T13" fmla="*/ 8 h 10"/>
                  <a:gd name="T14" fmla="*/ 0 w 28"/>
                  <a:gd name="T15" fmla="*/ 6 h 10"/>
                  <a:gd name="T16" fmla="*/ 0 w 28"/>
                  <a:gd name="T17" fmla="*/ 6 h 10"/>
                  <a:gd name="T18" fmla="*/ 0 w 28"/>
                  <a:gd name="T19" fmla="*/ 6 h 10"/>
                  <a:gd name="T20" fmla="*/ 28 w 28"/>
                  <a:gd name="T21" fmla="*/ 0 h 10"/>
                  <a:gd name="T22" fmla="*/ 28 w 28"/>
                  <a:gd name="T23" fmla="*/ 2 h 10"/>
                  <a:gd name="T24" fmla="*/ 28 w 28"/>
                  <a:gd name="T25" fmla="*/ 2 h 10"/>
                  <a:gd name="T26" fmla="*/ 28 w 28"/>
                  <a:gd name="T27" fmla="*/ 2 h 10"/>
                  <a:gd name="T28" fmla="*/ 28 w 28"/>
                  <a:gd name="T29" fmla="*/ 2 h 10"/>
                  <a:gd name="T30" fmla="*/ 28 w 28"/>
                  <a:gd name="T31" fmla="*/ 4 h 10"/>
                  <a:gd name="T32" fmla="*/ 28 w 28"/>
                  <a:gd name="T33" fmla="*/ 4 h 10"/>
                  <a:gd name="T34" fmla="*/ 28 w 28"/>
                  <a:gd name="T35" fmla="*/ 4 h 10"/>
                  <a:gd name="T36" fmla="*/ 28 w 28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10">
                    <a:moveTo>
                      <a:pt x="28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D0D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8" name="Freeform 5410"/>
              <p:cNvSpPr>
                <a:spLocks/>
              </p:cNvSpPr>
              <p:nvPr/>
            </p:nvSpPr>
            <p:spPr bwMode="auto">
              <a:xfrm>
                <a:off x="4588" y="1152"/>
                <a:ext cx="28" cy="10"/>
              </a:xfrm>
              <a:custGeom>
                <a:avLst/>
                <a:gdLst>
                  <a:gd name="T0" fmla="*/ 28 w 28"/>
                  <a:gd name="T1" fmla="*/ 4 h 10"/>
                  <a:gd name="T2" fmla="*/ 0 w 28"/>
                  <a:gd name="T3" fmla="*/ 10 h 10"/>
                  <a:gd name="T4" fmla="*/ 0 w 28"/>
                  <a:gd name="T5" fmla="*/ 10 h 10"/>
                  <a:gd name="T6" fmla="*/ 0 w 28"/>
                  <a:gd name="T7" fmla="*/ 8 h 10"/>
                  <a:gd name="T8" fmla="*/ 0 w 28"/>
                  <a:gd name="T9" fmla="*/ 8 h 10"/>
                  <a:gd name="T10" fmla="*/ 0 w 28"/>
                  <a:gd name="T11" fmla="*/ 8 h 10"/>
                  <a:gd name="T12" fmla="*/ 0 w 28"/>
                  <a:gd name="T13" fmla="*/ 8 h 10"/>
                  <a:gd name="T14" fmla="*/ 0 w 28"/>
                  <a:gd name="T15" fmla="*/ 6 h 10"/>
                  <a:gd name="T16" fmla="*/ 0 w 28"/>
                  <a:gd name="T17" fmla="*/ 6 h 10"/>
                  <a:gd name="T18" fmla="*/ 0 w 28"/>
                  <a:gd name="T19" fmla="*/ 6 h 10"/>
                  <a:gd name="T20" fmla="*/ 28 w 28"/>
                  <a:gd name="T21" fmla="*/ 0 h 10"/>
                  <a:gd name="T22" fmla="*/ 28 w 28"/>
                  <a:gd name="T23" fmla="*/ 2 h 10"/>
                  <a:gd name="T24" fmla="*/ 28 w 28"/>
                  <a:gd name="T25" fmla="*/ 2 h 10"/>
                  <a:gd name="T26" fmla="*/ 28 w 28"/>
                  <a:gd name="T27" fmla="*/ 2 h 10"/>
                  <a:gd name="T28" fmla="*/ 28 w 28"/>
                  <a:gd name="T29" fmla="*/ 2 h 10"/>
                  <a:gd name="T30" fmla="*/ 28 w 28"/>
                  <a:gd name="T31" fmla="*/ 4 h 10"/>
                  <a:gd name="T32" fmla="*/ 28 w 28"/>
                  <a:gd name="T33" fmla="*/ 4 h 10"/>
                  <a:gd name="T34" fmla="*/ 28 w 28"/>
                  <a:gd name="T35" fmla="*/ 4 h 10"/>
                  <a:gd name="T36" fmla="*/ 28 w 28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10">
                    <a:moveTo>
                      <a:pt x="28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D4D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9" name="Freeform 5411"/>
              <p:cNvSpPr>
                <a:spLocks/>
              </p:cNvSpPr>
              <p:nvPr/>
            </p:nvSpPr>
            <p:spPr bwMode="auto">
              <a:xfrm>
                <a:off x="4586" y="1150"/>
                <a:ext cx="30" cy="10"/>
              </a:xfrm>
              <a:custGeom>
                <a:avLst/>
                <a:gdLst>
                  <a:gd name="T0" fmla="*/ 30 w 30"/>
                  <a:gd name="T1" fmla="*/ 4 h 10"/>
                  <a:gd name="T2" fmla="*/ 2 w 30"/>
                  <a:gd name="T3" fmla="*/ 10 h 10"/>
                  <a:gd name="T4" fmla="*/ 2 w 30"/>
                  <a:gd name="T5" fmla="*/ 10 h 10"/>
                  <a:gd name="T6" fmla="*/ 2 w 30"/>
                  <a:gd name="T7" fmla="*/ 8 h 10"/>
                  <a:gd name="T8" fmla="*/ 2 w 30"/>
                  <a:gd name="T9" fmla="*/ 8 h 10"/>
                  <a:gd name="T10" fmla="*/ 2 w 30"/>
                  <a:gd name="T11" fmla="*/ 8 h 10"/>
                  <a:gd name="T12" fmla="*/ 2 w 30"/>
                  <a:gd name="T13" fmla="*/ 8 h 10"/>
                  <a:gd name="T14" fmla="*/ 0 w 30"/>
                  <a:gd name="T15" fmla="*/ 6 h 10"/>
                  <a:gd name="T16" fmla="*/ 0 w 30"/>
                  <a:gd name="T17" fmla="*/ 6 h 10"/>
                  <a:gd name="T18" fmla="*/ 0 w 30"/>
                  <a:gd name="T19" fmla="*/ 6 h 10"/>
                  <a:gd name="T20" fmla="*/ 30 w 30"/>
                  <a:gd name="T21" fmla="*/ 0 h 10"/>
                  <a:gd name="T22" fmla="*/ 30 w 30"/>
                  <a:gd name="T23" fmla="*/ 0 h 10"/>
                  <a:gd name="T24" fmla="*/ 30 w 30"/>
                  <a:gd name="T25" fmla="*/ 2 h 10"/>
                  <a:gd name="T26" fmla="*/ 30 w 30"/>
                  <a:gd name="T27" fmla="*/ 2 h 10"/>
                  <a:gd name="T28" fmla="*/ 30 w 30"/>
                  <a:gd name="T29" fmla="*/ 2 h 10"/>
                  <a:gd name="T30" fmla="*/ 30 w 30"/>
                  <a:gd name="T31" fmla="*/ 4 h 10"/>
                  <a:gd name="T32" fmla="*/ 30 w 30"/>
                  <a:gd name="T33" fmla="*/ 4 h 10"/>
                  <a:gd name="T34" fmla="*/ 30 w 30"/>
                  <a:gd name="T35" fmla="*/ 4 h 10"/>
                  <a:gd name="T36" fmla="*/ 30 w 30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10">
                    <a:moveTo>
                      <a:pt x="30" y="4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D4D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0" name="Freeform 5412"/>
              <p:cNvSpPr>
                <a:spLocks/>
              </p:cNvSpPr>
              <p:nvPr/>
            </p:nvSpPr>
            <p:spPr bwMode="auto">
              <a:xfrm>
                <a:off x="4586" y="1149"/>
                <a:ext cx="30" cy="9"/>
              </a:xfrm>
              <a:custGeom>
                <a:avLst/>
                <a:gdLst>
                  <a:gd name="T0" fmla="*/ 30 w 30"/>
                  <a:gd name="T1" fmla="*/ 3 h 9"/>
                  <a:gd name="T2" fmla="*/ 2 w 30"/>
                  <a:gd name="T3" fmla="*/ 9 h 9"/>
                  <a:gd name="T4" fmla="*/ 2 w 30"/>
                  <a:gd name="T5" fmla="*/ 9 h 9"/>
                  <a:gd name="T6" fmla="*/ 0 w 30"/>
                  <a:gd name="T7" fmla="*/ 7 h 9"/>
                  <a:gd name="T8" fmla="*/ 0 w 30"/>
                  <a:gd name="T9" fmla="*/ 7 h 9"/>
                  <a:gd name="T10" fmla="*/ 0 w 30"/>
                  <a:gd name="T11" fmla="*/ 7 h 9"/>
                  <a:gd name="T12" fmla="*/ 0 w 30"/>
                  <a:gd name="T13" fmla="*/ 7 h 9"/>
                  <a:gd name="T14" fmla="*/ 0 w 30"/>
                  <a:gd name="T15" fmla="*/ 5 h 9"/>
                  <a:gd name="T16" fmla="*/ 0 w 30"/>
                  <a:gd name="T17" fmla="*/ 5 h 9"/>
                  <a:gd name="T18" fmla="*/ 0 w 30"/>
                  <a:gd name="T19" fmla="*/ 5 h 9"/>
                  <a:gd name="T20" fmla="*/ 30 w 30"/>
                  <a:gd name="T21" fmla="*/ 0 h 9"/>
                  <a:gd name="T22" fmla="*/ 30 w 30"/>
                  <a:gd name="T23" fmla="*/ 0 h 9"/>
                  <a:gd name="T24" fmla="*/ 30 w 30"/>
                  <a:gd name="T25" fmla="*/ 1 h 9"/>
                  <a:gd name="T26" fmla="*/ 30 w 30"/>
                  <a:gd name="T27" fmla="*/ 1 h 9"/>
                  <a:gd name="T28" fmla="*/ 30 w 30"/>
                  <a:gd name="T29" fmla="*/ 1 h 9"/>
                  <a:gd name="T30" fmla="*/ 30 w 30"/>
                  <a:gd name="T31" fmla="*/ 1 h 9"/>
                  <a:gd name="T32" fmla="*/ 30 w 30"/>
                  <a:gd name="T33" fmla="*/ 3 h 9"/>
                  <a:gd name="T34" fmla="*/ 30 w 30"/>
                  <a:gd name="T35" fmla="*/ 3 h 9"/>
                  <a:gd name="T36" fmla="*/ 30 w 30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9">
                    <a:moveTo>
                      <a:pt x="30" y="3"/>
                    </a:move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D4DC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1" name="Freeform 5413"/>
              <p:cNvSpPr>
                <a:spLocks/>
              </p:cNvSpPr>
              <p:nvPr/>
            </p:nvSpPr>
            <p:spPr bwMode="auto">
              <a:xfrm>
                <a:off x="4586" y="1147"/>
                <a:ext cx="30" cy="9"/>
              </a:xfrm>
              <a:custGeom>
                <a:avLst/>
                <a:gdLst>
                  <a:gd name="T0" fmla="*/ 30 w 30"/>
                  <a:gd name="T1" fmla="*/ 3 h 9"/>
                  <a:gd name="T2" fmla="*/ 0 w 30"/>
                  <a:gd name="T3" fmla="*/ 9 h 9"/>
                  <a:gd name="T4" fmla="*/ 0 w 30"/>
                  <a:gd name="T5" fmla="*/ 9 h 9"/>
                  <a:gd name="T6" fmla="*/ 0 w 30"/>
                  <a:gd name="T7" fmla="*/ 7 h 9"/>
                  <a:gd name="T8" fmla="*/ 0 w 30"/>
                  <a:gd name="T9" fmla="*/ 7 h 9"/>
                  <a:gd name="T10" fmla="*/ 0 w 30"/>
                  <a:gd name="T11" fmla="*/ 7 h 9"/>
                  <a:gd name="T12" fmla="*/ 0 w 30"/>
                  <a:gd name="T13" fmla="*/ 7 h 9"/>
                  <a:gd name="T14" fmla="*/ 0 w 30"/>
                  <a:gd name="T15" fmla="*/ 5 h 9"/>
                  <a:gd name="T16" fmla="*/ 0 w 30"/>
                  <a:gd name="T17" fmla="*/ 5 h 9"/>
                  <a:gd name="T18" fmla="*/ 0 w 30"/>
                  <a:gd name="T19" fmla="*/ 5 h 9"/>
                  <a:gd name="T20" fmla="*/ 30 w 30"/>
                  <a:gd name="T21" fmla="*/ 0 h 9"/>
                  <a:gd name="T22" fmla="*/ 30 w 30"/>
                  <a:gd name="T23" fmla="*/ 0 h 9"/>
                  <a:gd name="T24" fmla="*/ 30 w 30"/>
                  <a:gd name="T25" fmla="*/ 2 h 9"/>
                  <a:gd name="T26" fmla="*/ 30 w 30"/>
                  <a:gd name="T27" fmla="*/ 2 h 9"/>
                  <a:gd name="T28" fmla="*/ 30 w 30"/>
                  <a:gd name="T29" fmla="*/ 2 h 9"/>
                  <a:gd name="T30" fmla="*/ 30 w 30"/>
                  <a:gd name="T31" fmla="*/ 2 h 9"/>
                  <a:gd name="T32" fmla="*/ 30 w 30"/>
                  <a:gd name="T33" fmla="*/ 3 h 9"/>
                  <a:gd name="T34" fmla="*/ 30 w 30"/>
                  <a:gd name="T35" fmla="*/ 3 h 9"/>
                  <a:gd name="T36" fmla="*/ 30 w 30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9">
                    <a:moveTo>
                      <a:pt x="30" y="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D4DC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2" name="Freeform 5414"/>
              <p:cNvSpPr>
                <a:spLocks/>
              </p:cNvSpPr>
              <p:nvPr/>
            </p:nvSpPr>
            <p:spPr bwMode="auto">
              <a:xfrm>
                <a:off x="4586" y="1145"/>
                <a:ext cx="30" cy="9"/>
              </a:xfrm>
              <a:custGeom>
                <a:avLst/>
                <a:gdLst>
                  <a:gd name="T0" fmla="*/ 30 w 30"/>
                  <a:gd name="T1" fmla="*/ 4 h 9"/>
                  <a:gd name="T2" fmla="*/ 0 w 30"/>
                  <a:gd name="T3" fmla="*/ 9 h 9"/>
                  <a:gd name="T4" fmla="*/ 0 w 30"/>
                  <a:gd name="T5" fmla="*/ 9 h 9"/>
                  <a:gd name="T6" fmla="*/ 0 w 30"/>
                  <a:gd name="T7" fmla="*/ 7 h 9"/>
                  <a:gd name="T8" fmla="*/ 0 w 30"/>
                  <a:gd name="T9" fmla="*/ 7 h 9"/>
                  <a:gd name="T10" fmla="*/ 0 w 30"/>
                  <a:gd name="T11" fmla="*/ 7 h 9"/>
                  <a:gd name="T12" fmla="*/ 0 w 30"/>
                  <a:gd name="T13" fmla="*/ 7 h 9"/>
                  <a:gd name="T14" fmla="*/ 0 w 30"/>
                  <a:gd name="T15" fmla="*/ 5 h 9"/>
                  <a:gd name="T16" fmla="*/ 0 w 30"/>
                  <a:gd name="T17" fmla="*/ 5 h 9"/>
                  <a:gd name="T18" fmla="*/ 0 w 30"/>
                  <a:gd name="T19" fmla="*/ 5 h 9"/>
                  <a:gd name="T20" fmla="*/ 30 w 30"/>
                  <a:gd name="T21" fmla="*/ 0 h 9"/>
                  <a:gd name="T22" fmla="*/ 30 w 30"/>
                  <a:gd name="T23" fmla="*/ 0 h 9"/>
                  <a:gd name="T24" fmla="*/ 30 w 30"/>
                  <a:gd name="T25" fmla="*/ 2 h 9"/>
                  <a:gd name="T26" fmla="*/ 30 w 30"/>
                  <a:gd name="T27" fmla="*/ 2 h 9"/>
                  <a:gd name="T28" fmla="*/ 30 w 30"/>
                  <a:gd name="T29" fmla="*/ 2 h 9"/>
                  <a:gd name="T30" fmla="*/ 30 w 30"/>
                  <a:gd name="T31" fmla="*/ 2 h 9"/>
                  <a:gd name="T32" fmla="*/ 30 w 30"/>
                  <a:gd name="T33" fmla="*/ 4 h 9"/>
                  <a:gd name="T34" fmla="*/ 30 w 30"/>
                  <a:gd name="T35" fmla="*/ 4 h 9"/>
                  <a:gd name="T36" fmla="*/ 30 w 30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9">
                    <a:moveTo>
                      <a:pt x="30" y="4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D4DC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3" name="Freeform 5415"/>
              <p:cNvSpPr>
                <a:spLocks/>
              </p:cNvSpPr>
              <p:nvPr/>
            </p:nvSpPr>
            <p:spPr bwMode="auto">
              <a:xfrm>
                <a:off x="4586" y="1143"/>
                <a:ext cx="30" cy="9"/>
              </a:xfrm>
              <a:custGeom>
                <a:avLst/>
                <a:gdLst>
                  <a:gd name="T0" fmla="*/ 30 w 30"/>
                  <a:gd name="T1" fmla="*/ 4 h 9"/>
                  <a:gd name="T2" fmla="*/ 0 w 30"/>
                  <a:gd name="T3" fmla="*/ 9 h 9"/>
                  <a:gd name="T4" fmla="*/ 0 w 30"/>
                  <a:gd name="T5" fmla="*/ 9 h 9"/>
                  <a:gd name="T6" fmla="*/ 0 w 30"/>
                  <a:gd name="T7" fmla="*/ 7 h 9"/>
                  <a:gd name="T8" fmla="*/ 0 w 30"/>
                  <a:gd name="T9" fmla="*/ 7 h 9"/>
                  <a:gd name="T10" fmla="*/ 0 w 30"/>
                  <a:gd name="T11" fmla="*/ 7 h 9"/>
                  <a:gd name="T12" fmla="*/ 0 w 30"/>
                  <a:gd name="T13" fmla="*/ 7 h 9"/>
                  <a:gd name="T14" fmla="*/ 0 w 30"/>
                  <a:gd name="T15" fmla="*/ 6 h 9"/>
                  <a:gd name="T16" fmla="*/ 0 w 30"/>
                  <a:gd name="T17" fmla="*/ 6 h 9"/>
                  <a:gd name="T18" fmla="*/ 0 w 30"/>
                  <a:gd name="T19" fmla="*/ 6 h 9"/>
                  <a:gd name="T20" fmla="*/ 30 w 30"/>
                  <a:gd name="T21" fmla="*/ 0 h 9"/>
                  <a:gd name="T22" fmla="*/ 30 w 30"/>
                  <a:gd name="T23" fmla="*/ 0 h 9"/>
                  <a:gd name="T24" fmla="*/ 30 w 30"/>
                  <a:gd name="T25" fmla="*/ 2 h 9"/>
                  <a:gd name="T26" fmla="*/ 30 w 30"/>
                  <a:gd name="T27" fmla="*/ 2 h 9"/>
                  <a:gd name="T28" fmla="*/ 30 w 30"/>
                  <a:gd name="T29" fmla="*/ 2 h 9"/>
                  <a:gd name="T30" fmla="*/ 30 w 30"/>
                  <a:gd name="T31" fmla="*/ 2 h 9"/>
                  <a:gd name="T32" fmla="*/ 30 w 30"/>
                  <a:gd name="T33" fmla="*/ 4 h 9"/>
                  <a:gd name="T34" fmla="*/ 30 w 30"/>
                  <a:gd name="T35" fmla="*/ 4 h 9"/>
                  <a:gd name="T36" fmla="*/ 30 w 30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9">
                    <a:moveTo>
                      <a:pt x="30" y="4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D4DC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4" name="Freeform 5416"/>
              <p:cNvSpPr>
                <a:spLocks/>
              </p:cNvSpPr>
              <p:nvPr/>
            </p:nvSpPr>
            <p:spPr bwMode="auto">
              <a:xfrm>
                <a:off x="4586" y="1141"/>
                <a:ext cx="30" cy="9"/>
              </a:xfrm>
              <a:custGeom>
                <a:avLst/>
                <a:gdLst>
                  <a:gd name="T0" fmla="*/ 30 w 30"/>
                  <a:gd name="T1" fmla="*/ 4 h 9"/>
                  <a:gd name="T2" fmla="*/ 0 w 30"/>
                  <a:gd name="T3" fmla="*/ 9 h 9"/>
                  <a:gd name="T4" fmla="*/ 0 w 30"/>
                  <a:gd name="T5" fmla="*/ 9 h 9"/>
                  <a:gd name="T6" fmla="*/ 0 w 30"/>
                  <a:gd name="T7" fmla="*/ 8 h 9"/>
                  <a:gd name="T8" fmla="*/ 0 w 30"/>
                  <a:gd name="T9" fmla="*/ 8 h 9"/>
                  <a:gd name="T10" fmla="*/ 0 w 30"/>
                  <a:gd name="T11" fmla="*/ 8 h 9"/>
                  <a:gd name="T12" fmla="*/ 0 w 30"/>
                  <a:gd name="T13" fmla="*/ 8 h 9"/>
                  <a:gd name="T14" fmla="*/ 0 w 30"/>
                  <a:gd name="T15" fmla="*/ 6 h 9"/>
                  <a:gd name="T16" fmla="*/ 0 w 30"/>
                  <a:gd name="T17" fmla="*/ 6 h 9"/>
                  <a:gd name="T18" fmla="*/ 0 w 30"/>
                  <a:gd name="T19" fmla="*/ 6 h 9"/>
                  <a:gd name="T20" fmla="*/ 30 w 30"/>
                  <a:gd name="T21" fmla="*/ 0 h 9"/>
                  <a:gd name="T22" fmla="*/ 30 w 30"/>
                  <a:gd name="T23" fmla="*/ 0 h 9"/>
                  <a:gd name="T24" fmla="*/ 30 w 30"/>
                  <a:gd name="T25" fmla="*/ 2 h 9"/>
                  <a:gd name="T26" fmla="*/ 30 w 30"/>
                  <a:gd name="T27" fmla="*/ 2 h 9"/>
                  <a:gd name="T28" fmla="*/ 30 w 30"/>
                  <a:gd name="T29" fmla="*/ 2 h 9"/>
                  <a:gd name="T30" fmla="*/ 30 w 30"/>
                  <a:gd name="T31" fmla="*/ 2 h 9"/>
                  <a:gd name="T32" fmla="*/ 30 w 30"/>
                  <a:gd name="T33" fmla="*/ 4 h 9"/>
                  <a:gd name="T34" fmla="*/ 30 w 30"/>
                  <a:gd name="T35" fmla="*/ 4 h 9"/>
                  <a:gd name="T36" fmla="*/ 30 w 30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9">
                    <a:moveTo>
                      <a:pt x="30" y="4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D4D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5" name="Freeform 5417"/>
              <p:cNvSpPr>
                <a:spLocks/>
              </p:cNvSpPr>
              <p:nvPr/>
            </p:nvSpPr>
            <p:spPr bwMode="auto">
              <a:xfrm>
                <a:off x="4586" y="1139"/>
                <a:ext cx="30" cy="10"/>
              </a:xfrm>
              <a:custGeom>
                <a:avLst/>
                <a:gdLst>
                  <a:gd name="T0" fmla="*/ 30 w 30"/>
                  <a:gd name="T1" fmla="*/ 4 h 10"/>
                  <a:gd name="T2" fmla="*/ 0 w 30"/>
                  <a:gd name="T3" fmla="*/ 10 h 10"/>
                  <a:gd name="T4" fmla="*/ 0 w 30"/>
                  <a:gd name="T5" fmla="*/ 10 h 10"/>
                  <a:gd name="T6" fmla="*/ 0 w 30"/>
                  <a:gd name="T7" fmla="*/ 8 h 10"/>
                  <a:gd name="T8" fmla="*/ 0 w 30"/>
                  <a:gd name="T9" fmla="*/ 8 h 10"/>
                  <a:gd name="T10" fmla="*/ 0 w 30"/>
                  <a:gd name="T11" fmla="*/ 8 h 10"/>
                  <a:gd name="T12" fmla="*/ 0 w 30"/>
                  <a:gd name="T13" fmla="*/ 8 h 10"/>
                  <a:gd name="T14" fmla="*/ 0 w 30"/>
                  <a:gd name="T15" fmla="*/ 6 h 10"/>
                  <a:gd name="T16" fmla="*/ 0 w 30"/>
                  <a:gd name="T17" fmla="*/ 6 h 10"/>
                  <a:gd name="T18" fmla="*/ 0 w 30"/>
                  <a:gd name="T19" fmla="*/ 6 h 10"/>
                  <a:gd name="T20" fmla="*/ 30 w 30"/>
                  <a:gd name="T21" fmla="*/ 0 h 10"/>
                  <a:gd name="T22" fmla="*/ 30 w 30"/>
                  <a:gd name="T23" fmla="*/ 0 h 10"/>
                  <a:gd name="T24" fmla="*/ 30 w 30"/>
                  <a:gd name="T25" fmla="*/ 2 h 10"/>
                  <a:gd name="T26" fmla="*/ 30 w 30"/>
                  <a:gd name="T27" fmla="*/ 2 h 10"/>
                  <a:gd name="T28" fmla="*/ 30 w 30"/>
                  <a:gd name="T29" fmla="*/ 2 h 10"/>
                  <a:gd name="T30" fmla="*/ 30 w 30"/>
                  <a:gd name="T31" fmla="*/ 2 h 10"/>
                  <a:gd name="T32" fmla="*/ 30 w 30"/>
                  <a:gd name="T33" fmla="*/ 4 h 10"/>
                  <a:gd name="T34" fmla="*/ 30 w 30"/>
                  <a:gd name="T35" fmla="*/ 4 h 10"/>
                  <a:gd name="T36" fmla="*/ 30 w 30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10">
                    <a:moveTo>
                      <a:pt x="30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D7D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6" name="Freeform 5418"/>
              <p:cNvSpPr>
                <a:spLocks/>
              </p:cNvSpPr>
              <p:nvPr/>
            </p:nvSpPr>
            <p:spPr bwMode="auto">
              <a:xfrm>
                <a:off x="4586" y="1137"/>
                <a:ext cx="30" cy="10"/>
              </a:xfrm>
              <a:custGeom>
                <a:avLst/>
                <a:gdLst>
                  <a:gd name="T0" fmla="*/ 30 w 30"/>
                  <a:gd name="T1" fmla="*/ 4 h 10"/>
                  <a:gd name="T2" fmla="*/ 0 w 30"/>
                  <a:gd name="T3" fmla="*/ 10 h 10"/>
                  <a:gd name="T4" fmla="*/ 0 w 30"/>
                  <a:gd name="T5" fmla="*/ 10 h 10"/>
                  <a:gd name="T6" fmla="*/ 0 w 30"/>
                  <a:gd name="T7" fmla="*/ 8 h 10"/>
                  <a:gd name="T8" fmla="*/ 0 w 30"/>
                  <a:gd name="T9" fmla="*/ 8 h 10"/>
                  <a:gd name="T10" fmla="*/ 0 w 30"/>
                  <a:gd name="T11" fmla="*/ 8 h 10"/>
                  <a:gd name="T12" fmla="*/ 0 w 30"/>
                  <a:gd name="T13" fmla="*/ 8 h 10"/>
                  <a:gd name="T14" fmla="*/ 0 w 30"/>
                  <a:gd name="T15" fmla="*/ 6 h 10"/>
                  <a:gd name="T16" fmla="*/ 0 w 30"/>
                  <a:gd name="T17" fmla="*/ 6 h 10"/>
                  <a:gd name="T18" fmla="*/ 0 w 30"/>
                  <a:gd name="T19" fmla="*/ 6 h 10"/>
                  <a:gd name="T20" fmla="*/ 30 w 30"/>
                  <a:gd name="T21" fmla="*/ 0 h 10"/>
                  <a:gd name="T22" fmla="*/ 30 w 30"/>
                  <a:gd name="T23" fmla="*/ 0 h 10"/>
                  <a:gd name="T24" fmla="*/ 30 w 30"/>
                  <a:gd name="T25" fmla="*/ 2 h 10"/>
                  <a:gd name="T26" fmla="*/ 30 w 30"/>
                  <a:gd name="T27" fmla="*/ 2 h 10"/>
                  <a:gd name="T28" fmla="*/ 30 w 30"/>
                  <a:gd name="T29" fmla="*/ 2 h 10"/>
                  <a:gd name="T30" fmla="*/ 30 w 30"/>
                  <a:gd name="T31" fmla="*/ 2 h 10"/>
                  <a:gd name="T32" fmla="*/ 30 w 30"/>
                  <a:gd name="T33" fmla="*/ 4 h 10"/>
                  <a:gd name="T34" fmla="*/ 30 w 30"/>
                  <a:gd name="T35" fmla="*/ 4 h 10"/>
                  <a:gd name="T36" fmla="*/ 30 w 30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10">
                    <a:moveTo>
                      <a:pt x="30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D7D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7" name="Freeform 5419"/>
              <p:cNvSpPr>
                <a:spLocks/>
              </p:cNvSpPr>
              <p:nvPr/>
            </p:nvSpPr>
            <p:spPr bwMode="auto">
              <a:xfrm>
                <a:off x="4586" y="1135"/>
                <a:ext cx="30" cy="10"/>
              </a:xfrm>
              <a:custGeom>
                <a:avLst/>
                <a:gdLst>
                  <a:gd name="T0" fmla="*/ 30 w 30"/>
                  <a:gd name="T1" fmla="*/ 4 h 10"/>
                  <a:gd name="T2" fmla="*/ 0 w 30"/>
                  <a:gd name="T3" fmla="*/ 10 h 10"/>
                  <a:gd name="T4" fmla="*/ 0 w 30"/>
                  <a:gd name="T5" fmla="*/ 10 h 10"/>
                  <a:gd name="T6" fmla="*/ 0 w 30"/>
                  <a:gd name="T7" fmla="*/ 8 h 10"/>
                  <a:gd name="T8" fmla="*/ 0 w 30"/>
                  <a:gd name="T9" fmla="*/ 8 h 10"/>
                  <a:gd name="T10" fmla="*/ 0 w 30"/>
                  <a:gd name="T11" fmla="*/ 8 h 10"/>
                  <a:gd name="T12" fmla="*/ 0 w 30"/>
                  <a:gd name="T13" fmla="*/ 8 h 10"/>
                  <a:gd name="T14" fmla="*/ 0 w 30"/>
                  <a:gd name="T15" fmla="*/ 6 h 10"/>
                  <a:gd name="T16" fmla="*/ 0 w 30"/>
                  <a:gd name="T17" fmla="*/ 6 h 10"/>
                  <a:gd name="T18" fmla="*/ 0 w 30"/>
                  <a:gd name="T19" fmla="*/ 6 h 10"/>
                  <a:gd name="T20" fmla="*/ 28 w 30"/>
                  <a:gd name="T21" fmla="*/ 0 h 10"/>
                  <a:gd name="T22" fmla="*/ 28 w 30"/>
                  <a:gd name="T23" fmla="*/ 0 h 10"/>
                  <a:gd name="T24" fmla="*/ 28 w 30"/>
                  <a:gd name="T25" fmla="*/ 2 h 10"/>
                  <a:gd name="T26" fmla="*/ 30 w 30"/>
                  <a:gd name="T27" fmla="*/ 2 h 10"/>
                  <a:gd name="T28" fmla="*/ 30 w 30"/>
                  <a:gd name="T29" fmla="*/ 2 h 10"/>
                  <a:gd name="T30" fmla="*/ 30 w 30"/>
                  <a:gd name="T31" fmla="*/ 2 h 10"/>
                  <a:gd name="T32" fmla="*/ 30 w 30"/>
                  <a:gd name="T33" fmla="*/ 4 h 10"/>
                  <a:gd name="T34" fmla="*/ 30 w 30"/>
                  <a:gd name="T35" fmla="*/ 4 h 10"/>
                  <a:gd name="T36" fmla="*/ 30 w 30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10">
                    <a:moveTo>
                      <a:pt x="30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D7D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8" name="Freeform 5420"/>
              <p:cNvSpPr>
                <a:spLocks/>
              </p:cNvSpPr>
              <p:nvPr/>
            </p:nvSpPr>
            <p:spPr bwMode="auto">
              <a:xfrm>
                <a:off x="4586" y="1133"/>
                <a:ext cx="30" cy="10"/>
              </a:xfrm>
              <a:custGeom>
                <a:avLst/>
                <a:gdLst>
                  <a:gd name="T0" fmla="*/ 30 w 30"/>
                  <a:gd name="T1" fmla="*/ 4 h 10"/>
                  <a:gd name="T2" fmla="*/ 0 w 30"/>
                  <a:gd name="T3" fmla="*/ 10 h 10"/>
                  <a:gd name="T4" fmla="*/ 0 w 30"/>
                  <a:gd name="T5" fmla="*/ 10 h 10"/>
                  <a:gd name="T6" fmla="*/ 0 w 30"/>
                  <a:gd name="T7" fmla="*/ 8 h 10"/>
                  <a:gd name="T8" fmla="*/ 0 w 30"/>
                  <a:gd name="T9" fmla="*/ 8 h 10"/>
                  <a:gd name="T10" fmla="*/ 0 w 30"/>
                  <a:gd name="T11" fmla="*/ 8 h 10"/>
                  <a:gd name="T12" fmla="*/ 0 w 30"/>
                  <a:gd name="T13" fmla="*/ 8 h 10"/>
                  <a:gd name="T14" fmla="*/ 0 w 30"/>
                  <a:gd name="T15" fmla="*/ 6 h 10"/>
                  <a:gd name="T16" fmla="*/ 0 w 30"/>
                  <a:gd name="T17" fmla="*/ 6 h 10"/>
                  <a:gd name="T18" fmla="*/ 0 w 30"/>
                  <a:gd name="T19" fmla="*/ 6 h 10"/>
                  <a:gd name="T20" fmla="*/ 0 w 30"/>
                  <a:gd name="T21" fmla="*/ 6 h 10"/>
                  <a:gd name="T22" fmla="*/ 28 w 30"/>
                  <a:gd name="T23" fmla="*/ 0 h 10"/>
                  <a:gd name="T24" fmla="*/ 28 w 30"/>
                  <a:gd name="T25" fmla="*/ 0 h 10"/>
                  <a:gd name="T26" fmla="*/ 28 w 30"/>
                  <a:gd name="T27" fmla="*/ 2 h 10"/>
                  <a:gd name="T28" fmla="*/ 28 w 30"/>
                  <a:gd name="T29" fmla="*/ 2 h 10"/>
                  <a:gd name="T30" fmla="*/ 28 w 30"/>
                  <a:gd name="T31" fmla="*/ 2 h 10"/>
                  <a:gd name="T32" fmla="*/ 28 w 30"/>
                  <a:gd name="T33" fmla="*/ 2 h 10"/>
                  <a:gd name="T34" fmla="*/ 28 w 30"/>
                  <a:gd name="T35" fmla="*/ 4 h 10"/>
                  <a:gd name="T36" fmla="*/ 30 w 30"/>
                  <a:gd name="T37" fmla="*/ 4 h 10"/>
                  <a:gd name="T38" fmla="*/ 30 w 30"/>
                  <a:gd name="T39" fmla="*/ 4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0" h="10">
                    <a:moveTo>
                      <a:pt x="30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D7DF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9" name="Freeform 5421"/>
              <p:cNvSpPr>
                <a:spLocks/>
              </p:cNvSpPr>
              <p:nvPr/>
            </p:nvSpPr>
            <p:spPr bwMode="auto">
              <a:xfrm>
                <a:off x="4586" y="1132"/>
                <a:ext cx="28" cy="9"/>
              </a:xfrm>
              <a:custGeom>
                <a:avLst/>
                <a:gdLst>
                  <a:gd name="T0" fmla="*/ 28 w 28"/>
                  <a:gd name="T1" fmla="*/ 3 h 9"/>
                  <a:gd name="T2" fmla="*/ 0 w 28"/>
                  <a:gd name="T3" fmla="*/ 9 h 9"/>
                  <a:gd name="T4" fmla="*/ 0 w 28"/>
                  <a:gd name="T5" fmla="*/ 9 h 9"/>
                  <a:gd name="T6" fmla="*/ 0 w 28"/>
                  <a:gd name="T7" fmla="*/ 9 h 9"/>
                  <a:gd name="T8" fmla="*/ 0 w 28"/>
                  <a:gd name="T9" fmla="*/ 7 h 9"/>
                  <a:gd name="T10" fmla="*/ 0 w 28"/>
                  <a:gd name="T11" fmla="*/ 7 h 9"/>
                  <a:gd name="T12" fmla="*/ 0 w 28"/>
                  <a:gd name="T13" fmla="*/ 7 h 9"/>
                  <a:gd name="T14" fmla="*/ 0 w 28"/>
                  <a:gd name="T15" fmla="*/ 7 h 9"/>
                  <a:gd name="T16" fmla="*/ 0 w 28"/>
                  <a:gd name="T17" fmla="*/ 7 h 9"/>
                  <a:gd name="T18" fmla="*/ 0 w 28"/>
                  <a:gd name="T19" fmla="*/ 7 h 9"/>
                  <a:gd name="T20" fmla="*/ 0 w 28"/>
                  <a:gd name="T21" fmla="*/ 5 h 9"/>
                  <a:gd name="T22" fmla="*/ 28 w 28"/>
                  <a:gd name="T23" fmla="*/ 0 h 9"/>
                  <a:gd name="T24" fmla="*/ 28 w 28"/>
                  <a:gd name="T25" fmla="*/ 0 h 9"/>
                  <a:gd name="T26" fmla="*/ 28 w 28"/>
                  <a:gd name="T27" fmla="*/ 1 h 9"/>
                  <a:gd name="T28" fmla="*/ 28 w 28"/>
                  <a:gd name="T29" fmla="*/ 1 h 9"/>
                  <a:gd name="T30" fmla="*/ 28 w 28"/>
                  <a:gd name="T31" fmla="*/ 1 h 9"/>
                  <a:gd name="T32" fmla="*/ 28 w 28"/>
                  <a:gd name="T33" fmla="*/ 1 h 9"/>
                  <a:gd name="T34" fmla="*/ 28 w 28"/>
                  <a:gd name="T35" fmla="*/ 3 h 9"/>
                  <a:gd name="T36" fmla="*/ 28 w 28"/>
                  <a:gd name="T37" fmla="*/ 3 h 9"/>
                  <a:gd name="T38" fmla="*/ 28 w 28"/>
                  <a:gd name="T39" fmla="*/ 3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" h="9">
                    <a:moveTo>
                      <a:pt x="28" y="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D7DF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0" name="Freeform 5422"/>
              <p:cNvSpPr>
                <a:spLocks/>
              </p:cNvSpPr>
              <p:nvPr/>
            </p:nvSpPr>
            <p:spPr bwMode="auto">
              <a:xfrm>
                <a:off x="4586" y="1130"/>
                <a:ext cx="28" cy="9"/>
              </a:xfrm>
              <a:custGeom>
                <a:avLst/>
                <a:gdLst>
                  <a:gd name="T0" fmla="*/ 28 w 28"/>
                  <a:gd name="T1" fmla="*/ 3 h 9"/>
                  <a:gd name="T2" fmla="*/ 0 w 28"/>
                  <a:gd name="T3" fmla="*/ 9 h 9"/>
                  <a:gd name="T4" fmla="*/ 0 w 28"/>
                  <a:gd name="T5" fmla="*/ 5 h 9"/>
                  <a:gd name="T6" fmla="*/ 28 w 28"/>
                  <a:gd name="T7" fmla="*/ 0 h 9"/>
                  <a:gd name="T8" fmla="*/ 28 w 28"/>
                  <a:gd name="T9" fmla="*/ 0 h 9"/>
                  <a:gd name="T10" fmla="*/ 28 w 28"/>
                  <a:gd name="T11" fmla="*/ 2 h 9"/>
                  <a:gd name="T12" fmla="*/ 28 w 28"/>
                  <a:gd name="T13" fmla="*/ 2 h 9"/>
                  <a:gd name="T14" fmla="*/ 28 w 28"/>
                  <a:gd name="T15" fmla="*/ 2 h 9"/>
                  <a:gd name="T16" fmla="*/ 28 w 28"/>
                  <a:gd name="T17" fmla="*/ 2 h 9"/>
                  <a:gd name="T18" fmla="*/ 28 w 28"/>
                  <a:gd name="T19" fmla="*/ 3 h 9"/>
                  <a:gd name="T20" fmla="*/ 28 w 28"/>
                  <a:gd name="T21" fmla="*/ 3 h 9"/>
                  <a:gd name="T22" fmla="*/ 28 w 28"/>
                  <a:gd name="T23" fmla="*/ 3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9">
                    <a:moveTo>
                      <a:pt x="28" y="3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D7DF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1" name="Freeform 5423"/>
              <p:cNvSpPr>
                <a:spLocks/>
              </p:cNvSpPr>
              <p:nvPr/>
            </p:nvSpPr>
            <p:spPr bwMode="auto">
              <a:xfrm>
                <a:off x="4586" y="1128"/>
                <a:ext cx="28" cy="9"/>
              </a:xfrm>
              <a:custGeom>
                <a:avLst/>
                <a:gdLst>
                  <a:gd name="T0" fmla="*/ 28 w 28"/>
                  <a:gd name="T1" fmla="*/ 4 h 9"/>
                  <a:gd name="T2" fmla="*/ 0 w 28"/>
                  <a:gd name="T3" fmla="*/ 9 h 9"/>
                  <a:gd name="T4" fmla="*/ 0 w 28"/>
                  <a:gd name="T5" fmla="*/ 5 h 9"/>
                  <a:gd name="T6" fmla="*/ 28 w 28"/>
                  <a:gd name="T7" fmla="*/ 0 h 9"/>
                  <a:gd name="T8" fmla="*/ 28 w 28"/>
                  <a:gd name="T9" fmla="*/ 0 h 9"/>
                  <a:gd name="T10" fmla="*/ 28 w 28"/>
                  <a:gd name="T11" fmla="*/ 2 h 9"/>
                  <a:gd name="T12" fmla="*/ 28 w 28"/>
                  <a:gd name="T13" fmla="*/ 2 h 9"/>
                  <a:gd name="T14" fmla="*/ 28 w 28"/>
                  <a:gd name="T15" fmla="*/ 2 h 9"/>
                  <a:gd name="T16" fmla="*/ 28 w 28"/>
                  <a:gd name="T17" fmla="*/ 2 h 9"/>
                  <a:gd name="T18" fmla="*/ 28 w 28"/>
                  <a:gd name="T19" fmla="*/ 4 h 9"/>
                  <a:gd name="T20" fmla="*/ 28 w 28"/>
                  <a:gd name="T21" fmla="*/ 4 h 9"/>
                  <a:gd name="T22" fmla="*/ 28 w 28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9">
                    <a:moveTo>
                      <a:pt x="28" y="4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D7DF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2" name="Freeform 5424"/>
              <p:cNvSpPr>
                <a:spLocks/>
              </p:cNvSpPr>
              <p:nvPr/>
            </p:nvSpPr>
            <p:spPr bwMode="auto">
              <a:xfrm>
                <a:off x="4586" y="1126"/>
                <a:ext cx="28" cy="9"/>
              </a:xfrm>
              <a:custGeom>
                <a:avLst/>
                <a:gdLst>
                  <a:gd name="T0" fmla="*/ 28 w 28"/>
                  <a:gd name="T1" fmla="*/ 4 h 9"/>
                  <a:gd name="T2" fmla="*/ 0 w 28"/>
                  <a:gd name="T3" fmla="*/ 9 h 9"/>
                  <a:gd name="T4" fmla="*/ 0 w 28"/>
                  <a:gd name="T5" fmla="*/ 6 h 9"/>
                  <a:gd name="T6" fmla="*/ 28 w 28"/>
                  <a:gd name="T7" fmla="*/ 0 h 9"/>
                  <a:gd name="T8" fmla="*/ 28 w 28"/>
                  <a:gd name="T9" fmla="*/ 0 h 9"/>
                  <a:gd name="T10" fmla="*/ 28 w 28"/>
                  <a:gd name="T11" fmla="*/ 2 h 9"/>
                  <a:gd name="T12" fmla="*/ 28 w 28"/>
                  <a:gd name="T13" fmla="*/ 2 h 9"/>
                  <a:gd name="T14" fmla="*/ 28 w 28"/>
                  <a:gd name="T15" fmla="*/ 2 h 9"/>
                  <a:gd name="T16" fmla="*/ 28 w 28"/>
                  <a:gd name="T17" fmla="*/ 2 h 9"/>
                  <a:gd name="T18" fmla="*/ 28 w 28"/>
                  <a:gd name="T19" fmla="*/ 4 h 9"/>
                  <a:gd name="T20" fmla="*/ 28 w 28"/>
                  <a:gd name="T21" fmla="*/ 4 h 9"/>
                  <a:gd name="T22" fmla="*/ 28 w 28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9">
                    <a:moveTo>
                      <a:pt x="28" y="4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DBE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3" name="Freeform 5425"/>
              <p:cNvSpPr>
                <a:spLocks/>
              </p:cNvSpPr>
              <p:nvPr/>
            </p:nvSpPr>
            <p:spPr bwMode="auto">
              <a:xfrm>
                <a:off x="4586" y="1124"/>
                <a:ext cx="28" cy="9"/>
              </a:xfrm>
              <a:custGeom>
                <a:avLst/>
                <a:gdLst>
                  <a:gd name="T0" fmla="*/ 28 w 28"/>
                  <a:gd name="T1" fmla="*/ 4 h 9"/>
                  <a:gd name="T2" fmla="*/ 0 w 28"/>
                  <a:gd name="T3" fmla="*/ 9 h 9"/>
                  <a:gd name="T4" fmla="*/ 0 w 28"/>
                  <a:gd name="T5" fmla="*/ 8 h 9"/>
                  <a:gd name="T6" fmla="*/ 0 w 28"/>
                  <a:gd name="T7" fmla="*/ 6 h 9"/>
                  <a:gd name="T8" fmla="*/ 28 w 28"/>
                  <a:gd name="T9" fmla="*/ 0 h 9"/>
                  <a:gd name="T10" fmla="*/ 28 w 28"/>
                  <a:gd name="T11" fmla="*/ 0 h 9"/>
                  <a:gd name="T12" fmla="*/ 28 w 28"/>
                  <a:gd name="T13" fmla="*/ 2 h 9"/>
                  <a:gd name="T14" fmla="*/ 28 w 28"/>
                  <a:gd name="T15" fmla="*/ 2 h 9"/>
                  <a:gd name="T16" fmla="*/ 28 w 28"/>
                  <a:gd name="T17" fmla="*/ 2 h 9"/>
                  <a:gd name="T18" fmla="*/ 28 w 28"/>
                  <a:gd name="T19" fmla="*/ 2 h 9"/>
                  <a:gd name="T20" fmla="*/ 28 w 28"/>
                  <a:gd name="T21" fmla="*/ 4 h 9"/>
                  <a:gd name="T22" fmla="*/ 28 w 28"/>
                  <a:gd name="T23" fmla="*/ 4 h 9"/>
                  <a:gd name="T24" fmla="*/ 28 w 28"/>
                  <a:gd name="T25" fmla="*/ 4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9">
                    <a:moveTo>
                      <a:pt x="28" y="4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DBE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4" name="Freeform 5426"/>
              <p:cNvSpPr>
                <a:spLocks/>
              </p:cNvSpPr>
              <p:nvPr/>
            </p:nvSpPr>
            <p:spPr bwMode="auto">
              <a:xfrm>
                <a:off x="4586" y="1122"/>
                <a:ext cx="28" cy="10"/>
              </a:xfrm>
              <a:custGeom>
                <a:avLst/>
                <a:gdLst>
                  <a:gd name="T0" fmla="*/ 28 w 28"/>
                  <a:gd name="T1" fmla="*/ 4 h 10"/>
                  <a:gd name="T2" fmla="*/ 0 w 28"/>
                  <a:gd name="T3" fmla="*/ 10 h 10"/>
                  <a:gd name="T4" fmla="*/ 0 w 28"/>
                  <a:gd name="T5" fmla="*/ 10 h 10"/>
                  <a:gd name="T6" fmla="*/ 0 w 28"/>
                  <a:gd name="T7" fmla="*/ 6 h 10"/>
                  <a:gd name="T8" fmla="*/ 28 w 28"/>
                  <a:gd name="T9" fmla="*/ 0 h 10"/>
                  <a:gd name="T10" fmla="*/ 28 w 28"/>
                  <a:gd name="T11" fmla="*/ 0 h 10"/>
                  <a:gd name="T12" fmla="*/ 28 w 28"/>
                  <a:gd name="T13" fmla="*/ 2 h 10"/>
                  <a:gd name="T14" fmla="*/ 28 w 28"/>
                  <a:gd name="T15" fmla="*/ 2 h 10"/>
                  <a:gd name="T16" fmla="*/ 28 w 28"/>
                  <a:gd name="T17" fmla="*/ 2 h 10"/>
                  <a:gd name="T18" fmla="*/ 28 w 28"/>
                  <a:gd name="T19" fmla="*/ 2 h 10"/>
                  <a:gd name="T20" fmla="*/ 28 w 28"/>
                  <a:gd name="T21" fmla="*/ 4 h 10"/>
                  <a:gd name="T22" fmla="*/ 28 w 28"/>
                  <a:gd name="T23" fmla="*/ 4 h 10"/>
                  <a:gd name="T24" fmla="*/ 28 w 28"/>
                  <a:gd name="T25" fmla="*/ 4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10">
                    <a:moveTo>
                      <a:pt x="28" y="4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DBE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5" name="Freeform 5427"/>
              <p:cNvSpPr>
                <a:spLocks/>
              </p:cNvSpPr>
              <p:nvPr/>
            </p:nvSpPr>
            <p:spPr bwMode="auto">
              <a:xfrm>
                <a:off x="4586" y="1120"/>
                <a:ext cx="28" cy="10"/>
              </a:xfrm>
              <a:custGeom>
                <a:avLst/>
                <a:gdLst>
                  <a:gd name="T0" fmla="*/ 28 w 28"/>
                  <a:gd name="T1" fmla="*/ 4 h 10"/>
                  <a:gd name="T2" fmla="*/ 0 w 28"/>
                  <a:gd name="T3" fmla="*/ 10 h 10"/>
                  <a:gd name="T4" fmla="*/ 0 w 28"/>
                  <a:gd name="T5" fmla="*/ 6 h 10"/>
                  <a:gd name="T6" fmla="*/ 28 w 28"/>
                  <a:gd name="T7" fmla="*/ 0 h 10"/>
                  <a:gd name="T8" fmla="*/ 28 w 28"/>
                  <a:gd name="T9" fmla="*/ 0 h 10"/>
                  <a:gd name="T10" fmla="*/ 28 w 28"/>
                  <a:gd name="T11" fmla="*/ 2 h 10"/>
                  <a:gd name="T12" fmla="*/ 28 w 28"/>
                  <a:gd name="T13" fmla="*/ 2 h 10"/>
                  <a:gd name="T14" fmla="*/ 28 w 28"/>
                  <a:gd name="T15" fmla="*/ 2 h 10"/>
                  <a:gd name="T16" fmla="*/ 28 w 28"/>
                  <a:gd name="T17" fmla="*/ 2 h 10"/>
                  <a:gd name="T18" fmla="*/ 28 w 28"/>
                  <a:gd name="T19" fmla="*/ 4 h 10"/>
                  <a:gd name="T20" fmla="*/ 28 w 28"/>
                  <a:gd name="T21" fmla="*/ 4 h 10"/>
                  <a:gd name="T22" fmla="*/ 28 w 28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10">
                    <a:moveTo>
                      <a:pt x="28" y="4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DBE1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6" name="Freeform 5428"/>
              <p:cNvSpPr>
                <a:spLocks/>
              </p:cNvSpPr>
              <p:nvPr/>
            </p:nvSpPr>
            <p:spPr bwMode="auto">
              <a:xfrm>
                <a:off x="4586" y="1118"/>
                <a:ext cx="28" cy="10"/>
              </a:xfrm>
              <a:custGeom>
                <a:avLst/>
                <a:gdLst>
                  <a:gd name="T0" fmla="*/ 28 w 28"/>
                  <a:gd name="T1" fmla="*/ 4 h 10"/>
                  <a:gd name="T2" fmla="*/ 0 w 28"/>
                  <a:gd name="T3" fmla="*/ 10 h 10"/>
                  <a:gd name="T4" fmla="*/ 0 w 28"/>
                  <a:gd name="T5" fmla="*/ 6 h 10"/>
                  <a:gd name="T6" fmla="*/ 28 w 28"/>
                  <a:gd name="T7" fmla="*/ 0 h 10"/>
                  <a:gd name="T8" fmla="*/ 28 w 28"/>
                  <a:gd name="T9" fmla="*/ 0 h 10"/>
                  <a:gd name="T10" fmla="*/ 28 w 28"/>
                  <a:gd name="T11" fmla="*/ 2 h 10"/>
                  <a:gd name="T12" fmla="*/ 28 w 28"/>
                  <a:gd name="T13" fmla="*/ 2 h 10"/>
                  <a:gd name="T14" fmla="*/ 28 w 28"/>
                  <a:gd name="T15" fmla="*/ 2 h 10"/>
                  <a:gd name="T16" fmla="*/ 28 w 28"/>
                  <a:gd name="T17" fmla="*/ 2 h 10"/>
                  <a:gd name="T18" fmla="*/ 28 w 28"/>
                  <a:gd name="T19" fmla="*/ 4 h 10"/>
                  <a:gd name="T20" fmla="*/ 28 w 28"/>
                  <a:gd name="T21" fmla="*/ 4 h 10"/>
                  <a:gd name="T22" fmla="*/ 28 w 28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10">
                    <a:moveTo>
                      <a:pt x="28" y="4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DBE1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7" name="Freeform 5429"/>
              <p:cNvSpPr>
                <a:spLocks/>
              </p:cNvSpPr>
              <p:nvPr/>
            </p:nvSpPr>
            <p:spPr bwMode="auto">
              <a:xfrm>
                <a:off x="4586" y="1117"/>
                <a:ext cx="28" cy="9"/>
              </a:xfrm>
              <a:custGeom>
                <a:avLst/>
                <a:gdLst>
                  <a:gd name="T0" fmla="*/ 28 w 28"/>
                  <a:gd name="T1" fmla="*/ 3 h 9"/>
                  <a:gd name="T2" fmla="*/ 0 w 28"/>
                  <a:gd name="T3" fmla="*/ 9 h 9"/>
                  <a:gd name="T4" fmla="*/ 0 w 28"/>
                  <a:gd name="T5" fmla="*/ 5 h 9"/>
                  <a:gd name="T6" fmla="*/ 28 w 28"/>
                  <a:gd name="T7" fmla="*/ 0 h 9"/>
                  <a:gd name="T8" fmla="*/ 28 w 28"/>
                  <a:gd name="T9" fmla="*/ 0 h 9"/>
                  <a:gd name="T10" fmla="*/ 28 w 28"/>
                  <a:gd name="T11" fmla="*/ 1 h 9"/>
                  <a:gd name="T12" fmla="*/ 28 w 28"/>
                  <a:gd name="T13" fmla="*/ 1 h 9"/>
                  <a:gd name="T14" fmla="*/ 28 w 28"/>
                  <a:gd name="T15" fmla="*/ 1 h 9"/>
                  <a:gd name="T16" fmla="*/ 28 w 28"/>
                  <a:gd name="T17" fmla="*/ 1 h 9"/>
                  <a:gd name="T18" fmla="*/ 28 w 28"/>
                  <a:gd name="T19" fmla="*/ 3 h 9"/>
                  <a:gd name="T20" fmla="*/ 28 w 28"/>
                  <a:gd name="T21" fmla="*/ 3 h 9"/>
                  <a:gd name="T22" fmla="*/ 28 w 28"/>
                  <a:gd name="T23" fmla="*/ 3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9">
                    <a:moveTo>
                      <a:pt x="28" y="3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DBE1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8" name="Freeform 5430"/>
              <p:cNvSpPr>
                <a:spLocks/>
              </p:cNvSpPr>
              <p:nvPr/>
            </p:nvSpPr>
            <p:spPr bwMode="auto">
              <a:xfrm>
                <a:off x="4586" y="1115"/>
                <a:ext cx="28" cy="9"/>
              </a:xfrm>
              <a:custGeom>
                <a:avLst/>
                <a:gdLst>
                  <a:gd name="T0" fmla="*/ 28 w 28"/>
                  <a:gd name="T1" fmla="*/ 3 h 9"/>
                  <a:gd name="T2" fmla="*/ 0 w 28"/>
                  <a:gd name="T3" fmla="*/ 9 h 9"/>
                  <a:gd name="T4" fmla="*/ 0 w 28"/>
                  <a:gd name="T5" fmla="*/ 5 h 9"/>
                  <a:gd name="T6" fmla="*/ 28 w 28"/>
                  <a:gd name="T7" fmla="*/ 0 h 9"/>
                  <a:gd name="T8" fmla="*/ 28 w 28"/>
                  <a:gd name="T9" fmla="*/ 0 h 9"/>
                  <a:gd name="T10" fmla="*/ 28 w 28"/>
                  <a:gd name="T11" fmla="*/ 2 h 9"/>
                  <a:gd name="T12" fmla="*/ 28 w 28"/>
                  <a:gd name="T13" fmla="*/ 2 h 9"/>
                  <a:gd name="T14" fmla="*/ 28 w 28"/>
                  <a:gd name="T15" fmla="*/ 2 h 9"/>
                  <a:gd name="T16" fmla="*/ 28 w 28"/>
                  <a:gd name="T17" fmla="*/ 2 h 9"/>
                  <a:gd name="T18" fmla="*/ 28 w 28"/>
                  <a:gd name="T19" fmla="*/ 3 h 9"/>
                  <a:gd name="T20" fmla="*/ 28 w 28"/>
                  <a:gd name="T21" fmla="*/ 3 h 9"/>
                  <a:gd name="T22" fmla="*/ 28 w 28"/>
                  <a:gd name="T23" fmla="*/ 3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9">
                    <a:moveTo>
                      <a:pt x="28" y="3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DBE1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9" name="Freeform 5431"/>
              <p:cNvSpPr>
                <a:spLocks/>
              </p:cNvSpPr>
              <p:nvPr/>
            </p:nvSpPr>
            <p:spPr bwMode="auto">
              <a:xfrm>
                <a:off x="4586" y="1113"/>
                <a:ext cx="28" cy="9"/>
              </a:xfrm>
              <a:custGeom>
                <a:avLst/>
                <a:gdLst>
                  <a:gd name="T0" fmla="*/ 28 w 28"/>
                  <a:gd name="T1" fmla="*/ 4 h 9"/>
                  <a:gd name="T2" fmla="*/ 0 w 28"/>
                  <a:gd name="T3" fmla="*/ 9 h 9"/>
                  <a:gd name="T4" fmla="*/ 0 w 28"/>
                  <a:gd name="T5" fmla="*/ 5 h 9"/>
                  <a:gd name="T6" fmla="*/ 28 w 28"/>
                  <a:gd name="T7" fmla="*/ 0 h 9"/>
                  <a:gd name="T8" fmla="*/ 28 w 28"/>
                  <a:gd name="T9" fmla="*/ 0 h 9"/>
                  <a:gd name="T10" fmla="*/ 28 w 28"/>
                  <a:gd name="T11" fmla="*/ 2 h 9"/>
                  <a:gd name="T12" fmla="*/ 28 w 28"/>
                  <a:gd name="T13" fmla="*/ 2 h 9"/>
                  <a:gd name="T14" fmla="*/ 28 w 28"/>
                  <a:gd name="T15" fmla="*/ 2 h 9"/>
                  <a:gd name="T16" fmla="*/ 28 w 28"/>
                  <a:gd name="T17" fmla="*/ 2 h 9"/>
                  <a:gd name="T18" fmla="*/ 28 w 28"/>
                  <a:gd name="T19" fmla="*/ 4 h 9"/>
                  <a:gd name="T20" fmla="*/ 28 w 28"/>
                  <a:gd name="T21" fmla="*/ 4 h 9"/>
                  <a:gd name="T22" fmla="*/ 28 w 28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9">
                    <a:moveTo>
                      <a:pt x="28" y="4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E0E6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0" name="Freeform 5432"/>
              <p:cNvSpPr>
                <a:spLocks/>
              </p:cNvSpPr>
              <p:nvPr/>
            </p:nvSpPr>
            <p:spPr bwMode="auto">
              <a:xfrm>
                <a:off x="4586" y="1111"/>
                <a:ext cx="28" cy="9"/>
              </a:xfrm>
              <a:custGeom>
                <a:avLst/>
                <a:gdLst>
                  <a:gd name="T0" fmla="*/ 28 w 28"/>
                  <a:gd name="T1" fmla="*/ 4 h 9"/>
                  <a:gd name="T2" fmla="*/ 0 w 28"/>
                  <a:gd name="T3" fmla="*/ 9 h 9"/>
                  <a:gd name="T4" fmla="*/ 0 w 28"/>
                  <a:gd name="T5" fmla="*/ 6 h 9"/>
                  <a:gd name="T6" fmla="*/ 28 w 28"/>
                  <a:gd name="T7" fmla="*/ 0 h 9"/>
                  <a:gd name="T8" fmla="*/ 28 w 28"/>
                  <a:gd name="T9" fmla="*/ 0 h 9"/>
                  <a:gd name="T10" fmla="*/ 28 w 28"/>
                  <a:gd name="T11" fmla="*/ 2 h 9"/>
                  <a:gd name="T12" fmla="*/ 28 w 28"/>
                  <a:gd name="T13" fmla="*/ 2 h 9"/>
                  <a:gd name="T14" fmla="*/ 28 w 28"/>
                  <a:gd name="T15" fmla="*/ 2 h 9"/>
                  <a:gd name="T16" fmla="*/ 28 w 28"/>
                  <a:gd name="T17" fmla="*/ 2 h 9"/>
                  <a:gd name="T18" fmla="*/ 28 w 28"/>
                  <a:gd name="T19" fmla="*/ 4 h 9"/>
                  <a:gd name="T20" fmla="*/ 28 w 28"/>
                  <a:gd name="T21" fmla="*/ 4 h 9"/>
                  <a:gd name="T22" fmla="*/ 28 w 28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9">
                    <a:moveTo>
                      <a:pt x="28" y="4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E0E6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1" name="Freeform 5433"/>
              <p:cNvSpPr>
                <a:spLocks/>
              </p:cNvSpPr>
              <p:nvPr/>
            </p:nvSpPr>
            <p:spPr bwMode="auto">
              <a:xfrm>
                <a:off x="4586" y="1109"/>
                <a:ext cx="28" cy="9"/>
              </a:xfrm>
              <a:custGeom>
                <a:avLst/>
                <a:gdLst>
                  <a:gd name="T0" fmla="*/ 28 w 28"/>
                  <a:gd name="T1" fmla="*/ 4 h 9"/>
                  <a:gd name="T2" fmla="*/ 0 w 28"/>
                  <a:gd name="T3" fmla="*/ 9 h 9"/>
                  <a:gd name="T4" fmla="*/ 0 w 28"/>
                  <a:gd name="T5" fmla="*/ 6 h 9"/>
                  <a:gd name="T6" fmla="*/ 28 w 28"/>
                  <a:gd name="T7" fmla="*/ 0 h 9"/>
                  <a:gd name="T8" fmla="*/ 28 w 28"/>
                  <a:gd name="T9" fmla="*/ 0 h 9"/>
                  <a:gd name="T10" fmla="*/ 28 w 28"/>
                  <a:gd name="T11" fmla="*/ 2 h 9"/>
                  <a:gd name="T12" fmla="*/ 28 w 28"/>
                  <a:gd name="T13" fmla="*/ 2 h 9"/>
                  <a:gd name="T14" fmla="*/ 28 w 28"/>
                  <a:gd name="T15" fmla="*/ 2 h 9"/>
                  <a:gd name="T16" fmla="*/ 28 w 28"/>
                  <a:gd name="T17" fmla="*/ 2 h 9"/>
                  <a:gd name="T18" fmla="*/ 28 w 28"/>
                  <a:gd name="T19" fmla="*/ 4 h 9"/>
                  <a:gd name="T20" fmla="*/ 28 w 28"/>
                  <a:gd name="T21" fmla="*/ 4 h 9"/>
                  <a:gd name="T22" fmla="*/ 28 w 28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9">
                    <a:moveTo>
                      <a:pt x="28" y="4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E0E6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2" name="Freeform 5434"/>
              <p:cNvSpPr>
                <a:spLocks/>
              </p:cNvSpPr>
              <p:nvPr/>
            </p:nvSpPr>
            <p:spPr bwMode="auto">
              <a:xfrm>
                <a:off x="4586" y="1107"/>
                <a:ext cx="28" cy="10"/>
              </a:xfrm>
              <a:custGeom>
                <a:avLst/>
                <a:gdLst>
                  <a:gd name="T0" fmla="*/ 28 w 28"/>
                  <a:gd name="T1" fmla="*/ 4 h 10"/>
                  <a:gd name="T2" fmla="*/ 0 w 28"/>
                  <a:gd name="T3" fmla="*/ 10 h 10"/>
                  <a:gd name="T4" fmla="*/ 0 w 28"/>
                  <a:gd name="T5" fmla="*/ 6 h 10"/>
                  <a:gd name="T6" fmla="*/ 28 w 28"/>
                  <a:gd name="T7" fmla="*/ 0 h 10"/>
                  <a:gd name="T8" fmla="*/ 28 w 28"/>
                  <a:gd name="T9" fmla="*/ 0 h 10"/>
                  <a:gd name="T10" fmla="*/ 28 w 28"/>
                  <a:gd name="T11" fmla="*/ 2 h 10"/>
                  <a:gd name="T12" fmla="*/ 28 w 28"/>
                  <a:gd name="T13" fmla="*/ 2 h 10"/>
                  <a:gd name="T14" fmla="*/ 28 w 28"/>
                  <a:gd name="T15" fmla="*/ 2 h 10"/>
                  <a:gd name="T16" fmla="*/ 28 w 28"/>
                  <a:gd name="T17" fmla="*/ 2 h 10"/>
                  <a:gd name="T18" fmla="*/ 28 w 28"/>
                  <a:gd name="T19" fmla="*/ 4 h 10"/>
                  <a:gd name="T20" fmla="*/ 28 w 28"/>
                  <a:gd name="T21" fmla="*/ 4 h 10"/>
                  <a:gd name="T22" fmla="*/ 28 w 28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10">
                    <a:moveTo>
                      <a:pt x="28" y="4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E0E6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3" name="Freeform 5435"/>
              <p:cNvSpPr>
                <a:spLocks/>
              </p:cNvSpPr>
              <p:nvPr/>
            </p:nvSpPr>
            <p:spPr bwMode="auto">
              <a:xfrm>
                <a:off x="4586" y="1105"/>
                <a:ext cx="28" cy="10"/>
              </a:xfrm>
              <a:custGeom>
                <a:avLst/>
                <a:gdLst>
                  <a:gd name="T0" fmla="*/ 28 w 28"/>
                  <a:gd name="T1" fmla="*/ 4 h 10"/>
                  <a:gd name="T2" fmla="*/ 0 w 28"/>
                  <a:gd name="T3" fmla="*/ 10 h 10"/>
                  <a:gd name="T4" fmla="*/ 0 w 28"/>
                  <a:gd name="T5" fmla="*/ 4 h 10"/>
                  <a:gd name="T6" fmla="*/ 28 w 28"/>
                  <a:gd name="T7" fmla="*/ 0 h 10"/>
                  <a:gd name="T8" fmla="*/ 28 w 28"/>
                  <a:gd name="T9" fmla="*/ 0 h 10"/>
                  <a:gd name="T10" fmla="*/ 28 w 28"/>
                  <a:gd name="T11" fmla="*/ 2 h 10"/>
                  <a:gd name="T12" fmla="*/ 28 w 28"/>
                  <a:gd name="T13" fmla="*/ 2 h 10"/>
                  <a:gd name="T14" fmla="*/ 28 w 28"/>
                  <a:gd name="T15" fmla="*/ 2 h 10"/>
                  <a:gd name="T16" fmla="*/ 28 w 28"/>
                  <a:gd name="T17" fmla="*/ 2 h 10"/>
                  <a:gd name="T18" fmla="*/ 28 w 28"/>
                  <a:gd name="T19" fmla="*/ 4 h 10"/>
                  <a:gd name="T20" fmla="*/ 28 w 28"/>
                  <a:gd name="T21" fmla="*/ 4 h 10"/>
                  <a:gd name="T22" fmla="*/ 28 w 28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10">
                    <a:moveTo>
                      <a:pt x="28" y="4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E0E6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4" name="Freeform 5436"/>
              <p:cNvSpPr>
                <a:spLocks/>
              </p:cNvSpPr>
              <p:nvPr/>
            </p:nvSpPr>
            <p:spPr bwMode="auto">
              <a:xfrm>
                <a:off x="4586" y="1103"/>
                <a:ext cx="28" cy="10"/>
              </a:xfrm>
              <a:custGeom>
                <a:avLst/>
                <a:gdLst>
                  <a:gd name="T0" fmla="*/ 28 w 28"/>
                  <a:gd name="T1" fmla="*/ 4 h 10"/>
                  <a:gd name="T2" fmla="*/ 0 w 28"/>
                  <a:gd name="T3" fmla="*/ 10 h 10"/>
                  <a:gd name="T4" fmla="*/ 0 w 28"/>
                  <a:gd name="T5" fmla="*/ 4 h 10"/>
                  <a:gd name="T6" fmla="*/ 28 w 28"/>
                  <a:gd name="T7" fmla="*/ 0 h 10"/>
                  <a:gd name="T8" fmla="*/ 28 w 28"/>
                  <a:gd name="T9" fmla="*/ 0 h 10"/>
                  <a:gd name="T10" fmla="*/ 28 w 28"/>
                  <a:gd name="T11" fmla="*/ 2 h 10"/>
                  <a:gd name="T12" fmla="*/ 28 w 28"/>
                  <a:gd name="T13" fmla="*/ 2 h 10"/>
                  <a:gd name="T14" fmla="*/ 28 w 28"/>
                  <a:gd name="T15" fmla="*/ 2 h 10"/>
                  <a:gd name="T16" fmla="*/ 28 w 28"/>
                  <a:gd name="T17" fmla="*/ 2 h 10"/>
                  <a:gd name="T18" fmla="*/ 28 w 28"/>
                  <a:gd name="T19" fmla="*/ 4 h 10"/>
                  <a:gd name="T20" fmla="*/ 28 w 28"/>
                  <a:gd name="T21" fmla="*/ 4 h 10"/>
                  <a:gd name="T22" fmla="*/ 28 w 28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10">
                    <a:moveTo>
                      <a:pt x="28" y="4"/>
                    </a:moveTo>
                    <a:lnTo>
                      <a:pt x="0" y="10"/>
                    </a:lnTo>
                    <a:lnTo>
                      <a:pt x="0" y="4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E0E6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5" name="Freeform 5437"/>
              <p:cNvSpPr>
                <a:spLocks/>
              </p:cNvSpPr>
              <p:nvPr/>
            </p:nvSpPr>
            <p:spPr bwMode="auto">
              <a:xfrm>
                <a:off x="4586" y="1102"/>
                <a:ext cx="28" cy="7"/>
              </a:xfrm>
              <a:custGeom>
                <a:avLst/>
                <a:gdLst>
                  <a:gd name="T0" fmla="*/ 28 w 28"/>
                  <a:gd name="T1" fmla="*/ 3 h 7"/>
                  <a:gd name="T2" fmla="*/ 0 w 28"/>
                  <a:gd name="T3" fmla="*/ 7 h 7"/>
                  <a:gd name="T4" fmla="*/ 0 w 28"/>
                  <a:gd name="T5" fmla="*/ 3 h 7"/>
                  <a:gd name="T6" fmla="*/ 26 w 28"/>
                  <a:gd name="T7" fmla="*/ 0 h 7"/>
                  <a:gd name="T8" fmla="*/ 28 w 28"/>
                  <a:gd name="T9" fmla="*/ 0 h 7"/>
                  <a:gd name="T10" fmla="*/ 28 w 28"/>
                  <a:gd name="T11" fmla="*/ 1 h 7"/>
                  <a:gd name="T12" fmla="*/ 28 w 28"/>
                  <a:gd name="T13" fmla="*/ 1 h 7"/>
                  <a:gd name="T14" fmla="*/ 28 w 28"/>
                  <a:gd name="T15" fmla="*/ 1 h 7"/>
                  <a:gd name="T16" fmla="*/ 28 w 28"/>
                  <a:gd name="T17" fmla="*/ 1 h 7"/>
                  <a:gd name="T18" fmla="*/ 28 w 28"/>
                  <a:gd name="T19" fmla="*/ 3 h 7"/>
                  <a:gd name="T20" fmla="*/ 28 w 28"/>
                  <a:gd name="T21" fmla="*/ 3 h 7"/>
                  <a:gd name="T22" fmla="*/ 28 w 28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7">
                    <a:moveTo>
                      <a:pt x="28" y="3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E0E6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6" name="Freeform 5438"/>
              <p:cNvSpPr>
                <a:spLocks/>
              </p:cNvSpPr>
              <p:nvPr/>
            </p:nvSpPr>
            <p:spPr bwMode="auto">
              <a:xfrm>
                <a:off x="4586" y="1100"/>
                <a:ext cx="28" cy="7"/>
              </a:xfrm>
              <a:custGeom>
                <a:avLst/>
                <a:gdLst>
                  <a:gd name="T0" fmla="*/ 28 w 28"/>
                  <a:gd name="T1" fmla="*/ 3 h 7"/>
                  <a:gd name="T2" fmla="*/ 0 w 28"/>
                  <a:gd name="T3" fmla="*/ 7 h 7"/>
                  <a:gd name="T4" fmla="*/ 0 w 28"/>
                  <a:gd name="T5" fmla="*/ 3 h 7"/>
                  <a:gd name="T6" fmla="*/ 26 w 28"/>
                  <a:gd name="T7" fmla="*/ 0 h 7"/>
                  <a:gd name="T8" fmla="*/ 26 w 28"/>
                  <a:gd name="T9" fmla="*/ 0 h 7"/>
                  <a:gd name="T10" fmla="*/ 26 w 28"/>
                  <a:gd name="T11" fmla="*/ 2 h 7"/>
                  <a:gd name="T12" fmla="*/ 26 w 28"/>
                  <a:gd name="T13" fmla="*/ 2 h 7"/>
                  <a:gd name="T14" fmla="*/ 26 w 28"/>
                  <a:gd name="T15" fmla="*/ 2 h 7"/>
                  <a:gd name="T16" fmla="*/ 28 w 28"/>
                  <a:gd name="T17" fmla="*/ 2 h 7"/>
                  <a:gd name="T18" fmla="*/ 28 w 28"/>
                  <a:gd name="T19" fmla="*/ 3 h 7"/>
                  <a:gd name="T20" fmla="*/ 28 w 28"/>
                  <a:gd name="T21" fmla="*/ 3 h 7"/>
                  <a:gd name="T22" fmla="*/ 28 w 28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7">
                    <a:moveTo>
                      <a:pt x="28" y="3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E3E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7" name="Freeform 5439"/>
              <p:cNvSpPr>
                <a:spLocks/>
              </p:cNvSpPr>
              <p:nvPr/>
            </p:nvSpPr>
            <p:spPr bwMode="auto">
              <a:xfrm>
                <a:off x="4586" y="1098"/>
                <a:ext cx="26" cy="7"/>
              </a:xfrm>
              <a:custGeom>
                <a:avLst/>
                <a:gdLst>
                  <a:gd name="T0" fmla="*/ 26 w 26"/>
                  <a:gd name="T1" fmla="*/ 4 h 7"/>
                  <a:gd name="T2" fmla="*/ 0 w 26"/>
                  <a:gd name="T3" fmla="*/ 7 h 7"/>
                  <a:gd name="T4" fmla="*/ 0 w 26"/>
                  <a:gd name="T5" fmla="*/ 4 h 7"/>
                  <a:gd name="T6" fmla="*/ 26 w 26"/>
                  <a:gd name="T7" fmla="*/ 0 h 7"/>
                  <a:gd name="T8" fmla="*/ 26 w 26"/>
                  <a:gd name="T9" fmla="*/ 0 h 7"/>
                  <a:gd name="T10" fmla="*/ 26 w 26"/>
                  <a:gd name="T11" fmla="*/ 2 h 7"/>
                  <a:gd name="T12" fmla="*/ 26 w 26"/>
                  <a:gd name="T13" fmla="*/ 2 h 7"/>
                  <a:gd name="T14" fmla="*/ 26 w 26"/>
                  <a:gd name="T15" fmla="*/ 2 h 7"/>
                  <a:gd name="T16" fmla="*/ 26 w 26"/>
                  <a:gd name="T17" fmla="*/ 2 h 7"/>
                  <a:gd name="T18" fmla="*/ 26 w 26"/>
                  <a:gd name="T19" fmla="*/ 4 h 7"/>
                  <a:gd name="T20" fmla="*/ 26 w 26"/>
                  <a:gd name="T21" fmla="*/ 4 h 7"/>
                  <a:gd name="T22" fmla="*/ 26 w 26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7">
                    <a:moveTo>
                      <a:pt x="26" y="4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3E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8" name="Freeform 5440"/>
              <p:cNvSpPr>
                <a:spLocks/>
              </p:cNvSpPr>
              <p:nvPr/>
            </p:nvSpPr>
            <p:spPr bwMode="auto">
              <a:xfrm>
                <a:off x="4586" y="1096"/>
                <a:ext cx="26" cy="7"/>
              </a:xfrm>
              <a:custGeom>
                <a:avLst/>
                <a:gdLst>
                  <a:gd name="T0" fmla="*/ 26 w 26"/>
                  <a:gd name="T1" fmla="*/ 4 h 7"/>
                  <a:gd name="T2" fmla="*/ 0 w 26"/>
                  <a:gd name="T3" fmla="*/ 7 h 7"/>
                  <a:gd name="T4" fmla="*/ 0 w 26"/>
                  <a:gd name="T5" fmla="*/ 4 h 7"/>
                  <a:gd name="T6" fmla="*/ 26 w 26"/>
                  <a:gd name="T7" fmla="*/ 0 h 7"/>
                  <a:gd name="T8" fmla="*/ 26 w 26"/>
                  <a:gd name="T9" fmla="*/ 0 h 7"/>
                  <a:gd name="T10" fmla="*/ 26 w 26"/>
                  <a:gd name="T11" fmla="*/ 2 h 7"/>
                  <a:gd name="T12" fmla="*/ 26 w 26"/>
                  <a:gd name="T13" fmla="*/ 2 h 7"/>
                  <a:gd name="T14" fmla="*/ 26 w 26"/>
                  <a:gd name="T15" fmla="*/ 2 h 7"/>
                  <a:gd name="T16" fmla="*/ 26 w 26"/>
                  <a:gd name="T17" fmla="*/ 2 h 7"/>
                  <a:gd name="T18" fmla="*/ 26 w 26"/>
                  <a:gd name="T19" fmla="*/ 4 h 7"/>
                  <a:gd name="T20" fmla="*/ 26 w 26"/>
                  <a:gd name="T21" fmla="*/ 4 h 7"/>
                  <a:gd name="T22" fmla="*/ 26 w 26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7">
                    <a:moveTo>
                      <a:pt x="26" y="4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3E7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9" name="Freeform 5441"/>
              <p:cNvSpPr>
                <a:spLocks/>
              </p:cNvSpPr>
              <p:nvPr/>
            </p:nvSpPr>
            <p:spPr bwMode="auto">
              <a:xfrm>
                <a:off x="4586" y="1094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0 w 26"/>
                  <a:gd name="T3" fmla="*/ 8 h 8"/>
                  <a:gd name="T4" fmla="*/ 0 w 26"/>
                  <a:gd name="T5" fmla="*/ 4 h 8"/>
                  <a:gd name="T6" fmla="*/ 26 w 26"/>
                  <a:gd name="T7" fmla="*/ 0 h 8"/>
                  <a:gd name="T8" fmla="*/ 26 w 26"/>
                  <a:gd name="T9" fmla="*/ 0 h 8"/>
                  <a:gd name="T10" fmla="*/ 26 w 26"/>
                  <a:gd name="T11" fmla="*/ 0 h 8"/>
                  <a:gd name="T12" fmla="*/ 26 w 26"/>
                  <a:gd name="T13" fmla="*/ 2 h 8"/>
                  <a:gd name="T14" fmla="*/ 26 w 26"/>
                  <a:gd name="T15" fmla="*/ 2 h 8"/>
                  <a:gd name="T16" fmla="*/ 26 w 26"/>
                  <a:gd name="T17" fmla="*/ 2 h 8"/>
                  <a:gd name="T18" fmla="*/ 26 w 26"/>
                  <a:gd name="T19" fmla="*/ 4 h 8"/>
                  <a:gd name="T20" fmla="*/ 26 w 26"/>
                  <a:gd name="T21" fmla="*/ 4 h 8"/>
                  <a:gd name="T22" fmla="*/ 26 w 26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3E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0" name="Freeform 5442"/>
              <p:cNvSpPr>
                <a:spLocks/>
              </p:cNvSpPr>
              <p:nvPr/>
            </p:nvSpPr>
            <p:spPr bwMode="auto">
              <a:xfrm>
                <a:off x="4586" y="1092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0 w 26"/>
                  <a:gd name="T3" fmla="*/ 8 h 8"/>
                  <a:gd name="T4" fmla="*/ 0 w 26"/>
                  <a:gd name="T5" fmla="*/ 4 h 8"/>
                  <a:gd name="T6" fmla="*/ 26 w 26"/>
                  <a:gd name="T7" fmla="*/ 0 h 8"/>
                  <a:gd name="T8" fmla="*/ 26 w 26"/>
                  <a:gd name="T9" fmla="*/ 0 h 8"/>
                  <a:gd name="T10" fmla="*/ 26 w 26"/>
                  <a:gd name="T11" fmla="*/ 0 h 8"/>
                  <a:gd name="T12" fmla="*/ 26 w 26"/>
                  <a:gd name="T13" fmla="*/ 2 h 8"/>
                  <a:gd name="T14" fmla="*/ 26 w 26"/>
                  <a:gd name="T15" fmla="*/ 2 h 8"/>
                  <a:gd name="T16" fmla="*/ 26 w 26"/>
                  <a:gd name="T17" fmla="*/ 2 h 8"/>
                  <a:gd name="T18" fmla="*/ 26 w 26"/>
                  <a:gd name="T19" fmla="*/ 2 h 8"/>
                  <a:gd name="T20" fmla="*/ 26 w 26"/>
                  <a:gd name="T21" fmla="*/ 4 h 8"/>
                  <a:gd name="T22" fmla="*/ 26 w 26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3E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1" name="Freeform 5443"/>
              <p:cNvSpPr>
                <a:spLocks/>
              </p:cNvSpPr>
              <p:nvPr/>
            </p:nvSpPr>
            <p:spPr bwMode="auto">
              <a:xfrm>
                <a:off x="4586" y="1090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0 w 26"/>
                  <a:gd name="T3" fmla="*/ 8 h 8"/>
                  <a:gd name="T4" fmla="*/ 0 w 26"/>
                  <a:gd name="T5" fmla="*/ 6 h 8"/>
                  <a:gd name="T6" fmla="*/ 0 w 26"/>
                  <a:gd name="T7" fmla="*/ 4 h 8"/>
                  <a:gd name="T8" fmla="*/ 26 w 26"/>
                  <a:gd name="T9" fmla="*/ 0 h 8"/>
                  <a:gd name="T10" fmla="*/ 26 w 26"/>
                  <a:gd name="T11" fmla="*/ 0 h 8"/>
                  <a:gd name="T12" fmla="*/ 26 w 26"/>
                  <a:gd name="T13" fmla="*/ 0 h 8"/>
                  <a:gd name="T14" fmla="*/ 26 w 26"/>
                  <a:gd name="T15" fmla="*/ 2 h 8"/>
                  <a:gd name="T16" fmla="*/ 26 w 26"/>
                  <a:gd name="T17" fmla="*/ 2 h 8"/>
                  <a:gd name="T18" fmla="*/ 26 w 26"/>
                  <a:gd name="T19" fmla="*/ 2 h 8"/>
                  <a:gd name="T20" fmla="*/ 26 w 26"/>
                  <a:gd name="T21" fmla="*/ 2 h 8"/>
                  <a:gd name="T22" fmla="*/ 26 w 26"/>
                  <a:gd name="T23" fmla="*/ 4 h 8"/>
                  <a:gd name="T24" fmla="*/ 26 w 26"/>
                  <a:gd name="T25" fmla="*/ 4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3E7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2" name="Freeform 5444"/>
              <p:cNvSpPr>
                <a:spLocks/>
              </p:cNvSpPr>
              <p:nvPr/>
            </p:nvSpPr>
            <p:spPr bwMode="auto">
              <a:xfrm>
                <a:off x="4586" y="1088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0 w 26"/>
                  <a:gd name="T3" fmla="*/ 8 h 8"/>
                  <a:gd name="T4" fmla="*/ 0 w 26"/>
                  <a:gd name="T5" fmla="*/ 8 h 8"/>
                  <a:gd name="T6" fmla="*/ 0 w 26"/>
                  <a:gd name="T7" fmla="*/ 4 h 8"/>
                  <a:gd name="T8" fmla="*/ 26 w 26"/>
                  <a:gd name="T9" fmla="*/ 0 h 8"/>
                  <a:gd name="T10" fmla="*/ 26 w 26"/>
                  <a:gd name="T11" fmla="*/ 0 h 8"/>
                  <a:gd name="T12" fmla="*/ 26 w 26"/>
                  <a:gd name="T13" fmla="*/ 0 h 8"/>
                  <a:gd name="T14" fmla="*/ 26 w 26"/>
                  <a:gd name="T15" fmla="*/ 2 h 8"/>
                  <a:gd name="T16" fmla="*/ 26 w 26"/>
                  <a:gd name="T17" fmla="*/ 2 h 8"/>
                  <a:gd name="T18" fmla="*/ 26 w 26"/>
                  <a:gd name="T19" fmla="*/ 2 h 8"/>
                  <a:gd name="T20" fmla="*/ 26 w 26"/>
                  <a:gd name="T21" fmla="*/ 2 h 8"/>
                  <a:gd name="T22" fmla="*/ 26 w 26"/>
                  <a:gd name="T23" fmla="*/ 4 h 8"/>
                  <a:gd name="T24" fmla="*/ 26 w 26"/>
                  <a:gd name="T25" fmla="*/ 4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3E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3" name="Freeform 5445"/>
              <p:cNvSpPr>
                <a:spLocks/>
              </p:cNvSpPr>
              <p:nvPr/>
            </p:nvSpPr>
            <p:spPr bwMode="auto">
              <a:xfrm>
                <a:off x="4586" y="1087"/>
                <a:ext cx="26" cy="7"/>
              </a:xfrm>
              <a:custGeom>
                <a:avLst/>
                <a:gdLst>
                  <a:gd name="T0" fmla="*/ 26 w 26"/>
                  <a:gd name="T1" fmla="*/ 3 h 7"/>
                  <a:gd name="T2" fmla="*/ 0 w 26"/>
                  <a:gd name="T3" fmla="*/ 7 h 7"/>
                  <a:gd name="T4" fmla="*/ 0 w 26"/>
                  <a:gd name="T5" fmla="*/ 3 h 7"/>
                  <a:gd name="T6" fmla="*/ 26 w 26"/>
                  <a:gd name="T7" fmla="*/ 0 h 7"/>
                  <a:gd name="T8" fmla="*/ 26 w 26"/>
                  <a:gd name="T9" fmla="*/ 0 h 7"/>
                  <a:gd name="T10" fmla="*/ 26 w 26"/>
                  <a:gd name="T11" fmla="*/ 0 h 7"/>
                  <a:gd name="T12" fmla="*/ 26 w 26"/>
                  <a:gd name="T13" fmla="*/ 1 h 7"/>
                  <a:gd name="T14" fmla="*/ 26 w 26"/>
                  <a:gd name="T15" fmla="*/ 1 h 7"/>
                  <a:gd name="T16" fmla="*/ 26 w 26"/>
                  <a:gd name="T17" fmla="*/ 1 h 7"/>
                  <a:gd name="T18" fmla="*/ 26 w 26"/>
                  <a:gd name="T19" fmla="*/ 1 h 7"/>
                  <a:gd name="T20" fmla="*/ 26 w 26"/>
                  <a:gd name="T21" fmla="*/ 3 h 7"/>
                  <a:gd name="T22" fmla="*/ 26 w 26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7">
                    <a:moveTo>
                      <a:pt x="26" y="3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E3E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4" name="Freeform 5446"/>
              <p:cNvSpPr>
                <a:spLocks/>
              </p:cNvSpPr>
              <p:nvPr/>
            </p:nvSpPr>
            <p:spPr bwMode="auto">
              <a:xfrm>
                <a:off x="4586" y="1085"/>
                <a:ext cx="26" cy="7"/>
              </a:xfrm>
              <a:custGeom>
                <a:avLst/>
                <a:gdLst>
                  <a:gd name="T0" fmla="*/ 26 w 26"/>
                  <a:gd name="T1" fmla="*/ 3 h 7"/>
                  <a:gd name="T2" fmla="*/ 0 w 26"/>
                  <a:gd name="T3" fmla="*/ 7 h 7"/>
                  <a:gd name="T4" fmla="*/ 0 w 26"/>
                  <a:gd name="T5" fmla="*/ 3 h 7"/>
                  <a:gd name="T6" fmla="*/ 26 w 26"/>
                  <a:gd name="T7" fmla="*/ 0 h 7"/>
                  <a:gd name="T8" fmla="*/ 26 w 26"/>
                  <a:gd name="T9" fmla="*/ 0 h 7"/>
                  <a:gd name="T10" fmla="*/ 26 w 26"/>
                  <a:gd name="T11" fmla="*/ 0 h 7"/>
                  <a:gd name="T12" fmla="*/ 26 w 26"/>
                  <a:gd name="T13" fmla="*/ 2 h 7"/>
                  <a:gd name="T14" fmla="*/ 26 w 26"/>
                  <a:gd name="T15" fmla="*/ 2 h 7"/>
                  <a:gd name="T16" fmla="*/ 26 w 26"/>
                  <a:gd name="T17" fmla="*/ 2 h 7"/>
                  <a:gd name="T18" fmla="*/ 26 w 26"/>
                  <a:gd name="T19" fmla="*/ 2 h 7"/>
                  <a:gd name="T20" fmla="*/ 26 w 26"/>
                  <a:gd name="T21" fmla="*/ 3 h 7"/>
                  <a:gd name="T22" fmla="*/ 26 w 26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7">
                    <a:moveTo>
                      <a:pt x="26" y="3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E7EB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5" name="Freeform 5447"/>
              <p:cNvSpPr>
                <a:spLocks/>
              </p:cNvSpPr>
              <p:nvPr/>
            </p:nvSpPr>
            <p:spPr bwMode="auto">
              <a:xfrm>
                <a:off x="4586" y="1083"/>
                <a:ext cx="26" cy="7"/>
              </a:xfrm>
              <a:custGeom>
                <a:avLst/>
                <a:gdLst>
                  <a:gd name="T0" fmla="*/ 26 w 26"/>
                  <a:gd name="T1" fmla="*/ 4 h 7"/>
                  <a:gd name="T2" fmla="*/ 0 w 26"/>
                  <a:gd name="T3" fmla="*/ 7 h 7"/>
                  <a:gd name="T4" fmla="*/ 0 w 26"/>
                  <a:gd name="T5" fmla="*/ 4 h 7"/>
                  <a:gd name="T6" fmla="*/ 26 w 26"/>
                  <a:gd name="T7" fmla="*/ 0 h 7"/>
                  <a:gd name="T8" fmla="*/ 26 w 26"/>
                  <a:gd name="T9" fmla="*/ 0 h 7"/>
                  <a:gd name="T10" fmla="*/ 26 w 26"/>
                  <a:gd name="T11" fmla="*/ 0 h 7"/>
                  <a:gd name="T12" fmla="*/ 26 w 26"/>
                  <a:gd name="T13" fmla="*/ 2 h 7"/>
                  <a:gd name="T14" fmla="*/ 26 w 26"/>
                  <a:gd name="T15" fmla="*/ 2 h 7"/>
                  <a:gd name="T16" fmla="*/ 26 w 26"/>
                  <a:gd name="T17" fmla="*/ 2 h 7"/>
                  <a:gd name="T18" fmla="*/ 26 w 26"/>
                  <a:gd name="T19" fmla="*/ 2 h 7"/>
                  <a:gd name="T20" fmla="*/ 26 w 26"/>
                  <a:gd name="T21" fmla="*/ 4 h 7"/>
                  <a:gd name="T22" fmla="*/ 26 w 26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7">
                    <a:moveTo>
                      <a:pt x="26" y="4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EB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6" name="Freeform 5448"/>
              <p:cNvSpPr>
                <a:spLocks/>
              </p:cNvSpPr>
              <p:nvPr/>
            </p:nvSpPr>
            <p:spPr bwMode="auto">
              <a:xfrm>
                <a:off x="4586" y="1081"/>
                <a:ext cx="26" cy="7"/>
              </a:xfrm>
              <a:custGeom>
                <a:avLst/>
                <a:gdLst>
                  <a:gd name="T0" fmla="*/ 26 w 26"/>
                  <a:gd name="T1" fmla="*/ 4 h 7"/>
                  <a:gd name="T2" fmla="*/ 0 w 26"/>
                  <a:gd name="T3" fmla="*/ 7 h 7"/>
                  <a:gd name="T4" fmla="*/ 0 w 26"/>
                  <a:gd name="T5" fmla="*/ 4 h 7"/>
                  <a:gd name="T6" fmla="*/ 26 w 26"/>
                  <a:gd name="T7" fmla="*/ 0 h 7"/>
                  <a:gd name="T8" fmla="*/ 26 w 26"/>
                  <a:gd name="T9" fmla="*/ 0 h 7"/>
                  <a:gd name="T10" fmla="*/ 26 w 26"/>
                  <a:gd name="T11" fmla="*/ 0 h 7"/>
                  <a:gd name="T12" fmla="*/ 26 w 26"/>
                  <a:gd name="T13" fmla="*/ 2 h 7"/>
                  <a:gd name="T14" fmla="*/ 26 w 26"/>
                  <a:gd name="T15" fmla="*/ 2 h 7"/>
                  <a:gd name="T16" fmla="*/ 26 w 26"/>
                  <a:gd name="T17" fmla="*/ 2 h 7"/>
                  <a:gd name="T18" fmla="*/ 26 w 26"/>
                  <a:gd name="T19" fmla="*/ 2 h 7"/>
                  <a:gd name="T20" fmla="*/ 26 w 26"/>
                  <a:gd name="T21" fmla="*/ 4 h 7"/>
                  <a:gd name="T22" fmla="*/ 26 w 26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7">
                    <a:moveTo>
                      <a:pt x="26" y="4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EB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7" name="Freeform 5449"/>
              <p:cNvSpPr>
                <a:spLocks/>
              </p:cNvSpPr>
              <p:nvPr/>
            </p:nvSpPr>
            <p:spPr bwMode="auto">
              <a:xfrm>
                <a:off x="4586" y="1079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0 w 26"/>
                  <a:gd name="T3" fmla="*/ 8 h 8"/>
                  <a:gd name="T4" fmla="*/ 0 w 26"/>
                  <a:gd name="T5" fmla="*/ 4 h 8"/>
                  <a:gd name="T6" fmla="*/ 26 w 26"/>
                  <a:gd name="T7" fmla="*/ 0 h 8"/>
                  <a:gd name="T8" fmla="*/ 26 w 26"/>
                  <a:gd name="T9" fmla="*/ 0 h 8"/>
                  <a:gd name="T10" fmla="*/ 26 w 26"/>
                  <a:gd name="T11" fmla="*/ 0 h 8"/>
                  <a:gd name="T12" fmla="*/ 26 w 26"/>
                  <a:gd name="T13" fmla="*/ 2 h 8"/>
                  <a:gd name="T14" fmla="*/ 26 w 26"/>
                  <a:gd name="T15" fmla="*/ 2 h 8"/>
                  <a:gd name="T16" fmla="*/ 26 w 26"/>
                  <a:gd name="T17" fmla="*/ 2 h 8"/>
                  <a:gd name="T18" fmla="*/ 26 w 26"/>
                  <a:gd name="T19" fmla="*/ 2 h 8"/>
                  <a:gd name="T20" fmla="*/ 26 w 26"/>
                  <a:gd name="T21" fmla="*/ 4 h 8"/>
                  <a:gd name="T22" fmla="*/ 26 w 26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EB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8" name="Freeform 5450"/>
              <p:cNvSpPr>
                <a:spLocks/>
              </p:cNvSpPr>
              <p:nvPr/>
            </p:nvSpPr>
            <p:spPr bwMode="auto">
              <a:xfrm>
                <a:off x="4586" y="1077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0 w 26"/>
                  <a:gd name="T3" fmla="*/ 8 h 8"/>
                  <a:gd name="T4" fmla="*/ 0 w 26"/>
                  <a:gd name="T5" fmla="*/ 4 h 8"/>
                  <a:gd name="T6" fmla="*/ 26 w 26"/>
                  <a:gd name="T7" fmla="*/ 0 h 8"/>
                  <a:gd name="T8" fmla="*/ 26 w 26"/>
                  <a:gd name="T9" fmla="*/ 0 h 8"/>
                  <a:gd name="T10" fmla="*/ 26 w 26"/>
                  <a:gd name="T11" fmla="*/ 0 h 8"/>
                  <a:gd name="T12" fmla="*/ 26 w 26"/>
                  <a:gd name="T13" fmla="*/ 2 h 8"/>
                  <a:gd name="T14" fmla="*/ 26 w 26"/>
                  <a:gd name="T15" fmla="*/ 2 h 8"/>
                  <a:gd name="T16" fmla="*/ 26 w 26"/>
                  <a:gd name="T17" fmla="*/ 2 h 8"/>
                  <a:gd name="T18" fmla="*/ 26 w 26"/>
                  <a:gd name="T19" fmla="*/ 2 h 8"/>
                  <a:gd name="T20" fmla="*/ 26 w 26"/>
                  <a:gd name="T21" fmla="*/ 4 h 8"/>
                  <a:gd name="T22" fmla="*/ 26 w 26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EB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9" name="Freeform 5451"/>
              <p:cNvSpPr>
                <a:spLocks/>
              </p:cNvSpPr>
              <p:nvPr/>
            </p:nvSpPr>
            <p:spPr bwMode="auto">
              <a:xfrm>
                <a:off x="4586" y="1075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0 w 26"/>
                  <a:gd name="T3" fmla="*/ 8 h 8"/>
                  <a:gd name="T4" fmla="*/ 0 w 26"/>
                  <a:gd name="T5" fmla="*/ 4 h 8"/>
                  <a:gd name="T6" fmla="*/ 26 w 26"/>
                  <a:gd name="T7" fmla="*/ 0 h 8"/>
                  <a:gd name="T8" fmla="*/ 26 w 26"/>
                  <a:gd name="T9" fmla="*/ 0 h 8"/>
                  <a:gd name="T10" fmla="*/ 26 w 26"/>
                  <a:gd name="T11" fmla="*/ 0 h 8"/>
                  <a:gd name="T12" fmla="*/ 26 w 26"/>
                  <a:gd name="T13" fmla="*/ 2 h 8"/>
                  <a:gd name="T14" fmla="*/ 26 w 26"/>
                  <a:gd name="T15" fmla="*/ 2 h 8"/>
                  <a:gd name="T16" fmla="*/ 26 w 26"/>
                  <a:gd name="T17" fmla="*/ 2 h 8"/>
                  <a:gd name="T18" fmla="*/ 26 w 26"/>
                  <a:gd name="T19" fmla="*/ 2 h 8"/>
                  <a:gd name="T20" fmla="*/ 26 w 26"/>
                  <a:gd name="T21" fmla="*/ 4 h 8"/>
                  <a:gd name="T22" fmla="*/ 26 w 26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EB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0" name="Freeform 5452"/>
              <p:cNvSpPr>
                <a:spLocks/>
              </p:cNvSpPr>
              <p:nvPr/>
            </p:nvSpPr>
            <p:spPr bwMode="auto">
              <a:xfrm>
                <a:off x="4586" y="1073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0 w 26"/>
                  <a:gd name="T3" fmla="*/ 8 h 8"/>
                  <a:gd name="T4" fmla="*/ 2 w 26"/>
                  <a:gd name="T5" fmla="*/ 4 h 8"/>
                  <a:gd name="T6" fmla="*/ 26 w 26"/>
                  <a:gd name="T7" fmla="*/ 0 h 8"/>
                  <a:gd name="T8" fmla="*/ 26 w 26"/>
                  <a:gd name="T9" fmla="*/ 0 h 8"/>
                  <a:gd name="T10" fmla="*/ 26 w 26"/>
                  <a:gd name="T11" fmla="*/ 0 h 8"/>
                  <a:gd name="T12" fmla="*/ 26 w 26"/>
                  <a:gd name="T13" fmla="*/ 2 h 8"/>
                  <a:gd name="T14" fmla="*/ 26 w 26"/>
                  <a:gd name="T15" fmla="*/ 2 h 8"/>
                  <a:gd name="T16" fmla="*/ 26 w 26"/>
                  <a:gd name="T17" fmla="*/ 2 h 8"/>
                  <a:gd name="T18" fmla="*/ 26 w 26"/>
                  <a:gd name="T19" fmla="*/ 2 h 8"/>
                  <a:gd name="T20" fmla="*/ 26 w 26"/>
                  <a:gd name="T21" fmla="*/ 4 h 8"/>
                  <a:gd name="T22" fmla="*/ 26 w 26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EB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1" name="Freeform 5453"/>
              <p:cNvSpPr>
                <a:spLocks/>
              </p:cNvSpPr>
              <p:nvPr/>
            </p:nvSpPr>
            <p:spPr bwMode="auto">
              <a:xfrm>
                <a:off x="4586" y="1071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0 w 26"/>
                  <a:gd name="T3" fmla="*/ 8 h 8"/>
                  <a:gd name="T4" fmla="*/ 2 w 26"/>
                  <a:gd name="T5" fmla="*/ 4 h 8"/>
                  <a:gd name="T6" fmla="*/ 26 w 26"/>
                  <a:gd name="T7" fmla="*/ 0 h 8"/>
                  <a:gd name="T8" fmla="*/ 26 w 26"/>
                  <a:gd name="T9" fmla="*/ 0 h 8"/>
                  <a:gd name="T10" fmla="*/ 26 w 26"/>
                  <a:gd name="T11" fmla="*/ 0 h 8"/>
                  <a:gd name="T12" fmla="*/ 26 w 26"/>
                  <a:gd name="T13" fmla="*/ 2 h 8"/>
                  <a:gd name="T14" fmla="*/ 26 w 26"/>
                  <a:gd name="T15" fmla="*/ 2 h 8"/>
                  <a:gd name="T16" fmla="*/ 26 w 26"/>
                  <a:gd name="T17" fmla="*/ 2 h 8"/>
                  <a:gd name="T18" fmla="*/ 26 w 26"/>
                  <a:gd name="T19" fmla="*/ 2 h 8"/>
                  <a:gd name="T20" fmla="*/ 26 w 26"/>
                  <a:gd name="T21" fmla="*/ 4 h 8"/>
                  <a:gd name="T22" fmla="*/ 26 w 26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AED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2" name="Freeform 5454"/>
              <p:cNvSpPr>
                <a:spLocks/>
              </p:cNvSpPr>
              <p:nvPr/>
            </p:nvSpPr>
            <p:spPr bwMode="auto">
              <a:xfrm>
                <a:off x="4588" y="1070"/>
                <a:ext cx="24" cy="7"/>
              </a:xfrm>
              <a:custGeom>
                <a:avLst/>
                <a:gdLst>
                  <a:gd name="T0" fmla="*/ 24 w 24"/>
                  <a:gd name="T1" fmla="*/ 3 h 7"/>
                  <a:gd name="T2" fmla="*/ 0 w 24"/>
                  <a:gd name="T3" fmla="*/ 7 h 7"/>
                  <a:gd name="T4" fmla="*/ 0 w 24"/>
                  <a:gd name="T5" fmla="*/ 3 h 7"/>
                  <a:gd name="T6" fmla="*/ 24 w 24"/>
                  <a:gd name="T7" fmla="*/ 0 h 7"/>
                  <a:gd name="T8" fmla="*/ 24 w 24"/>
                  <a:gd name="T9" fmla="*/ 0 h 7"/>
                  <a:gd name="T10" fmla="*/ 24 w 24"/>
                  <a:gd name="T11" fmla="*/ 0 h 7"/>
                  <a:gd name="T12" fmla="*/ 24 w 24"/>
                  <a:gd name="T13" fmla="*/ 1 h 7"/>
                  <a:gd name="T14" fmla="*/ 24 w 24"/>
                  <a:gd name="T15" fmla="*/ 1 h 7"/>
                  <a:gd name="T16" fmla="*/ 24 w 24"/>
                  <a:gd name="T17" fmla="*/ 1 h 7"/>
                  <a:gd name="T18" fmla="*/ 24 w 24"/>
                  <a:gd name="T19" fmla="*/ 1 h 7"/>
                  <a:gd name="T20" fmla="*/ 24 w 24"/>
                  <a:gd name="T21" fmla="*/ 3 h 7"/>
                  <a:gd name="T22" fmla="*/ 24 w 24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7">
                    <a:moveTo>
                      <a:pt x="24" y="3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EBE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3" name="Freeform 5455"/>
              <p:cNvSpPr>
                <a:spLocks/>
              </p:cNvSpPr>
              <p:nvPr/>
            </p:nvSpPr>
            <p:spPr bwMode="auto">
              <a:xfrm>
                <a:off x="4588" y="1068"/>
                <a:ext cx="24" cy="7"/>
              </a:xfrm>
              <a:custGeom>
                <a:avLst/>
                <a:gdLst>
                  <a:gd name="T0" fmla="*/ 24 w 24"/>
                  <a:gd name="T1" fmla="*/ 3 h 7"/>
                  <a:gd name="T2" fmla="*/ 0 w 24"/>
                  <a:gd name="T3" fmla="*/ 7 h 7"/>
                  <a:gd name="T4" fmla="*/ 0 w 24"/>
                  <a:gd name="T5" fmla="*/ 3 h 7"/>
                  <a:gd name="T6" fmla="*/ 24 w 24"/>
                  <a:gd name="T7" fmla="*/ 0 h 7"/>
                  <a:gd name="T8" fmla="*/ 24 w 24"/>
                  <a:gd name="T9" fmla="*/ 0 h 7"/>
                  <a:gd name="T10" fmla="*/ 24 w 24"/>
                  <a:gd name="T11" fmla="*/ 0 h 7"/>
                  <a:gd name="T12" fmla="*/ 24 w 24"/>
                  <a:gd name="T13" fmla="*/ 2 h 7"/>
                  <a:gd name="T14" fmla="*/ 24 w 24"/>
                  <a:gd name="T15" fmla="*/ 2 h 7"/>
                  <a:gd name="T16" fmla="*/ 24 w 24"/>
                  <a:gd name="T17" fmla="*/ 2 h 7"/>
                  <a:gd name="T18" fmla="*/ 24 w 24"/>
                  <a:gd name="T19" fmla="*/ 2 h 7"/>
                  <a:gd name="T20" fmla="*/ 24 w 24"/>
                  <a:gd name="T21" fmla="*/ 3 h 7"/>
                  <a:gd name="T22" fmla="*/ 24 w 24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7">
                    <a:moveTo>
                      <a:pt x="24" y="3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EBED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4" name="Freeform 5456"/>
              <p:cNvSpPr>
                <a:spLocks/>
              </p:cNvSpPr>
              <p:nvPr/>
            </p:nvSpPr>
            <p:spPr bwMode="auto">
              <a:xfrm>
                <a:off x="4588" y="1066"/>
                <a:ext cx="24" cy="7"/>
              </a:xfrm>
              <a:custGeom>
                <a:avLst/>
                <a:gdLst>
                  <a:gd name="T0" fmla="*/ 24 w 24"/>
                  <a:gd name="T1" fmla="*/ 4 h 7"/>
                  <a:gd name="T2" fmla="*/ 0 w 24"/>
                  <a:gd name="T3" fmla="*/ 7 h 7"/>
                  <a:gd name="T4" fmla="*/ 0 w 24"/>
                  <a:gd name="T5" fmla="*/ 4 h 7"/>
                  <a:gd name="T6" fmla="*/ 24 w 24"/>
                  <a:gd name="T7" fmla="*/ 0 h 7"/>
                  <a:gd name="T8" fmla="*/ 24 w 24"/>
                  <a:gd name="T9" fmla="*/ 0 h 7"/>
                  <a:gd name="T10" fmla="*/ 24 w 24"/>
                  <a:gd name="T11" fmla="*/ 0 h 7"/>
                  <a:gd name="T12" fmla="*/ 24 w 24"/>
                  <a:gd name="T13" fmla="*/ 2 h 7"/>
                  <a:gd name="T14" fmla="*/ 24 w 24"/>
                  <a:gd name="T15" fmla="*/ 2 h 7"/>
                  <a:gd name="T16" fmla="*/ 24 w 24"/>
                  <a:gd name="T17" fmla="*/ 2 h 7"/>
                  <a:gd name="T18" fmla="*/ 24 w 24"/>
                  <a:gd name="T19" fmla="*/ 2 h 7"/>
                  <a:gd name="T20" fmla="*/ 24 w 24"/>
                  <a:gd name="T21" fmla="*/ 4 h 7"/>
                  <a:gd name="T22" fmla="*/ 24 w 24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7">
                    <a:moveTo>
                      <a:pt x="24" y="4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BED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5" name="Freeform 5457"/>
              <p:cNvSpPr>
                <a:spLocks/>
              </p:cNvSpPr>
              <p:nvPr/>
            </p:nvSpPr>
            <p:spPr bwMode="auto">
              <a:xfrm>
                <a:off x="4588" y="1064"/>
                <a:ext cx="24" cy="7"/>
              </a:xfrm>
              <a:custGeom>
                <a:avLst/>
                <a:gdLst>
                  <a:gd name="T0" fmla="*/ 24 w 24"/>
                  <a:gd name="T1" fmla="*/ 4 h 7"/>
                  <a:gd name="T2" fmla="*/ 0 w 24"/>
                  <a:gd name="T3" fmla="*/ 7 h 7"/>
                  <a:gd name="T4" fmla="*/ 0 w 24"/>
                  <a:gd name="T5" fmla="*/ 4 h 7"/>
                  <a:gd name="T6" fmla="*/ 24 w 24"/>
                  <a:gd name="T7" fmla="*/ 0 h 7"/>
                  <a:gd name="T8" fmla="*/ 24 w 24"/>
                  <a:gd name="T9" fmla="*/ 0 h 7"/>
                  <a:gd name="T10" fmla="*/ 24 w 24"/>
                  <a:gd name="T11" fmla="*/ 0 h 7"/>
                  <a:gd name="T12" fmla="*/ 24 w 24"/>
                  <a:gd name="T13" fmla="*/ 2 h 7"/>
                  <a:gd name="T14" fmla="*/ 24 w 24"/>
                  <a:gd name="T15" fmla="*/ 2 h 7"/>
                  <a:gd name="T16" fmla="*/ 24 w 24"/>
                  <a:gd name="T17" fmla="*/ 2 h 7"/>
                  <a:gd name="T18" fmla="*/ 24 w 24"/>
                  <a:gd name="T19" fmla="*/ 2 h 7"/>
                  <a:gd name="T20" fmla="*/ 24 w 24"/>
                  <a:gd name="T21" fmla="*/ 4 h 7"/>
                  <a:gd name="T22" fmla="*/ 24 w 24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7">
                    <a:moveTo>
                      <a:pt x="24" y="4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BE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6" name="Freeform 5458"/>
              <p:cNvSpPr>
                <a:spLocks/>
              </p:cNvSpPr>
              <p:nvPr/>
            </p:nvSpPr>
            <p:spPr bwMode="auto">
              <a:xfrm>
                <a:off x="4588" y="1062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0 w 24"/>
                  <a:gd name="T3" fmla="*/ 8 h 8"/>
                  <a:gd name="T4" fmla="*/ 0 w 24"/>
                  <a:gd name="T5" fmla="*/ 4 h 8"/>
                  <a:gd name="T6" fmla="*/ 24 w 24"/>
                  <a:gd name="T7" fmla="*/ 0 h 8"/>
                  <a:gd name="T8" fmla="*/ 24 w 24"/>
                  <a:gd name="T9" fmla="*/ 0 h 8"/>
                  <a:gd name="T10" fmla="*/ 24 w 24"/>
                  <a:gd name="T11" fmla="*/ 0 h 8"/>
                  <a:gd name="T12" fmla="*/ 24 w 24"/>
                  <a:gd name="T13" fmla="*/ 2 h 8"/>
                  <a:gd name="T14" fmla="*/ 24 w 24"/>
                  <a:gd name="T15" fmla="*/ 2 h 8"/>
                  <a:gd name="T16" fmla="*/ 24 w 24"/>
                  <a:gd name="T17" fmla="*/ 2 h 8"/>
                  <a:gd name="T18" fmla="*/ 24 w 24"/>
                  <a:gd name="T19" fmla="*/ 2 h 8"/>
                  <a:gd name="T20" fmla="*/ 24 w 24"/>
                  <a:gd name="T21" fmla="*/ 4 h 8"/>
                  <a:gd name="T22" fmla="*/ 24 w 24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BED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7" name="Freeform 5459"/>
              <p:cNvSpPr>
                <a:spLocks/>
              </p:cNvSpPr>
              <p:nvPr/>
            </p:nvSpPr>
            <p:spPr bwMode="auto">
              <a:xfrm>
                <a:off x="4588" y="1060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0 w 24"/>
                  <a:gd name="T3" fmla="*/ 8 h 8"/>
                  <a:gd name="T4" fmla="*/ 0 w 24"/>
                  <a:gd name="T5" fmla="*/ 4 h 8"/>
                  <a:gd name="T6" fmla="*/ 24 w 24"/>
                  <a:gd name="T7" fmla="*/ 0 h 8"/>
                  <a:gd name="T8" fmla="*/ 24 w 24"/>
                  <a:gd name="T9" fmla="*/ 0 h 8"/>
                  <a:gd name="T10" fmla="*/ 24 w 24"/>
                  <a:gd name="T11" fmla="*/ 0 h 8"/>
                  <a:gd name="T12" fmla="*/ 24 w 24"/>
                  <a:gd name="T13" fmla="*/ 2 h 8"/>
                  <a:gd name="T14" fmla="*/ 24 w 24"/>
                  <a:gd name="T15" fmla="*/ 2 h 8"/>
                  <a:gd name="T16" fmla="*/ 24 w 24"/>
                  <a:gd name="T17" fmla="*/ 2 h 8"/>
                  <a:gd name="T18" fmla="*/ 24 w 24"/>
                  <a:gd name="T19" fmla="*/ 2 h 8"/>
                  <a:gd name="T20" fmla="*/ 24 w 24"/>
                  <a:gd name="T21" fmla="*/ 4 h 8"/>
                  <a:gd name="T22" fmla="*/ 24 w 24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BED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8" name="Freeform 5460"/>
              <p:cNvSpPr>
                <a:spLocks/>
              </p:cNvSpPr>
              <p:nvPr/>
            </p:nvSpPr>
            <p:spPr bwMode="auto">
              <a:xfrm>
                <a:off x="4588" y="1058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0 w 24"/>
                  <a:gd name="T3" fmla="*/ 8 h 8"/>
                  <a:gd name="T4" fmla="*/ 0 w 24"/>
                  <a:gd name="T5" fmla="*/ 4 h 8"/>
                  <a:gd name="T6" fmla="*/ 24 w 24"/>
                  <a:gd name="T7" fmla="*/ 0 h 8"/>
                  <a:gd name="T8" fmla="*/ 24 w 24"/>
                  <a:gd name="T9" fmla="*/ 0 h 8"/>
                  <a:gd name="T10" fmla="*/ 24 w 24"/>
                  <a:gd name="T11" fmla="*/ 0 h 8"/>
                  <a:gd name="T12" fmla="*/ 24 w 24"/>
                  <a:gd name="T13" fmla="*/ 0 h 8"/>
                  <a:gd name="T14" fmla="*/ 24 w 24"/>
                  <a:gd name="T15" fmla="*/ 2 h 8"/>
                  <a:gd name="T16" fmla="*/ 24 w 24"/>
                  <a:gd name="T17" fmla="*/ 2 h 8"/>
                  <a:gd name="T18" fmla="*/ 24 w 24"/>
                  <a:gd name="T19" fmla="*/ 2 h 8"/>
                  <a:gd name="T20" fmla="*/ 24 w 24"/>
                  <a:gd name="T21" fmla="*/ 4 h 8"/>
                  <a:gd name="T22" fmla="*/ 24 w 24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FF2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9" name="Freeform 5461"/>
              <p:cNvSpPr>
                <a:spLocks/>
              </p:cNvSpPr>
              <p:nvPr/>
            </p:nvSpPr>
            <p:spPr bwMode="auto">
              <a:xfrm>
                <a:off x="4588" y="1056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0 w 24"/>
                  <a:gd name="T3" fmla="*/ 8 h 8"/>
                  <a:gd name="T4" fmla="*/ 0 w 24"/>
                  <a:gd name="T5" fmla="*/ 4 h 8"/>
                  <a:gd name="T6" fmla="*/ 24 w 24"/>
                  <a:gd name="T7" fmla="*/ 0 h 8"/>
                  <a:gd name="T8" fmla="*/ 24 w 24"/>
                  <a:gd name="T9" fmla="*/ 0 h 8"/>
                  <a:gd name="T10" fmla="*/ 24 w 24"/>
                  <a:gd name="T11" fmla="*/ 0 h 8"/>
                  <a:gd name="T12" fmla="*/ 24 w 24"/>
                  <a:gd name="T13" fmla="*/ 0 h 8"/>
                  <a:gd name="T14" fmla="*/ 24 w 24"/>
                  <a:gd name="T15" fmla="*/ 2 h 8"/>
                  <a:gd name="T16" fmla="*/ 24 w 24"/>
                  <a:gd name="T17" fmla="*/ 2 h 8"/>
                  <a:gd name="T18" fmla="*/ 24 w 24"/>
                  <a:gd name="T19" fmla="*/ 2 h 8"/>
                  <a:gd name="T20" fmla="*/ 24 w 24"/>
                  <a:gd name="T21" fmla="*/ 2 h 8"/>
                  <a:gd name="T22" fmla="*/ 24 w 24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FF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0" name="Freeform 5462"/>
              <p:cNvSpPr>
                <a:spLocks/>
              </p:cNvSpPr>
              <p:nvPr/>
            </p:nvSpPr>
            <p:spPr bwMode="auto">
              <a:xfrm>
                <a:off x="4588" y="1055"/>
                <a:ext cx="24" cy="7"/>
              </a:xfrm>
              <a:custGeom>
                <a:avLst/>
                <a:gdLst>
                  <a:gd name="T0" fmla="*/ 24 w 24"/>
                  <a:gd name="T1" fmla="*/ 3 h 7"/>
                  <a:gd name="T2" fmla="*/ 0 w 24"/>
                  <a:gd name="T3" fmla="*/ 7 h 7"/>
                  <a:gd name="T4" fmla="*/ 0 w 24"/>
                  <a:gd name="T5" fmla="*/ 3 h 7"/>
                  <a:gd name="T6" fmla="*/ 24 w 24"/>
                  <a:gd name="T7" fmla="*/ 0 h 7"/>
                  <a:gd name="T8" fmla="*/ 24 w 24"/>
                  <a:gd name="T9" fmla="*/ 0 h 7"/>
                  <a:gd name="T10" fmla="*/ 24 w 24"/>
                  <a:gd name="T11" fmla="*/ 0 h 7"/>
                  <a:gd name="T12" fmla="*/ 24 w 24"/>
                  <a:gd name="T13" fmla="*/ 0 h 7"/>
                  <a:gd name="T14" fmla="*/ 24 w 24"/>
                  <a:gd name="T15" fmla="*/ 1 h 7"/>
                  <a:gd name="T16" fmla="*/ 24 w 24"/>
                  <a:gd name="T17" fmla="*/ 1 h 7"/>
                  <a:gd name="T18" fmla="*/ 24 w 24"/>
                  <a:gd name="T19" fmla="*/ 1 h 7"/>
                  <a:gd name="T20" fmla="*/ 24 w 24"/>
                  <a:gd name="T21" fmla="*/ 1 h 7"/>
                  <a:gd name="T22" fmla="*/ 24 w 24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7">
                    <a:moveTo>
                      <a:pt x="24" y="3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EFF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1" name="Freeform 5463"/>
              <p:cNvSpPr>
                <a:spLocks/>
              </p:cNvSpPr>
              <p:nvPr/>
            </p:nvSpPr>
            <p:spPr bwMode="auto">
              <a:xfrm>
                <a:off x="4588" y="1053"/>
                <a:ext cx="24" cy="7"/>
              </a:xfrm>
              <a:custGeom>
                <a:avLst/>
                <a:gdLst>
                  <a:gd name="T0" fmla="*/ 24 w 24"/>
                  <a:gd name="T1" fmla="*/ 3 h 7"/>
                  <a:gd name="T2" fmla="*/ 0 w 24"/>
                  <a:gd name="T3" fmla="*/ 7 h 7"/>
                  <a:gd name="T4" fmla="*/ 0 w 24"/>
                  <a:gd name="T5" fmla="*/ 3 h 7"/>
                  <a:gd name="T6" fmla="*/ 24 w 24"/>
                  <a:gd name="T7" fmla="*/ 0 h 7"/>
                  <a:gd name="T8" fmla="*/ 24 w 24"/>
                  <a:gd name="T9" fmla="*/ 0 h 7"/>
                  <a:gd name="T10" fmla="*/ 24 w 24"/>
                  <a:gd name="T11" fmla="*/ 0 h 7"/>
                  <a:gd name="T12" fmla="*/ 24 w 24"/>
                  <a:gd name="T13" fmla="*/ 0 h 7"/>
                  <a:gd name="T14" fmla="*/ 24 w 24"/>
                  <a:gd name="T15" fmla="*/ 2 h 7"/>
                  <a:gd name="T16" fmla="*/ 24 w 24"/>
                  <a:gd name="T17" fmla="*/ 2 h 7"/>
                  <a:gd name="T18" fmla="*/ 24 w 24"/>
                  <a:gd name="T19" fmla="*/ 2 h 7"/>
                  <a:gd name="T20" fmla="*/ 24 w 24"/>
                  <a:gd name="T21" fmla="*/ 2 h 7"/>
                  <a:gd name="T22" fmla="*/ 24 w 24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7">
                    <a:moveTo>
                      <a:pt x="24" y="3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EFF2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2" name="Freeform 5464"/>
              <p:cNvSpPr>
                <a:spLocks/>
              </p:cNvSpPr>
              <p:nvPr/>
            </p:nvSpPr>
            <p:spPr bwMode="auto">
              <a:xfrm>
                <a:off x="4588" y="1051"/>
                <a:ext cx="24" cy="7"/>
              </a:xfrm>
              <a:custGeom>
                <a:avLst/>
                <a:gdLst>
                  <a:gd name="T0" fmla="*/ 24 w 24"/>
                  <a:gd name="T1" fmla="*/ 4 h 7"/>
                  <a:gd name="T2" fmla="*/ 0 w 24"/>
                  <a:gd name="T3" fmla="*/ 7 h 7"/>
                  <a:gd name="T4" fmla="*/ 0 w 24"/>
                  <a:gd name="T5" fmla="*/ 4 h 7"/>
                  <a:gd name="T6" fmla="*/ 24 w 24"/>
                  <a:gd name="T7" fmla="*/ 0 h 7"/>
                  <a:gd name="T8" fmla="*/ 24 w 24"/>
                  <a:gd name="T9" fmla="*/ 0 h 7"/>
                  <a:gd name="T10" fmla="*/ 24 w 24"/>
                  <a:gd name="T11" fmla="*/ 0 h 7"/>
                  <a:gd name="T12" fmla="*/ 24 w 24"/>
                  <a:gd name="T13" fmla="*/ 0 h 7"/>
                  <a:gd name="T14" fmla="*/ 24 w 24"/>
                  <a:gd name="T15" fmla="*/ 2 h 7"/>
                  <a:gd name="T16" fmla="*/ 24 w 24"/>
                  <a:gd name="T17" fmla="*/ 2 h 7"/>
                  <a:gd name="T18" fmla="*/ 24 w 24"/>
                  <a:gd name="T19" fmla="*/ 2 h 7"/>
                  <a:gd name="T20" fmla="*/ 24 w 24"/>
                  <a:gd name="T21" fmla="*/ 2 h 7"/>
                  <a:gd name="T22" fmla="*/ 24 w 24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7">
                    <a:moveTo>
                      <a:pt x="24" y="4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FF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3" name="Freeform 5465"/>
              <p:cNvSpPr>
                <a:spLocks/>
              </p:cNvSpPr>
              <p:nvPr/>
            </p:nvSpPr>
            <p:spPr bwMode="auto">
              <a:xfrm>
                <a:off x="4588" y="1049"/>
                <a:ext cx="24" cy="7"/>
              </a:xfrm>
              <a:custGeom>
                <a:avLst/>
                <a:gdLst>
                  <a:gd name="T0" fmla="*/ 24 w 24"/>
                  <a:gd name="T1" fmla="*/ 4 h 7"/>
                  <a:gd name="T2" fmla="*/ 0 w 24"/>
                  <a:gd name="T3" fmla="*/ 7 h 7"/>
                  <a:gd name="T4" fmla="*/ 0 w 24"/>
                  <a:gd name="T5" fmla="*/ 4 h 7"/>
                  <a:gd name="T6" fmla="*/ 24 w 24"/>
                  <a:gd name="T7" fmla="*/ 0 h 7"/>
                  <a:gd name="T8" fmla="*/ 24 w 24"/>
                  <a:gd name="T9" fmla="*/ 0 h 7"/>
                  <a:gd name="T10" fmla="*/ 24 w 24"/>
                  <a:gd name="T11" fmla="*/ 0 h 7"/>
                  <a:gd name="T12" fmla="*/ 24 w 24"/>
                  <a:gd name="T13" fmla="*/ 0 h 7"/>
                  <a:gd name="T14" fmla="*/ 24 w 24"/>
                  <a:gd name="T15" fmla="*/ 2 h 7"/>
                  <a:gd name="T16" fmla="*/ 24 w 24"/>
                  <a:gd name="T17" fmla="*/ 2 h 7"/>
                  <a:gd name="T18" fmla="*/ 24 w 24"/>
                  <a:gd name="T19" fmla="*/ 2 h 7"/>
                  <a:gd name="T20" fmla="*/ 24 w 24"/>
                  <a:gd name="T21" fmla="*/ 2 h 7"/>
                  <a:gd name="T22" fmla="*/ 24 w 24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7">
                    <a:moveTo>
                      <a:pt x="24" y="4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FF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4" name="Freeform 5466"/>
              <p:cNvSpPr>
                <a:spLocks/>
              </p:cNvSpPr>
              <p:nvPr/>
            </p:nvSpPr>
            <p:spPr bwMode="auto">
              <a:xfrm>
                <a:off x="4588" y="1047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0 w 24"/>
                  <a:gd name="T3" fmla="*/ 8 h 8"/>
                  <a:gd name="T4" fmla="*/ 0 w 24"/>
                  <a:gd name="T5" fmla="*/ 4 h 8"/>
                  <a:gd name="T6" fmla="*/ 24 w 24"/>
                  <a:gd name="T7" fmla="*/ 0 h 8"/>
                  <a:gd name="T8" fmla="*/ 24 w 24"/>
                  <a:gd name="T9" fmla="*/ 0 h 8"/>
                  <a:gd name="T10" fmla="*/ 24 w 24"/>
                  <a:gd name="T11" fmla="*/ 0 h 8"/>
                  <a:gd name="T12" fmla="*/ 24 w 24"/>
                  <a:gd name="T13" fmla="*/ 0 h 8"/>
                  <a:gd name="T14" fmla="*/ 24 w 24"/>
                  <a:gd name="T15" fmla="*/ 2 h 8"/>
                  <a:gd name="T16" fmla="*/ 24 w 24"/>
                  <a:gd name="T17" fmla="*/ 2 h 8"/>
                  <a:gd name="T18" fmla="*/ 24 w 24"/>
                  <a:gd name="T19" fmla="*/ 2 h 8"/>
                  <a:gd name="T20" fmla="*/ 24 w 24"/>
                  <a:gd name="T21" fmla="*/ 2 h 8"/>
                  <a:gd name="T22" fmla="*/ 24 w 24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FF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5" name="Freeform 5467"/>
              <p:cNvSpPr>
                <a:spLocks/>
              </p:cNvSpPr>
              <p:nvPr/>
            </p:nvSpPr>
            <p:spPr bwMode="auto">
              <a:xfrm>
                <a:off x="4588" y="1045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0 w 24"/>
                  <a:gd name="T3" fmla="*/ 8 h 8"/>
                  <a:gd name="T4" fmla="*/ 0 w 24"/>
                  <a:gd name="T5" fmla="*/ 4 h 8"/>
                  <a:gd name="T6" fmla="*/ 24 w 24"/>
                  <a:gd name="T7" fmla="*/ 0 h 8"/>
                  <a:gd name="T8" fmla="*/ 24 w 24"/>
                  <a:gd name="T9" fmla="*/ 0 h 8"/>
                  <a:gd name="T10" fmla="*/ 24 w 24"/>
                  <a:gd name="T11" fmla="*/ 0 h 8"/>
                  <a:gd name="T12" fmla="*/ 24 w 24"/>
                  <a:gd name="T13" fmla="*/ 0 h 8"/>
                  <a:gd name="T14" fmla="*/ 24 w 24"/>
                  <a:gd name="T15" fmla="*/ 2 h 8"/>
                  <a:gd name="T16" fmla="*/ 24 w 24"/>
                  <a:gd name="T17" fmla="*/ 2 h 8"/>
                  <a:gd name="T18" fmla="*/ 24 w 24"/>
                  <a:gd name="T19" fmla="*/ 2 h 8"/>
                  <a:gd name="T20" fmla="*/ 24 w 24"/>
                  <a:gd name="T21" fmla="*/ 2 h 8"/>
                  <a:gd name="T22" fmla="*/ 24 w 24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3F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6" name="Freeform 5468"/>
              <p:cNvSpPr>
                <a:spLocks/>
              </p:cNvSpPr>
              <p:nvPr/>
            </p:nvSpPr>
            <p:spPr bwMode="auto">
              <a:xfrm>
                <a:off x="4588" y="1043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0 w 24"/>
                  <a:gd name="T3" fmla="*/ 8 h 8"/>
                  <a:gd name="T4" fmla="*/ 0 w 24"/>
                  <a:gd name="T5" fmla="*/ 4 h 8"/>
                  <a:gd name="T6" fmla="*/ 24 w 24"/>
                  <a:gd name="T7" fmla="*/ 0 h 8"/>
                  <a:gd name="T8" fmla="*/ 24 w 24"/>
                  <a:gd name="T9" fmla="*/ 0 h 8"/>
                  <a:gd name="T10" fmla="*/ 24 w 24"/>
                  <a:gd name="T11" fmla="*/ 0 h 8"/>
                  <a:gd name="T12" fmla="*/ 24 w 24"/>
                  <a:gd name="T13" fmla="*/ 0 h 8"/>
                  <a:gd name="T14" fmla="*/ 24 w 24"/>
                  <a:gd name="T15" fmla="*/ 2 h 8"/>
                  <a:gd name="T16" fmla="*/ 24 w 24"/>
                  <a:gd name="T17" fmla="*/ 2 h 8"/>
                  <a:gd name="T18" fmla="*/ 24 w 24"/>
                  <a:gd name="T19" fmla="*/ 2 h 8"/>
                  <a:gd name="T20" fmla="*/ 24 w 24"/>
                  <a:gd name="T21" fmla="*/ 2 h 8"/>
                  <a:gd name="T22" fmla="*/ 24 w 24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3F4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7" name="Freeform 5469"/>
              <p:cNvSpPr>
                <a:spLocks/>
              </p:cNvSpPr>
              <p:nvPr/>
            </p:nvSpPr>
            <p:spPr bwMode="auto">
              <a:xfrm>
                <a:off x="4588" y="1041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0 w 24"/>
                  <a:gd name="T3" fmla="*/ 8 h 8"/>
                  <a:gd name="T4" fmla="*/ 0 w 24"/>
                  <a:gd name="T5" fmla="*/ 4 h 8"/>
                  <a:gd name="T6" fmla="*/ 24 w 24"/>
                  <a:gd name="T7" fmla="*/ 0 h 8"/>
                  <a:gd name="T8" fmla="*/ 24 w 24"/>
                  <a:gd name="T9" fmla="*/ 0 h 8"/>
                  <a:gd name="T10" fmla="*/ 24 w 24"/>
                  <a:gd name="T11" fmla="*/ 0 h 8"/>
                  <a:gd name="T12" fmla="*/ 24 w 24"/>
                  <a:gd name="T13" fmla="*/ 0 h 8"/>
                  <a:gd name="T14" fmla="*/ 24 w 24"/>
                  <a:gd name="T15" fmla="*/ 2 h 8"/>
                  <a:gd name="T16" fmla="*/ 24 w 24"/>
                  <a:gd name="T17" fmla="*/ 2 h 8"/>
                  <a:gd name="T18" fmla="*/ 24 w 24"/>
                  <a:gd name="T19" fmla="*/ 2 h 8"/>
                  <a:gd name="T20" fmla="*/ 24 w 24"/>
                  <a:gd name="T21" fmla="*/ 2 h 8"/>
                  <a:gd name="T22" fmla="*/ 24 w 24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3F4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8" name="Freeform 5470"/>
              <p:cNvSpPr>
                <a:spLocks/>
              </p:cNvSpPr>
              <p:nvPr/>
            </p:nvSpPr>
            <p:spPr bwMode="auto">
              <a:xfrm>
                <a:off x="4588" y="1040"/>
                <a:ext cx="24" cy="7"/>
              </a:xfrm>
              <a:custGeom>
                <a:avLst/>
                <a:gdLst>
                  <a:gd name="T0" fmla="*/ 24 w 24"/>
                  <a:gd name="T1" fmla="*/ 3 h 7"/>
                  <a:gd name="T2" fmla="*/ 0 w 24"/>
                  <a:gd name="T3" fmla="*/ 7 h 7"/>
                  <a:gd name="T4" fmla="*/ 0 w 24"/>
                  <a:gd name="T5" fmla="*/ 3 h 7"/>
                  <a:gd name="T6" fmla="*/ 24 w 24"/>
                  <a:gd name="T7" fmla="*/ 0 h 7"/>
                  <a:gd name="T8" fmla="*/ 24 w 24"/>
                  <a:gd name="T9" fmla="*/ 0 h 7"/>
                  <a:gd name="T10" fmla="*/ 24 w 24"/>
                  <a:gd name="T11" fmla="*/ 0 h 7"/>
                  <a:gd name="T12" fmla="*/ 24 w 24"/>
                  <a:gd name="T13" fmla="*/ 0 h 7"/>
                  <a:gd name="T14" fmla="*/ 24 w 24"/>
                  <a:gd name="T15" fmla="*/ 1 h 7"/>
                  <a:gd name="T16" fmla="*/ 24 w 24"/>
                  <a:gd name="T17" fmla="*/ 1 h 7"/>
                  <a:gd name="T18" fmla="*/ 24 w 24"/>
                  <a:gd name="T19" fmla="*/ 1 h 7"/>
                  <a:gd name="T20" fmla="*/ 24 w 24"/>
                  <a:gd name="T21" fmla="*/ 1 h 7"/>
                  <a:gd name="T22" fmla="*/ 24 w 24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7">
                    <a:moveTo>
                      <a:pt x="24" y="3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F3F4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9" name="Freeform 5471"/>
              <p:cNvSpPr>
                <a:spLocks/>
              </p:cNvSpPr>
              <p:nvPr/>
            </p:nvSpPr>
            <p:spPr bwMode="auto">
              <a:xfrm>
                <a:off x="4588" y="1036"/>
                <a:ext cx="24" cy="9"/>
              </a:xfrm>
              <a:custGeom>
                <a:avLst/>
                <a:gdLst>
                  <a:gd name="T0" fmla="*/ 24 w 24"/>
                  <a:gd name="T1" fmla="*/ 5 h 9"/>
                  <a:gd name="T2" fmla="*/ 0 w 24"/>
                  <a:gd name="T3" fmla="*/ 9 h 9"/>
                  <a:gd name="T4" fmla="*/ 0 w 24"/>
                  <a:gd name="T5" fmla="*/ 5 h 9"/>
                  <a:gd name="T6" fmla="*/ 24 w 24"/>
                  <a:gd name="T7" fmla="*/ 0 h 9"/>
                  <a:gd name="T8" fmla="*/ 24 w 24"/>
                  <a:gd name="T9" fmla="*/ 2 h 9"/>
                  <a:gd name="T10" fmla="*/ 24 w 24"/>
                  <a:gd name="T11" fmla="*/ 2 h 9"/>
                  <a:gd name="T12" fmla="*/ 24 w 24"/>
                  <a:gd name="T13" fmla="*/ 2 h 9"/>
                  <a:gd name="T14" fmla="*/ 24 w 24"/>
                  <a:gd name="T15" fmla="*/ 4 h 9"/>
                  <a:gd name="T16" fmla="*/ 24 w 24"/>
                  <a:gd name="T17" fmla="*/ 4 h 9"/>
                  <a:gd name="T18" fmla="*/ 24 w 24"/>
                  <a:gd name="T19" fmla="*/ 4 h 9"/>
                  <a:gd name="T20" fmla="*/ 24 w 24"/>
                  <a:gd name="T21" fmla="*/ 4 h 9"/>
                  <a:gd name="T22" fmla="*/ 24 w 24"/>
                  <a:gd name="T23" fmla="*/ 5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9">
                    <a:moveTo>
                      <a:pt x="24" y="5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F3F4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0" name="Freeform 5472"/>
              <p:cNvSpPr>
                <a:spLocks/>
              </p:cNvSpPr>
              <p:nvPr/>
            </p:nvSpPr>
            <p:spPr bwMode="auto">
              <a:xfrm>
                <a:off x="4588" y="1034"/>
                <a:ext cx="26" cy="9"/>
              </a:xfrm>
              <a:custGeom>
                <a:avLst/>
                <a:gdLst>
                  <a:gd name="T0" fmla="*/ 24 w 26"/>
                  <a:gd name="T1" fmla="*/ 6 h 9"/>
                  <a:gd name="T2" fmla="*/ 0 w 26"/>
                  <a:gd name="T3" fmla="*/ 9 h 9"/>
                  <a:gd name="T4" fmla="*/ 0 w 26"/>
                  <a:gd name="T5" fmla="*/ 6 h 9"/>
                  <a:gd name="T6" fmla="*/ 26 w 26"/>
                  <a:gd name="T7" fmla="*/ 0 h 9"/>
                  <a:gd name="T8" fmla="*/ 26 w 26"/>
                  <a:gd name="T9" fmla="*/ 2 h 9"/>
                  <a:gd name="T10" fmla="*/ 24 w 26"/>
                  <a:gd name="T11" fmla="*/ 2 h 9"/>
                  <a:gd name="T12" fmla="*/ 24 w 26"/>
                  <a:gd name="T13" fmla="*/ 2 h 9"/>
                  <a:gd name="T14" fmla="*/ 24 w 26"/>
                  <a:gd name="T15" fmla="*/ 2 h 9"/>
                  <a:gd name="T16" fmla="*/ 24 w 26"/>
                  <a:gd name="T17" fmla="*/ 4 h 9"/>
                  <a:gd name="T18" fmla="*/ 24 w 26"/>
                  <a:gd name="T19" fmla="*/ 4 h 9"/>
                  <a:gd name="T20" fmla="*/ 24 w 26"/>
                  <a:gd name="T21" fmla="*/ 4 h 9"/>
                  <a:gd name="T22" fmla="*/ 24 w 26"/>
                  <a:gd name="T23" fmla="*/ 6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9">
                    <a:moveTo>
                      <a:pt x="24" y="6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3F4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1" name="Freeform 5473"/>
              <p:cNvSpPr>
                <a:spLocks/>
              </p:cNvSpPr>
              <p:nvPr/>
            </p:nvSpPr>
            <p:spPr bwMode="auto">
              <a:xfrm>
                <a:off x="4588" y="1032"/>
                <a:ext cx="26" cy="9"/>
              </a:xfrm>
              <a:custGeom>
                <a:avLst/>
                <a:gdLst>
                  <a:gd name="T0" fmla="*/ 24 w 26"/>
                  <a:gd name="T1" fmla="*/ 4 h 9"/>
                  <a:gd name="T2" fmla="*/ 0 w 26"/>
                  <a:gd name="T3" fmla="*/ 9 h 9"/>
                  <a:gd name="T4" fmla="*/ 0 w 26"/>
                  <a:gd name="T5" fmla="*/ 6 h 9"/>
                  <a:gd name="T6" fmla="*/ 26 w 26"/>
                  <a:gd name="T7" fmla="*/ 0 h 9"/>
                  <a:gd name="T8" fmla="*/ 26 w 26"/>
                  <a:gd name="T9" fmla="*/ 2 h 9"/>
                  <a:gd name="T10" fmla="*/ 26 w 26"/>
                  <a:gd name="T11" fmla="*/ 2 h 9"/>
                  <a:gd name="T12" fmla="*/ 26 w 26"/>
                  <a:gd name="T13" fmla="*/ 2 h 9"/>
                  <a:gd name="T14" fmla="*/ 26 w 26"/>
                  <a:gd name="T15" fmla="*/ 2 h 9"/>
                  <a:gd name="T16" fmla="*/ 26 w 26"/>
                  <a:gd name="T17" fmla="*/ 4 h 9"/>
                  <a:gd name="T18" fmla="*/ 24 w 26"/>
                  <a:gd name="T19" fmla="*/ 4 h 9"/>
                  <a:gd name="T20" fmla="*/ 24 w 26"/>
                  <a:gd name="T21" fmla="*/ 4 h 9"/>
                  <a:gd name="T22" fmla="*/ 24 w 26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9">
                    <a:moveTo>
                      <a:pt x="24" y="4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3F4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2" name="Freeform 5474"/>
              <p:cNvSpPr>
                <a:spLocks/>
              </p:cNvSpPr>
              <p:nvPr/>
            </p:nvSpPr>
            <p:spPr bwMode="auto">
              <a:xfrm>
                <a:off x="4588" y="1030"/>
                <a:ext cx="26" cy="10"/>
              </a:xfrm>
              <a:custGeom>
                <a:avLst/>
                <a:gdLst>
                  <a:gd name="T0" fmla="*/ 26 w 26"/>
                  <a:gd name="T1" fmla="*/ 4 h 10"/>
                  <a:gd name="T2" fmla="*/ 0 w 26"/>
                  <a:gd name="T3" fmla="*/ 10 h 10"/>
                  <a:gd name="T4" fmla="*/ 0 w 26"/>
                  <a:gd name="T5" fmla="*/ 6 h 10"/>
                  <a:gd name="T6" fmla="*/ 26 w 26"/>
                  <a:gd name="T7" fmla="*/ 0 h 10"/>
                  <a:gd name="T8" fmla="*/ 26 w 26"/>
                  <a:gd name="T9" fmla="*/ 2 h 10"/>
                  <a:gd name="T10" fmla="*/ 26 w 26"/>
                  <a:gd name="T11" fmla="*/ 2 h 10"/>
                  <a:gd name="T12" fmla="*/ 26 w 26"/>
                  <a:gd name="T13" fmla="*/ 2 h 10"/>
                  <a:gd name="T14" fmla="*/ 26 w 26"/>
                  <a:gd name="T15" fmla="*/ 2 h 10"/>
                  <a:gd name="T16" fmla="*/ 26 w 26"/>
                  <a:gd name="T17" fmla="*/ 4 h 10"/>
                  <a:gd name="T18" fmla="*/ 26 w 26"/>
                  <a:gd name="T19" fmla="*/ 4 h 10"/>
                  <a:gd name="T20" fmla="*/ 26 w 26"/>
                  <a:gd name="T21" fmla="*/ 4 h 10"/>
                  <a:gd name="T22" fmla="*/ 26 w 26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10">
                    <a:moveTo>
                      <a:pt x="26" y="4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7F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3" name="Freeform 5475"/>
              <p:cNvSpPr>
                <a:spLocks/>
              </p:cNvSpPr>
              <p:nvPr/>
            </p:nvSpPr>
            <p:spPr bwMode="auto">
              <a:xfrm>
                <a:off x="4588" y="1028"/>
                <a:ext cx="26" cy="10"/>
              </a:xfrm>
              <a:custGeom>
                <a:avLst/>
                <a:gdLst>
                  <a:gd name="T0" fmla="*/ 26 w 26"/>
                  <a:gd name="T1" fmla="*/ 4 h 10"/>
                  <a:gd name="T2" fmla="*/ 0 w 26"/>
                  <a:gd name="T3" fmla="*/ 10 h 10"/>
                  <a:gd name="T4" fmla="*/ 0 w 26"/>
                  <a:gd name="T5" fmla="*/ 6 h 10"/>
                  <a:gd name="T6" fmla="*/ 26 w 26"/>
                  <a:gd name="T7" fmla="*/ 0 h 10"/>
                  <a:gd name="T8" fmla="*/ 26 w 26"/>
                  <a:gd name="T9" fmla="*/ 2 h 10"/>
                  <a:gd name="T10" fmla="*/ 26 w 26"/>
                  <a:gd name="T11" fmla="*/ 2 h 10"/>
                  <a:gd name="T12" fmla="*/ 26 w 26"/>
                  <a:gd name="T13" fmla="*/ 2 h 10"/>
                  <a:gd name="T14" fmla="*/ 26 w 26"/>
                  <a:gd name="T15" fmla="*/ 2 h 10"/>
                  <a:gd name="T16" fmla="*/ 26 w 26"/>
                  <a:gd name="T17" fmla="*/ 4 h 10"/>
                  <a:gd name="T18" fmla="*/ 26 w 26"/>
                  <a:gd name="T19" fmla="*/ 4 h 10"/>
                  <a:gd name="T20" fmla="*/ 26 w 26"/>
                  <a:gd name="T21" fmla="*/ 4 h 10"/>
                  <a:gd name="T22" fmla="*/ 26 w 26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10">
                    <a:moveTo>
                      <a:pt x="26" y="4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7F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4" name="Freeform 5476"/>
              <p:cNvSpPr>
                <a:spLocks/>
              </p:cNvSpPr>
              <p:nvPr/>
            </p:nvSpPr>
            <p:spPr bwMode="auto">
              <a:xfrm>
                <a:off x="4588" y="1026"/>
                <a:ext cx="26" cy="10"/>
              </a:xfrm>
              <a:custGeom>
                <a:avLst/>
                <a:gdLst>
                  <a:gd name="T0" fmla="*/ 26 w 26"/>
                  <a:gd name="T1" fmla="*/ 4 h 10"/>
                  <a:gd name="T2" fmla="*/ 0 w 26"/>
                  <a:gd name="T3" fmla="*/ 10 h 10"/>
                  <a:gd name="T4" fmla="*/ 2 w 26"/>
                  <a:gd name="T5" fmla="*/ 6 h 10"/>
                  <a:gd name="T6" fmla="*/ 26 w 26"/>
                  <a:gd name="T7" fmla="*/ 0 h 10"/>
                  <a:gd name="T8" fmla="*/ 26 w 26"/>
                  <a:gd name="T9" fmla="*/ 2 h 10"/>
                  <a:gd name="T10" fmla="*/ 26 w 26"/>
                  <a:gd name="T11" fmla="*/ 2 h 10"/>
                  <a:gd name="T12" fmla="*/ 26 w 26"/>
                  <a:gd name="T13" fmla="*/ 2 h 10"/>
                  <a:gd name="T14" fmla="*/ 26 w 26"/>
                  <a:gd name="T15" fmla="*/ 2 h 10"/>
                  <a:gd name="T16" fmla="*/ 26 w 26"/>
                  <a:gd name="T17" fmla="*/ 4 h 10"/>
                  <a:gd name="T18" fmla="*/ 26 w 26"/>
                  <a:gd name="T19" fmla="*/ 4 h 10"/>
                  <a:gd name="T20" fmla="*/ 26 w 26"/>
                  <a:gd name="T21" fmla="*/ 4 h 10"/>
                  <a:gd name="T22" fmla="*/ 26 w 26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10">
                    <a:moveTo>
                      <a:pt x="26" y="4"/>
                    </a:moveTo>
                    <a:lnTo>
                      <a:pt x="0" y="10"/>
                    </a:lnTo>
                    <a:lnTo>
                      <a:pt x="2" y="6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7F8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5" name="Freeform 5477"/>
              <p:cNvSpPr>
                <a:spLocks/>
              </p:cNvSpPr>
              <p:nvPr/>
            </p:nvSpPr>
            <p:spPr bwMode="auto">
              <a:xfrm>
                <a:off x="4588" y="1024"/>
                <a:ext cx="26" cy="10"/>
              </a:xfrm>
              <a:custGeom>
                <a:avLst/>
                <a:gdLst>
                  <a:gd name="T0" fmla="*/ 26 w 26"/>
                  <a:gd name="T1" fmla="*/ 4 h 10"/>
                  <a:gd name="T2" fmla="*/ 0 w 26"/>
                  <a:gd name="T3" fmla="*/ 10 h 10"/>
                  <a:gd name="T4" fmla="*/ 2 w 26"/>
                  <a:gd name="T5" fmla="*/ 6 h 10"/>
                  <a:gd name="T6" fmla="*/ 26 w 26"/>
                  <a:gd name="T7" fmla="*/ 0 h 10"/>
                  <a:gd name="T8" fmla="*/ 26 w 26"/>
                  <a:gd name="T9" fmla="*/ 2 h 10"/>
                  <a:gd name="T10" fmla="*/ 26 w 26"/>
                  <a:gd name="T11" fmla="*/ 2 h 10"/>
                  <a:gd name="T12" fmla="*/ 26 w 26"/>
                  <a:gd name="T13" fmla="*/ 2 h 10"/>
                  <a:gd name="T14" fmla="*/ 26 w 26"/>
                  <a:gd name="T15" fmla="*/ 2 h 10"/>
                  <a:gd name="T16" fmla="*/ 26 w 26"/>
                  <a:gd name="T17" fmla="*/ 4 h 10"/>
                  <a:gd name="T18" fmla="*/ 26 w 26"/>
                  <a:gd name="T19" fmla="*/ 4 h 10"/>
                  <a:gd name="T20" fmla="*/ 26 w 26"/>
                  <a:gd name="T21" fmla="*/ 4 h 10"/>
                  <a:gd name="T22" fmla="*/ 26 w 26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10">
                    <a:moveTo>
                      <a:pt x="26" y="4"/>
                    </a:moveTo>
                    <a:lnTo>
                      <a:pt x="0" y="10"/>
                    </a:lnTo>
                    <a:lnTo>
                      <a:pt x="2" y="6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7F8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6" name="Freeform 5478"/>
              <p:cNvSpPr>
                <a:spLocks/>
              </p:cNvSpPr>
              <p:nvPr/>
            </p:nvSpPr>
            <p:spPr bwMode="auto">
              <a:xfrm>
                <a:off x="4590" y="1023"/>
                <a:ext cx="24" cy="9"/>
              </a:xfrm>
              <a:custGeom>
                <a:avLst/>
                <a:gdLst>
                  <a:gd name="T0" fmla="*/ 24 w 24"/>
                  <a:gd name="T1" fmla="*/ 3 h 9"/>
                  <a:gd name="T2" fmla="*/ 0 w 24"/>
                  <a:gd name="T3" fmla="*/ 9 h 9"/>
                  <a:gd name="T4" fmla="*/ 0 w 24"/>
                  <a:gd name="T5" fmla="*/ 5 h 9"/>
                  <a:gd name="T6" fmla="*/ 24 w 24"/>
                  <a:gd name="T7" fmla="*/ 0 h 9"/>
                  <a:gd name="T8" fmla="*/ 24 w 24"/>
                  <a:gd name="T9" fmla="*/ 1 h 9"/>
                  <a:gd name="T10" fmla="*/ 24 w 24"/>
                  <a:gd name="T11" fmla="*/ 1 h 9"/>
                  <a:gd name="T12" fmla="*/ 24 w 24"/>
                  <a:gd name="T13" fmla="*/ 1 h 9"/>
                  <a:gd name="T14" fmla="*/ 24 w 24"/>
                  <a:gd name="T15" fmla="*/ 1 h 9"/>
                  <a:gd name="T16" fmla="*/ 24 w 24"/>
                  <a:gd name="T17" fmla="*/ 3 h 9"/>
                  <a:gd name="T18" fmla="*/ 24 w 24"/>
                  <a:gd name="T19" fmla="*/ 3 h 9"/>
                  <a:gd name="T20" fmla="*/ 24 w 24"/>
                  <a:gd name="T21" fmla="*/ 3 h 9"/>
                  <a:gd name="T22" fmla="*/ 24 w 24"/>
                  <a:gd name="T23" fmla="*/ 3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9">
                    <a:moveTo>
                      <a:pt x="24" y="3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F7F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7" name="Freeform 5479"/>
              <p:cNvSpPr>
                <a:spLocks/>
              </p:cNvSpPr>
              <p:nvPr/>
            </p:nvSpPr>
            <p:spPr bwMode="auto">
              <a:xfrm>
                <a:off x="4590" y="1021"/>
                <a:ext cx="24" cy="9"/>
              </a:xfrm>
              <a:custGeom>
                <a:avLst/>
                <a:gdLst>
                  <a:gd name="T0" fmla="*/ 24 w 24"/>
                  <a:gd name="T1" fmla="*/ 3 h 9"/>
                  <a:gd name="T2" fmla="*/ 0 w 24"/>
                  <a:gd name="T3" fmla="*/ 9 h 9"/>
                  <a:gd name="T4" fmla="*/ 0 w 24"/>
                  <a:gd name="T5" fmla="*/ 5 h 9"/>
                  <a:gd name="T6" fmla="*/ 24 w 24"/>
                  <a:gd name="T7" fmla="*/ 0 h 9"/>
                  <a:gd name="T8" fmla="*/ 24 w 24"/>
                  <a:gd name="T9" fmla="*/ 0 h 9"/>
                  <a:gd name="T10" fmla="*/ 24 w 24"/>
                  <a:gd name="T11" fmla="*/ 2 h 9"/>
                  <a:gd name="T12" fmla="*/ 24 w 24"/>
                  <a:gd name="T13" fmla="*/ 2 h 9"/>
                  <a:gd name="T14" fmla="*/ 24 w 24"/>
                  <a:gd name="T15" fmla="*/ 2 h 9"/>
                  <a:gd name="T16" fmla="*/ 24 w 24"/>
                  <a:gd name="T17" fmla="*/ 3 h 9"/>
                  <a:gd name="T18" fmla="*/ 24 w 24"/>
                  <a:gd name="T19" fmla="*/ 3 h 9"/>
                  <a:gd name="T20" fmla="*/ 24 w 24"/>
                  <a:gd name="T21" fmla="*/ 3 h 9"/>
                  <a:gd name="T22" fmla="*/ 24 w 24"/>
                  <a:gd name="T23" fmla="*/ 3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9">
                    <a:moveTo>
                      <a:pt x="24" y="3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F7F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8" name="Freeform 5480"/>
              <p:cNvSpPr>
                <a:spLocks/>
              </p:cNvSpPr>
              <p:nvPr/>
            </p:nvSpPr>
            <p:spPr bwMode="auto">
              <a:xfrm>
                <a:off x="4590" y="1019"/>
                <a:ext cx="24" cy="9"/>
              </a:xfrm>
              <a:custGeom>
                <a:avLst/>
                <a:gdLst>
                  <a:gd name="T0" fmla="*/ 24 w 24"/>
                  <a:gd name="T1" fmla="*/ 4 h 9"/>
                  <a:gd name="T2" fmla="*/ 0 w 24"/>
                  <a:gd name="T3" fmla="*/ 9 h 9"/>
                  <a:gd name="T4" fmla="*/ 0 w 24"/>
                  <a:gd name="T5" fmla="*/ 5 h 9"/>
                  <a:gd name="T6" fmla="*/ 24 w 24"/>
                  <a:gd name="T7" fmla="*/ 0 h 9"/>
                  <a:gd name="T8" fmla="*/ 24 w 24"/>
                  <a:gd name="T9" fmla="*/ 0 h 9"/>
                  <a:gd name="T10" fmla="*/ 24 w 24"/>
                  <a:gd name="T11" fmla="*/ 2 h 9"/>
                  <a:gd name="T12" fmla="*/ 24 w 24"/>
                  <a:gd name="T13" fmla="*/ 2 h 9"/>
                  <a:gd name="T14" fmla="*/ 24 w 24"/>
                  <a:gd name="T15" fmla="*/ 2 h 9"/>
                  <a:gd name="T16" fmla="*/ 24 w 24"/>
                  <a:gd name="T17" fmla="*/ 2 h 9"/>
                  <a:gd name="T18" fmla="*/ 24 w 24"/>
                  <a:gd name="T19" fmla="*/ 4 h 9"/>
                  <a:gd name="T20" fmla="*/ 24 w 24"/>
                  <a:gd name="T21" fmla="*/ 4 h 9"/>
                  <a:gd name="T22" fmla="*/ 24 w 24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9">
                    <a:moveTo>
                      <a:pt x="24" y="4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7F8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9" name="Freeform 5481"/>
              <p:cNvSpPr>
                <a:spLocks/>
              </p:cNvSpPr>
              <p:nvPr/>
            </p:nvSpPr>
            <p:spPr bwMode="auto">
              <a:xfrm>
                <a:off x="4590" y="1017"/>
                <a:ext cx="26" cy="9"/>
              </a:xfrm>
              <a:custGeom>
                <a:avLst/>
                <a:gdLst>
                  <a:gd name="T0" fmla="*/ 24 w 26"/>
                  <a:gd name="T1" fmla="*/ 4 h 9"/>
                  <a:gd name="T2" fmla="*/ 0 w 26"/>
                  <a:gd name="T3" fmla="*/ 9 h 9"/>
                  <a:gd name="T4" fmla="*/ 0 w 26"/>
                  <a:gd name="T5" fmla="*/ 4 h 9"/>
                  <a:gd name="T6" fmla="*/ 26 w 26"/>
                  <a:gd name="T7" fmla="*/ 0 h 9"/>
                  <a:gd name="T8" fmla="*/ 26 w 26"/>
                  <a:gd name="T9" fmla="*/ 0 h 9"/>
                  <a:gd name="T10" fmla="*/ 26 w 26"/>
                  <a:gd name="T11" fmla="*/ 2 h 9"/>
                  <a:gd name="T12" fmla="*/ 26 w 26"/>
                  <a:gd name="T13" fmla="*/ 2 h 9"/>
                  <a:gd name="T14" fmla="*/ 24 w 26"/>
                  <a:gd name="T15" fmla="*/ 2 h 9"/>
                  <a:gd name="T16" fmla="*/ 24 w 26"/>
                  <a:gd name="T17" fmla="*/ 2 h 9"/>
                  <a:gd name="T18" fmla="*/ 24 w 26"/>
                  <a:gd name="T19" fmla="*/ 4 h 9"/>
                  <a:gd name="T20" fmla="*/ 24 w 26"/>
                  <a:gd name="T21" fmla="*/ 4 h 9"/>
                  <a:gd name="T22" fmla="*/ 24 w 26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9">
                    <a:moveTo>
                      <a:pt x="24" y="4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AF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0" name="Freeform 5482"/>
              <p:cNvSpPr>
                <a:spLocks/>
              </p:cNvSpPr>
              <p:nvPr/>
            </p:nvSpPr>
            <p:spPr bwMode="auto">
              <a:xfrm>
                <a:off x="4590" y="1015"/>
                <a:ext cx="26" cy="9"/>
              </a:xfrm>
              <a:custGeom>
                <a:avLst/>
                <a:gdLst>
                  <a:gd name="T0" fmla="*/ 24 w 26"/>
                  <a:gd name="T1" fmla="*/ 4 h 9"/>
                  <a:gd name="T2" fmla="*/ 0 w 26"/>
                  <a:gd name="T3" fmla="*/ 9 h 9"/>
                  <a:gd name="T4" fmla="*/ 0 w 26"/>
                  <a:gd name="T5" fmla="*/ 4 h 9"/>
                  <a:gd name="T6" fmla="*/ 26 w 26"/>
                  <a:gd name="T7" fmla="*/ 0 h 9"/>
                  <a:gd name="T8" fmla="*/ 26 w 26"/>
                  <a:gd name="T9" fmla="*/ 0 h 9"/>
                  <a:gd name="T10" fmla="*/ 26 w 26"/>
                  <a:gd name="T11" fmla="*/ 2 h 9"/>
                  <a:gd name="T12" fmla="*/ 26 w 26"/>
                  <a:gd name="T13" fmla="*/ 2 h 9"/>
                  <a:gd name="T14" fmla="*/ 26 w 26"/>
                  <a:gd name="T15" fmla="*/ 2 h 9"/>
                  <a:gd name="T16" fmla="*/ 26 w 26"/>
                  <a:gd name="T17" fmla="*/ 2 h 9"/>
                  <a:gd name="T18" fmla="*/ 26 w 26"/>
                  <a:gd name="T19" fmla="*/ 4 h 9"/>
                  <a:gd name="T20" fmla="*/ 26 w 26"/>
                  <a:gd name="T21" fmla="*/ 4 h 9"/>
                  <a:gd name="T22" fmla="*/ 24 w 26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9">
                    <a:moveTo>
                      <a:pt x="24" y="4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AFA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1" name="Freeform 5483"/>
              <p:cNvSpPr>
                <a:spLocks/>
              </p:cNvSpPr>
              <p:nvPr/>
            </p:nvSpPr>
            <p:spPr bwMode="auto">
              <a:xfrm>
                <a:off x="4590" y="1013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0 w 26"/>
                  <a:gd name="T3" fmla="*/ 8 h 8"/>
                  <a:gd name="T4" fmla="*/ 0 w 26"/>
                  <a:gd name="T5" fmla="*/ 4 h 8"/>
                  <a:gd name="T6" fmla="*/ 26 w 26"/>
                  <a:gd name="T7" fmla="*/ 0 h 8"/>
                  <a:gd name="T8" fmla="*/ 26 w 26"/>
                  <a:gd name="T9" fmla="*/ 0 h 8"/>
                  <a:gd name="T10" fmla="*/ 26 w 26"/>
                  <a:gd name="T11" fmla="*/ 0 h 8"/>
                  <a:gd name="T12" fmla="*/ 26 w 26"/>
                  <a:gd name="T13" fmla="*/ 0 h 8"/>
                  <a:gd name="T14" fmla="*/ 26 w 26"/>
                  <a:gd name="T15" fmla="*/ 2 h 8"/>
                  <a:gd name="T16" fmla="*/ 26 w 26"/>
                  <a:gd name="T17" fmla="*/ 2 h 8"/>
                  <a:gd name="T18" fmla="*/ 26 w 26"/>
                  <a:gd name="T19" fmla="*/ 2 h 8"/>
                  <a:gd name="T20" fmla="*/ 26 w 26"/>
                  <a:gd name="T21" fmla="*/ 2 h 8"/>
                  <a:gd name="T22" fmla="*/ 26 w 26"/>
                  <a:gd name="T23" fmla="*/ 4 h 8"/>
                  <a:gd name="T24" fmla="*/ 26 w 26"/>
                  <a:gd name="T25" fmla="*/ 4 h 8"/>
                  <a:gd name="T26" fmla="*/ 26 w 26"/>
                  <a:gd name="T27" fmla="*/ 4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AF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2" name="Freeform 5484"/>
              <p:cNvSpPr>
                <a:spLocks/>
              </p:cNvSpPr>
              <p:nvPr/>
            </p:nvSpPr>
            <p:spPr bwMode="auto">
              <a:xfrm>
                <a:off x="4590" y="1013"/>
                <a:ext cx="26" cy="6"/>
              </a:xfrm>
              <a:custGeom>
                <a:avLst/>
                <a:gdLst>
                  <a:gd name="T0" fmla="*/ 26 w 26"/>
                  <a:gd name="T1" fmla="*/ 2 h 6"/>
                  <a:gd name="T2" fmla="*/ 0 w 26"/>
                  <a:gd name="T3" fmla="*/ 6 h 6"/>
                  <a:gd name="T4" fmla="*/ 0 w 26"/>
                  <a:gd name="T5" fmla="*/ 2 h 6"/>
                  <a:gd name="T6" fmla="*/ 17 w 26"/>
                  <a:gd name="T7" fmla="*/ 0 h 6"/>
                  <a:gd name="T8" fmla="*/ 26 w 26"/>
                  <a:gd name="T9" fmla="*/ 0 h 6"/>
                  <a:gd name="T10" fmla="*/ 26 w 26"/>
                  <a:gd name="T11" fmla="*/ 0 h 6"/>
                  <a:gd name="T12" fmla="*/ 26 w 26"/>
                  <a:gd name="T13" fmla="*/ 0 h 6"/>
                  <a:gd name="T14" fmla="*/ 26 w 26"/>
                  <a:gd name="T15" fmla="*/ 0 h 6"/>
                  <a:gd name="T16" fmla="*/ 26 w 26"/>
                  <a:gd name="T17" fmla="*/ 0 h 6"/>
                  <a:gd name="T18" fmla="*/ 26 w 26"/>
                  <a:gd name="T19" fmla="*/ 2 h 6"/>
                  <a:gd name="T20" fmla="*/ 26 w 26"/>
                  <a:gd name="T21" fmla="*/ 2 h 6"/>
                  <a:gd name="T22" fmla="*/ 26 w 26"/>
                  <a:gd name="T23" fmla="*/ 2 h 6"/>
                  <a:gd name="T24" fmla="*/ 26 w 26"/>
                  <a:gd name="T25" fmla="*/ 2 h 6"/>
                  <a:gd name="T26" fmla="*/ 26 w 26"/>
                  <a:gd name="T27" fmla="*/ 2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" h="6">
                    <a:moveTo>
                      <a:pt x="26" y="2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AFA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3" name="Freeform 5485"/>
              <p:cNvSpPr>
                <a:spLocks/>
              </p:cNvSpPr>
              <p:nvPr/>
            </p:nvSpPr>
            <p:spPr bwMode="auto">
              <a:xfrm>
                <a:off x="4590" y="1011"/>
                <a:ext cx="26" cy="6"/>
              </a:xfrm>
              <a:custGeom>
                <a:avLst/>
                <a:gdLst>
                  <a:gd name="T0" fmla="*/ 26 w 26"/>
                  <a:gd name="T1" fmla="*/ 2 h 6"/>
                  <a:gd name="T2" fmla="*/ 0 w 26"/>
                  <a:gd name="T3" fmla="*/ 6 h 6"/>
                  <a:gd name="T4" fmla="*/ 0 w 26"/>
                  <a:gd name="T5" fmla="*/ 2 h 6"/>
                  <a:gd name="T6" fmla="*/ 10 w 26"/>
                  <a:gd name="T7" fmla="*/ 0 h 6"/>
                  <a:gd name="T8" fmla="*/ 26 w 26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6">
                    <a:moveTo>
                      <a:pt x="26" y="2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AFA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4" name="Freeform 5486"/>
              <p:cNvSpPr>
                <a:spLocks/>
              </p:cNvSpPr>
              <p:nvPr/>
            </p:nvSpPr>
            <p:spPr bwMode="auto">
              <a:xfrm>
                <a:off x="4590" y="1011"/>
                <a:ext cx="17" cy="4"/>
              </a:xfrm>
              <a:custGeom>
                <a:avLst/>
                <a:gdLst>
                  <a:gd name="T0" fmla="*/ 17 w 17"/>
                  <a:gd name="T1" fmla="*/ 2 h 4"/>
                  <a:gd name="T2" fmla="*/ 0 w 17"/>
                  <a:gd name="T3" fmla="*/ 4 h 4"/>
                  <a:gd name="T4" fmla="*/ 0 w 17"/>
                  <a:gd name="T5" fmla="*/ 0 h 4"/>
                  <a:gd name="T6" fmla="*/ 3 w 17"/>
                  <a:gd name="T7" fmla="*/ 0 h 4"/>
                  <a:gd name="T8" fmla="*/ 17 w 1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4">
                    <a:moveTo>
                      <a:pt x="17" y="2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BFA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5" name="Freeform 5487"/>
              <p:cNvSpPr>
                <a:spLocks/>
              </p:cNvSpPr>
              <p:nvPr/>
            </p:nvSpPr>
            <p:spPr bwMode="auto">
              <a:xfrm>
                <a:off x="4590" y="1011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2 h 2"/>
                  <a:gd name="T4" fmla="*/ 0 w 10"/>
                  <a:gd name="T5" fmla="*/ 0 h 2"/>
                  <a:gd name="T6" fmla="*/ 10 w 10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B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6" name="Freeform 5488"/>
              <p:cNvSpPr>
                <a:spLocks/>
              </p:cNvSpPr>
              <p:nvPr/>
            </p:nvSpPr>
            <p:spPr bwMode="auto">
              <a:xfrm>
                <a:off x="4674" y="1177"/>
                <a:ext cx="28" cy="99"/>
              </a:xfrm>
              <a:custGeom>
                <a:avLst/>
                <a:gdLst>
                  <a:gd name="T0" fmla="*/ 14 w 28"/>
                  <a:gd name="T1" fmla="*/ 99 h 99"/>
                  <a:gd name="T2" fmla="*/ 11 w 28"/>
                  <a:gd name="T3" fmla="*/ 96 h 99"/>
                  <a:gd name="T4" fmla="*/ 5 w 28"/>
                  <a:gd name="T5" fmla="*/ 84 h 99"/>
                  <a:gd name="T6" fmla="*/ 2 w 28"/>
                  <a:gd name="T7" fmla="*/ 71 h 99"/>
                  <a:gd name="T8" fmla="*/ 0 w 28"/>
                  <a:gd name="T9" fmla="*/ 60 h 99"/>
                  <a:gd name="T10" fmla="*/ 0 w 28"/>
                  <a:gd name="T11" fmla="*/ 49 h 99"/>
                  <a:gd name="T12" fmla="*/ 2 w 28"/>
                  <a:gd name="T13" fmla="*/ 35 h 99"/>
                  <a:gd name="T14" fmla="*/ 4 w 28"/>
                  <a:gd name="T15" fmla="*/ 24 h 99"/>
                  <a:gd name="T16" fmla="*/ 5 w 28"/>
                  <a:gd name="T17" fmla="*/ 13 h 99"/>
                  <a:gd name="T18" fmla="*/ 9 w 28"/>
                  <a:gd name="T19" fmla="*/ 0 h 99"/>
                  <a:gd name="T20" fmla="*/ 18 w 28"/>
                  <a:gd name="T21" fmla="*/ 11 h 99"/>
                  <a:gd name="T22" fmla="*/ 23 w 28"/>
                  <a:gd name="T23" fmla="*/ 22 h 99"/>
                  <a:gd name="T24" fmla="*/ 26 w 28"/>
                  <a:gd name="T25" fmla="*/ 34 h 99"/>
                  <a:gd name="T26" fmla="*/ 28 w 28"/>
                  <a:gd name="T27" fmla="*/ 45 h 99"/>
                  <a:gd name="T28" fmla="*/ 28 w 28"/>
                  <a:gd name="T29" fmla="*/ 56 h 99"/>
                  <a:gd name="T30" fmla="*/ 26 w 28"/>
                  <a:gd name="T31" fmla="*/ 67 h 99"/>
                  <a:gd name="T32" fmla="*/ 23 w 28"/>
                  <a:gd name="T33" fmla="*/ 79 h 99"/>
                  <a:gd name="T34" fmla="*/ 21 w 28"/>
                  <a:gd name="T35" fmla="*/ 92 h 99"/>
                  <a:gd name="T36" fmla="*/ 14 w 28"/>
                  <a:gd name="T37" fmla="*/ 99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99">
                    <a:moveTo>
                      <a:pt x="14" y="99"/>
                    </a:moveTo>
                    <a:lnTo>
                      <a:pt x="11" y="96"/>
                    </a:lnTo>
                    <a:lnTo>
                      <a:pt x="5" y="84"/>
                    </a:lnTo>
                    <a:lnTo>
                      <a:pt x="2" y="71"/>
                    </a:lnTo>
                    <a:lnTo>
                      <a:pt x="0" y="60"/>
                    </a:lnTo>
                    <a:lnTo>
                      <a:pt x="0" y="49"/>
                    </a:lnTo>
                    <a:lnTo>
                      <a:pt x="2" y="35"/>
                    </a:lnTo>
                    <a:lnTo>
                      <a:pt x="4" y="24"/>
                    </a:lnTo>
                    <a:lnTo>
                      <a:pt x="5" y="13"/>
                    </a:lnTo>
                    <a:lnTo>
                      <a:pt x="9" y="0"/>
                    </a:lnTo>
                    <a:lnTo>
                      <a:pt x="18" y="11"/>
                    </a:lnTo>
                    <a:lnTo>
                      <a:pt x="23" y="22"/>
                    </a:lnTo>
                    <a:lnTo>
                      <a:pt x="26" y="34"/>
                    </a:lnTo>
                    <a:lnTo>
                      <a:pt x="28" y="45"/>
                    </a:lnTo>
                    <a:lnTo>
                      <a:pt x="28" y="56"/>
                    </a:lnTo>
                    <a:lnTo>
                      <a:pt x="26" y="67"/>
                    </a:lnTo>
                    <a:lnTo>
                      <a:pt x="23" y="79"/>
                    </a:lnTo>
                    <a:lnTo>
                      <a:pt x="21" y="92"/>
                    </a:lnTo>
                    <a:lnTo>
                      <a:pt x="14" y="99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7" name="Freeform 5489"/>
              <p:cNvSpPr>
                <a:spLocks/>
              </p:cNvSpPr>
              <p:nvPr/>
            </p:nvSpPr>
            <p:spPr bwMode="auto">
              <a:xfrm>
                <a:off x="4667" y="1259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C7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8" name="Freeform 5490"/>
              <p:cNvSpPr>
                <a:spLocks/>
              </p:cNvSpPr>
              <p:nvPr/>
            </p:nvSpPr>
            <p:spPr bwMode="auto">
              <a:xfrm>
                <a:off x="4666" y="1258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1 h 3"/>
                  <a:gd name="T6" fmla="*/ 3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BDC8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" name="Freeform 5491"/>
              <p:cNvSpPr>
                <a:spLocks/>
              </p:cNvSpPr>
              <p:nvPr/>
            </p:nvSpPr>
            <p:spPr bwMode="auto">
              <a:xfrm>
                <a:off x="4666" y="125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3 h 3"/>
                  <a:gd name="T4" fmla="*/ 0 w 3"/>
                  <a:gd name="T5" fmla="*/ 2 h 3"/>
                  <a:gd name="T6" fmla="*/ 3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BFCB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0" name="Freeform 5492"/>
              <p:cNvSpPr>
                <a:spLocks/>
              </p:cNvSpPr>
              <p:nvPr/>
            </p:nvSpPr>
            <p:spPr bwMode="auto">
              <a:xfrm>
                <a:off x="4664" y="1254"/>
                <a:ext cx="5" cy="5"/>
              </a:xfrm>
              <a:custGeom>
                <a:avLst/>
                <a:gdLst>
                  <a:gd name="T0" fmla="*/ 5 w 5"/>
                  <a:gd name="T1" fmla="*/ 4 h 5"/>
                  <a:gd name="T2" fmla="*/ 2 w 5"/>
                  <a:gd name="T3" fmla="*/ 5 h 5"/>
                  <a:gd name="T4" fmla="*/ 0 w 5"/>
                  <a:gd name="T5" fmla="*/ 2 h 5"/>
                  <a:gd name="T6" fmla="*/ 5 w 5"/>
                  <a:gd name="T7" fmla="*/ 0 h 5"/>
                  <a:gd name="T8" fmla="*/ 5 w 5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C4D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1" name="Freeform 5493"/>
              <p:cNvSpPr>
                <a:spLocks/>
              </p:cNvSpPr>
              <p:nvPr/>
            </p:nvSpPr>
            <p:spPr bwMode="auto">
              <a:xfrm>
                <a:off x="4664" y="1252"/>
                <a:ext cx="5" cy="6"/>
              </a:xfrm>
              <a:custGeom>
                <a:avLst/>
                <a:gdLst>
                  <a:gd name="T0" fmla="*/ 5 w 5"/>
                  <a:gd name="T1" fmla="*/ 4 h 6"/>
                  <a:gd name="T2" fmla="*/ 2 w 5"/>
                  <a:gd name="T3" fmla="*/ 6 h 6"/>
                  <a:gd name="T4" fmla="*/ 0 w 5"/>
                  <a:gd name="T5" fmla="*/ 2 h 6"/>
                  <a:gd name="T6" fmla="*/ 0 w 5"/>
                  <a:gd name="T7" fmla="*/ 2 h 6"/>
                  <a:gd name="T8" fmla="*/ 3 w 5"/>
                  <a:gd name="T9" fmla="*/ 0 h 6"/>
                  <a:gd name="T10" fmla="*/ 5 w 5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C7D1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" name="Freeform 5494"/>
              <p:cNvSpPr>
                <a:spLocks/>
              </p:cNvSpPr>
              <p:nvPr/>
            </p:nvSpPr>
            <p:spPr bwMode="auto">
              <a:xfrm>
                <a:off x="4662" y="1250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2 w 7"/>
                  <a:gd name="T3" fmla="*/ 6 h 6"/>
                  <a:gd name="T4" fmla="*/ 2 w 7"/>
                  <a:gd name="T5" fmla="*/ 4 h 6"/>
                  <a:gd name="T6" fmla="*/ 0 w 7"/>
                  <a:gd name="T7" fmla="*/ 2 h 6"/>
                  <a:gd name="T8" fmla="*/ 5 w 7"/>
                  <a:gd name="T9" fmla="*/ 0 h 6"/>
                  <a:gd name="T10" fmla="*/ 7 w 7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7" y="4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DD6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3" name="Freeform 5495"/>
              <p:cNvSpPr>
                <a:spLocks/>
              </p:cNvSpPr>
              <p:nvPr/>
            </p:nvSpPr>
            <p:spPr bwMode="auto">
              <a:xfrm>
                <a:off x="4662" y="1248"/>
                <a:ext cx="5" cy="6"/>
              </a:xfrm>
              <a:custGeom>
                <a:avLst/>
                <a:gdLst>
                  <a:gd name="T0" fmla="*/ 5 w 5"/>
                  <a:gd name="T1" fmla="*/ 4 h 6"/>
                  <a:gd name="T2" fmla="*/ 2 w 5"/>
                  <a:gd name="T3" fmla="*/ 6 h 6"/>
                  <a:gd name="T4" fmla="*/ 0 w 5"/>
                  <a:gd name="T5" fmla="*/ 2 h 6"/>
                  <a:gd name="T6" fmla="*/ 5 w 5"/>
                  <a:gd name="T7" fmla="*/ 0 h 6"/>
                  <a:gd name="T8" fmla="*/ 5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D0DA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" name="Freeform 5496"/>
              <p:cNvSpPr>
                <a:spLocks/>
              </p:cNvSpPr>
              <p:nvPr/>
            </p:nvSpPr>
            <p:spPr bwMode="auto">
              <a:xfrm>
                <a:off x="4661" y="1246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1 w 6"/>
                  <a:gd name="T3" fmla="*/ 6 h 6"/>
                  <a:gd name="T4" fmla="*/ 1 w 6"/>
                  <a:gd name="T5" fmla="*/ 2 h 6"/>
                  <a:gd name="T6" fmla="*/ 0 w 6"/>
                  <a:gd name="T7" fmla="*/ 2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4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1" y="6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D7D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5" name="Freeform 5497"/>
              <p:cNvSpPr>
                <a:spLocks/>
              </p:cNvSpPr>
              <p:nvPr/>
            </p:nvSpPr>
            <p:spPr bwMode="auto">
              <a:xfrm>
                <a:off x="4661" y="124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1 w 6"/>
                  <a:gd name="T3" fmla="*/ 4 h 4"/>
                  <a:gd name="T4" fmla="*/ 1 w 6"/>
                  <a:gd name="T5" fmla="*/ 2 h 4"/>
                  <a:gd name="T6" fmla="*/ 0 w 6"/>
                  <a:gd name="T7" fmla="*/ 0 h 4"/>
                  <a:gd name="T8" fmla="*/ 5 w 6"/>
                  <a:gd name="T9" fmla="*/ 0 h 4"/>
                  <a:gd name="T10" fmla="*/ 6 w 6"/>
                  <a:gd name="T11" fmla="*/ 2 h 4"/>
                  <a:gd name="T12" fmla="*/ 6 w 6"/>
                  <a:gd name="T13" fmla="*/ 2 h 4"/>
                  <a:gd name="T14" fmla="*/ 6 w 6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BE1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6" name="Freeform 5498"/>
              <p:cNvSpPr>
                <a:spLocks/>
              </p:cNvSpPr>
              <p:nvPr/>
            </p:nvSpPr>
            <p:spPr bwMode="auto">
              <a:xfrm>
                <a:off x="4661" y="124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0 w 6"/>
                  <a:gd name="T3" fmla="*/ 4 h 4"/>
                  <a:gd name="T4" fmla="*/ 0 w 6"/>
                  <a:gd name="T5" fmla="*/ 2 h 4"/>
                  <a:gd name="T6" fmla="*/ 0 w 6"/>
                  <a:gd name="T7" fmla="*/ 0 h 4"/>
                  <a:gd name="T8" fmla="*/ 3 w 6"/>
                  <a:gd name="T9" fmla="*/ 0 h 4"/>
                  <a:gd name="T10" fmla="*/ 6 w 6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0E6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7" name="Freeform 5499"/>
              <p:cNvSpPr>
                <a:spLocks/>
              </p:cNvSpPr>
              <p:nvPr/>
            </p:nvSpPr>
            <p:spPr bwMode="auto">
              <a:xfrm>
                <a:off x="4659" y="1243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2 w 7"/>
                  <a:gd name="T3" fmla="*/ 3 h 3"/>
                  <a:gd name="T4" fmla="*/ 2 w 7"/>
                  <a:gd name="T5" fmla="*/ 3 h 3"/>
                  <a:gd name="T6" fmla="*/ 0 w 7"/>
                  <a:gd name="T7" fmla="*/ 0 h 3"/>
                  <a:gd name="T8" fmla="*/ 3 w 7"/>
                  <a:gd name="T9" fmla="*/ 0 h 3"/>
                  <a:gd name="T10" fmla="*/ 7 w 7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E7EB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8" name="Freeform 5500"/>
              <p:cNvSpPr>
                <a:spLocks/>
              </p:cNvSpPr>
              <p:nvPr/>
            </p:nvSpPr>
            <p:spPr bwMode="auto">
              <a:xfrm>
                <a:off x="4659" y="124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0 w 5"/>
                  <a:gd name="T5" fmla="*/ 0 h 3"/>
                  <a:gd name="T6" fmla="*/ 2 w 5"/>
                  <a:gd name="T7" fmla="*/ 0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BE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9" name="Freeform 5501"/>
              <p:cNvSpPr>
                <a:spLocks/>
              </p:cNvSpPr>
              <p:nvPr/>
            </p:nvSpPr>
            <p:spPr bwMode="auto">
              <a:xfrm>
                <a:off x="4657" y="1239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2 w 5"/>
                  <a:gd name="T3" fmla="*/ 4 h 4"/>
                  <a:gd name="T4" fmla="*/ 0 w 5"/>
                  <a:gd name="T5" fmla="*/ 0 h 4"/>
                  <a:gd name="T6" fmla="*/ 2 w 5"/>
                  <a:gd name="T7" fmla="*/ 0 h 4"/>
                  <a:gd name="T8" fmla="*/ 5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3F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" name="Freeform 5502"/>
              <p:cNvSpPr>
                <a:spLocks/>
              </p:cNvSpPr>
              <p:nvPr/>
            </p:nvSpPr>
            <p:spPr bwMode="auto">
              <a:xfrm>
                <a:off x="4623" y="1180"/>
                <a:ext cx="48" cy="66"/>
              </a:xfrm>
              <a:custGeom>
                <a:avLst/>
                <a:gdLst>
                  <a:gd name="T0" fmla="*/ 48 w 48"/>
                  <a:gd name="T1" fmla="*/ 66 h 66"/>
                  <a:gd name="T2" fmla="*/ 48 w 48"/>
                  <a:gd name="T3" fmla="*/ 66 h 66"/>
                  <a:gd name="T4" fmla="*/ 43 w 48"/>
                  <a:gd name="T5" fmla="*/ 61 h 66"/>
                  <a:gd name="T6" fmla="*/ 39 w 48"/>
                  <a:gd name="T7" fmla="*/ 57 h 66"/>
                  <a:gd name="T8" fmla="*/ 36 w 48"/>
                  <a:gd name="T9" fmla="*/ 55 h 66"/>
                  <a:gd name="T10" fmla="*/ 32 w 48"/>
                  <a:gd name="T11" fmla="*/ 53 h 66"/>
                  <a:gd name="T12" fmla="*/ 29 w 48"/>
                  <a:gd name="T13" fmla="*/ 51 h 66"/>
                  <a:gd name="T14" fmla="*/ 25 w 48"/>
                  <a:gd name="T15" fmla="*/ 51 h 66"/>
                  <a:gd name="T16" fmla="*/ 20 w 48"/>
                  <a:gd name="T17" fmla="*/ 49 h 66"/>
                  <a:gd name="T18" fmla="*/ 17 w 48"/>
                  <a:gd name="T19" fmla="*/ 49 h 66"/>
                  <a:gd name="T20" fmla="*/ 13 w 48"/>
                  <a:gd name="T21" fmla="*/ 51 h 66"/>
                  <a:gd name="T22" fmla="*/ 0 w 48"/>
                  <a:gd name="T23" fmla="*/ 57 h 66"/>
                  <a:gd name="T24" fmla="*/ 0 w 48"/>
                  <a:gd name="T25" fmla="*/ 40 h 66"/>
                  <a:gd name="T26" fmla="*/ 1 w 48"/>
                  <a:gd name="T27" fmla="*/ 34 h 66"/>
                  <a:gd name="T28" fmla="*/ 5 w 48"/>
                  <a:gd name="T29" fmla="*/ 34 h 66"/>
                  <a:gd name="T30" fmla="*/ 10 w 48"/>
                  <a:gd name="T31" fmla="*/ 27 h 66"/>
                  <a:gd name="T32" fmla="*/ 20 w 48"/>
                  <a:gd name="T33" fmla="*/ 10 h 66"/>
                  <a:gd name="T34" fmla="*/ 25 w 48"/>
                  <a:gd name="T35" fmla="*/ 0 h 66"/>
                  <a:gd name="T36" fmla="*/ 44 w 48"/>
                  <a:gd name="T37" fmla="*/ 14 h 66"/>
                  <a:gd name="T38" fmla="*/ 48 w 48"/>
                  <a:gd name="T39" fmla="*/ 25 h 66"/>
                  <a:gd name="T40" fmla="*/ 48 w 48"/>
                  <a:gd name="T41" fmla="*/ 66 h 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6">
                    <a:moveTo>
                      <a:pt x="48" y="66"/>
                    </a:moveTo>
                    <a:lnTo>
                      <a:pt x="48" y="66"/>
                    </a:lnTo>
                    <a:lnTo>
                      <a:pt x="43" y="61"/>
                    </a:lnTo>
                    <a:lnTo>
                      <a:pt x="39" y="57"/>
                    </a:lnTo>
                    <a:lnTo>
                      <a:pt x="36" y="55"/>
                    </a:lnTo>
                    <a:lnTo>
                      <a:pt x="32" y="53"/>
                    </a:lnTo>
                    <a:lnTo>
                      <a:pt x="29" y="51"/>
                    </a:lnTo>
                    <a:lnTo>
                      <a:pt x="25" y="51"/>
                    </a:lnTo>
                    <a:lnTo>
                      <a:pt x="20" y="49"/>
                    </a:lnTo>
                    <a:lnTo>
                      <a:pt x="17" y="49"/>
                    </a:lnTo>
                    <a:lnTo>
                      <a:pt x="13" y="51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1" y="34"/>
                    </a:lnTo>
                    <a:lnTo>
                      <a:pt x="5" y="34"/>
                    </a:lnTo>
                    <a:lnTo>
                      <a:pt x="10" y="27"/>
                    </a:lnTo>
                    <a:lnTo>
                      <a:pt x="20" y="10"/>
                    </a:lnTo>
                    <a:lnTo>
                      <a:pt x="25" y="0"/>
                    </a:lnTo>
                    <a:lnTo>
                      <a:pt x="44" y="14"/>
                    </a:lnTo>
                    <a:lnTo>
                      <a:pt x="48" y="25"/>
                    </a:lnTo>
                    <a:lnTo>
                      <a:pt x="48" y="66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" name="Freeform 5503"/>
              <p:cNvSpPr>
                <a:spLocks/>
              </p:cNvSpPr>
              <p:nvPr/>
            </p:nvSpPr>
            <p:spPr bwMode="auto">
              <a:xfrm>
                <a:off x="4767" y="1156"/>
                <a:ext cx="21" cy="64"/>
              </a:xfrm>
              <a:custGeom>
                <a:avLst/>
                <a:gdLst>
                  <a:gd name="T0" fmla="*/ 14 w 21"/>
                  <a:gd name="T1" fmla="*/ 64 h 64"/>
                  <a:gd name="T2" fmla="*/ 5 w 21"/>
                  <a:gd name="T3" fmla="*/ 58 h 64"/>
                  <a:gd name="T4" fmla="*/ 4 w 21"/>
                  <a:gd name="T5" fmla="*/ 53 h 64"/>
                  <a:gd name="T6" fmla="*/ 2 w 21"/>
                  <a:gd name="T7" fmla="*/ 45 h 64"/>
                  <a:gd name="T8" fmla="*/ 0 w 21"/>
                  <a:gd name="T9" fmla="*/ 38 h 64"/>
                  <a:gd name="T10" fmla="*/ 0 w 21"/>
                  <a:gd name="T11" fmla="*/ 32 h 64"/>
                  <a:gd name="T12" fmla="*/ 0 w 21"/>
                  <a:gd name="T13" fmla="*/ 24 h 64"/>
                  <a:gd name="T14" fmla="*/ 2 w 21"/>
                  <a:gd name="T15" fmla="*/ 19 h 64"/>
                  <a:gd name="T16" fmla="*/ 5 w 21"/>
                  <a:gd name="T17" fmla="*/ 11 h 64"/>
                  <a:gd name="T18" fmla="*/ 9 w 21"/>
                  <a:gd name="T19" fmla="*/ 6 h 64"/>
                  <a:gd name="T20" fmla="*/ 14 w 21"/>
                  <a:gd name="T21" fmla="*/ 0 h 64"/>
                  <a:gd name="T22" fmla="*/ 21 w 21"/>
                  <a:gd name="T23" fmla="*/ 4 h 64"/>
                  <a:gd name="T24" fmla="*/ 21 w 21"/>
                  <a:gd name="T25" fmla="*/ 17 h 64"/>
                  <a:gd name="T26" fmla="*/ 21 w 21"/>
                  <a:gd name="T27" fmla="*/ 60 h 64"/>
                  <a:gd name="T28" fmla="*/ 14 w 21"/>
                  <a:gd name="T29" fmla="*/ 64 h 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" h="64">
                    <a:moveTo>
                      <a:pt x="14" y="64"/>
                    </a:moveTo>
                    <a:lnTo>
                      <a:pt x="5" y="58"/>
                    </a:lnTo>
                    <a:lnTo>
                      <a:pt x="4" y="53"/>
                    </a:lnTo>
                    <a:lnTo>
                      <a:pt x="2" y="45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5" y="11"/>
                    </a:lnTo>
                    <a:lnTo>
                      <a:pt x="9" y="6"/>
                    </a:lnTo>
                    <a:lnTo>
                      <a:pt x="14" y="0"/>
                    </a:lnTo>
                    <a:lnTo>
                      <a:pt x="21" y="4"/>
                    </a:lnTo>
                    <a:lnTo>
                      <a:pt x="21" y="17"/>
                    </a:lnTo>
                    <a:lnTo>
                      <a:pt x="21" y="60"/>
                    </a:lnTo>
                    <a:lnTo>
                      <a:pt x="14" y="64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2" name="Freeform 5504"/>
              <p:cNvSpPr>
                <a:spLocks/>
              </p:cNvSpPr>
              <p:nvPr/>
            </p:nvSpPr>
            <p:spPr bwMode="auto">
              <a:xfrm>
                <a:off x="4602" y="1179"/>
                <a:ext cx="40" cy="39"/>
              </a:xfrm>
              <a:custGeom>
                <a:avLst/>
                <a:gdLst>
                  <a:gd name="T0" fmla="*/ 5 w 40"/>
                  <a:gd name="T1" fmla="*/ 39 h 39"/>
                  <a:gd name="T2" fmla="*/ 0 w 40"/>
                  <a:gd name="T3" fmla="*/ 37 h 39"/>
                  <a:gd name="T4" fmla="*/ 17 w 40"/>
                  <a:gd name="T5" fmla="*/ 7 h 39"/>
                  <a:gd name="T6" fmla="*/ 26 w 40"/>
                  <a:gd name="T7" fmla="*/ 1 h 39"/>
                  <a:gd name="T8" fmla="*/ 40 w 40"/>
                  <a:gd name="T9" fmla="*/ 0 h 39"/>
                  <a:gd name="T10" fmla="*/ 26 w 40"/>
                  <a:gd name="T11" fmla="*/ 32 h 39"/>
                  <a:gd name="T12" fmla="*/ 22 w 40"/>
                  <a:gd name="T13" fmla="*/ 33 h 39"/>
                  <a:gd name="T14" fmla="*/ 21 w 40"/>
                  <a:gd name="T15" fmla="*/ 35 h 39"/>
                  <a:gd name="T16" fmla="*/ 19 w 40"/>
                  <a:gd name="T17" fmla="*/ 35 h 39"/>
                  <a:gd name="T18" fmla="*/ 15 w 40"/>
                  <a:gd name="T19" fmla="*/ 37 h 39"/>
                  <a:gd name="T20" fmla="*/ 14 w 40"/>
                  <a:gd name="T21" fmla="*/ 37 h 39"/>
                  <a:gd name="T22" fmla="*/ 10 w 40"/>
                  <a:gd name="T23" fmla="*/ 37 h 39"/>
                  <a:gd name="T24" fmla="*/ 9 w 40"/>
                  <a:gd name="T25" fmla="*/ 39 h 39"/>
                  <a:gd name="T26" fmla="*/ 7 w 40"/>
                  <a:gd name="T27" fmla="*/ 39 h 39"/>
                  <a:gd name="T28" fmla="*/ 5 w 40"/>
                  <a:gd name="T29" fmla="*/ 39 h 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" h="39">
                    <a:moveTo>
                      <a:pt x="5" y="39"/>
                    </a:moveTo>
                    <a:lnTo>
                      <a:pt x="0" y="37"/>
                    </a:lnTo>
                    <a:lnTo>
                      <a:pt x="17" y="7"/>
                    </a:lnTo>
                    <a:lnTo>
                      <a:pt x="26" y="1"/>
                    </a:lnTo>
                    <a:lnTo>
                      <a:pt x="40" y="0"/>
                    </a:lnTo>
                    <a:lnTo>
                      <a:pt x="26" y="32"/>
                    </a:lnTo>
                    <a:lnTo>
                      <a:pt x="22" y="33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5" y="37"/>
                    </a:lnTo>
                    <a:lnTo>
                      <a:pt x="14" y="37"/>
                    </a:lnTo>
                    <a:lnTo>
                      <a:pt x="10" y="37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D7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3" name="Freeform 5505"/>
              <p:cNvSpPr>
                <a:spLocks/>
              </p:cNvSpPr>
              <p:nvPr/>
            </p:nvSpPr>
            <p:spPr bwMode="auto">
              <a:xfrm>
                <a:off x="4599" y="1006"/>
                <a:ext cx="15" cy="3"/>
              </a:xfrm>
              <a:custGeom>
                <a:avLst/>
                <a:gdLst>
                  <a:gd name="T0" fmla="*/ 0 w 15"/>
                  <a:gd name="T1" fmla="*/ 3 h 3"/>
                  <a:gd name="T2" fmla="*/ 15 w 15"/>
                  <a:gd name="T3" fmla="*/ 0 h 3"/>
                  <a:gd name="T4" fmla="*/ 13 w 15"/>
                  <a:gd name="T5" fmla="*/ 3 h 3"/>
                  <a:gd name="T6" fmla="*/ 5 w 15"/>
                  <a:gd name="T7" fmla="*/ 3 h 3"/>
                  <a:gd name="T8" fmla="*/ 0 w 15"/>
                  <a:gd name="T9" fmla="*/ 3 h 3"/>
                  <a:gd name="T10" fmla="*/ 0 w 1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15" y="0"/>
                    </a:lnTo>
                    <a:lnTo>
                      <a:pt x="13" y="3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AC7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4" name="Freeform 5506"/>
              <p:cNvSpPr>
                <a:spLocks/>
              </p:cNvSpPr>
              <p:nvPr/>
            </p:nvSpPr>
            <p:spPr bwMode="auto">
              <a:xfrm>
                <a:off x="4597" y="1004"/>
                <a:ext cx="19" cy="5"/>
              </a:xfrm>
              <a:custGeom>
                <a:avLst/>
                <a:gdLst>
                  <a:gd name="T0" fmla="*/ 17 w 19"/>
                  <a:gd name="T1" fmla="*/ 4 h 5"/>
                  <a:gd name="T2" fmla="*/ 8 w 19"/>
                  <a:gd name="T3" fmla="*/ 5 h 5"/>
                  <a:gd name="T4" fmla="*/ 7 w 19"/>
                  <a:gd name="T5" fmla="*/ 5 h 5"/>
                  <a:gd name="T6" fmla="*/ 2 w 19"/>
                  <a:gd name="T7" fmla="*/ 5 h 5"/>
                  <a:gd name="T8" fmla="*/ 0 w 19"/>
                  <a:gd name="T9" fmla="*/ 4 h 5"/>
                  <a:gd name="T10" fmla="*/ 19 w 19"/>
                  <a:gd name="T11" fmla="*/ 0 h 5"/>
                  <a:gd name="T12" fmla="*/ 17 w 19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17" y="4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BDC8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5" name="Freeform 5507"/>
              <p:cNvSpPr>
                <a:spLocks/>
              </p:cNvSpPr>
              <p:nvPr/>
            </p:nvSpPr>
            <p:spPr bwMode="auto">
              <a:xfrm>
                <a:off x="4597" y="1002"/>
                <a:ext cx="20" cy="7"/>
              </a:xfrm>
              <a:custGeom>
                <a:avLst/>
                <a:gdLst>
                  <a:gd name="T0" fmla="*/ 17 w 20"/>
                  <a:gd name="T1" fmla="*/ 4 h 7"/>
                  <a:gd name="T2" fmla="*/ 2 w 20"/>
                  <a:gd name="T3" fmla="*/ 7 h 7"/>
                  <a:gd name="T4" fmla="*/ 0 w 20"/>
                  <a:gd name="T5" fmla="*/ 4 h 7"/>
                  <a:gd name="T6" fmla="*/ 20 w 20"/>
                  <a:gd name="T7" fmla="*/ 0 h 7"/>
                  <a:gd name="T8" fmla="*/ 20 w 20"/>
                  <a:gd name="T9" fmla="*/ 2 h 7"/>
                  <a:gd name="T10" fmla="*/ 17 w 20"/>
                  <a:gd name="T11" fmla="*/ 4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17" y="4"/>
                    </a:moveTo>
                    <a:lnTo>
                      <a:pt x="2" y="7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C2C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6" name="Freeform 5508"/>
              <p:cNvSpPr>
                <a:spLocks/>
              </p:cNvSpPr>
              <p:nvPr/>
            </p:nvSpPr>
            <p:spPr bwMode="auto">
              <a:xfrm>
                <a:off x="4595" y="1000"/>
                <a:ext cx="22" cy="8"/>
              </a:xfrm>
              <a:custGeom>
                <a:avLst/>
                <a:gdLst>
                  <a:gd name="T0" fmla="*/ 21 w 22"/>
                  <a:gd name="T1" fmla="*/ 4 h 8"/>
                  <a:gd name="T2" fmla="*/ 2 w 22"/>
                  <a:gd name="T3" fmla="*/ 8 h 8"/>
                  <a:gd name="T4" fmla="*/ 0 w 22"/>
                  <a:gd name="T5" fmla="*/ 4 h 8"/>
                  <a:gd name="T6" fmla="*/ 21 w 22"/>
                  <a:gd name="T7" fmla="*/ 0 h 8"/>
                  <a:gd name="T8" fmla="*/ 22 w 22"/>
                  <a:gd name="T9" fmla="*/ 4 h 8"/>
                  <a:gd name="T10" fmla="*/ 22 w 22"/>
                  <a:gd name="T11" fmla="*/ 4 h 8"/>
                  <a:gd name="T12" fmla="*/ 21 w 22"/>
                  <a:gd name="T13" fmla="*/ 4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8">
                    <a:moveTo>
                      <a:pt x="21" y="4"/>
                    </a:moveTo>
                    <a:lnTo>
                      <a:pt x="2" y="8"/>
                    </a:lnTo>
                    <a:lnTo>
                      <a:pt x="0" y="4"/>
                    </a:lnTo>
                    <a:lnTo>
                      <a:pt x="21" y="0"/>
                    </a:lnTo>
                    <a:lnTo>
                      <a:pt x="22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C7D1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7" name="Freeform 5509"/>
              <p:cNvSpPr>
                <a:spLocks/>
              </p:cNvSpPr>
              <p:nvPr/>
            </p:nvSpPr>
            <p:spPr bwMode="auto">
              <a:xfrm>
                <a:off x="4595" y="998"/>
                <a:ext cx="22" cy="8"/>
              </a:xfrm>
              <a:custGeom>
                <a:avLst/>
                <a:gdLst>
                  <a:gd name="T0" fmla="*/ 22 w 22"/>
                  <a:gd name="T1" fmla="*/ 4 h 8"/>
                  <a:gd name="T2" fmla="*/ 2 w 22"/>
                  <a:gd name="T3" fmla="*/ 8 h 8"/>
                  <a:gd name="T4" fmla="*/ 0 w 22"/>
                  <a:gd name="T5" fmla="*/ 6 h 8"/>
                  <a:gd name="T6" fmla="*/ 2 w 22"/>
                  <a:gd name="T7" fmla="*/ 4 h 8"/>
                  <a:gd name="T8" fmla="*/ 21 w 22"/>
                  <a:gd name="T9" fmla="*/ 0 h 8"/>
                  <a:gd name="T10" fmla="*/ 22 w 22"/>
                  <a:gd name="T11" fmla="*/ 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8">
                    <a:moveTo>
                      <a:pt x="22" y="4"/>
                    </a:moveTo>
                    <a:lnTo>
                      <a:pt x="2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1" y="0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CDD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8" name="Freeform 5510"/>
              <p:cNvSpPr>
                <a:spLocks/>
              </p:cNvSpPr>
              <p:nvPr/>
            </p:nvSpPr>
            <p:spPr bwMode="auto">
              <a:xfrm>
                <a:off x="4595" y="996"/>
                <a:ext cx="21" cy="8"/>
              </a:xfrm>
              <a:custGeom>
                <a:avLst/>
                <a:gdLst>
                  <a:gd name="T0" fmla="*/ 21 w 21"/>
                  <a:gd name="T1" fmla="*/ 4 h 8"/>
                  <a:gd name="T2" fmla="*/ 0 w 21"/>
                  <a:gd name="T3" fmla="*/ 8 h 8"/>
                  <a:gd name="T4" fmla="*/ 0 w 21"/>
                  <a:gd name="T5" fmla="*/ 8 h 8"/>
                  <a:gd name="T6" fmla="*/ 0 w 21"/>
                  <a:gd name="T7" fmla="*/ 8 h 8"/>
                  <a:gd name="T8" fmla="*/ 7 w 21"/>
                  <a:gd name="T9" fmla="*/ 2 h 8"/>
                  <a:gd name="T10" fmla="*/ 21 w 21"/>
                  <a:gd name="T11" fmla="*/ 0 h 8"/>
                  <a:gd name="T12" fmla="*/ 21 w 21"/>
                  <a:gd name="T13" fmla="*/ 4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8">
                    <a:moveTo>
                      <a:pt x="21" y="4"/>
                    </a:moveTo>
                    <a:lnTo>
                      <a:pt x="0" y="8"/>
                    </a:lnTo>
                    <a:lnTo>
                      <a:pt x="7" y="2"/>
                    </a:lnTo>
                    <a:lnTo>
                      <a:pt x="21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D4D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9" name="Freeform 5511"/>
              <p:cNvSpPr>
                <a:spLocks/>
              </p:cNvSpPr>
              <p:nvPr/>
            </p:nvSpPr>
            <p:spPr bwMode="auto">
              <a:xfrm>
                <a:off x="4597" y="994"/>
                <a:ext cx="19" cy="8"/>
              </a:xfrm>
              <a:custGeom>
                <a:avLst/>
                <a:gdLst>
                  <a:gd name="T0" fmla="*/ 19 w 19"/>
                  <a:gd name="T1" fmla="*/ 4 h 8"/>
                  <a:gd name="T2" fmla="*/ 0 w 19"/>
                  <a:gd name="T3" fmla="*/ 8 h 8"/>
                  <a:gd name="T4" fmla="*/ 8 w 19"/>
                  <a:gd name="T5" fmla="*/ 2 h 8"/>
                  <a:gd name="T6" fmla="*/ 19 w 19"/>
                  <a:gd name="T7" fmla="*/ 0 h 8"/>
                  <a:gd name="T8" fmla="*/ 19 w 19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0" y="8"/>
                    </a:lnTo>
                    <a:lnTo>
                      <a:pt x="8" y="2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D7DF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0" name="Freeform 5512"/>
              <p:cNvSpPr>
                <a:spLocks/>
              </p:cNvSpPr>
              <p:nvPr/>
            </p:nvSpPr>
            <p:spPr bwMode="auto">
              <a:xfrm>
                <a:off x="4602" y="993"/>
                <a:ext cx="14" cy="5"/>
              </a:xfrm>
              <a:custGeom>
                <a:avLst/>
                <a:gdLst>
                  <a:gd name="T0" fmla="*/ 14 w 14"/>
                  <a:gd name="T1" fmla="*/ 3 h 5"/>
                  <a:gd name="T2" fmla="*/ 0 w 14"/>
                  <a:gd name="T3" fmla="*/ 5 h 5"/>
                  <a:gd name="T4" fmla="*/ 9 w 14"/>
                  <a:gd name="T5" fmla="*/ 1 h 5"/>
                  <a:gd name="T6" fmla="*/ 14 w 14"/>
                  <a:gd name="T7" fmla="*/ 0 h 5"/>
                  <a:gd name="T8" fmla="*/ 14 w 14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4" y="3"/>
                    </a:moveTo>
                    <a:lnTo>
                      <a:pt x="0" y="5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E0E6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1" name="Freeform 5513"/>
              <p:cNvSpPr>
                <a:spLocks/>
              </p:cNvSpPr>
              <p:nvPr/>
            </p:nvSpPr>
            <p:spPr bwMode="auto">
              <a:xfrm>
                <a:off x="4605" y="991"/>
                <a:ext cx="11" cy="5"/>
              </a:xfrm>
              <a:custGeom>
                <a:avLst/>
                <a:gdLst>
                  <a:gd name="T0" fmla="*/ 11 w 11"/>
                  <a:gd name="T1" fmla="*/ 3 h 5"/>
                  <a:gd name="T2" fmla="*/ 0 w 11"/>
                  <a:gd name="T3" fmla="*/ 5 h 5"/>
                  <a:gd name="T4" fmla="*/ 9 w 11"/>
                  <a:gd name="T5" fmla="*/ 0 h 5"/>
                  <a:gd name="T6" fmla="*/ 9 w 11"/>
                  <a:gd name="T7" fmla="*/ 0 h 5"/>
                  <a:gd name="T8" fmla="*/ 11 w 11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1" y="3"/>
                    </a:moveTo>
                    <a:lnTo>
                      <a:pt x="0" y="5"/>
                    </a:lnTo>
                    <a:lnTo>
                      <a:pt x="9" y="0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E7EB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" name="Freeform 5514"/>
              <p:cNvSpPr>
                <a:spLocks/>
              </p:cNvSpPr>
              <p:nvPr/>
            </p:nvSpPr>
            <p:spPr bwMode="auto">
              <a:xfrm>
                <a:off x="4611" y="991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0 w 5"/>
                  <a:gd name="T3" fmla="*/ 3 h 3"/>
                  <a:gd name="T4" fmla="*/ 3 w 5"/>
                  <a:gd name="T5" fmla="*/ 0 h 3"/>
                  <a:gd name="T6" fmla="*/ 5 w 5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EFF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" name="Freeform 5515"/>
              <p:cNvSpPr>
                <a:spLocks/>
              </p:cNvSpPr>
              <p:nvPr/>
            </p:nvSpPr>
            <p:spPr bwMode="auto">
              <a:xfrm>
                <a:off x="4116" y="987"/>
                <a:ext cx="312" cy="793"/>
              </a:xfrm>
              <a:custGeom>
                <a:avLst/>
                <a:gdLst>
                  <a:gd name="T0" fmla="*/ 100 w 312"/>
                  <a:gd name="T1" fmla="*/ 588 h 793"/>
                  <a:gd name="T2" fmla="*/ 55 w 312"/>
                  <a:gd name="T3" fmla="*/ 500 h 793"/>
                  <a:gd name="T4" fmla="*/ 28 w 312"/>
                  <a:gd name="T5" fmla="*/ 453 h 793"/>
                  <a:gd name="T6" fmla="*/ 4 w 312"/>
                  <a:gd name="T7" fmla="*/ 381 h 793"/>
                  <a:gd name="T8" fmla="*/ 2 w 312"/>
                  <a:gd name="T9" fmla="*/ 323 h 793"/>
                  <a:gd name="T10" fmla="*/ 21 w 312"/>
                  <a:gd name="T11" fmla="*/ 336 h 793"/>
                  <a:gd name="T12" fmla="*/ 38 w 312"/>
                  <a:gd name="T13" fmla="*/ 355 h 793"/>
                  <a:gd name="T14" fmla="*/ 55 w 312"/>
                  <a:gd name="T15" fmla="*/ 299 h 793"/>
                  <a:gd name="T16" fmla="*/ 83 w 312"/>
                  <a:gd name="T17" fmla="*/ 282 h 793"/>
                  <a:gd name="T18" fmla="*/ 86 w 312"/>
                  <a:gd name="T19" fmla="*/ 143 h 793"/>
                  <a:gd name="T20" fmla="*/ 128 w 312"/>
                  <a:gd name="T21" fmla="*/ 0 h 793"/>
                  <a:gd name="T22" fmla="*/ 116 w 312"/>
                  <a:gd name="T23" fmla="*/ 120 h 793"/>
                  <a:gd name="T24" fmla="*/ 112 w 312"/>
                  <a:gd name="T25" fmla="*/ 186 h 793"/>
                  <a:gd name="T26" fmla="*/ 112 w 312"/>
                  <a:gd name="T27" fmla="*/ 254 h 793"/>
                  <a:gd name="T28" fmla="*/ 130 w 312"/>
                  <a:gd name="T29" fmla="*/ 271 h 793"/>
                  <a:gd name="T30" fmla="*/ 145 w 312"/>
                  <a:gd name="T31" fmla="*/ 205 h 793"/>
                  <a:gd name="T32" fmla="*/ 176 w 312"/>
                  <a:gd name="T33" fmla="*/ 156 h 793"/>
                  <a:gd name="T34" fmla="*/ 178 w 312"/>
                  <a:gd name="T35" fmla="*/ 237 h 793"/>
                  <a:gd name="T36" fmla="*/ 192 w 312"/>
                  <a:gd name="T37" fmla="*/ 218 h 793"/>
                  <a:gd name="T38" fmla="*/ 205 w 312"/>
                  <a:gd name="T39" fmla="*/ 199 h 793"/>
                  <a:gd name="T40" fmla="*/ 255 w 312"/>
                  <a:gd name="T41" fmla="*/ 222 h 793"/>
                  <a:gd name="T42" fmla="*/ 276 w 312"/>
                  <a:gd name="T43" fmla="*/ 216 h 793"/>
                  <a:gd name="T44" fmla="*/ 300 w 312"/>
                  <a:gd name="T45" fmla="*/ 239 h 793"/>
                  <a:gd name="T46" fmla="*/ 300 w 312"/>
                  <a:gd name="T47" fmla="*/ 263 h 793"/>
                  <a:gd name="T48" fmla="*/ 291 w 312"/>
                  <a:gd name="T49" fmla="*/ 289 h 793"/>
                  <a:gd name="T50" fmla="*/ 276 w 312"/>
                  <a:gd name="T51" fmla="*/ 297 h 793"/>
                  <a:gd name="T52" fmla="*/ 269 w 312"/>
                  <a:gd name="T53" fmla="*/ 263 h 793"/>
                  <a:gd name="T54" fmla="*/ 272 w 312"/>
                  <a:gd name="T55" fmla="*/ 229 h 793"/>
                  <a:gd name="T56" fmla="*/ 252 w 312"/>
                  <a:gd name="T57" fmla="*/ 233 h 793"/>
                  <a:gd name="T58" fmla="*/ 223 w 312"/>
                  <a:gd name="T59" fmla="*/ 269 h 793"/>
                  <a:gd name="T60" fmla="*/ 202 w 312"/>
                  <a:gd name="T61" fmla="*/ 318 h 793"/>
                  <a:gd name="T62" fmla="*/ 224 w 312"/>
                  <a:gd name="T63" fmla="*/ 306 h 793"/>
                  <a:gd name="T64" fmla="*/ 233 w 312"/>
                  <a:gd name="T65" fmla="*/ 293 h 793"/>
                  <a:gd name="T66" fmla="*/ 226 w 312"/>
                  <a:gd name="T67" fmla="*/ 353 h 793"/>
                  <a:gd name="T68" fmla="*/ 269 w 312"/>
                  <a:gd name="T69" fmla="*/ 348 h 793"/>
                  <a:gd name="T70" fmla="*/ 267 w 312"/>
                  <a:gd name="T71" fmla="*/ 393 h 793"/>
                  <a:gd name="T72" fmla="*/ 295 w 312"/>
                  <a:gd name="T73" fmla="*/ 404 h 793"/>
                  <a:gd name="T74" fmla="*/ 310 w 312"/>
                  <a:gd name="T75" fmla="*/ 438 h 793"/>
                  <a:gd name="T76" fmla="*/ 312 w 312"/>
                  <a:gd name="T77" fmla="*/ 462 h 793"/>
                  <a:gd name="T78" fmla="*/ 305 w 312"/>
                  <a:gd name="T79" fmla="*/ 489 h 793"/>
                  <a:gd name="T80" fmla="*/ 286 w 312"/>
                  <a:gd name="T81" fmla="*/ 511 h 793"/>
                  <a:gd name="T82" fmla="*/ 281 w 312"/>
                  <a:gd name="T83" fmla="*/ 451 h 793"/>
                  <a:gd name="T84" fmla="*/ 288 w 312"/>
                  <a:gd name="T85" fmla="*/ 428 h 793"/>
                  <a:gd name="T86" fmla="*/ 291 w 312"/>
                  <a:gd name="T87" fmla="*/ 412 h 793"/>
                  <a:gd name="T88" fmla="*/ 286 w 312"/>
                  <a:gd name="T89" fmla="*/ 400 h 793"/>
                  <a:gd name="T90" fmla="*/ 278 w 312"/>
                  <a:gd name="T91" fmla="*/ 404 h 793"/>
                  <a:gd name="T92" fmla="*/ 245 w 312"/>
                  <a:gd name="T93" fmla="*/ 479 h 793"/>
                  <a:gd name="T94" fmla="*/ 235 w 312"/>
                  <a:gd name="T95" fmla="*/ 490 h 793"/>
                  <a:gd name="T96" fmla="*/ 226 w 312"/>
                  <a:gd name="T97" fmla="*/ 502 h 793"/>
                  <a:gd name="T98" fmla="*/ 226 w 312"/>
                  <a:gd name="T99" fmla="*/ 530 h 793"/>
                  <a:gd name="T100" fmla="*/ 207 w 312"/>
                  <a:gd name="T101" fmla="*/ 551 h 793"/>
                  <a:gd name="T102" fmla="*/ 188 w 312"/>
                  <a:gd name="T103" fmla="*/ 568 h 793"/>
                  <a:gd name="T104" fmla="*/ 162 w 312"/>
                  <a:gd name="T105" fmla="*/ 584 h 793"/>
                  <a:gd name="T106" fmla="*/ 131 w 312"/>
                  <a:gd name="T107" fmla="*/ 645 h 793"/>
                  <a:gd name="T108" fmla="*/ 128 w 312"/>
                  <a:gd name="T109" fmla="*/ 692 h 793"/>
                  <a:gd name="T110" fmla="*/ 131 w 312"/>
                  <a:gd name="T111" fmla="*/ 761 h 7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12" h="793">
                    <a:moveTo>
                      <a:pt x="102" y="791"/>
                    </a:moveTo>
                    <a:lnTo>
                      <a:pt x="99" y="671"/>
                    </a:lnTo>
                    <a:lnTo>
                      <a:pt x="100" y="665"/>
                    </a:lnTo>
                    <a:lnTo>
                      <a:pt x="100" y="588"/>
                    </a:lnTo>
                    <a:lnTo>
                      <a:pt x="100" y="583"/>
                    </a:lnTo>
                    <a:lnTo>
                      <a:pt x="97" y="545"/>
                    </a:lnTo>
                    <a:lnTo>
                      <a:pt x="86" y="534"/>
                    </a:lnTo>
                    <a:lnTo>
                      <a:pt x="55" y="500"/>
                    </a:lnTo>
                    <a:lnTo>
                      <a:pt x="54" y="494"/>
                    </a:lnTo>
                    <a:lnTo>
                      <a:pt x="42" y="477"/>
                    </a:lnTo>
                    <a:lnTo>
                      <a:pt x="38" y="472"/>
                    </a:lnTo>
                    <a:lnTo>
                      <a:pt x="28" y="453"/>
                    </a:lnTo>
                    <a:lnTo>
                      <a:pt x="21" y="436"/>
                    </a:lnTo>
                    <a:lnTo>
                      <a:pt x="14" y="417"/>
                    </a:lnTo>
                    <a:lnTo>
                      <a:pt x="7" y="400"/>
                    </a:lnTo>
                    <a:lnTo>
                      <a:pt x="4" y="381"/>
                    </a:lnTo>
                    <a:lnTo>
                      <a:pt x="2" y="365"/>
                    </a:lnTo>
                    <a:lnTo>
                      <a:pt x="0" y="346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7" y="327"/>
                    </a:lnTo>
                    <a:lnTo>
                      <a:pt x="12" y="329"/>
                    </a:lnTo>
                    <a:lnTo>
                      <a:pt x="16" y="333"/>
                    </a:lnTo>
                    <a:lnTo>
                      <a:pt x="21" y="336"/>
                    </a:lnTo>
                    <a:lnTo>
                      <a:pt x="26" y="342"/>
                    </a:lnTo>
                    <a:lnTo>
                      <a:pt x="30" y="346"/>
                    </a:lnTo>
                    <a:lnTo>
                      <a:pt x="35" y="351"/>
                    </a:lnTo>
                    <a:lnTo>
                      <a:pt x="38" y="355"/>
                    </a:lnTo>
                    <a:lnTo>
                      <a:pt x="47" y="365"/>
                    </a:lnTo>
                    <a:lnTo>
                      <a:pt x="42" y="329"/>
                    </a:lnTo>
                    <a:lnTo>
                      <a:pt x="45" y="276"/>
                    </a:lnTo>
                    <a:lnTo>
                      <a:pt x="55" y="299"/>
                    </a:lnTo>
                    <a:lnTo>
                      <a:pt x="76" y="340"/>
                    </a:lnTo>
                    <a:lnTo>
                      <a:pt x="80" y="344"/>
                    </a:lnTo>
                    <a:lnTo>
                      <a:pt x="83" y="348"/>
                    </a:lnTo>
                    <a:lnTo>
                      <a:pt x="83" y="282"/>
                    </a:lnTo>
                    <a:lnTo>
                      <a:pt x="85" y="205"/>
                    </a:lnTo>
                    <a:lnTo>
                      <a:pt x="85" y="188"/>
                    </a:lnTo>
                    <a:lnTo>
                      <a:pt x="86" y="162"/>
                    </a:lnTo>
                    <a:lnTo>
                      <a:pt x="86" y="143"/>
                    </a:lnTo>
                    <a:lnTo>
                      <a:pt x="99" y="28"/>
                    </a:lnTo>
                    <a:lnTo>
                      <a:pt x="117" y="6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35" y="2"/>
                    </a:lnTo>
                    <a:lnTo>
                      <a:pt x="119" y="86"/>
                    </a:lnTo>
                    <a:lnTo>
                      <a:pt x="117" y="103"/>
                    </a:lnTo>
                    <a:lnTo>
                      <a:pt x="116" y="120"/>
                    </a:lnTo>
                    <a:lnTo>
                      <a:pt x="114" y="137"/>
                    </a:lnTo>
                    <a:lnTo>
                      <a:pt x="114" y="154"/>
                    </a:lnTo>
                    <a:lnTo>
                      <a:pt x="112" y="169"/>
                    </a:lnTo>
                    <a:lnTo>
                      <a:pt x="112" y="186"/>
                    </a:lnTo>
                    <a:lnTo>
                      <a:pt x="112" y="203"/>
                    </a:lnTo>
                    <a:lnTo>
                      <a:pt x="112" y="220"/>
                    </a:lnTo>
                    <a:lnTo>
                      <a:pt x="112" y="250"/>
                    </a:lnTo>
                    <a:lnTo>
                      <a:pt x="112" y="254"/>
                    </a:lnTo>
                    <a:lnTo>
                      <a:pt x="123" y="237"/>
                    </a:lnTo>
                    <a:lnTo>
                      <a:pt x="126" y="278"/>
                    </a:lnTo>
                    <a:lnTo>
                      <a:pt x="130" y="287"/>
                    </a:lnTo>
                    <a:lnTo>
                      <a:pt x="130" y="271"/>
                    </a:lnTo>
                    <a:lnTo>
                      <a:pt x="131" y="254"/>
                    </a:lnTo>
                    <a:lnTo>
                      <a:pt x="133" y="237"/>
                    </a:lnTo>
                    <a:lnTo>
                      <a:pt x="138" y="222"/>
                    </a:lnTo>
                    <a:lnTo>
                      <a:pt x="145" y="205"/>
                    </a:lnTo>
                    <a:lnTo>
                      <a:pt x="152" y="188"/>
                    </a:lnTo>
                    <a:lnTo>
                      <a:pt x="161" y="171"/>
                    </a:lnTo>
                    <a:lnTo>
                      <a:pt x="173" y="156"/>
                    </a:lnTo>
                    <a:lnTo>
                      <a:pt x="176" y="156"/>
                    </a:lnTo>
                    <a:lnTo>
                      <a:pt x="173" y="222"/>
                    </a:lnTo>
                    <a:lnTo>
                      <a:pt x="169" y="248"/>
                    </a:lnTo>
                    <a:lnTo>
                      <a:pt x="173" y="242"/>
                    </a:lnTo>
                    <a:lnTo>
                      <a:pt x="178" y="237"/>
                    </a:lnTo>
                    <a:lnTo>
                      <a:pt x="181" y="233"/>
                    </a:lnTo>
                    <a:lnTo>
                      <a:pt x="186" y="227"/>
                    </a:lnTo>
                    <a:lnTo>
                      <a:pt x="190" y="222"/>
                    </a:lnTo>
                    <a:lnTo>
                      <a:pt x="192" y="218"/>
                    </a:lnTo>
                    <a:lnTo>
                      <a:pt x="195" y="212"/>
                    </a:lnTo>
                    <a:lnTo>
                      <a:pt x="197" y="207"/>
                    </a:lnTo>
                    <a:lnTo>
                      <a:pt x="202" y="199"/>
                    </a:lnTo>
                    <a:lnTo>
                      <a:pt x="205" y="199"/>
                    </a:lnTo>
                    <a:lnTo>
                      <a:pt x="207" y="242"/>
                    </a:lnTo>
                    <a:lnTo>
                      <a:pt x="204" y="291"/>
                    </a:lnTo>
                    <a:lnTo>
                      <a:pt x="217" y="267"/>
                    </a:lnTo>
                    <a:lnTo>
                      <a:pt x="255" y="222"/>
                    </a:lnTo>
                    <a:lnTo>
                      <a:pt x="264" y="216"/>
                    </a:lnTo>
                    <a:lnTo>
                      <a:pt x="269" y="214"/>
                    </a:lnTo>
                    <a:lnTo>
                      <a:pt x="272" y="214"/>
                    </a:lnTo>
                    <a:lnTo>
                      <a:pt x="276" y="216"/>
                    </a:lnTo>
                    <a:lnTo>
                      <a:pt x="293" y="224"/>
                    </a:lnTo>
                    <a:lnTo>
                      <a:pt x="297" y="229"/>
                    </a:lnTo>
                    <a:lnTo>
                      <a:pt x="298" y="233"/>
                    </a:lnTo>
                    <a:lnTo>
                      <a:pt x="300" y="239"/>
                    </a:lnTo>
                    <a:lnTo>
                      <a:pt x="303" y="242"/>
                    </a:lnTo>
                    <a:lnTo>
                      <a:pt x="302" y="250"/>
                    </a:lnTo>
                    <a:lnTo>
                      <a:pt x="302" y="256"/>
                    </a:lnTo>
                    <a:lnTo>
                      <a:pt x="300" y="263"/>
                    </a:lnTo>
                    <a:lnTo>
                      <a:pt x="298" y="269"/>
                    </a:lnTo>
                    <a:lnTo>
                      <a:pt x="297" y="276"/>
                    </a:lnTo>
                    <a:lnTo>
                      <a:pt x="295" y="282"/>
                    </a:lnTo>
                    <a:lnTo>
                      <a:pt x="291" y="289"/>
                    </a:lnTo>
                    <a:lnTo>
                      <a:pt x="288" y="295"/>
                    </a:lnTo>
                    <a:lnTo>
                      <a:pt x="285" y="312"/>
                    </a:lnTo>
                    <a:lnTo>
                      <a:pt x="278" y="302"/>
                    </a:lnTo>
                    <a:lnTo>
                      <a:pt x="276" y="297"/>
                    </a:lnTo>
                    <a:lnTo>
                      <a:pt x="271" y="287"/>
                    </a:lnTo>
                    <a:lnTo>
                      <a:pt x="271" y="280"/>
                    </a:lnTo>
                    <a:lnTo>
                      <a:pt x="269" y="271"/>
                    </a:lnTo>
                    <a:lnTo>
                      <a:pt x="269" y="263"/>
                    </a:lnTo>
                    <a:lnTo>
                      <a:pt x="269" y="254"/>
                    </a:lnTo>
                    <a:lnTo>
                      <a:pt x="271" y="246"/>
                    </a:lnTo>
                    <a:lnTo>
                      <a:pt x="271" y="239"/>
                    </a:lnTo>
                    <a:lnTo>
                      <a:pt x="272" y="229"/>
                    </a:lnTo>
                    <a:lnTo>
                      <a:pt x="274" y="222"/>
                    </a:lnTo>
                    <a:lnTo>
                      <a:pt x="264" y="220"/>
                    </a:lnTo>
                    <a:lnTo>
                      <a:pt x="260" y="224"/>
                    </a:lnTo>
                    <a:lnTo>
                      <a:pt x="252" y="233"/>
                    </a:lnTo>
                    <a:lnTo>
                      <a:pt x="245" y="242"/>
                    </a:lnTo>
                    <a:lnTo>
                      <a:pt x="236" y="250"/>
                    </a:lnTo>
                    <a:lnTo>
                      <a:pt x="229" y="259"/>
                    </a:lnTo>
                    <a:lnTo>
                      <a:pt x="223" y="269"/>
                    </a:lnTo>
                    <a:lnTo>
                      <a:pt x="217" y="278"/>
                    </a:lnTo>
                    <a:lnTo>
                      <a:pt x="212" y="287"/>
                    </a:lnTo>
                    <a:lnTo>
                      <a:pt x="207" y="297"/>
                    </a:lnTo>
                    <a:lnTo>
                      <a:pt x="202" y="318"/>
                    </a:lnTo>
                    <a:lnTo>
                      <a:pt x="212" y="312"/>
                    </a:lnTo>
                    <a:lnTo>
                      <a:pt x="217" y="312"/>
                    </a:lnTo>
                    <a:lnTo>
                      <a:pt x="221" y="308"/>
                    </a:lnTo>
                    <a:lnTo>
                      <a:pt x="224" y="306"/>
                    </a:lnTo>
                    <a:lnTo>
                      <a:pt x="226" y="302"/>
                    </a:lnTo>
                    <a:lnTo>
                      <a:pt x="228" y="299"/>
                    </a:lnTo>
                    <a:lnTo>
                      <a:pt x="231" y="297"/>
                    </a:lnTo>
                    <a:lnTo>
                      <a:pt x="233" y="293"/>
                    </a:lnTo>
                    <a:lnTo>
                      <a:pt x="235" y="289"/>
                    </a:lnTo>
                    <a:lnTo>
                      <a:pt x="236" y="286"/>
                    </a:lnTo>
                    <a:lnTo>
                      <a:pt x="229" y="353"/>
                    </a:lnTo>
                    <a:lnTo>
                      <a:pt x="226" y="353"/>
                    </a:lnTo>
                    <a:lnTo>
                      <a:pt x="223" y="376"/>
                    </a:lnTo>
                    <a:lnTo>
                      <a:pt x="229" y="372"/>
                    </a:lnTo>
                    <a:lnTo>
                      <a:pt x="266" y="348"/>
                    </a:lnTo>
                    <a:lnTo>
                      <a:pt x="269" y="348"/>
                    </a:lnTo>
                    <a:lnTo>
                      <a:pt x="271" y="348"/>
                    </a:lnTo>
                    <a:lnTo>
                      <a:pt x="271" y="353"/>
                    </a:lnTo>
                    <a:lnTo>
                      <a:pt x="250" y="412"/>
                    </a:lnTo>
                    <a:lnTo>
                      <a:pt x="267" y="393"/>
                    </a:lnTo>
                    <a:lnTo>
                      <a:pt x="276" y="391"/>
                    </a:lnTo>
                    <a:lnTo>
                      <a:pt x="281" y="391"/>
                    </a:lnTo>
                    <a:lnTo>
                      <a:pt x="291" y="398"/>
                    </a:lnTo>
                    <a:lnTo>
                      <a:pt x="295" y="404"/>
                    </a:lnTo>
                    <a:lnTo>
                      <a:pt x="297" y="410"/>
                    </a:lnTo>
                    <a:lnTo>
                      <a:pt x="298" y="423"/>
                    </a:lnTo>
                    <a:lnTo>
                      <a:pt x="309" y="432"/>
                    </a:lnTo>
                    <a:lnTo>
                      <a:pt x="310" y="438"/>
                    </a:lnTo>
                    <a:lnTo>
                      <a:pt x="312" y="443"/>
                    </a:lnTo>
                    <a:lnTo>
                      <a:pt x="312" y="449"/>
                    </a:lnTo>
                    <a:lnTo>
                      <a:pt x="312" y="457"/>
                    </a:lnTo>
                    <a:lnTo>
                      <a:pt x="312" y="462"/>
                    </a:lnTo>
                    <a:lnTo>
                      <a:pt x="312" y="470"/>
                    </a:lnTo>
                    <a:lnTo>
                      <a:pt x="310" y="475"/>
                    </a:lnTo>
                    <a:lnTo>
                      <a:pt x="309" y="481"/>
                    </a:lnTo>
                    <a:lnTo>
                      <a:pt x="305" y="489"/>
                    </a:lnTo>
                    <a:lnTo>
                      <a:pt x="303" y="492"/>
                    </a:lnTo>
                    <a:lnTo>
                      <a:pt x="295" y="502"/>
                    </a:lnTo>
                    <a:lnTo>
                      <a:pt x="293" y="513"/>
                    </a:lnTo>
                    <a:lnTo>
                      <a:pt x="286" y="511"/>
                    </a:lnTo>
                    <a:lnTo>
                      <a:pt x="281" y="470"/>
                    </a:lnTo>
                    <a:lnTo>
                      <a:pt x="281" y="464"/>
                    </a:lnTo>
                    <a:lnTo>
                      <a:pt x="281" y="458"/>
                    </a:lnTo>
                    <a:lnTo>
                      <a:pt x="281" y="451"/>
                    </a:lnTo>
                    <a:lnTo>
                      <a:pt x="283" y="445"/>
                    </a:lnTo>
                    <a:lnTo>
                      <a:pt x="283" y="440"/>
                    </a:lnTo>
                    <a:lnTo>
                      <a:pt x="286" y="434"/>
                    </a:lnTo>
                    <a:lnTo>
                      <a:pt x="288" y="428"/>
                    </a:lnTo>
                    <a:lnTo>
                      <a:pt x="291" y="421"/>
                    </a:lnTo>
                    <a:lnTo>
                      <a:pt x="293" y="419"/>
                    </a:lnTo>
                    <a:lnTo>
                      <a:pt x="293" y="415"/>
                    </a:lnTo>
                    <a:lnTo>
                      <a:pt x="291" y="412"/>
                    </a:lnTo>
                    <a:lnTo>
                      <a:pt x="291" y="410"/>
                    </a:lnTo>
                    <a:lnTo>
                      <a:pt x="290" y="406"/>
                    </a:lnTo>
                    <a:lnTo>
                      <a:pt x="288" y="404"/>
                    </a:lnTo>
                    <a:lnTo>
                      <a:pt x="286" y="400"/>
                    </a:lnTo>
                    <a:lnTo>
                      <a:pt x="285" y="398"/>
                    </a:lnTo>
                    <a:lnTo>
                      <a:pt x="271" y="398"/>
                    </a:lnTo>
                    <a:lnTo>
                      <a:pt x="260" y="408"/>
                    </a:lnTo>
                    <a:lnTo>
                      <a:pt x="278" y="404"/>
                    </a:lnTo>
                    <a:lnTo>
                      <a:pt x="285" y="408"/>
                    </a:lnTo>
                    <a:lnTo>
                      <a:pt x="281" y="421"/>
                    </a:lnTo>
                    <a:lnTo>
                      <a:pt x="271" y="440"/>
                    </a:lnTo>
                    <a:lnTo>
                      <a:pt x="245" y="479"/>
                    </a:lnTo>
                    <a:lnTo>
                      <a:pt x="241" y="481"/>
                    </a:lnTo>
                    <a:lnTo>
                      <a:pt x="240" y="483"/>
                    </a:lnTo>
                    <a:lnTo>
                      <a:pt x="238" y="487"/>
                    </a:lnTo>
                    <a:lnTo>
                      <a:pt x="235" y="490"/>
                    </a:lnTo>
                    <a:lnTo>
                      <a:pt x="233" y="494"/>
                    </a:lnTo>
                    <a:lnTo>
                      <a:pt x="231" y="498"/>
                    </a:lnTo>
                    <a:lnTo>
                      <a:pt x="228" y="500"/>
                    </a:lnTo>
                    <a:lnTo>
                      <a:pt x="226" y="502"/>
                    </a:lnTo>
                    <a:lnTo>
                      <a:pt x="243" y="490"/>
                    </a:lnTo>
                    <a:lnTo>
                      <a:pt x="248" y="492"/>
                    </a:lnTo>
                    <a:lnTo>
                      <a:pt x="235" y="521"/>
                    </a:lnTo>
                    <a:lnTo>
                      <a:pt x="226" y="530"/>
                    </a:lnTo>
                    <a:lnTo>
                      <a:pt x="221" y="536"/>
                    </a:lnTo>
                    <a:lnTo>
                      <a:pt x="216" y="541"/>
                    </a:lnTo>
                    <a:lnTo>
                      <a:pt x="212" y="545"/>
                    </a:lnTo>
                    <a:lnTo>
                      <a:pt x="207" y="551"/>
                    </a:lnTo>
                    <a:lnTo>
                      <a:pt x="202" y="554"/>
                    </a:lnTo>
                    <a:lnTo>
                      <a:pt x="198" y="558"/>
                    </a:lnTo>
                    <a:lnTo>
                      <a:pt x="193" y="564"/>
                    </a:lnTo>
                    <a:lnTo>
                      <a:pt x="188" y="568"/>
                    </a:lnTo>
                    <a:lnTo>
                      <a:pt x="183" y="569"/>
                    </a:lnTo>
                    <a:lnTo>
                      <a:pt x="174" y="577"/>
                    </a:lnTo>
                    <a:lnTo>
                      <a:pt x="167" y="579"/>
                    </a:lnTo>
                    <a:lnTo>
                      <a:pt x="162" y="584"/>
                    </a:lnTo>
                    <a:lnTo>
                      <a:pt x="138" y="609"/>
                    </a:lnTo>
                    <a:lnTo>
                      <a:pt x="135" y="622"/>
                    </a:lnTo>
                    <a:lnTo>
                      <a:pt x="133" y="633"/>
                    </a:lnTo>
                    <a:lnTo>
                      <a:pt x="131" y="645"/>
                    </a:lnTo>
                    <a:lnTo>
                      <a:pt x="130" y="656"/>
                    </a:lnTo>
                    <a:lnTo>
                      <a:pt x="130" y="669"/>
                    </a:lnTo>
                    <a:lnTo>
                      <a:pt x="128" y="680"/>
                    </a:lnTo>
                    <a:lnTo>
                      <a:pt x="128" y="692"/>
                    </a:lnTo>
                    <a:lnTo>
                      <a:pt x="128" y="705"/>
                    </a:lnTo>
                    <a:lnTo>
                      <a:pt x="128" y="735"/>
                    </a:lnTo>
                    <a:lnTo>
                      <a:pt x="131" y="739"/>
                    </a:lnTo>
                    <a:lnTo>
                      <a:pt x="131" y="761"/>
                    </a:lnTo>
                    <a:lnTo>
                      <a:pt x="111" y="791"/>
                    </a:lnTo>
                    <a:lnTo>
                      <a:pt x="104" y="793"/>
                    </a:lnTo>
                    <a:lnTo>
                      <a:pt x="102" y="791"/>
                    </a:lnTo>
                    <a:close/>
                  </a:path>
                </a:pathLst>
              </a:custGeom>
              <a:solidFill>
                <a:srgbClr val="7989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" name="Freeform 5516"/>
              <p:cNvSpPr>
                <a:spLocks/>
              </p:cNvSpPr>
              <p:nvPr/>
            </p:nvSpPr>
            <p:spPr bwMode="auto">
              <a:xfrm>
                <a:off x="4116" y="987"/>
                <a:ext cx="312" cy="793"/>
              </a:xfrm>
              <a:custGeom>
                <a:avLst/>
                <a:gdLst>
                  <a:gd name="T0" fmla="*/ 100 w 312"/>
                  <a:gd name="T1" fmla="*/ 588 h 793"/>
                  <a:gd name="T2" fmla="*/ 55 w 312"/>
                  <a:gd name="T3" fmla="*/ 500 h 793"/>
                  <a:gd name="T4" fmla="*/ 28 w 312"/>
                  <a:gd name="T5" fmla="*/ 453 h 793"/>
                  <a:gd name="T6" fmla="*/ 4 w 312"/>
                  <a:gd name="T7" fmla="*/ 381 h 793"/>
                  <a:gd name="T8" fmla="*/ 2 w 312"/>
                  <a:gd name="T9" fmla="*/ 323 h 793"/>
                  <a:gd name="T10" fmla="*/ 21 w 312"/>
                  <a:gd name="T11" fmla="*/ 336 h 793"/>
                  <a:gd name="T12" fmla="*/ 38 w 312"/>
                  <a:gd name="T13" fmla="*/ 355 h 793"/>
                  <a:gd name="T14" fmla="*/ 55 w 312"/>
                  <a:gd name="T15" fmla="*/ 299 h 793"/>
                  <a:gd name="T16" fmla="*/ 83 w 312"/>
                  <a:gd name="T17" fmla="*/ 282 h 793"/>
                  <a:gd name="T18" fmla="*/ 86 w 312"/>
                  <a:gd name="T19" fmla="*/ 143 h 793"/>
                  <a:gd name="T20" fmla="*/ 128 w 312"/>
                  <a:gd name="T21" fmla="*/ 0 h 793"/>
                  <a:gd name="T22" fmla="*/ 116 w 312"/>
                  <a:gd name="T23" fmla="*/ 120 h 793"/>
                  <a:gd name="T24" fmla="*/ 112 w 312"/>
                  <a:gd name="T25" fmla="*/ 186 h 793"/>
                  <a:gd name="T26" fmla="*/ 112 w 312"/>
                  <a:gd name="T27" fmla="*/ 254 h 793"/>
                  <a:gd name="T28" fmla="*/ 130 w 312"/>
                  <a:gd name="T29" fmla="*/ 271 h 793"/>
                  <a:gd name="T30" fmla="*/ 145 w 312"/>
                  <a:gd name="T31" fmla="*/ 205 h 793"/>
                  <a:gd name="T32" fmla="*/ 176 w 312"/>
                  <a:gd name="T33" fmla="*/ 156 h 793"/>
                  <a:gd name="T34" fmla="*/ 178 w 312"/>
                  <a:gd name="T35" fmla="*/ 237 h 793"/>
                  <a:gd name="T36" fmla="*/ 192 w 312"/>
                  <a:gd name="T37" fmla="*/ 218 h 793"/>
                  <a:gd name="T38" fmla="*/ 205 w 312"/>
                  <a:gd name="T39" fmla="*/ 199 h 793"/>
                  <a:gd name="T40" fmla="*/ 255 w 312"/>
                  <a:gd name="T41" fmla="*/ 222 h 793"/>
                  <a:gd name="T42" fmla="*/ 276 w 312"/>
                  <a:gd name="T43" fmla="*/ 216 h 793"/>
                  <a:gd name="T44" fmla="*/ 300 w 312"/>
                  <a:gd name="T45" fmla="*/ 239 h 793"/>
                  <a:gd name="T46" fmla="*/ 300 w 312"/>
                  <a:gd name="T47" fmla="*/ 263 h 793"/>
                  <a:gd name="T48" fmla="*/ 291 w 312"/>
                  <a:gd name="T49" fmla="*/ 289 h 793"/>
                  <a:gd name="T50" fmla="*/ 276 w 312"/>
                  <a:gd name="T51" fmla="*/ 297 h 793"/>
                  <a:gd name="T52" fmla="*/ 269 w 312"/>
                  <a:gd name="T53" fmla="*/ 263 h 793"/>
                  <a:gd name="T54" fmla="*/ 272 w 312"/>
                  <a:gd name="T55" fmla="*/ 229 h 793"/>
                  <a:gd name="T56" fmla="*/ 252 w 312"/>
                  <a:gd name="T57" fmla="*/ 233 h 793"/>
                  <a:gd name="T58" fmla="*/ 223 w 312"/>
                  <a:gd name="T59" fmla="*/ 269 h 793"/>
                  <a:gd name="T60" fmla="*/ 202 w 312"/>
                  <a:gd name="T61" fmla="*/ 318 h 793"/>
                  <a:gd name="T62" fmla="*/ 224 w 312"/>
                  <a:gd name="T63" fmla="*/ 306 h 793"/>
                  <a:gd name="T64" fmla="*/ 233 w 312"/>
                  <a:gd name="T65" fmla="*/ 293 h 793"/>
                  <a:gd name="T66" fmla="*/ 226 w 312"/>
                  <a:gd name="T67" fmla="*/ 353 h 793"/>
                  <a:gd name="T68" fmla="*/ 269 w 312"/>
                  <a:gd name="T69" fmla="*/ 348 h 793"/>
                  <a:gd name="T70" fmla="*/ 267 w 312"/>
                  <a:gd name="T71" fmla="*/ 393 h 793"/>
                  <a:gd name="T72" fmla="*/ 295 w 312"/>
                  <a:gd name="T73" fmla="*/ 404 h 793"/>
                  <a:gd name="T74" fmla="*/ 310 w 312"/>
                  <a:gd name="T75" fmla="*/ 438 h 793"/>
                  <a:gd name="T76" fmla="*/ 312 w 312"/>
                  <a:gd name="T77" fmla="*/ 462 h 793"/>
                  <a:gd name="T78" fmla="*/ 305 w 312"/>
                  <a:gd name="T79" fmla="*/ 489 h 793"/>
                  <a:gd name="T80" fmla="*/ 286 w 312"/>
                  <a:gd name="T81" fmla="*/ 511 h 793"/>
                  <a:gd name="T82" fmla="*/ 281 w 312"/>
                  <a:gd name="T83" fmla="*/ 451 h 793"/>
                  <a:gd name="T84" fmla="*/ 288 w 312"/>
                  <a:gd name="T85" fmla="*/ 428 h 793"/>
                  <a:gd name="T86" fmla="*/ 291 w 312"/>
                  <a:gd name="T87" fmla="*/ 412 h 793"/>
                  <a:gd name="T88" fmla="*/ 286 w 312"/>
                  <a:gd name="T89" fmla="*/ 400 h 793"/>
                  <a:gd name="T90" fmla="*/ 278 w 312"/>
                  <a:gd name="T91" fmla="*/ 404 h 793"/>
                  <a:gd name="T92" fmla="*/ 245 w 312"/>
                  <a:gd name="T93" fmla="*/ 479 h 793"/>
                  <a:gd name="T94" fmla="*/ 235 w 312"/>
                  <a:gd name="T95" fmla="*/ 490 h 793"/>
                  <a:gd name="T96" fmla="*/ 226 w 312"/>
                  <a:gd name="T97" fmla="*/ 502 h 793"/>
                  <a:gd name="T98" fmla="*/ 226 w 312"/>
                  <a:gd name="T99" fmla="*/ 530 h 793"/>
                  <a:gd name="T100" fmla="*/ 207 w 312"/>
                  <a:gd name="T101" fmla="*/ 551 h 793"/>
                  <a:gd name="T102" fmla="*/ 188 w 312"/>
                  <a:gd name="T103" fmla="*/ 568 h 793"/>
                  <a:gd name="T104" fmla="*/ 162 w 312"/>
                  <a:gd name="T105" fmla="*/ 584 h 793"/>
                  <a:gd name="T106" fmla="*/ 131 w 312"/>
                  <a:gd name="T107" fmla="*/ 645 h 793"/>
                  <a:gd name="T108" fmla="*/ 128 w 312"/>
                  <a:gd name="T109" fmla="*/ 692 h 793"/>
                  <a:gd name="T110" fmla="*/ 131 w 312"/>
                  <a:gd name="T111" fmla="*/ 761 h 7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12" h="793">
                    <a:moveTo>
                      <a:pt x="102" y="791"/>
                    </a:moveTo>
                    <a:lnTo>
                      <a:pt x="99" y="671"/>
                    </a:lnTo>
                    <a:lnTo>
                      <a:pt x="100" y="665"/>
                    </a:lnTo>
                    <a:lnTo>
                      <a:pt x="100" y="588"/>
                    </a:lnTo>
                    <a:lnTo>
                      <a:pt x="100" y="583"/>
                    </a:lnTo>
                    <a:lnTo>
                      <a:pt x="97" y="545"/>
                    </a:lnTo>
                    <a:lnTo>
                      <a:pt x="86" y="534"/>
                    </a:lnTo>
                    <a:lnTo>
                      <a:pt x="55" y="500"/>
                    </a:lnTo>
                    <a:lnTo>
                      <a:pt x="54" y="494"/>
                    </a:lnTo>
                    <a:lnTo>
                      <a:pt x="42" y="477"/>
                    </a:lnTo>
                    <a:lnTo>
                      <a:pt x="38" y="472"/>
                    </a:lnTo>
                    <a:lnTo>
                      <a:pt x="28" y="453"/>
                    </a:lnTo>
                    <a:lnTo>
                      <a:pt x="21" y="436"/>
                    </a:lnTo>
                    <a:lnTo>
                      <a:pt x="14" y="417"/>
                    </a:lnTo>
                    <a:lnTo>
                      <a:pt x="7" y="400"/>
                    </a:lnTo>
                    <a:lnTo>
                      <a:pt x="4" y="381"/>
                    </a:lnTo>
                    <a:lnTo>
                      <a:pt x="2" y="365"/>
                    </a:lnTo>
                    <a:lnTo>
                      <a:pt x="0" y="346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7" y="327"/>
                    </a:lnTo>
                    <a:lnTo>
                      <a:pt x="12" y="329"/>
                    </a:lnTo>
                    <a:lnTo>
                      <a:pt x="16" y="333"/>
                    </a:lnTo>
                    <a:lnTo>
                      <a:pt x="21" y="336"/>
                    </a:lnTo>
                    <a:lnTo>
                      <a:pt x="26" y="342"/>
                    </a:lnTo>
                    <a:lnTo>
                      <a:pt x="30" y="346"/>
                    </a:lnTo>
                    <a:lnTo>
                      <a:pt x="35" y="351"/>
                    </a:lnTo>
                    <a:lnTo>
                      <a:pt x="38" y="355"/>
                    </a:lnTo>
                    <a:lnTo>
                      <a:pt x="47" y="365"/>
                    </a:lnTo>
                    <a:lnTo>
                      <a:pt x="42" y="329"/>
                    </a:lnTo>
                    <a:lnTo>
                      <a:pt x="45" y="276"/>
                    </a:lnTo>
                    <a:lnTo>
                      <a:pt x="55" y="299"/>
                    </a:lnTo>
                    <a:lnTo>
                      <a:pt x="76" y="340"/>
                    </a:lnTo>
                    <a:lnTo>
                      <a:pt x="80" y="344"/>
                    </a:lnTo>
                    <a:lnTo>
                      <a:pt x="83" y="348"/>
                    </a:lnTo>
                    <a:lnTo>
                      <a:pt x="83" y="282"/>
                    </a:lnTo>
                    <a:lnTo>
                      <a:pt x="85" y="205"/>
                    </a:lnTo>
                    <a:lnTo>
                      <a:pt x="85" y="188"/>
                    </a:lnTo>
                    <a:lnTo>
                      <a:pt x="86" y="162"/>
                    </a:lnTo>
                    <a:lnTo>
                      <a:pt x="86" y="143"/>
                    </a:lnTo>
                    <a:lnTo>
                      <a:pt x="99" y="28"/>
                    </a:lnTo>
                    <a:lnTo>
                      <a:pt x="117" y="6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35" y="2"/>
                    </a:lnTo>
                    <a:lnTo>
                      <a:pt x="119" y="86"/>
                    </a:lnTo>
                    <a:lnTo>
                      <a:pt x="117" y="103"/>
                    </a:lnTo>
                    <a:lnTo>
                      <a:pt x="116" y="120"/>
                    </a:lnTo>
                    <a:lnTo>
                      <a:pt x="114" y="137"/>
                    </a:lnTo>
                    <a:lnTo>
                      <a:pt x="114" y="154"/>
                    </a:lnTo>
                    <a:lnTo>
                      <a:pt x="112" y="169"/>
                    </a:lnTo>
                    <a:lnTo>
                      <a:pt x="112" y="186"/>
                    </a:lnTo>
                    <a:lnTo>
                      <a:pt x="112" y="203"/>
                    </a:lnTo>
                    <a:lnTo>
                      <a:pt x="112" y="220"/>
                    </a:lnTo>
                    <a:lnTo>
                      <a:pt x="112" y="250"/>
                    </a:lnTo>
                    <a:lnTo>
                      <a:pt x="112" y="254"/>
                    </a:lnTo>
                    <a:lnTo>
                      <a:pt x="123" y="237"/>
                    </a:lnTo>
                    <a:lnTo>
                      <a:pt x="126" y="278"/>
                    </a:lnTo>
                    <a:lnTo>
                      <a:pt x="130" y="287"/>
                    </a:lnTo>
                    <a:lnTo>
                      <a:pt x="130" y="271"/>
                    </a:lnTo>
                    <a:lnTo>
                      <a:pt x="131" y="254"/>
                    </a:lnTo>
                    <a:lnTo>
                      <a:pt x="133" y="237"/>
                    </a:lnTo>
                    <a:lnTo>
                      <a:pt x="138" y="222"/>
                    </a:lnTo>
                    <a:lnTo>
                      <a:pt x="145" y="205"/>
                    </a:lnTo>
                    <a:lnTo>
                      <a:pt x="152" y="188"/>
                    </a:lnTo>
                    <a:lnTo>
                      <a:pt x="161" y="171"/>
                    </a:lnTo>
                    <a:lnTo>
                      <a:pt x="173" y="156"/>
                    </a:lnTo>
                    <a:lnTo>
                      <a:pt x="176" y="156"/>
                    </a:lnTo>
                    <a:lnTo>
                      <a:pt x="173" y="222"/>
                    </a:lnTo>
                    <a:lnTo>
                      <a:pt x="169" y="248"/>
                    </a:lnTo>
                    <a:lnTo>
                      <a:pt x="173" y="242"/>
                    </a:lnTo>
                    <a:lnTo>
                      <a:pt x="178" y="237"/>
                    </a:lnTo>
                    <a:lnTo>
                      <a:pt x="181" y="233"/>
                    </a:lnTo>
                    <a:lnTo>
                      <a:pt x="186" y="227"/>
                    </a:lnTo>
                    <a:lnTo>
                      <a:pt x="190" y="222"/>
                    </a:lnTo>
                    <a:lnTo>
                      <a:pt x="192" y="218"/>
                    </a:lnTo>
                    <a:lnTo>
                      <a:pt x="195" y="212"/>
                    </a:lnTo>
                    <a:lnTo>
                      <a:pt x="197" y="207"/>
                    </a:lnTo>
                    <a:lnTo>
                      <a:pt x="202" y="199"/>
                    </a:lnTo>
                    <a:lnTo>
                      <a:pt x="205" y="199"/>
                    </a:lnTo>
                    <a:lnTo>
                      <a:pt x="207" y="242"/>
                    </a:lnTo>
                    <a:lnTo>
                      <a:pt x="204" y="291"/>
                    </a:lnTo>
                    <a:lnTo>
                      <a:pt x="217" y="267"/>
                    </a:lnTo>
                    <a:lnTo>
                      <a:pt x="255" y="222"/>
                    </a:lnTo>
                    <a:lnTo>
                      <a:pt x="264" y="216"/>
                    </a:lnTo>
                    <a:lnTo>
                      <a:pt x="269" y="214"/>
                    </a:lnTo>
                    <a:lnTo>
                      <a:pt x="272" y="214"/>
                    </a:lnTo>
                    <a:lnTo>
                      <a:pt x="276" y="216"/>
                    </a:lnTo>
                    <a:lnTo>
                      <a:pt x="293" y="224"/>
                    </a:lnTo>
                    <a:lnTo>
                      <a:pt x="297" y="229"/>
                    </a:lnTo>
                    <a:lnTo>
                      <a:pt x="298" y="233"/>
                    </a:lnTo>
                    <a:lnTo>
                      <a:pt x="300" y="239"/>
                    </a:lnTo>
                    <a:lnTo>
                      <a:pt x="303" y="242"/>
                    </a:lnTo>
                    <a:lnTo>
                      <a:pt x="302" y="250"/>
                    </a:lnTo>
                    <a:lnTo>
                      <a:pt x="302" y="256"/>
                    </a:lnTo>
                    <a:lnTo>
                      <a:pt x="300" y="263"/>
                    </a:lnTo>
                    <a:lnTo>
                      <a:pt x="298" y="269"/>
                    </a:lnTo>
                    <a:lnTo>
                      <a:pt x="297" y="276"/>
                    </a:lnTo>
                    <a:lnTo>
                      <a:pt x="295" y="282"/>
                    </a:lnTo>
                    <a:lnTo>
                      <a:pt x="291" y="289"/>
                    </a:lnTo>
                    <a:lnTo>
                      <a:pt x="288" y="295"/>
                    </a:lnTo>
                    <a:lnTo>
                      <a:pt x="285" y="312"/>
                    </a:lnTo>
                    <a:lnTo>
                      <a:pt x="278" y="302"/>
                    </a:lnTo>
                    <a:lnTo>
                      <a:pt x="276" y="297"/>
                    </a:lnTo>
                    <a:lnTo>
                      <a:pt x="271" y="287"/>
                    </a:lnTo>
                    <a:lnTo>
                      <a:pt x="271" y="280"/>
                    </a:lnTo>
                    <a:lnTo>
                      <a:pt x="269" y="271"/>
                    </a:lnTo>
                    <a:lnTo>
                      <a:pt x="269" y="263"/>
                    </a:lnTo>
                    <a:lnTo>
                      <a:pt x="269" y="254"/>
                    </a:lnTo>
                    <a:lnTo>
                      <a:pt x="271" y="246"/>
                    </a:lnTo>
                    <a:lnTo>
                      <a:pt x="271" y="239"/>
                    </a:lnTo>
                    <a:lnTo>
                      <a:pt x="272" y="229"/>
                    </a:lnTo>
                    <a:lnTo>
                      <a:pt x="274" y="222"/>
                    </a:lnTo>
                    <a:lnTo>
                      <a:pt x="264" y="220"/>
                    </a:lnTo>
                    <a:lnTo>
                      <a:pt x="260" y="224"/>
                    </a:lnTo>
                    <a:lnTo>
                      <a:pt x="252" y="233"/>
                    </a:lnTo>
                    <a:lnTo>
                      <a:pt x="245" y="242"/>
                    </a:lnTo>
                    <a:lnTo>
                      <a:pt x="236" y="250"/>
                    </a:lnTo>
                    <a:lnTo>
                      <a:pt x="229" y="259"/>
                    </a:lnTo>
                    <a:lnTo>
                      <a:pt x="223" y="269"/>
                    </a:lnTo>
                    <a:lnTo>
                      <a:pt x="217" y="278"/>
                    </a:lnTo>
                    <a:lnTo>
                      <a:pt x="212" y="287"/>
                    </a:lnTo>
                    <a:lnTo>
                      <a:pt x="207" y="297"/>
                    </a:lnTo>
                    <a:lnTo>
                      <a:pt x="202" y="318"/>
                    </a:lnTo>
                    <a:lnTo>
                      <a:pt x="212" y="312"/>
                    </a:lnTo>
                    <a:lnTo>
                      <a:pt x="217" y="312"/>
                    </a:lnTo>
                    <a:lnTo>
                      <a:pt x="221" y="308"/>
                    </a:lnTo>
                    <a:lnTo>
                      <a:pt x="224" y="306"/>
                    </a:lnTo>
                    <a:lnTo>
                      <a:pt x="226" y="302"/>
                    </a:lnTo>
                    <a:lnTo>
                      <a:pt x="228" y="299"/>
                    </a:lnTo>
                    <a:lnTo>
                      <a:pt x="231" y="297"/>
                    </a:lnTo>
                    <a:lnTo>
                      <a:pt x="233" y="293"/>
                    </a:lnTo>
                    <a:lnTo>
                      <a:pt x="235" y="289"/>
                    </a:lnTo>
                    <a:lnTo>
                      <a:pt x="236" y="286"/>
                    </a:lnTo>
                    <a:lnTo>
                      <a:pt x="229" y="353"/>
                    </a:lnTo>
                    <a:lnTo>
                      <a:pt x="226" y="353"/>
                    </a:lnTo>
                    <a:lnTo>
                      <a:pt x="223" y="376"/>
                    </a:lnTo>
                    <a:lnTo>
                      <a:pt x="229" y="372"/>
                    </a:lnTo>
                    <a:lnTo>
                      <a:pt x="266" y="348"/>
                    </a:lnTo>
                    <a:lnTo>
                      <a:pt x="269" y="348"/>
                    </a:lnTo>
                    <a:lnTo>
                      <a:pt x="271" y="348"/>
                    </a:lnTo>
                    <a:lnTo>
                      <a:pt x="271" y="353"/>
                    </a:lnTo>
                    <a:lnTo>
                      <a:pt x="250" y="412"/>
                    </a:lnTo>
                    <a:lnTo>
                      <a:pt x="267" y="393"/>
                    </a:lnTo>
                    <a:lnTo>
                      <a:pt x="276" y="391"/>
                    </a:lnTo>
                    <a:lnTo>
                      <a:pt x="281" y="391"/>
                    </a:lnTo>
                    <a:lnTo>
                      <a:pt x="291" y="398"/>
                    </a:lnTo>
                    <a:lnTo>
                      <a:pt x="295" y="404"/>
                    </a:lnTo>
                    <a:lnTo>
                      <a:pt x="297" y="410"/>
                    </a:lnTo>
                    <a:lnTo>
                      <a:pt x="298" y="423"/>
                    </a:lnTo>
                    <a:lnTo>
                      <a:pt x="309" y="432"/>
                    </a:lnTo>
                    <a:lnTo>
                      <a:pt x="310" y="438"/>
                    </a:lnTo>
                    <a:lnTo>
                      <a:pt x="312" y="443"/>
                    </a:lnTo>
                    <a:lnTo>
                      <a:pt x="312" y="449"/>
                    </a:lnTo>
                    <a:lnTo>
                      <a:pt x="312" y="457"/>
                    </a:lnTo>
                    <a:lnTo>
                      <a:pt x="312" y="462"/>
                    </a:lnTo>
                    <a:lnTo>
                      <a:pt x="312" y="470"/>
                    </a:lnTo>
                    <a:lnTo>
                      <a:pt x="310" y="475"/>
                    </a:lnTo>
                    <a:lnTo>
                      <a:pt x="309" y="481"/>
                    </a:lnTo>
                    <a:lnTo>
                      <a:pt x="305" y="489"/>
                    </a:lnTo>
                    <a:lnTo>
                      <a:pt x="303" y="492"/>
                    </a:lnTo>
                    <a:lnTo>
                      <a:pt x="295" y="502"/>
                    </a:lnTo>
                    <a:lnTo>
                      <a:pt x="293" y="513"/>
                    </a:lnTo>
                    <a:lnTo>
                      <a:pt x="286" y="511"/>
                    </a:lnTo>
                    <a:lnTo>
                      <a:pt x="281" y="470"/>
                    </a:lnTo>
                    <a:lnTo>
                      <a:pt x="281" y="464"/>
                    </a:lnTo>
                    <a:lnTo>
                      <a:pt x="281" y="458"/>
                    </a:lnTo>
                    <a:lnTo>
                      <a:pt x="281" y="451"/>
                    </a:lnTo>
                    <a:lnTo>
                      <a:pt x="283" y="445"/>
                    </a:lnTo>
                    <a:lnTo>
                      <a:pt x="283" y="440"/>
                    </a:lnTo>
                    <a:lnTo>
                      <a:pt x="286" y="434"/>
                    </a:lnTo>
                    <a:lnTo>
                      <a:pt x="288" y="428"/>
                    </a:lnTo>
                    <a:lnTo>
                      <a:pt x="291" y="421"/>
                    </a:lnTo>
                    <a:lnTo>
                      <a:pt x="293" y="419"/>
                    </a:lnTo>
                    <a:lnTo>
                      <a:pt x="293" y="415"/>
                    </a:lnTo>
                    <a:lnTo>
                      <a:pt x="291" y="412"/>
                    </a:lnTo>
                    <a:lnTo>
                      <a:pt x="291" y="410"/>
                    </a:lnTo>
                    <a:lnTo>
                      <a:pt x="290" y="406"/>
                    </a:lnTo>
                    <a:lnTo>
                      <a:pt x="288" y="404"/>
                    </a:lnTo>
                    <a:lnTo>
                      <a:pt x="286" y="400"/>
                    </a:lnTo>
                    <a:lnTo>
                      <a:pt x="285" y="398"/>
                    </a:lnTo>
                    <a:lnTo>
                      <a:pt x="271" y="398"/>
                    </a:lnTo>
                    <a:lnTo>
                      <a:pt x="260" y="408"/>
                    </a:lnTo>
                    <a:lnTo>
                      <a:pt x="278" y="404"/>
                    </a:lnTo>
                    <a:lnTo>
                      <a:pt x="285" y="408"/>
                    </a:lnTo>
                    <a:lnTo>
                      <a:pt x="281" y="421"/>
                    </a:lnTo>
                    <a:lnTo>
                      <a:pt x="271" y="440"/>
                    </a:lnTo>
                    <a:lnTo>
                      <a:pt x="245" y="479"/>
                    </a:lnTo>
                    <a:lnTo>
                      <a:pt x="241" y="481"/>
                    </a:lnTo>
                    <a:lnTo>
                      <a:pt x="240" y="483"/>
                    </a:lnTo>
                    <a:lnTo>
                      <a:pt x="238" y="487"/>
                    </a:lnTo>
                    <a:lnTo>
                      <a:pt x="235" y="490"/>
                    </a:lnTo>
                    <a:lnTo>
                      <a:pt x="233" y="494"/>
                    </a:lnTo>
                    <a:lnTo>
                      <a:pt x="231" y="498"/>
                    </a:lnTo>
                    <a:lnTo>
                      <a:pt x="228" y="500"/>
                    </a:lnTo>
                    <a:lnTo>
                      <a:pt x="226" y="502"/>
                    </a:lnTo>
                    <a:lnTo>
                      <a:pt x="243" y="490"/>
                    </a:lnTo>
                    <a:lnTo>
                      <a:pt x="248" y="492"/>
                    </a:lnTo>
                    <a:lnTo>
                      <a:pt x="235" y="521"/>
                    </a:lnTo>
                    <a:lnTo>
                      <a:pt x="226" y="530"/>
                    </a:lnTo>
                    <a:lnTo>
                      <a:pt x="221" y="536"/>
                    </a:lnTo>
                    <a:lnTo>
                      <a:pt x="216" y="541"/>
                    </a:lnTo>
                    <a:lnTo>
                      <a:pt x="212" y="545"/>
                    </a:lnTo>
                    <a:lnTo>
                      <a:pt x="207" y="551"/>
                    </a:lnTo>
                    <a:lnTo>
                      <a:pt x="202" y="554"/>
                    </a:lnTo>
                    <a:lnTo>
                      <a:pt x="198" y="558"/>
                    </a:lnTo>
                    <a:lnTo>
                      <a:pt x="193" y="564"/>
                    </a:lnTo>
                    <a:lnTo>
                      <a:pt x="188" y="568"/>
                    </a:lnTo>
                    <a:lnTo>
                      <a:pt x="183" y="569"/>
                    </a:lnTo>
                    <a:lnTo>
                      <a:pt x="174" y="577"/>
                    </a:lnTo>
                    <a:lnTo>
                      <a:pt x="167" y="579"/>
                    </a:lnTo>
                    <a:lnTo>
                      <a:pt x="162" y="584"/>
                    </a:lnTo>
                    <a:lnTo>
                      <a:pt x="138" y="609"/>
                    </a:lnTo>
                    <a:lnTo>
                      <a:pt x="135" y="622"/>
                    </a:lnTo>
                    <a:lnTo>
                      <a:pt x="133" y="633"/>
                    </a:lnTo>
                    <a:lnTo>
                      <a:pt x="131" y="645"/>
                    </a:lnTo>
                    <a:lnTo>
                      <a:pt x="130" y="656"/>
                    </a:lnTo>
                    <a:lnTo>
                      <a:pt x="130" y="669"/>
                    </a:lnTo>
                    <a:lnTo>
                      <a:pt x="128" y="680"/>
                    </a:lnTo>
                    <a:lnTo>
                      <a:pt x="128" y="692"/>
                    </a:lnTo>
                    <a:lnTo>
                      <a:pt x="128" y="705"/>
                    </a:lnTo>
                    <a:lnTo>
                      <a:pt x="128" y="735"/>
                    </a:lnTo>
                    <a:lnTo>
                      <a:pt x="131" y="739"/>
                    </a:lnTo>
                    <a:lnTo>
                      <a:pt x="131" y="761"/>
                    </a:lnTo>
                    <a:lnTo>
                      <a:pt x="111" y="791"/>
                    </a:lnTo>
                    <a:lnTo>
                      <a:pt x="104" y="793"/>
                    </a:lnTo>
                    <a:lnTo>
                      <a:pt x="102" y="79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" name="Freeform 5517"/>
              <p:cNvSpPr>
                <a:spLocks/>
              </p:cNvSpPr>
              <p:nvPr/>
            </p:nvSpPr>
            <p:spPr bwMode="auto">
              <a:xfrm>
                <a:off x="4227" y="1763"/>
                <a:ext cx="8" cy="4"/>
              </a:xfrm>
              <a:custGeom>
                <a:avLst/>
                <a:gdLst>
                  <a:gd name="T0" fmla="*/ 1 w 8"/>
                  <a:gd name="T1" fmla="*/ 0 h 4"/>
                  <a:gd name="T2" fmla="*/ 8 w 8"/>
                  <a:gd name="T3" fmla="*/ 0 h 4"/>
                  <a:gd name="T4" fmla="*/ 5 w 8"/>
                  <a:gd name="T5" fmla="*/ 4 h 4"/>
                  <a:gd name="T6" fmla="*/ 0 w 8"/>
                  <a:gd name="T7" fmla="*/ 4 h 4"/>
                  <a:gd name="T8" fmla="*/ 1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0"/>
                    </a:moveTo>
                    <a:lnTo>
                      <a:pt x="8" y="0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AB4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6" name="Freeform 5518"/>
              <p:cNvSpPr>
                <a:spLocks/>
              </p:cNvSpPr>
              <p:nvPr/>
            </p:nvSpPr>
            <p:spPr bwMode="auto">
              <a:xfrm>
                <a:off x="4227" y="1761"/>
                <a:ext cx="8" cy="4"/>
              </a:xfrm>
              <a:custGeom>
                <a:avLst/>
                <a:gdLst>
                  <a:gd name="T0" fmla="*/ 6 w 8"/>
                  <a:gd name="T1" fmla="*/ 4 h 4"/>
                  <a:gd name="T2" fmla="*/ 0 w 8"/>
                  <a:gd name="T3" fmla="*/ 4 h 4"/>
                  <a:gd name="T4" fmla="*/ 1 w 8"/>
                  <a:gd name="T5" fmla="*/ 0 h 4"/>
                  <a:gd name="T6" fmla="*/ 8 w 8"/>
                  <a:gd name="T7" fmla="*/ 0 h 4"/>
                  <a:gd name="T8" fmla="*/ 6 w 8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52B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" name="Freeform 5519"/>
              <p:cNvSpPr>
                <a:spLocks/>
              </p:cNvSpPr>
              <p:nvPr/>
            </p:nvSpPr>
            <p:spPr bwMode="auto">
              <a:xfrm>
                <a:off x="4228" y="1757"/>
                <a:ext cx="9" cy="6"/>
              </a:xfrm>
              <a:custGeom>
                <a:avLst/>
                <a:gdLst>
                  <a:gd name="T0" fmla="*/ 7 w 9"/>
                  <a:gd name="T1" fmla="*/ 6 h 6"/>
                  <a:gd name="T2" fmla="*/ 0 w 9"/>
                  <a:gd name="T3" fmla="*/ 6 h 6"/>
                  <a:gd name="T4" fmla="*/ 0 w 9"/>
                  <a:gd name="T5" fmla="*/ 2 h 6"/>
                  <a:gd name="T6" fmla="*/ 9 w 9"/>
                  <a:gd name="T7" fmla="*/ 0 h 6"/>
                  <a:gd name="T8" fmla="*/ 7 w 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7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5BB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" name="Freeform 5520"/>
              <p:cNvSpPr>
                <a:spLocks/>
              </p:cNvSpPr>
              <p:nvPr/>
            </p:nvSpPr>
            <p:spPr bwMode="auto">
              <a:xfrm>
                <a:off x="4228" y="1756"/>
                <a:ext cx="9" cy="5"/>
              </a:xfrm>
              <a:custGeom>
                <a:avLst/>
                <a:gdLst>
                  <a:gd name="T0" fmla="*/ 7 w 9"/>
                  <a:gd name="T1" fmla="*/ 5 h 5"/>
                  <a:gd name="T2" fmla="*/ 0 w 9"/>
                  <a:gd name="T3" fmla="*/ 5 h 5"/>
                  <a:gd name="T4" fmla="*/ 2 w 9"/>
                  <a:gd name="T5" fmla="*/ 1 h 5"/>
                  <a:gd name="T6" fmla="*/ 9 w 9"/>
                  <a:gd name="T7" fmla="*/ 0 h 5"/>
                  <a:gd name="T8" fmla="*/ 7 w 9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7" y="5"/>
                    </a:moveTo>
                    <a:lnTo>
                      <a:pt x="0" y="5"/>
                    </a:lnTo>
                    <a:lnTo>
                      <a:pt x="2" y="1"/>
                    </a:lnTo>
                    <a:lnTo>
                      <a:pt x="9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64BD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" name="Freeform 5521"/>
              <p:cNvSpPr>
                <a:spLocks/>
              </p:cNvSpPr>
              <p:nvPr/>
            </p:nvSpPr>
            <p:spPr bwMode="auto">
              <a:xfrm>
                <a:off x="4228" y="1754"/>
                <a:ext cx="11" cy="5"/>
              </a:xfrm>
              <a:custGeom>
                <a:avLst/>
                <a:gdLst>
                  <a:gd name="T0" fmla="*/ 9 w 11"/>
                  <a:gd name="T1" fmla="*/ 3 h 5"/>
                  <a:gd name="T2" fmla="*/ 0 w 11"/>
                  <a:gd name="T3" fmla="*/ 5 h 5"/>
                  <a:gd name="T4" fmla="*/ 2 w 11"/>
                  <a:gd name="T5" fmla="*/ 2 h 5"/>
                  <a:gd name="T6" fmla="*/ 11 w 11"/>
                  <a:gd name="T7" fmla="*/ 0 h 5"/>
                  <a:gd name="T8" fmla="*/ 11 w 11"/>
                  <a:gd name="T9" fmla="*/ 2 h 5"/>
                  <a:gd name="T10" fmla="*/ 9 w 11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5">
                    <a:moveTo>
                      <a:pt x="9" y="3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6BB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" name="Freeform 5522"/>
              <p:cNvSpPr>
                <a:spLocks/>
              </p:cNvSpPr>
              <p:nvPr/>
            </p:nvSpPr>
            <p:spPr bwMode="auto">
              <a:xfrm>
                <a:off x="4230" y="1752"/>
                <a:ext cx="9" cy="5"/>
              </a:xfrm>
              <a:custGeom>
                <a:avLst/>
                <a:gdLst>
                  <a:gd name="T0" fmla="*/ 7 w 9"/>
                  <a:gd name="T1" fmla="*/ 4 h 5"/>
                  <a:gd name="T2" fmla="*/ 0 w 9"/>
                  <a:gd name="T3" fmla="*/ 5 h 5"/>
                  <a:gd name="T4" fmla="*/ 0 w 9"/>
                  <a:gd name="T5" fmla="*/ 2 h 5"/>
                  <a:gd name="T6" fmla="*/ 9 w 9"/>
                  <a:gd name="T7" fmla="*/ 0 h 5"/>
                  <a:gd name="T8" fmla="*/ 9 w 9"/>
                  <a:gd name="T9" fmla="*/ 4 h 5"/>
                  <a:gd name="T10" fmla="*/ 7 w 9"/>
                  <a:gd name="T11" fmla="*/ 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7" y="4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74C2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1" name="Freeform 5523"/>
              <p:cNvSpPr>
                <a:spLocks/>
              </p:cNvSpPr>
              <p:nvPr/>
            </p:nvSpPr>
            <p:spPr bwMode="auto">
              <a:xfrm>
                <a:off x="4230" y="1750"/>
                <a:ext cx="9" cy="6"/>
              </a:xfrm>
              <a:custGeom>
                <a:avLst/>
                <a:gdLst>
                  <a:gd name="T0" fmla="*/ 9 w 9"/>
                  <a:gd name="T1" fmla="*/ 4 h 6"/>
                  <a:gd name="T2" fmla="*/ 0 w 9"/>
                  <a:gd name="T3" fmla="*/ 6 h 6"/>
                  <a:gd name="T4" fmla="*/ 2 w 9"/>
                  <a:gd name="T5" fmla="*/ 2 h 6"/>
                  <a:gd name="T6" fmla="*/ 9 w 9"/>
                  <a:gd name="T7" fmla="*/ 0 h 6"/>
                  <a:gd name="T8" fmla="*/ 9 w 9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4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9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7DC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2" name="Freeform 5524"/>
              <p:cNvSpPr>
                <a:spLocks/>
              </p:cNvSpPr>
              <p:nvPr/>
            </p:nvSpPr>
            <p:spPr bwMode="auto">
              <a:xfrm>
                <a:off x="4230" y="1748"/>
                <a:ext cx="9" cy="6"/>
              </a:xfrm>
              <a:custGeom>
                <a:avLst/>
                <a:gdLst>
                  <a:gd name="T0" fmla="*/ 9 w 9"/>
                  <a:gd name="T1" fmla="*/ 4 h 6"/>
                  <a:gd name="T2" fmla="*/ 0 w 9"/>
                  <a:gd name="T3" fmla="*/ 6 h 6"/>
                  <a:gd name="T4" fmla="*/ 2 w 9"/>
                  <a:gd name="T5" fmla="*/ 2 h 6"/>
                  <a:gd name="T6" fmla="*/ 9 w 9"/>
                  <a:gd name="T7" fmla="*/ 0 h 6"/>
                  <a:gd name="T8" fmla="*/ 9 w 9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4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9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84C9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3" name="Freeform 5525"/>
              <p:cNvSpPr>
                <a:spLocks/>
              </p:cNvSpPr>
              <p:nvPr/>
            </p:nvSpPr>
            <p:spPr bwMode="auto">
              <a:xfrm>
                <a:off x="4232" y="1746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0 w 7"/>
                  <a:gd name="T3" fmla="*/ 6 h 6"/>
                  <a:gd name="T4" fmla="*/ 0 w 7"/>
                  <a:gd name="T5" fmla="*/ 2 h 6"/>
                  <a:gd name="T6" fmla="*/ 7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8D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4" name="Freeform 5526"/>
              <p:cNvSpPr>
                <a:spLocks/>
              </p:cNvSpPr>
              <p:nvPr/>
            </p:nvSpPr>
            <p:spPr bwMode="auto">
              <a:xfrm>
                <a:off x="4232" y="1744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0 w 7"/>
                  <a:gd name="T3" fmla="*/ 6 h 6"/>
                  <a:gd name="T4" fmla="*/ 1 w 7"/>
                  <a:gd name="T5" fmla="*/ 2 h 6"/>
                  <a:gd name="T6" fmla="*/ 7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4"/>
                    </a:moveTo>
                    <a:lnTo>
                      <a:pt x="0" y="6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94C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5" name="Freeform 5527"/>
              <p:cNvSpPr>
                <a:spLocks/>
              </p:cNvSpPr>
              <p:nvPr/>
            </p:nvSpPr>
            <p:spPr bwMode="auto">
              <a:xfrm>
                <a:off x="4232" y="1742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0 w 7"/>
                  <a:gd name="T3" fmla="*/ 6 h 6"/>
                  <a:gd name="T4" fmla="*/ 1 w 7"/>
                  <a:gd name="T5" fmla="*/ 2 h 6"/>
                  <a:gd name="T6" fmla="*/ 7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4"/>
                    </a:moveTo>
                    <a:lnTo>
                      <a:pt x="0" y="6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9ED3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6" name="Freeform 5528"/>
              <p:cNvSpPr>
                <a:spLocks/>
              </p:cNvSpPr>
              <p:nvPr/>
            </p:nvSpPr>
            <p:spPr bwMode="auto">
              <a:xfrm>
                <a:off x="4233" y="1741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0 w 6"/>
                  <a:gd name="T3" fmla="*/ 5 h 5"/>
                  <a:gd name="T4" fmla="*/ 2 w 6"/>
                  <a:gd name="T5" fmla="*/ 1 h 5"/>
                  <a:gd name="T6" fmla="*/ 6 w 6"/>
                  <a:gd name="T7" fmla="*/ 0 h 5"/>
                  <a:gd name="T8" fmla="*/ 6 w 6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0" y="5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A8D7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7" name="Freeform 5529"/>
              <p:cNvSpPr>
                <a:spLocks/>
              </p:cNvSpPr>
              <p:nvPr/>
            </p:nvSpPr>
            <p:spPr bwMode="auto">
              <a:xfrm>
                <a:off x="4233" y="1739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0 w 6"/>
                  <a:gd name="T3" fmla="*/ 5 h 5"/>
                  <a:gd name="T4" fmla="*/ 2 w 6"/>
                  <a:gd name="T5" fmla="*/ 0 h 5"/>
                  <a:gd name="T6" fmla="*/ 6 w 6"/>
                  <a:gd name="T7" fmla="*/ 0 h 5"/>
                  <a:gd name="T8" fmla="*/ 6 w 6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B1D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8" name="Freeform 5530"/>
              <p:cNvSpPr>
                <a:spLocks/>
              </p:cNvSpPr>
              <p:nvPr/>
            </p:nvSpPr>
            <p:spPr bwMode="auto">
              <a:xfrm>
                <a:off x="4235" y="1737"/>
                <a:ext cx="4" cy="5"/>
              </a:xfrm>
              <a:custGeom>
                <a:avLst/>
                <a:gdLst>
                  <a:gd name="T0" fmla="*/ 4 w 4"/>
                  <a:gd name="T1" fmla="*/ 4 h 5"/>
                  <a:gd name="T2" fmla="*/ 0 w 4"/>
                  <a:gd name="T3" fmla="*/ 5 h 5"/>
                  <a:gd name="T4" fmla="*/ 0 w 4"/>
                  <a:gd name="T5" fmla="*/ 0 h 5"/>
                  <a:gd name="T6" fmla="*/ 4 w 4"/>
                  <a:gd name="T7" fmla="*/ 0 h 5"/>
                  <a:gd name="T8" fmla="*/ 4 w 4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BBD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9" name="Freeform 5531"/>
              <p:cNvSpPr>
                <a:spLocks/>
              </p:cNvSpPr>
              <p:nvPr/>
            </p:nvSpPr>
            <p:spPr bwMode="auto">
              <a:xfrm>
                <a:off x="4235" y="173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0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C5E4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" name="Freeform 5532"/>
              <p:cNvSpPr>
                <a:spLocks/>
              </p:cNvSpPr>
              <p:nvPr/>
            </p:nvSpPr>
            <p:spPr bwMode="auto">
              <a:xfrm>
                <a:off x="4235" y="173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2 w 4"/>
                  <a:gd name="T7" fmla="*/ 0 h 4"/>
                  <a:gd name="T8" fmla="*/ 4 w 4"/>
                  <a:gd name="T9" fmla="*/ 0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CFE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1" name="Freeform 5533"/>
              <p:cNvSpPr>
                <a:spLocks/>
              </p:cNvSpPr>
              <p:nvPr/>
            </p:nvSpPr>
            <p:spPr bwMode="auto">
              <a:xfrm>
                <a:off x="4237" y="173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2 w 2"/>
                  <a:gd name="T7" fmla="*/ 0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CE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2" name="Freeform 5534"/>
              <p:cNvSpPr>
                <a:spLocks noEditPoints="1"/>
              </p:cNvSpPr>
              <p:nvPr/>
            </p:nvSpPr>
            <p:spPr bwMode="auto">
              <a:xfrm>
                <a:off x="4237" y="1729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2 w 2"/>
                  <a:gd name="T7" fmla="*/ 4 h 4"/>
                  <a:gd name="T8" fmla="*/ 2 w 2"/>
                  <a:gd name="T9" fmla="*/ 0 h 4"/>
                  <a:gd name="T10" fmla="*/ 2 w 2"/>
                  <a:gd name="T11" fmla="*/ 4 h 4"/>
                  <a:gd name="T12" fmla="*/ 2 w 2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  <a:moveTo>
                      <a:pt x="2" y="0"/>
                    </a:move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8F4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3" name="Freeform 5535"/>
              <p:cNvSpPr>
                <a:spLocks noEditPoints="1"/>
              </p:cNvSpPr>
              <p:nvPr/>
            </p:nvSpPr>
            <p:spPr bwMode="auto">
              <a:xfrm>
                <a:off x="4239" y="172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  <a:gd name="T8" fmla="*/ 0 w 1"/>
                  <a:gd name="T9" fmla="*/ 0 h 2"/>
                  <a:gd name="T10" fmla="*/ 0 w 1"/>
                  <a:gd name="T11" fmla="*/ 2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4" name="Freeform 5536"/>
              <p:cNvSpPr>
                <a:spLocks/>
              </p:cNvSpPr>
              <p:nvPr/>
            </p:nvSpPr>
            <p:spPr bwMode="auto">
              <a:xfrm>
                <a:off x="4221" y="1754"/>
                <a:ext cx="4" cy="5"/>
              </a:xfrm>
              <a:custGeom>
                <a:avLst/>
                <a:gdLst>
                  <a:gd name="T0" fmla="*/ 2 w 4"/>
                  <a:gd name="T1" fmla="*/ 5 h 5"/>
                  <a:gd name="T2" fmla="*/ 0 w 4"/>
                  <a:gd name="T3" fmla="*/ 5 h 5"/>
                  <a:gd name="T4" fmla="*/ 0 w 4"/>
                  <a:gd name="T5" fmla="*/ 2 h 5"/>
                  <a:gd name="T6" fmla="*/ 4 w 4"/>
                  <a:gd name="T7" fmla="*/ 0 h 5"/>
                  <a:gd name="T8" fmla="*/ 2 w 4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4AB4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5" name="Freeform 5537"/>
              <p:cNvSpPr>
                <a:spLocks/>
              </p:cNvSpPr>
              <p:nvPr/>
            </p:nvSpPr>
            <p:spPr bwMode="auto">
              <a:xfrm>
                <a:off x="4221" y="1752"/>
                <a:ext cx="6" cy="5"/>
              </a:xfrm>
              <a:custGeom>
                <a:avLst/>
                <a:gdLst>
                  <a:gd name="T0" fmla="*/ 4 w 6"/>
                  <a:gd name="T1" fmla="*/ 4 h 5"/>
                  <a:gd name="T2" fmla="*/ 0 w 6"/>
                  <a:gd name="T3" fmla="*/ 5 h 5"/>
                  <a:gd name="T4" fmla="*/ 0 w 6"/>
                  <a:gd name="T5" fmla="*/ 2 h 5"/>
                  <a:gd name="T6" fmla="*/ 0 w 6"/>
                  <a:gd name="T7" fmla="*/ 2 h 5"/>
                  <a:gd name="T8" fmla="*/ 0 w 6"/>
                  <a:gd name="T9" fmla="*/ 2 h 5"/>
                  <a:gd name="T10" fmla="*/ 0 w 6"/>
                  <a:gd name="T11" fmla="*/ 2 h 5"/>
                  <a:gd name="T12" fmla="*/ 2 w 6"/>
                  <a:gd name="T13" fmla="*/ 2 h 5"/>
                  <a:gd name="T14" fmla="*/ 2 w 6"/>
                  <a:gd name="T15" fmla="*/ 2 h 5"/>
                  <a:gd name="T16" fmla="*/ 2 w 6"/>
                  <a:gd name="T17" fmla="*/ 2 h 5"/>
                  <a:gd name="T18" fmla="*/ 2 w 6"/>
                  <a:gd name="T19" fmla="*/ 2 h 5"/>
                  <a:gd name="T20" fmla="*/ 2 w 6"/>
                  <a:gd name="T21" fmla="*/ 2 h 5"/>
                  <a:gd name="T22" fmla="*/ 6 w 6"/>
                  <a:gd name="T23" fmla="*/ 0 h 5"/>
                  <a:gd name="T24" fmla="*/ 4 w 6"/>
                  <a:gd name="T25" fmla="*/ 4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4" y="4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4AB4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6" name="Freeform 5538"/>
              <p:cNvSpPr>
                <a:spLocks/>
              </p:cNvSpPr>
              <p:nvPr/>
            </p:nvSpPr>
            <p:spPr bwMode="auto">
              <a:xfrm>
                <a:off x="4221" y="1750"/>
                <a:ext cx="7" cy="6"/>
              </a:xfrm>
              <a:custGeom>
                <a:avLst/>
                <a:gdLst>
                  <a:gd name="T0" fmla="*/ 4 w 7"/>
                  <a:gd name="T1" fmla="*/ 4 h 6"/>
                  <a:gd name="T2" fmla="*/ 0 w 7"/>
                  <a:gd name="T3" fmla="*/ 6 h 6"/>
                  <a:gd name="T4" fmla="*/ 0 w 7"/>
                  <a:gd name="T5" fmla="*/ 4 h 6"/>
                  <a:gd name="T6" fmla="*/ 0 w 7"/>
                  <a:gd name="T7" fmla="*/ 4 h 6"/>
                  <a:gd name="T8" fmla="*/ 2 w 7"/>
                  <a:gd name="T9" fmla="*/ 4 h 6"/>
                  <a:gd name="T10" fmla="*/ 2 w 7"/>
                  <a:gd name="T11" fmla="*/ 4 h 6"/>
                  <a:gd name="T12" fmla="*/ 2 w 7"/>
                  <a:gd name="T13" fmla="*/ 2 h 6"/>
                  <a:gd name="T14" fmla="*/ 2 w 7"/>
                  <a:gd name="T15" fmla="*/ 2 h 6"/>
                  <a:gd name="T16" fmla="*/ 2 w 7"/>
                  <a:gd name="T17" fmla="*/ 2 h 6"/>
                  <a:gd name="T18" fmla="*/ 2 w 7"/>
                  <a:gd name="T19" fmla="*/ 2 h 6"/>
                  <a:gd name="T20" fmla="*/ 2 w 7"/>
                  <a:gd name="T21" fmla="*/ 2 h 6"/>
                  <a:gd name="T22" fmla="*/ 7 w 7"/>
                  <a:gd name="T23" fmla="*/ 0 h 6"/>
                  <a:gd name="T24" fmla="*/ 4 w 7"/>
                  <a:gd name="T25" fmla="*/ 4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" h="6">
                    <a:moveTo>
                      <a:pt x="4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4AB4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7" name="Freeform 5539"/>
              <p:cNvSpPr>
                <a:spLocks/>
              </p:cNvSpPr>
              <p:nvPr/>
            </p:nvSpPr>
            <p:spPr bwMode="auto">
              <a:xfrm>
                <a:off x="4223" y="1748"/>
                <a:ext cx="7" cy="6"/>
              </a:xfrm>
              <a:custGeom>
                <a:avLst/>
                <a:gdLst>
                  <a:gd name="T0" fmla="*/ 4 w 7"/>
                  <a:gd name="T1" fmla="*/ 4 h 6"/>
                  <a:gd name="T2" fmla="*/ 0 w 7"/>
                  <a:gd name="T3" fmla="*/ 6 h 6"/>
                  <a:gd name="T4" fmla="*/ 0 w 7"/>
                  <a:gd name="T5" fmla="*/ 4 h 6"/>
                  <a:gd name="T6" fmla="*/ 0 w 7"/>
                  <a:gd name="T7" fmla="*/ 4 h 6"/>
                  <a:gd name="T8" fmla="*/ 0 w 7"/>
                  <a:gd name="T9" fmla="*/ 4 h 6"/>
                  <a:gd name="T10" fmla="*/ 0 w 7"/>
                  <a:gd name="T11" fmla="*/ 4 h 6"/>
                  <a:gd name="T12" fmla="*/ 0 w 7"/>
                  <a:gd name="T13" fmla="*/ 2 h 6"/>
                  <a:gd name="T14" fmla="*/ 0 w 7"/>
                  <a:gd name="T15" fmla="*/ 2 h 6"/>
                  <a:gd name="T16" fmla="*/ 0 w 7"/>
                  <a:gd name="T17" fmla="*/ 2 h 6"/>
                  <a:gd name="T18" fmla="*/ 0 w 7"/>
                  <a:gd name="T19" fmla="*/ 0 h 6"/>
                  <a:gd name="T20" fmla="*/ 7 w 7"/>
                  <a:gd name="T21" fmla="*/ 0 h 6"/>
                  <a:gd name="T22" fmla="*/ 4 w 7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6">
                    <a:moveTo>
                      <a:pt x="4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4AB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8" name="Freeform 5540"/>
              <p:cNvSpPr>
                <a:spLocks/>
              </p:cNvSpPr>
              <p:nvPr/>
            </p:nvSpPr>
            <p:spPr bwMode="auto">
              <a:xfrm>
                <a:off x="4223" y="1746"/>
                <a:ext cx="9" cy="6"/>
              </a:xfrm>
              <a:custGeom>
                <a:avLst/>
                <a:gdLst>
                  <a:gd name="T0" fmla="*/ 5 w 9"/>
                  <a:gd name="T1" fmla="*/ 4 h 6"/>
                  <a:gd name="T2" fmla="*/ 0 w 9"/>
                  <a:gd name="T3" fmla="*/ 6 h 6"/>
                  <a:gd name="T4" fmla="*/ 0 w 9"/>
                  <a:gd name="T5" fmla="*/ 4 h 6"/>
                  <a:gd name="T6" fmla="*/ 0 w 9"/>
                  <a:gd name="T7" fmla="*/ 4 h 6"/>
                  <a:gd name="T8" fmla="*/ 0 w 9"/>
                  <a:gd name="T9" fmla="*/ 4 h 6"/>
                  <a:gd name="T10" fmla="*/ 0 w 9"/>
                  <a:gd name="T11" fmla="*/ 2 h 6"/>
                  <a:gd name="T12" fmla="*/ 0 w 9"/>
                  <a:gd name="T13" fmla="*/ 2 h 6"/>
                  <a:gd name="T14" fmla="*/ 0 w 9"/>
                  <a:gd name="T15" fmla="*/ 2 h 6"/>
                  <a:gd name="T16" fmla="*/ 0 w 9"/>
                  <a:gd name="T17" fmla="*/ 2 h 6"/>
                  <a:gd name="T18" fmla="*/ 0 w 9"/>
                  <a:gd name="T19" fmla="*/ 0 h 6"/>
                  <a:gd name="T20" fmla="*/ 9 w 9"/>
                  <a:gd name="T21" fmla="*/ 0 h 6"/>
                  <a:gd name="T22" fmla="*/ 9 w 9"/>
                  <a:gd name="T23" fmla="*/ 0 h 6"/>
                  <a:gd name="T24" fmla="*/ 5 w 9"/>
                  <a:gd name="T25" fmla="*/ 4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" h="6">
                    <a:moveTo>
                      <a:pt x="5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4CB5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9" name="Freeform 5541"/>
              <p:cNvSpPr>
                <a:spLocks/>
              </p:cNvSpPr>
              <p:nvPr/>
            </p:nvSpPr>
            <p:spPr bwMode="auto">
              <a:xfrm>
                <a:off x="4223" y="1744"/>
                <a:ext cx="9" cy="4"/>
              </a:xfrm>
              <a:custGeom>
                <a:avLst/>
                <a:gdLst>
                  <a:gd name="T0" fmla="*/ 7 w 9"/>
                  <a:gd name="T1" fmla="*/ 4 h 4"/>
                  <a:gd name="T2" fmla="*/ 0 w 9"/>
                  <a:gd name="T3" fmla="*/ 4 h 4"/>
                  <a:gd name="T4" fmla="*/ 0 w 9"/>
                  <a:gd name="T5" fmla="*/ 4 h 4"/>
                  <a:gd name="T6" fmla="*/ 0 w 9"/>
                  <a:gd name="T7" fmla="*/ 4 h 4"/>
                  <a:gd name="T8" fmla="*/ 0 w 9"/>
                  <a:gd name="T9" fmla="*/ 4 h 4"/>
                  <a:gd name="T10" fmla="*/ 0 w 9"/>
                  <a:gd name="T11" fmla="*/ 2 h 4"/>
                  <a:gd name="T12" fmla="*/ 0 w 9"/>
                  <a:gd name="T13" fmla="*/ 2 h 4"/>
                  <a:gd name="T14" fmla="*/ 0 w 9"/>
                  <a:gd name="T15" fmla="*/ 2 h 4"/>
                  <a:gd name="T16" fmla="*/ 0 w 9"/>
                  <a:gd name="T17" fmla="*/ 2 h 4"/>
                  <a:gd name="T18" fmla="*/ 0 w 9"/>
                  <a:gd name="T19" fmla="*/ 0 h 4"/>
                  <a:gd name="T20" fmla="*/ 9 w 9"/>
                  <a:gd name="T21" fmla="*/ 0 h 4"/>
                  <a:gd name="T22" fmla="*/ 9 w 9"/>
                  <a:gd name="T23" fmla="*/ 2 h 4"/>
                  <a:gd name="T24" fmla="*/ 7 w 9"/>
                  <a:gd name="T25" fmla="*/ 4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" h="4">
                    <a:moveTo>
                      <a:pt x="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4CB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0" name="Freeform 5542"/>
              <p:cNvSpPr>
                <a:spLocks/>
              </p:cNvSpPr>
              <p:nvPr/>
            </p:nvSpPr>
            <p:spPr bwMode="auto">
              <a:xfrm>
                <a:off x="4223" y="1741"/>
                <a:ext cx="10" cy="5"/>
              </a:xfrm>
              <a:custGeom>
                <a:avLst/>
                <a:gdLst>
                  <a:gd name="T0" fmla="*/ 9 w 10"/>
                  <a:gd name="T1" fmla="*/ 5 h 5"/>
                  <a:gd name="T2" fmla="*/ 0 w 10"/>
                  <a:gd name="T3" fmla="*/ 5 h 5"/>
                  <a:gd name="T4" fmla="*/ 0 w 10"/>
                  <a:gd name="T5" fmla="*/ 5 h 5"/>
                  <a:gd name="T6" fmla="*/ 0 w 10"/>
                  <a:gd name="T7" fmla="*/ 5 h 5"/>
                  <a:gd name="T8" fmla="*/ 0 w 10"/>
                  <a:gd name="T9" fmla="*/ 5 h 5"/>
                  <a:gd name="T10" fmla="*/ 0 w 10"/>
                  <a:gd name="T11" fmla="*/ 3 h 5"/>
                  <a:gd name="T12" fmla="*/ 0 w 10"/>
                  <a:gd name="T13" fmla="*/ 3 h 5"/>
                  <a:gd name="T14" fmla="*/ 0 w 10"/>
                  <a:gd name="T15" fmla="*/ 3 h 5"/>
                  <a:gd name="T16" fmla="*/ 0 w 10"/>
                  <a:gd name="T17" fmla="*/ 3 h 5"/>
                  <a:gd name="T18" fmla="*/ 0 w 10"/>
                  <a:gd name="T19" fmla="*/ 1 h 5"/>
                  <a:gd name="T20" fmla="*/ 10 w 10"/>
                  <a:gd name="T21" fmla="*/ 0 h 5"/>
                  <a:gd name="T22" fmla="*/ 9 w 10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4CB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1" name="Freeform 5543"/>
              <p:cNvSpPr>
                <a:spLocks/>
              </p:cNvSpPr>
              <p:nvPr/>
            </p:nvSpPr>
            <p:spPr bwMode="auto">
              <a:xfrm>
                <a:off x="4223" y="1739"/>
                <a:ext cx="10" cy="5"/>
              </a:xfrm>
              <a:custGeom>
                <a:avLst/>
                <a:gdLst>
                  <a:gd name="T0" fmla="*/ 9 w 10"/>
                  <a:gd name="T1" fmla="*/ 5 h 5"/>
                  <a:gd name="T2" fmla="*/ 0 w 10"/>
                  <a:gd name="T3" fmla="*/ 5 h 5"/>
                  <a:gd name="T4" fmla="*/ 0 w 10"/>
                  <a:gd name="T5" fmla="*/ 5 h 5"/>
                  <a:gd name="T6" fmla="*/ 0 w 10"/>
                  <a:gd name="T7" fmla="*/ 5 h 5"/>
                  <a:gd name="T8" fmla="*/ 0 w 10"/>
                  <a:gd name="T9" fmla="*/ 5 h 5"/>
                  <a:gd name="T10" fmla="*/ 0 w 10"/>
                  <a:gd name="T11" fmla="*/ 3 h 5"/>
                  <a:gd name="T12" fmla="*/ 0 w 10"/>
                  <a:gd name="T13" fmla="*/ 3 h 5"/>
                  <a:gd name="T14" fmla="*/ 0 w 10"/>
                  <a:gd name="T15" fmla="*/ 3 h 5"/>
                  <a:gd name="T16" fmla="*/ 0 w 10"/>
                  <a:gd name="T17" fmla="*/ 3 h 5"/>
                  <a:gd name="T18" fmla="*/ 0 w 10"/>
                  <a:gd name="T19" fmla="*/ 2 h 5"/>
                  <a:gd name="T20" fmla="*/ 10 w 10"/>
                  <a:gd name="T21" fmla="*/ 0 h 5"/>
                  <a:gd name="T22" fmla="*/ 9 w 10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4FB6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2" name="Freeform 5544"/>
              <p:cNvSpPr>
                <a:spLocks/>
              </p:cNvSpPr>
              <p:nvPr/>
            </p:nvSpPr>
            <p:spPr bwMode="auto">
              <a:xfrm>
                <a:off x="4223" y="1737"/>
                <a:ext cx="12" cy="5"/>
              </a:xfrm>
              <a:custGeom>
                <a:avLst/>
                <a:gdLst>
                  <a:gd name="T0" fmla="*/ 10 w 12"/>
                  <a:gd name="T1" fmla="*/ 4 h 5"/>
                  <a:gd name="T2" fmla="*/ 0 w 12"/>
                  <a:gd name="T3" fmla="*/ 5 h 5"/>
                  <a:gd name="T4" fmla="*/ 0 w 12"/>
                  <a:gd name="T5" fmla="*/ 5 h 5"/>
                  <a:gd name="T6" fmla="*/ 0 w 12"/>
                  <a:gd name="T7" fmla="*/ 5 h 5"/>
                  <a:gd name="T8" fmla="*/ 0 w 12"/>
                  <a:gd name="T9" fmla="*/ 5 h 5"/>
                  <a:gd name="T10" fmla="*/ 0 w 12"/>
                  <a:gd name="T11" fmla="*/ 4 h 5"/>
                  <a:gd name="T12" fmla="*/ 0 w 12"/>
                  <a:gd name="T13" fmla="*/ 4 h 5"/>
                  <a:gd name="T14" fmla="*/ 0 w 12"/>
                  <a:gd name="T15" fmla="*/ 4 h 5"/>
                  <a:gd name="T16" fmla="*/ 0 w 12"/>
                  <a:gd name="T17" fmla="*/ 4 h 5"/>
                  <a:gd name="T18" fmla="*/ 0 w 12"/>
                  <a:gd name="T19" fmla="*/ 2 h 5"/>
                  <a:gd name="T20" fmla="*/ 12 w 12"/>
                  <a:gd name="T21" fmla="*/ 0 h 5"/>
                  <a:gd name="T22" fmla="*/ 10 w 12"/>
                  <a:gd name="T23" fmla="*/ 4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5">
                    <a:moveTo>
                      <a:pt x="10" y="4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4FB6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3" name="Freeform 5545"/>
              <p:cNvSpPr>
                <a:spLocks/>
              </p:cNvSpPr>
              <p:nvPr/>
            </p:nvSpPr>
            <p:spPr bwMode="auto">
              <a:xfrm>
                <a:off x="4223" y="1735"/>
                <a:ext cx="12" cy="6"/>
              </a:xfrm>
              <a:custGeom>
                <a:avLst/>
                <a:gdLst>
                  <a:gd name="T0" fmla="*/ 10 w 12"/>
                  <a:gd name="T1" fmla="*/ 4 h 6"/>
                  <a:gd name="T2" fmla="*/ 0 w 12"/>
                  <a:gd name="T3" fmla="*/ 6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4 h 6"/>
                  <a:gd name="T12" fmla="*/ 0 w 12"/>
                  <a:gd name="T13" fmla="*/ 4 h 6"/>
                  <a:gd name="T14" fmla="*/ 0 w 12"/>
                  <a:gd name="T15" fmla="*/ 4 h 6"/>
                  <a:gd name="T16" fmla="*/ 0 w 12"/>
                  <a:gd name="T17" fmla="*/ 4 h 6"/>
                  <a:gd name="T18" fmla="*/ 0 w 12"/>
                  <a:gd name="T19" fmla="*/ 2 h 6"/>
                  <a:gd name="T20" fmla="*/ 12 w 12"/>
                  <a:gd name="T21" fmla="*/ 0 h 6"/>
                  <a:gd name="T22" fmla="*/ 10 w 12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4FB6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4" name="Freeform 5546"/>
              <p:cNvSpPr>
                <a:spLocks/>
              </p:cNvSpPr>
              <p:nvPr/>
            </p:nvSpPr>
            <p:spPr bwMode="auto">
              <a:xfrm>
                <a:off x="4223" y="1733"/>
                <a:ext cx="14" cy="6"/>
              </a:xfrm>
              <a:custGeom>
                <a:avLst/>
                <a:gdLst>
                  <a:gd name="T0" fmla="*/ 12 w 14"/>
                  <a:gd name="T1" fmla="*/ 4 h 6"/>
                  <a:gd name="T2" fmla="*/ 0 w 14"/>
                  <a:gd name="T3" fmla="*/ 6 h 6"/>
                  <a:gd name="T4" fmla="*/ 0 w 14"/>
                  <a:gd name="T5" fmla="*/ 6 h 6"/>
                  <a:gd name="T6" fmla="*/ 0 w 14"/>
                  <a:gd name="T7" fmla="*/ 6 h 6"/>
                  <a:gd name="T8" fmla="*/ 0 w 14"/>
                  <a:gd name="T9" fmla="*/ 6 h 6"/>
                  <a:gd name="T10" fmla="*/ 0 w 14"/>
                  <a:gd name="T11" fmla="*/ 4 h 6"/>
                  <a:gd name="T12" fmla="*/ 0 w 14"/>
                  <a:gd name="T13" fmla="*/ 4 h 6"/>
                  <a:gd name="T14" fmla="*/ 0 w 14"/>
                  <a:gd name="T15" fmla="*/ 4 h 6"/>
                  <a:gd name="T16" fmla="*/ 0 w 14"/>
                  <a:gd name="T17" fmla="*/ 4 h 6"/>
                  <a:gd name="T18" fmla="*/ 0 w 14"/>
                  <a:gd name="T19" fmla="*/ 2 h 6"/>
                  <a:gd name="T20" fmla="*/ 14 w 14"/>
                  <a:gd name="T21" fmla="*/ 0 h 6"/>
                  <a:gd name="T22" fmla="*/ 12 w 14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6">
                    <a:moveTo>
                      <a:pt x="12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4FB6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5" name="Freeform 5547"/>
              <p:cNvSpPr>
                <a:spLocks/>
              </p:cNvSpPr>
              <p:nvPr/>
            </p:nvSpPr>
            <p:spPr bwMode="auto">
              <a:xfrm>
                <a:off x="4223" y="1731"/>
                <a:ext cx="14" cy="6"/>
              </a:xfrm>
              <a:custGeom>
                <a:avLst/>
                <a:gdLst>
                  <a:gd name="T0" fmla="*/ 12 w 14"/>
                  <a:gd name="T1" fmla="*/ 4 h 6"/>
                  <a:gd name="T2" fmla="*/ 0 w 14"/>
                  <a:gd name="T3" fmla="*/ 6 h 6"/>
                  <a:gd name="T4" fmla="*/ 0 w 14"/>
                  <a:gd name="T5" fmla="*/ 6 h 6"/>
                  <a:gd name="T6" fmla="*/ 0 w 14"/>
                  <a:gd name="T7" fmla="*/ 6 h 6"/>
                  <a:gd name="T8" fmla="*/ 0 w 14"/>
                  <a:gd name="T9" fmla="*/ 6 h 6"/>
                  <a:gd name="T10" fmla="*/ 0 w 14"/>
                  <a:gd name="T11" fmla="*/ 4 h 6"/>
                  <a:gd name="T12" fmla="*/ 0 w 14"/>
                  <a:gd name="T13" fmla="*/ 4 h 6"/>
                  <a:gd name="T14" fmla="*/ 0 w 14"/>
                  <a:gd name="T15" fmla="*/ 4 h 6"/>
                  <a:gd name="T16" fmla="*/ 0 w 14"/>
                  <a:gd name="T17" fmla="*/ 4 h 6"/>
                  <a:gd name="T18" fmla="*/ 0 w 14"/>
                  <a:gd name="T19" fmla="*/ 2 h 6"/>
                  <a:gd name="T20" fmla="*/ 14 w 14"/>
                  <a:gd name="T21" fmla="*/ 0 h 6"/>
                  <a:gd name="T22" fmla="*/ 12 w 14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6">
                    <a:moveTo>
                      <a:pt x="12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52B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6" name="Freeform 5548"/>
              <p:cNvSpPr>
                <a:spLocks/>
              </p:cNvSpPr>
              <p:nvPr/>
            </p:nvSpPr>
            <p:spPr bwMode="auto">
              <a:xfrm>
                <a:off x="4223" y="1729"/>
                <a:ext cx="16" cy="6"/>
              </a:xfrm>
              <a:custGeom>
                <a:avLst/>
                <a:gdLst>
                  <a:gd name="T0" fmla="*/ 14 w 16"/>
                  <a:gd name="T1" fmla="*/ 4 h 6"/>
                  <a:gd name="T2" fmla="*/ 0 w 16"/>
                  <a:gd name="T3" fmla="*/ 6 h 6"/>
                  <a:gd name="T4" fmla="*/ 0 w 16"/>
                  <a:gd name="T5" fmla="*/ 6 h 6"/>
                  <a:gd name="T6" fmla="*/ 0 w 16"/>
                  <a:gd name="T7" fmla="*/ 6 h 6"/>
                  <a:gd name="T8" fmla="*/ 0 w 16"/>
                  <a:gd name="T9" fmla="*/ 6 h 6"/>
                  <a:gd name="T10" fmla="*/ 0 w 16"/>
                  <a:gd name="T11" fmla="*/ 4 h 6"/>
                  <a:gd name="T12" fmla="*/ 0 w 16"/>
                  <a:gd name="T13" fmla="*/ 4 h 6"/>
                  <a:gd name="T14" fmla="*/ 0 w 16"/>
                  <a:gd name="T15" fmla="*/ 4 h 6"/>
                  <a:gd name="T16" fmla="*/ 0 w 16"/>
                  <a:gd name="T17" fmla="*/ 4 h 6"/>
                  <a:gd name="T18" fmla="*/ 0 w 16"/>
                  <a:gd name="T19" fmla="*/ 2 h 6"/>
                  <a:gd name="T20" fmla="*/ 16 w 16"/>
                  <a:gd name="T21" fmla="*/ 0 h 6"/>
                  <a:gd name="T22" fmla="*/ 14 w 16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6">
                    <a:moveTo>
                      <a:pt x="14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52B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7" name="Freeform 5549"/>
              <p:cNvSpPr>
                <a:spLocks/>
              </p:cNvSpPr>
              <p:nvPr/>
            </p:nvSpPr>
            <p:spPr bwMode="auto">
              <a:xfrm>
                <a:off x="4223" y="1727"/>
                <a:ext cx="16" cy="6"/>
              </a:xfrm>
              <a:custGeom>
                <a:avLst/>
                <a:gdLst>
                  <a:gd name="T0" fmla="*/ 14 w 16"/>
                  <a:gd name="T1" fmla="*/ 4 h 6"/>
                  <a:gd name="T2" fmla="*/ 0 w 16"/>
                  <a:gd name="T3" fmla="*/ 6 h 6"/>
                  <a:gd name="T4" fmla="*/ 0 w 16"/>
                  <a:gd name="T5" fmla="*/ 6 h 6"/>
                  <a:gd name="T6" fmla="*/ 0 w 16"/>
                  <a:gd name="T7" fmla="*/ 6 h 6"/>
                  <a:gd name="T8" fmla="*/ 0 w 16"/>
                  <a:gd name="T9" fmla="*/ 6 h 6"/>
                  <a:gd name="T10" fmla="*/ 0 w 16"/>
                  <a:gd name="T11" fmla="*/ 4 h 6"/>
                  <a:gd name="T12" fmla="*/ 0 w 16"/>
                  <a:gd name="T13" fmla="*/ 4 h 6"/>
                  <a:gd name="T14" fmla="*/ 0 w 16"/>
                  <a:gd name="T15" fmla="*/ 4 h 6"/>
                  <a:gd name="T16" fmla="*/ 0 w 16"/>
                  <a:gd name="T17" fmla="*/ 4 h 6"/>
                  <a:gd name="T18" fmla="*/ 0 w 16"/>
                  <a:gd name="T19" fmla="*/ 2 h 6"/>
                  <a:gd name="T20" fmla="*/ 16 w 16"/>
                  <a:gd name="T21" fmla="*/ 0 h 6"/>
                  <a:gd name="T22" fmla="*/ 14 w 16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6">
                    <a:moveTo>
                      <a:pt x="14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52B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8" name="Freeform 5550"/>
              <p:cNvSpPr>
                <a:spLocks/>
              </p:cNvSpPr>
              <p:nvPr/>
            </p:nvSpPr>
            <p:spPr bwMode="auto">
              <a:xfrm>
                <a:off x="4223" y="1726"/>
                <a:ext cx="17" cy="5"/>
              </a:xfrm>
              <a:custGeom>
                <a:avLst/>
                <a:gdLst>
                  <a:gd name="T0" fmla="*/ 16 w 17"/>
                  <a:gd name="T1" fmla="*/ 3 h 5"/>
                  <a:gd name="T2" fmla="*/ 0 w 17"/>
                  <a:gd name="T3" fmla="*/ 5 h 5"/>
                  <a:gd name="T4" fmla="*/ 0 w 17"/>
                  <a:gd name="T5" fmla="*/ 5 h 5"/>
                  <a:gd name="T6" fmla="*/ 0 w 17"/>
                  <a:gd name="T7" fmla="*/ 5 h 5"/>
                  <a:gd name="T8" fmla="*/ 0 w 17"/>
                  <a:gd name="T9" fmla="*/ 5 h 5"/>
                  <a:gd name="T10" fmla="*/ 0 w 17"/>
                  <a:gd name="T11" fmla="*/ 3 h 5"/>
                  <a:gd name="T12" fmla="*/ 0 w 17"/>
                  <a:gd name="T13" fmla="*/ 3 h 5"/>
                  <a:gd name="T14" fmla="*/ 0 w 17"/>
                  <a:gd name="T15" fmla="*/ 3 h 5"/>
                  <a:gd name="T16" fmla="*/ 0 w 17"/>
                  <a:gd name="T17" fmla="*/ 3 h 5"/>
                  <a:gd name="T18" fmla="*/ 0 w 17"/>
                  <a:gd name="T19" fmla="*/ 1 h 5"/>
                  <a:gd name="T20" fmla="*/ 17 w 17"/>
                  <a:gd name="T21" fmla="*/ 0 h 5"/>
                  <a:gd name="T22" fmla="*/ 16 w 17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5">
                    <a:moveTo>
                      <a:pt x="16" y="3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7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51B7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9" name="Freeform 5551"/>
              <p:cNvSpPr>
                <a:spLocks/>
              </p:cNvSpPr>
              <p:nvPr/>
            </p:nvSpPr>
            <p:spPr bwMode="auto">
              <a:xfrm>
                <a:off x="4221" y="1724"/>
                <a:ext cx="19" cy="5"/>
              </a:xfrm>
              <a:custGeom>
                <a:avLst/>
                <a:gdLst>
                  <a:gd name="T0" fmla="*/ 18 w 19"/>
                  <a:gd name="T1" fmla="*/ 3 h 5"/>
                  <a:gd name="T2" fmla="*/ 2 w 19"/>
                  <a:gd name="T3" fmla="*/ 5 h 5"/>
                  <a:gd name="T4" fmla="*/ 2 w 19"/>
                  <a:gd name="T5" fmla="*/ 5 h 5"/>
                  <a:gd name="T6" fmla="*/ 2 w 19"/>
                  <a:gd name="T7" fmla="*/ 5 h 5"/>
                  <a:gd name="T8" fmla="*/ 2 w 19"/>
                  <a:gd name="T9" fmla="*/ 5 h 5"/>
                  <a:gd name="T10" fmla="*/ 2 w 19"/>
                  <a:gd name="T11" fmla="*/ 3 h 5"/>
                  <a:gd name="T12" fmla="*/ 2 w 19"/>
                  <a:gd name="T13" fmla="*/ 3 h 5"/>
                  <a:gd name="T14" fmla="*/ 2 w 19"/>
                  <a:gd name="T15" fmla="*/ 3 h 5"/>
                  <a:gd name="T16" fmla="*/ 2 w 19"/>
                  <a:gd name="T17" fmla="*/ 3 h 5"/>
                  <a:gd name="T18" fmla="*/ 0 w 19"/>
                  <a:gd name="T19" fmla="*/ 2 h 5"/>
                  <a:gd name="T20" fmla="*/ 19 w 19"/>
                  <a:gd name="T21" fmla="*/ 0 h 5"/>
                  <a:gd name="T22" fmla="*/ 18 w 19"/>
                  <a:gd name="T23" fmla="*/ 3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5">
                    <a:moveTo>
                      <a:pt x="18" y="3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55B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0" name="Freeform 5552"/>
              <p:cNvSpPr>
                <a:spLocks/>
              </p:cNvSpPr>
              <p:nvPr/>
            </p:nvSpPr>
            <p:spPr bwMode="auto">
              <a:xfrm>
                <a:off x="4221" y="1722"/>
                <a:ext cx="21" cy="5"/>
              </a:xfrm>
              <a:custGeom>
                <a:avLst/>
                <a:gdLst>
                  <a:gd name="T0" fmla="*/ 19 w 21"/>
                  <a:gd name="T1" fmla="*/ 4 h 5"/>
                  <a:gd name="T2" fmla="*/ 2 w 21"/>
                  <a:gd name="T3" fmla="*/ 5 h 5"/>
                  <a:gd name="T4" fmla="*/ 2 w 21"/>
                  <a:gd name="T5" fmla="*/ 5 h 5"/>
                  <a:gd name="T6" fmla="*/ 2 w 21"/>
                  <a:gd name="T7" fmla="*/ 5 h 5"/>
                  <a:gd name="T8" fmla="*/ 0 w 21"/>
                  <a:gd name="T9" fmla="*/ 5 h 5"/>
                  <a:gd name="T10" fmla="*/ 0 w 21"/>
                  <a:gd name="T11" fmla="*/ 4 h 5"/>
                  <a:gd name="T12" fmla="*/ 0 w 21"/>
                  <a:gd name="T13" fmla="*/ 4 h 5"/>
                  <a:gd name="T14" fmla="*/ 0 w 21"/>
                  <a:gd name="T15" fmla="*/ 4 h 5"/>
                  <a:gd name="T16" fmla="*/ 0 w 21"/>
                  <a:gd name="T17" fmla="*/ 4 h 5"/>
                  <a:gd name="T18" fmla="*/ 0 w 21"/>
                  <a:gd name="T19" fmla="*/ 2 h 5"/>
                  <a:gd name="T20" fmla="*/ 21 w 21"/>
                  <a:gd name="T21" fmla="*/ 0 h 5"/>
                  <a:gd name="T22" fmla="*/ 21 w 21"/>
                  <a:gd name="T23" fmla="*/ 0 h 5"/>
                  <a:gd name="T24" fmla="*/ 19 w 21"/>
                  <a:gd name="T25" fmla="*/ 4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5">
                    <a:moveTo>
                      <a:pt x="19" y="4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1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55B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1" name="Freeform 5553"/>
              <p:cNvSpPr>
                <a:spLocks/>
              </p:cNvSpPr>
              <p:nvPr/>
            </p:nvSpPr>
            <p:spPr bwMode="auto">
              <a:xfrm>
                <a:off x="4221" y="1720"/>
                <a:ext cx="21" cy="6"/>
              </a:xfrm>
              <a:custGeom>
                <a:avLst/>
                <a:gdLst>
                  <a:gd name="T0" fmla="*/ 19 w 21"/>
                  <a:gd name="T1" fmla="*/ 4 h 6"/>
                  <a:gd name="T2" fmla="*/ 0 w 21"/>
                  <a:gd name="T3" fmla="*/ 6 h 6"/>
                  <a:gd name="T4" fmla="*/ 0 w 21"/>
                  <a:gd name="T5" fmla="*/ 6 h 6"/>
                  <a:gd name="T6" fmla="*/ 0 w 21"/>
                  <a:gd name="T7" fmla="*/ 6 h 6"/>
                  <a:gd name="T8" fmla="*/ 0 w 21"/>
                  <a:gd name="T9" fmla="*/ 6 h 6"/>
                  <a:gd name="T10" fmla="*/ 0 w 21"/>
                  <a:gd name="T11" fmla="*/ 4 h 6"/>
                  <a:gd name="T12" fmla="*/ 0 w 21"/>
                  <a:gd name="T13" fmla="*/ 4 h 6"/>
                  <a:gd name="T14" fmla="*/ 0 w 21"/>
                  <a:gd name="T15" fmla="*/ 4 h 6"/>
                  <a:gd name="T16" fmla="*/ 0 w 21"/>
                  <a:gd name="T17" fmla="*/ 4 h 6"/>
                  <a:gd name="T18" fmla="*/ 0 w 21"/>
                  <a:gd name="T19" fmla="*/ 2 h 6"/>
                  <a:gd name="T20" fmla="*/ 19 w 21"/>
                  <a:gd name="T21" fmla="*/ 0 h 6"/>
                  <a:gd name="T22" fmla="*/ 21 w 21"/>
                  <a:gd name="T23" fmla="*/ 2 h 6"/>
                  <a:gd name="T24" fmla="*/ 19 w 21"/>
                  <a:gd name="T25" fmla="*/ 4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6">
                    <a:moveTo>
                      <a:pt x="19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55B8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2" name="Freeform 5554"/>
              <p:cNvSpPr>
                <a:spLocks/>
              </p:cNvSpPr>
              <p:nvPr/>
            </p:nvSpPr>
            <p:spPr bwMode="auto">
              <a:xfrm>
                <a:off x="4221" y="1718"/>
                <a:ext cx="21" cy="6"/>
              </a:xfrm>
              <a:custGeom>
                <a:avLst/>
                <a:gdLst>
                  <a:gd name="T0" fmla="*/ 21 w 21"/>
                  <a:gd name="T1" fmla="*/ 4 h 6"/>
                  <a:gd name="T2" fmla="*/ 0 w 21"/>
                  <a:gd name="T3" fmla="*/ 6 h 6"/>
                  <a:gd name="T4" fmla="*/ 0 w 21"/>
                  <a:gd name="T5" fmla="*/ 6 h 6"/>
                  <a:gd name="T6" fmla="*/ 0 w 21"/>
                  <a:gd name="T7" fmla="*/ 6 h 6"/>
                  <a:gd name="T8" fmla="*/ 0 w 21"/>
                  <a:gd name="T9" fmla="*/ 6 h 6"/>
                  <a:gd name="T10" fmla="*/ 0 w 21"/>
                  <a:gd name="T11" fmla="*/ 4 h 6"/>
                  <a:gd name="T12" fmla="*/ 0 w 21"/>
                  <a:gd name="T13" fmla="*/ 4 h 6"/>
                  <a:gd name="T14" fmla="*/ 0 w 21"/>
                  <a:gd name="T15" fmla="*/ 4 h 6"/>
                  <a:gd name="T16" fmla="*/ 0 w 21"/>
                  <a:gd name="T17" fmla="*/ 4 h 6"/>
                  <a:gd name="T18" fmla="*/ 0 w 21"/>
                  <a:gd name="T19" fmla="*/ 2 h 6"/>
                  <a:gd name="T20" fmla="*/ 19 w 21"/>
                  <a:gd name="T21" fmla="*/ 0 h 6"/>
                  <a:gd name="T22" fmla="*/ 21 w 21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" h="6">
                    <a:moveTo>
                      <a:pt x="21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55B8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3" name="Freeform 5555"/>
              <p:cNvSpPr>
                <a:spLocks/>
              </p:cNvSpPr>
              <p:nvPr/>
            </p:nvSpPr>
            <p:spPr bwMode="auto">
              <a:xfrm>
                <a:off x="4221" y="1716"/>
                <a:ext cx="19" cy="6"/>
              </a:xfrm>
              <a:custGeom>
                <a:avLst/>
                <a:gdLst>
                  <a:gd name="T0" fmla="*/ 19 w 19"/>
                  <a:gd name="T1" fmla="*/ 4 h 6"/>
                  <a:gd name="T2" fmla="*/ 0 w 19"/>
                  <a:gd name="T3" fmla="*/ 6 h 6"/>
                  <a:gd name="T4" fmla="*/ 0 w 19"/>
                  <a:gd name="T5" fmla="*/ 6 h 6"/>
                  <a:gd name="T6" fmla="*/ 0 w 19"/>
                  <a:gd name="T7" fmla="*/ 6 h 6"/>
                  <a:gd name="T8" fmla="*/ 0 w 19"/>
                  <a:gd name="T9" fmla="*/ 6 h 6"/>
                  <a:gd name="T10" fmla="*/ 0 w 19"/>
                  <a:gd name="T11" fmla="*/ 4 h 6"/>
                  <a:gd name="T12" fmla="*/ 0 w 19"/>
                  <a:gd name="T13" fmla="*/ 4 h 6"/>
                  <a:gd name="T14" fmla="*/ 0 w 19"/>
                  <a:gd name="T15" fmla="*/ 4 h 6"/>
                  <a:gd name="T16" fmla="*/ 0 w 19"/>
                  <a:gd name="T17" fmla="*/ 4 h 6"/>
                  <a:gd name="T18" fmla="*/ 0 w 19"/>
                  <a:gd name="T19" fmla="*/ 2 h 6"/>
                  <a:gd name="T20" fmla="*/ 19 w 19"/>
                  <a:gd name="T21" fmla="*/ 0 h 6"/>
                  <a:gd name="T22" fmla="*/ 19 w 19"/>
                  <a:gd name="T23" fmla="*/ 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6">
                    <a:moveTo>
                      <a:pt x="19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57B8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4" name="Freeform 5556"/>
              <p:cNvSpPr>
                <a:spLocks/>
              </p:cNvSpPr>
              <p:nvPr/>
            </p:nvSpPr>
            <p:spPr bwMode="auto">
              <a:xfrm>
                <a:off x="4221" y="1712"/>
                <a:ext cx="19" cy="8"/>
              </a:xfrm>
              <a:custGeom>
                <a:avLst/>
                <a:gdLst>
                  <a:gd name="T0" fmla="*/ 19 w 19"/>
                  <a:gd name="T1" fmla="*/ 6 h 8"/>
                  <a:gd name="T2" fmla="*/ 0 w 19"/>
                  <a:gd name="T3" fmla="*/ 8 h 8"/>
                  <a:gd name="T4" fmla="*/ 0 w 19"/>
                  <a:gd name="T5" fmla="*/ 8 h 8"/>
                  <a:gd name="T6" fmla="*/ 0 w 19"/>
                  <a:gd name="T7" fmla="*/ 8 h 8"/>
                  <a:gd name="T8" fmla="*/ 0 w 19"/>
                  <a:gd name="T9" fmla="*/ 8 h 8"/>
                  <a:gd name="T10" fmla="*/ 0 w 19"/>
                  <a:gd name="T11" fmla="*/ 6 h 8"/>
                  <a:gd name="T12" fmla="*/ 0 w 19"/>
                  <a:gd name="T13" fmla="*/ 6 h 8"/>
                  <a:gd name="T14" fmla="*/ 0 w 19"/>
                  <a:gd name="T15" fmla="*/ 6 h 8"/>
                  <a:gd name="T16" fmla="*/ 0 w 19"/>
                  <a:gd name="T17" fmla="*/ 6 h 8"/>
                  <a:gd name="T18" fmla="*/ 0 w 19"/>
                  <a:gd name="T19" fmla="*/ 4 h 8"/>
                  <a:gd name="T20" fmla="*/ 19 w 19"/>
                  <a:gd name="T21" fmla="*/ 0 h 8"/>
                  <a:gd name="T22" fmla="*/ 19 w 19"/>
                  <a:gd name="T23" fmla="*/ 6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8">
                    <a:moveTo>
                      <a:pt x="19" y="6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57B9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5" name="Freeform 5557"/>
              <p:cNvSpPr>
                <a:spLocks/>
              </p:cNvSpPr>
              <p:nvPr/>
            </p:nvSpPr>
            <p:spPr bwMode="auto">
              <a:xfrm>
                <a:off x="4221" y="1711"/>
                <a:ext cx="19" cy="7"/>
              </a:xfrm>
              <a:custGeom>
                <a:avLst/>
                <a:gdLst>
                  <a:gd name="T0" fmla="*/ 19 w 19"/>
                  <a:gd name="T1" fmla="*/ 5 h 7"/>
                  <a:gd name="T2" fmla="*/ 0 w 19"/>
                  <a:gd name="T3" fmla="*/ 7 h 7"/>
                  <a:gd name="T4" fmla="*/ 0 w 19"/>
                  <a:gd name="T5" fmla="*/ 7 h 7"/>
                  <a:gd name="T6" fmla="*/ 0 w 19"/>
                  <a:gd name="T7" fmla="*/ 7 h 7"/>
                  <a:gd name="T8" fmla="*/ 0 w 19"/>
                  <a:gd name="T9" fmla="*/ 7 h 7"/>
                  <a:gd name="T10" fmla="*/ 0 w 19"/>
                  <a:gd name="T11" fmla="*/ 5 h 7"/>
                  <a:gd name="T12" fmla="*/ 0 w 19"/>
                  <a:gd name="T13" fmla="*/ 5 h 7"/>
                  <a:gd name="T14" fmla="*/ 0 w 19"/>
                  <a:gd name="T15" fmla="*/ 5 h 7"/>
                  <a:gd name="T16" fmla="*/ 0 w 19"/>
                  <a:gd name="T17" fmla="*/ 5 h 7"/>
                  <a:gd name="T18" fmla="*/ 0 w 19"/>
                  <a:gd name="T19" fmla="*/ 3 h 7"/>
                  <a:gd name="T20" fmla="*/ 19 w 19"/>
                  <a:gd name="T21" fmla="*/ 0 h 7"/>
                  <a:gd name="T22" fmla="*/ 19 w 19"/>
                  <a:gd name="T23" fmla="*/ 5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7">
                    <a:moveTo>
                      <a:pt x="19" y="5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9" y="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57B9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6" name="Freeform 5558"/>
              <p:cNvSpPr>
                <a:spLocks/>
              </p:cNvSpPr>
              <p:nvPr/>
            </p:nvSpPr>
            <p:spPr bwMode="auto">
              <a:xfrm>
                <a:off x="4221" y="1709"/>
                <a:ext cx="19" cy="7"/>
              </a:xfrm>
              <a:custGeom>
                <a:avLst/>
                <a:gdLst>
                  <a:gd name="T0" fmla="*/ 19 w 19"/>
                  <a:gd name="T1" fmla="*/ 3 h 7"/>
                  <a:gd name="T2" fmla="*/ 0 w 19"/>
                  <a:gd name="T3" fmla="*/ 7 h 7"/>
                  <a:gd name="T4" fmla="*/ 0 w 19"/>
                  <a:gd name="T5" fmla="*/ 7 h 7"/>
                  <a:gd name="T6" fmla="*/ 0 w 19"/>
                  <a:gd name="T7" fmla="*/ 7 h 7"/>
                  <a:gd name="T8" fmla="*/ 0 w 19"/>
                  <a:gd name="T9" fmla="*/ 7 h 7"/>
                  <a:gd name="T10" fmla="*/ 0 w 19"/>
                  <a:gd name="T11" fmla="*/ 5 h 7"/>
                  <a:gd name="T12" fmla="*/ 0 w 19"/>
                  <a:gd name="T13" fmla="*/ 5 h 7"/>
                  <a:gd name="T14" fmla="*/ 0 w 19"/>
                  <a:gd name="T15" fmla="*/ 5 h 7"/>
                  <a:gd name="T16" fmla="*/ 0 w 19"/>
                  <a:gd name="T17" fmla="*/ 3 h 7"/>
                  <a:gd name="T18" fmla="*/ 0 w 19"/>
                  <a:gd name="T19" fmla="*/ 3 h 7"/>
                  <a:gd name="T20" fmla="*/ 19 w 19"/>
                  <a:gd name="T21" fmla="*/ 0 h 7"/>
                  <a:gd name="T22" fmla="*/ 19 w 19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7">
                    <a:moveTo>
                      <a:pt x="19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9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5BB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7" name="Freeform 5559"/>
              <p:cNvSpPr>
                <a:spLocks/>
              </p:cNvSpPr>
              <p:nvPr/>
            </p:nvSpPr>
            <p:spPr bwMode="auto">
              <a:xfrm>
                <a:off x="4221" y="1707"/>
                <a:ext cx="19" cy="7"/>
              </a:xfrm>
              <a:custGeom>
                <a:avLst/>
                <a:gdLst>
                  <a:gd name="T0" fmla="*/ 19 w 19"/>
                  <a:gd name="T1" fmla="*/ 4 h 7"/>
                  <a:gd name="T2" fmla="*/ 0 w 19"/>
                  <a:gd name="T3" fmla="*/ 7 h 7"/>
                  <a:gd name="T4" fmla="*/ 0 w 19"/>
                  <a:gd name="T5" fmla="*/ 7 h 7"/>
                  <a:gd name="T6" fmla="*/ 0 w 19"/>
                  <a:gd name="T7" fmla="*/ 7 h 7"/>
                  <a:gd name="T8" fmla="*/ 0 w 19"/>
                  <a:gd name="T9" fmla="*/ 5 h 7"/>
                  <a:gd name="T10" fmla="*/ 0 w 19"/>
                  <a:gd name="T11" fmla="*/ 5 h 7"/>
                  <a:gd name="T12" fmla="*/ 0 w 19"/>
                  <a:gd name="T13" fmla="*/ 5 h 7"/>
                  <a:gd name="T14" fmla="*/ 0 w 19"/>
                  <a:gd name="T15" fmla="*/ 5 h 7"/>
                  <a:gd name="T16" fmla="*/ 0 w 19"/>
                  <a:gd name="T17" fmla="*/ 4 h 7"/>
                  <a:gd name="T18" fmla="*/ 0 w 19"/>
                  <a:gd name="T19" fmla="*/ 4 h 7"/>
                  <a:gd name="T20" fmla="*/ 19 w 19"/>
                  <a:gd name="T21" fmla="*/ 0 h 7"/>
                  <a:gd name="T22" fmla="*/ 19 w 19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7">
                    <a:moveTo>
                      <a:pt x="19" y="4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5BB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8" name="Freeform 5560"/>
              <p:cNvSpPr>
                <a:spLocks/>
              </p:cNvSpPr>
              <p:nvPr/>
            </p:nvSpPr>
            <p:spPr bwMode="auto">
              <a:xfrm>
                <a:off x="4221" y="1705"/>
                <a:ext cx="19" cy="7"/>
              </a:xfrm>
              <a:custGeom>
                <a:avLst/>
                <a:gdLst>
                  <a:gd name="T0" fmla="*/ 19 w 19"/>
                  <a:gd name="T1" fmla="*/ 4 h 7"/>
                  <a:gd name="T2" fmla="*/ 0 w 19"/>
                  <a:gd name="T3" fmla="*/ 7 h 7"/>
                  <a:gd name="T4" fmla="*/ 0 w 19"/>
                  <a:gd name="T5" fmla="*/ 7 h 7"/>
                  <a:gd name="T6" fmla="*/ 0 w 19"/>
                  <a:gd name="T7" fmla="*/ 7 h 7"/>
                  <a:gd name="T8" fmla="*/ 0 w 19"/>
                  <a:gd name="T9" fmla="*/ 6 h 7"/>
                  <a:gd name="T10" fmla="*/ 0 w 19"/>
                  <a:gd name="T11" fmla="*/ 6 h 7"/>
                  <a:gd name="T12" fmla="*/ 0 w 19"/>
                  <a:gd name="T13" fmla="*/ 6 h 7"/>
                  <a:gd name="T14" fmla="*/ 0 w 19"/>
                  <a:gd name="T15" fmla="*/ 6 h 7"/>
                  <a:gd name="T16" fmla="*/ 0 w 19"/>
                  <a:gd name="T17" fmla="*/ 4 h 7"/>
                  <a:gd name="T18" fmla="*/ 0 w 19"/>
                  <a:gd name="T19" fmla="*/ 4 h 7"/>
                  <a:gd name="T20" fmla="*/ 19 w 19"/>
                  <a:gd name="T21" fmla="*/ 0 h 7"/>
                  <a:gd name="T22" fmla="*/ 19 w 19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7">
                    <a:moveTo>
                      <a:pt x="19" y="4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5BBA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9" name="Freeform 5561"/>
              <p:cNvSpPr>
                <a:spLocks/>
              </p:cNvSpPr>
              <p:nvPr/>
            </p:nvSpPr>
            <p:spPr bwMode="auto">
              <a:xfrm>
                <a:off x="4221" y="1703"/>
                <a:ext cx="19" cy="8"/>
              </a:xfrm>
              <a:custGeom>
                <a:avLst/>
                <a:gdLst>
                  <a:gd name="T0" fmla="*/ 19 w 19"/>
                  <a:gd name="T1" fmla="*/ 4 h 8"/>
                  <a:gd name="T2" fmla="*/ 0 w 19"/>
                  <a:gd name="T3" fmla="*/ 8 h 8"/>
                  <a:gd name="T4" fmla="*/ 0 w 19"/>
                  <a:gd name="T5" fmla="*/ 8 h 8"/>
                  <a:gd name="T6" fmla="*/ 0 w 19"/>
                  <a:gd name="T7" fmla="*/ 8 h 8"/>
                  <a:gd name="T8" fmla="*/ 0 w 19"/>
                  <a:gd name="T9" fmla="*/ 6 h 8"/>
                  <a:gd name="T10" fmla="*/ 0 w 19"/>
                  <a:gd name="T11" fmla="*/ 6 h 8"/>
                  <a:gd name="T12" fmla="*/ 0 w 19"/>
                  <a:gd name="T13" fmla="*/ 6 h 8"/>
                  <a:gd name="T14" fmla="*/ 0 w 19"/>
                  <a:gd name="T15" fmla="*/ 6 h 8"/>
                  <a:gd name="T16" fmla="*/ 0 w 19"/>
                  <a:gd name="T17" fmla="*/ 4 h 8"/>
                  <a:gd name="T18" fmla="*/ 0 w 19"/>
                  <a:gd name="T19" fmla="*/ 4 h 8"/>
                  <a:gd name="T20" fmla="*/ 19 w 19"/>
                  <a:gd name="T21" fmla="*/ 0 h 8"/>
                  <a:gd name="T22" fmla="*/ 19 w 19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5AB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0" name="Freeform 5562"/>
              <p:cNvSpPr>
                <a:spLocks/>
              </p:cNvSpPr>
              <p:nvPr/>
            </p:nvSpPr>
            <p:spPr bwMode="auto">
              <a:xfrm>
                <a:off x="4221" y="1701"/>
                <a:ext cx="19" cy="8"/>
              </a:xfrm>
              <a:custGeom>
                <a:avLst/>
                <a:gdLst>
                  <a:gd name="T0" fmla="*/ 19 w 19"/>
                  <a:gd name="T1" fmla="*/ 4 h 8"/>
                  <a:gd name="T2" fmla="*/ 0 w 19"/>
                  <a:gd name="T3" fmla="*/ 8 h 8"/>
                  <a:gd name="T4" fmla="*/ 0 w 19"/>
                  <a:gd name="T5" fmla="*/ 8 h 8"/>
                  <a:gd name="T6" fmla="*/ 0 w 19"/>
                  <a:gd name="T7" fmla="*/ 8 h 8"/>
                  <a:gd name="T8" fmla="*/ 0 w 19"/>
                  <a:gd name="T9" fmla="*/ 6 h 8"/>
                  <a:gd name="T10" fmla="*/ 0 w 19"/>
                  <a:gd name="T11" fmla="*/ 6 h 8"/>
                  <a:gd name="T12" fmla="*/ 0 w 19"/>
                  <a:gd name="T13" fmla="*/ 6 h 8"/>
                  <a:gd name="T14" fmla="*/ 0 w 19"/>
                  <a:gd name="T15" fmla="*/ 6 h 8"/>
                  <a:gd name="T16" fmla="*/ 0 w 19"/>
                  <a:gd name="T17" fmla="*/ 4 h 8"/>
                  <a:gd name="T18" fmla="*/ 0 w 19"/>
                  <a:gd name="T19" fmla="*/ 4 h 8"/>
                  <a:gd name="T20" fmla="*/ 19 w 19"/>
                  <a:gd name="T21" fmla="*/ 0 h 8"/>
                  <a:gd name="T22" fmla="*/ 19 w 19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5DB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1" name="Freeform 5563"/>
              <p:cNvSpPr>
                <a:spLocks/>
              </p:cNvSpPr>
              <p:nvPr/>
            </p:nvSpPr>
            <p:spPr bwMode="auto">
              <a:xfrm>
                <a:off x="4221" y="1699"/>
                <a:ext cx="19" cy="8"/>
              </a:xfrm>
              <a:custGeom>
                <a:avLst/>
                <a:gdLst>
                  <a:gd name="T0" fmla="*/ 19 w 19"/>
                  <a:gd name="T1" fmla="*/ 4 h 8"/>
                  <a:gd name="T2" fmla="*/ 0 w 19"/>
                  <a:gd name="T3" fmla="*/ 8 h 8"/>
                  <a:gd name="T4" fmla="*/ 0 w 19"/>
                  <a:gd name="T5" fmla="*/ 8 h 8"/>
                  <a:gd name="T6" fmla="*/ 0 w 19"/>
                  <a:gd name="T7" fmla="*/ 8 h 8"/>
                  <a:gd name="T8" fmla="*/ 0 w 19"/>
                  <a:gd name="T9" fmla="*/ 6 h 8"/>
                  <a:gd name="T10" fmla="*/ 0 w 19"/>
                  <a:gd name="T11" fmla="*/ 6 h 8"/>
                  <a:gd name="T12" fmla="*/ 0 w 19"/>
                  <a:gd name="T13" fmla="*/ 6 h 8"/>
                  <a:gd name="T14" fmla="*/ 0 w 19"/>
                  <a:gd name="T15" fmla="*/ 6 h 8"/>
                  <a:gd name="T16" fmla="*/ 0 w 19"/>
                  <a:gd name="T17" fmla="*/ 4 h 8"/>
                  <a:gd name="T18" fmla="*/ 0 w 19"/>
                  <a:gd name="T19" fmla="*/ 4 h 8"/>
                  <a:gd name="T20" fmla="*/ 19 w 19"/>
                  <a:gd name="T21" fmla="*/ 0 h 8"/>
                  <a:gd name="T22" fmla="*/ 19 w 19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5DB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2" name="Freeform 5564"/>
              <p:cNvSpPr>
                <a:spLocks/>
              </p:cNvSpPr>
              <p:nvPr/>
            </p:nvSpPr>
            <p:spPr bwMode="auto">
              <a:xfrm>
                <a:off x="4221" y="1697"/>
                <a:ext cx="19" cy="8"/>
              </a:xfrm>
              <a:custGeom>
                <a:avLst/>
                <a:gdLst>
                  <a:gd name="T0" fmla="*/ 19 w 19"/>
                  <a:gd name="T1" fmla="*/ 4 h 8"/>
                  <a:gd name="T2" fmla="*/ 0 w 19"/>
                  <a:gd name="T3" fmla="*/ 8 h 8"/>
                  <a:gd name="T4" fmla="*/ 0 w 19"/>
                  <a:gd name="T5" fmla="*/ 8 h 8"/>
                  <a:gd name="T6" fmla="*/ 0 w 19"/>
                  <a:gd name="T7" fmla="*/ 8 h 8"/>
                  <a:gd name="T8" fmla="*/ 0 w 19"/>
                  <a:gd name="T9" fmla="*/ 6 h 8"/>
                  <a:gd name="T10" fmla="*/ 0 w 19"/>
                  <a:gd name="T11" fmla="*/ 6 h 8"/>
                  <a:gd name="T12" fmla="*/ 0 w 19"/>
                  <a:gd name="T13" fmla="*/ 6 h 8"/>
                  <a:gd name="T14" fmla="*/ 0 w 19"/>
                  <a:gd name="T15" fmla="*/ 6 h 8"/>
                  <a:gd name="T16" fmla="*/ 0 w 19"/>
                  <a:gd name="T17" fmla="*/ 4 h 8"/>
                  <a:gd name="T18" fmla="*/ 0 w 19"/>
                  <a:gd name="T19" fmla="*/ 4 h 8"/>
                  <a:gd name="T20" fmla="*/ 19 w 19"/>
                  <a:gd name="T21" fmla="*/ 0 h 8"/>
                  <a:gd name="T22" fmla="*/ 19 w 19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5DBA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3" name="Freeform 5565"/>
              <p:cNvSpPr>
                <a:spLocks/>
              </p:cNvSpPr>
              <p:nvPr/>
            </p:nvSpPr>
            <p:spPr bwMode="auto">
              <a:xfrm>
                <a:off x="4221" y="1695"/>
                <a:ext cx="19" cy="8"/>
              </a:xfrm>
              <a:custGeom>
                <a:avLst/>
                <a:gdLst>
                  <a:gd name="T0" fmla="*/ 19 w 19"/>
                  <a:gd name="T1" fmla="*/ 4 h 8"/>
                  <a:gd name="T2" fmla="*/ 0 w 19"/>
                  <a:gd name="T3" fmla="*/ 8 h 8"/>
                  <a:gd name="T4" fmla="*/ 0 w 19"/>
                  <a:gd name="T5" fmla="*/ 8 h 8"/>
                  <a:gd name="T6" fmla="*/ 0 w 19"/>
                  <a:gd name="T7" fmla="*/ 8 h 8"/>
                  <a:gd name="T8" fmla="*/ 0 w 19"/>
                  <a:gd name="T9" fmla="*/ 6 h 8"/>
                  <a:gd name="T10" fmla="*/ 0 w 19"/>
                  <a:gd name="T11" fmla="*/ 6 h 8"/>
                  <a:gd name="T12" fmla="*/ 0 w 19"/>
                  <a:gd name="T13" fmla="*/ 6 h 8"/>
                  <a:gd name="T14" fmla="*/ 0 w 19"/>
                  <a:gd name="T15" fmla="*/ 6 h 8"/>
                  <a:gd name="T16" fmla="*/ 0 w 19"/>
                  <a:gd name="T17" fmla="*/ 4 h 8"/>
                  <a:gd name="T18" fmla="*/ 0 w 19"/>
                  <a:gd name="T19" fmla="*/ 4 h 8"/>
                  <a:gd name="T20" fmla="*/ 19 w 19"/>
                  <a:gd name="T21" fmla="*/ 0 h 8"/>
                  <a:gd name="T22" fmla="*/ 19 w 19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5DBA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4" name="Freeform 5566"/>
              <p:cNvSpPr>
                <a:spLocks/>
              </p:cNvSpPr>
              <p:nvPr/>
            </p:nvSpPr>
            <p:spPr bwMode="auto">
              <a:xfrm>
                <a:off x="4221" y="1694"/>
                <a:ext cx="19" cy="7"/>
              </a:xfrm>
              <a:custGeom>
                <a:avLst/>
                <a:gdLst>
                  <a:gd name="T0" fmla="*/ 19 w 19"/>
                  <a:gd name="T1" fmla="*/ 3 h 7"/>
                  <a:gd name="T2" fmla="*/ 0 w 19"/>
                  <a:gd name="T3" fmla="*/ 7 h 7"/>
                  <a:gd name="T4" fmla="*/ 0 w 19"/>
                  <a:gd name="T5" fmla="*/ 7 h 7"/>
                  <a:gd name="T6" fmla="*/ 0 w 19"/>
                  <a:gd name="T7" fmla="*/ 7 h 7"/>
                  <a:gd name="T8" fmla="*/ 0 w 19"/>
                  <a:gd name="T9" fmla="*/ 5 h 7"/>
                  <a:gd name="T10" fmla="*/ 0 w 19"/>
                  <a:gd name="T11" fmla="*/ 5 h 7"/>
                  <a:gd name="T12" fmla="*/ 0 w 19"/>
                  <a:gd name="T13" fmla="*/ 5 h 7"/>
                  <a:gd name="T14" fmla="*/ 0 w 19"/>
                  <a:gd name="T15" fmla="*/ 5 h 7"/>
                  <a:gd name="T16" fmla="*/ 0 w 19"/>
                  <a:gd name="T17" fmla="*/ 3 h 7"/>
                  <a:gd name="T18" fmla="*/ 0 w 19"/>
                  <a:gd name="T19" fmla="*/ 3 h 7"/>
                  <a:gd name="T20" fmla="*/ 19 w 19"/>
                  <a:gd name="T21" fmla="*/ 0 h 7"/>
                  <a:gd name="T22" fmla="*/ 19 w 19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7">
                    <a:moveTo>
                      <a:pt x="19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9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60BB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5" name="Freeform 5567"/>
              <p:cNvSpPr>
                <a:spLocks/>
              </p:cNvSpPr>
              <p:nvPr/>
            </p:nvSpPr>
            <p:spPr bwMode="auto">
              <a:xfrm>
                <a:off x="4221" y="1692"/>
                <a:ext cx="19" cy="7"/>
              </a:xfrm>
              <a:custGeom>
                <a:avLst/>
                <a:gdLst>
                  <a:gd name="T0" fmla="*/ 19 w 19"/>
                  <a:gd name="T1" fmla="*/ 3 h 7"/>
                  <a:gd name="T2" fmla="*/ 0 w 19"/>
                  <a:gd name="T3" fmla="*/ 7 h 7"/>
                  <a:gd name="T4" fmla="*/ 0 w 19"/>
                  <a:gd name="T5" fmla="*/ 7 h 7"/>
                  <a:gd name="T6" fmla="*/ 0 w 19"/>
                  <a:gd name="T7" fmla="*/ 7 h 7"/>
                  <a:gd name="T8" fmla="*/ 0 w 19"/>
                  <a:gd name="T9" fmla="*/ 5 h 7"/>
                  <a:gd name="T10" fmla="*/ 0 w 19"/>
                  <a:gd name="T11" fmla="*/ 5 h 7"/>
                  <a:gd name="T12" fmla="*/ 0 w 19"/>
                  <a:gd name="T13" fmla="*/ 5 h 7"/>
                  <a:gd name="T14" fmla="*/ 0 w 19"/>
                  <a:gd name="T15" fmla="*/ 5 h 7"/>
                  <a:gd name="T16" fmla="*/ 0 w 19"/>
                  <a:gd name="T17" fmla="*/ 3 h 7"/>
                  <a:gd name="T18" fmla="*/ 0 w 19"/>
                  <a:gd name="T19" fmla="*/ 3 h 7"/>
                  <a:gd name="T20" fmla="*/ 19 w 19"/>
                  <a:gd name="T21" fmla="*/ 0 h 7"/>
                  <a:gd name="T22" fmla="*/ 19 w 19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7">
                    <a:moveTo>
                      <a:pt x="19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9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60B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6" name="Freeform 5568"/>
              <p:cNvSpPr>
                <a:spLocks/>
              </p:cNvSpPr>
              <p:nvPr/>
            </p:nvSpPr>
            <p:spPr bwMode="auto">
              <a:xfrm>
                <a:off x="4221" y="1690"/>
                <a:ext cx="19" cy="7"/>
              </a:xfrm>
              <a:custGeom>
                <a:avLst/>
                <a:gdLst>
                  <a:gd name="T0" fmla="*/ 19 w 19"/>
                  <a:gd name="T1" fmla="*/ 4 h 7"/>
                  <a:gd name="T2" fmla="*/ 0 w 19"/>
                  <a:gd name="T3" fmla="*/ 7 h 7"/>
                  <a:gd name="T4" fmla="*/ 0 w 19"/>
                  <a:gd name="T5" fmla="*/ 7 h 7"/>
                  <a:gd name="T6" fmla="*/ 0 w 19"/>
                  <a:gd name="T7" fmla="*/ 7 h 7"/>
                  <a:gd name="T8" fmla="*/ 0 w 19"/>
                  <a:gd name="T9" fmla="*/ 5 h 7"/>
                  <a:gd name="T10" fmla="*/ 0 w 19"/>
                  <a:gd name="T11" fmla="*/ 5 h 7"/>
                  <a:gd name="T12" fmla="*/ 0 w 19"/>
                  <a:gd name="T13" fmla="*/ 5 h 7"/>
                  <a:gd name="T14" fmla="*/ 0 w 19"/>
                  <a:gd name="T15" fmla="*/ 5 h 7"/>
                  <a:gd name="T16" fmla="*/ 0 w 19"/>
                  <a:gd name="T17" fmla="*/ 4 h 7"/>
                  <a:gd name="T18" fmla="*/ 0 w 19"/>
                  <a:gd name="T19" fmla="*/ 4 h 7"/>
                  <a:gd name="T20" fmla="*/ 19 w 19"/>
                  <a:gd name="T21" fmla="*/ 0 h 7"/>
                  <a:gd name="T22" fmla="*/ 19 w 19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7">
                    <a:moveTo>
                      <a:pt x="19" y="4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60B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7" name="Freeform 5569"/>
              <p:cNvSpPr>
                <a:spLocks/>
              </p:cNvSpPr>
              <p:nvPr/>
            </p:nvSpPr>
            <p:spPr bwMode="auto">
              <a:xfrm>
                <a:off x="4221" y="1688"/>
                <a:ext cx="19" cy="7"/>
              </a:xfrm>
              <a:custGeom>
                <a:avLst/>
                <a:gdLst>
                  <a:gd name="T0" fmla="*/ 19 w 19"/>
                  <a:gd name="T1" fmla="*/ 4 h 7"/>
                  <a:gd name="T2" fmla="*/ 0 w 19"/>
                  <a:gd name="T3" fmla="*/ 7 h 7"/>
                  <a:gd name="T4" fmla="*/ 0 w 19"/>
                  <a:gd name="T5" fmla="*/ 7 h 7"/>
                  <a:gd name="T6" fmla="*/ 0 w 19"/>
                  <a:gd name="T7" fmla="*/ 7 h 7"/>
                  <a:gd name="T8" fmla="*/ 0 w 19"/>
                  <a:gd name="T9" fmla="*/ 6 h 7"/>
                  <a:gd name="T10" fmla="*/ 0 w 19"/>
                  <a:gd name="T11" fmla="*/ 6 h 7"/>
                  <a:gd name="T12" fmla="*/ 0 w 19"/>
                  <a:gd name="T13" fmla="*/ 6 h 7"/>
                  <a:gd name="T14" fmla="*/ 0 w 19"/>
                  <a:gd name="T15" fmla="*/ 6 h 7"/>
                  <a:gd name="T16" fmla="*/ 0 w 19"/>
                  <a:gd name="T17" fmla="*/ 4 h 7"/>
                  <a:gd name="T18" fmla="*/ 0 w 19"/>
                  <a:gd name="T19" fmla="*/ 4 h 7"/>
                  <a:gd name="T20" fmla="*/ 19 w 19"/>
                  <a:gd name="T21" fmla="*/ 0 h 7"/>
                  <a:gd name="T22" fmla="*/ 19 w 19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7">
                    <a:moveTo>
                      <a:pt x="19" y="4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60B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8" name="Freeform 5570"/>
              <p:cNvSpPr>
                <a:spLocks/>
              </p:cNvSpPr>
              <p:nvPr/>
            </p:nvSpPr>
            <p:spPr bwMode="auto">
              <a:xfrm>
                <a:off x="4221" y="1686"/>
                <a:ext cx="19" cy="8"/>
              </a:xfrm>
              <a:custGeom>
                <a:avLst/>
                <a:gdLst>
                  <a:gd name="T0" fmla="*/ 19 w 19"/>
                  <a:gd name="T1" fmla="*/ 4 h 8"/>
                  <a:gd name="T2" fmla="*/ 0 w 19"/>
                  <a:gd name="T3" fmla="*/ 8 h 8"/>
                  <a:gd name="T4" fmla="*/ 0 w 19"/>
                  <a:gd name="T5" fmla="*/ 8 h 8"/>
                  <a:gd name="T6" fmla="*/ 0 w 19"/>
                  <a:gd name="T7" fmla="*/ 8 h 8"/>
                  <a:gd name="T8" fmla="*/ 0 w 19"/>
                  <a:gd name="T9" fmla="*/ 6 h 8"/>
                  <a:gd name="T10" fmla="*/ 0 w 19"/>
                  <a:gd name="T11" fmla="*/ 6 h 8"/>
                  <a:gd name="T12" fmla="*/ 0 w 19"/>
                  <a:gd name="T13" fmla="*/ 6 h 8"/>
                  <a:gd name="T14" fmla="*/ 0 w 19"/>
                  <a:gd name="T15" fmla="*/ 6 h 8"/>
                  <a:gd name="T16" fmla="*/ 0 w 19"/>
                  <a:gd name="T17" fmla="*/ 4 h 8"/>
                  <a:gd name="T18" fmla="*/ 0 w 19"/>
                  <a:gd name="T19" fmla="*/ 4 h 8"/>
                  <a:gd name="T20" fmla="*/ 19 w 19"/>
                  <a:gd name="T21" fmla="*/ 0 h 8"/>
                  <a:gd name="T22" fmla="*/ 19 w 19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64BD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9" name="Freeform 5571"/>
              <p:cNvSpPr>
                <a:spLocks/>
              </p:cNvSpPr>
              <p:nvPr/>
            </p:nvSpPr>
            <p:spPr bwMode="auto">
              <a:xfrm>
                <a:off x="4221" y="1684"/>
                <a:ext cx="19" cy="8"/>
              </a:xfrm>
              <a:custGeom>
                <a:avLst/>
                <a:gdLst>
                  <a:gd name="T0" fmla="*/ 19 w 19"/>
                  <a:gd name="T1" fmla="*/ 4 h 8"/>
                  <a:gd name="T2" fmla="*/ 0 w 19"/>
                  <a:gd name="T3" fmla="*/ 8 h 8"/>
                  <a:gd name="T4" fmla="*/ 0 w 19"/>
                  <a:gd name="T5" fmla="*/ 8 h 8"/>
                  <a:gd name="T6" fmla="*/ 0 w 19"/>
                  <a:gd name="T7" fmla="*/ 8 h 8"/>
                  <a:gd name="T8" fmla="*/ 0 w 19"/>
                  <a:gd name="T9" fmla="*/ 6 h 8"/>
                  <a:gd name="T10" fmla="*/ 0 w 19"/>
                  <a:gd name="T11" fmla="*/ 6 h 8"/>
                  <a:gd name="T12" fmla="*/ 0 w 19"/>
                  <a:gd name="T13" fmla="*/ 6 h 8"/>
                  <a:gd name="T14" fmla="*/ 0 w 19"/>
                  <a:gd name="T15" fmla="*/ 6 h 8"/>
                  <a:gd name="T16" fmla="*/ 0 w 19"/>
                  <a:gd name="T17" fmla="*/ 4 h 8"/>
                  <a:gd name="T18" fmla="*/ 0 w 19"/>
                  <a:gd name="T19" fmla="*/ 4 h 8"/>
                  <a:gd name="T20" fmla="*/ 19 w 19"/>
                  <a:gd name="T21" fmla="*/ 0 h 8"/>
                  <a:gd name="T22" fmla="*/ 19 w 19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64BD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0" name="Freeform 5572"/>
              <p:cNvSpPr>
                <a:spLocks/>
              </p:cNvSpPr>
              <p:nvPr/>
            </p:nvSpPr>
            <p:spPr bwMode="auto">
              <a:xfrm>
                <a:off x="4220" y="1682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1 w 20"/>
                  <a:gd name="T3" fmla="*/ 8 h 8"/>
                  <a:gd name="T4" fmla="*/ 1 w 20"/>
                  <a:gd name="T5" fmla="*/ 8 h 8"/>
                  <a:gd name="T6" fmla="*/ 1 w 20"/>
                  <a:gd name="T7" fmla="*/ 8 h 8"/>
                  <a:gd name="T8" fmla="*/ 1 w 20"/>
                  <a:gd name="T9" fmla="*/ 6 h 8"/>
                  <a:gd name="T10" fmla="*/ 1 w 20"/>
                  <a:gd name="T11" fmla="*/ 6 h 8"/>
                  <a:gd name="T12" fmla="*/ 1 w 20"/>
                  <a:gd name="T13" fmla="*/ 6 h 8"/>
                  <a:gd name="T14" fmla="*/ 1 w 20"/>
                  <a:gd name="T15" fmla="*/ 6 h 8"/>
                  <a:gd name="T16" fmla="*/ 1 w 20"/>
                  <a:gd name="T17" fmla="*/ 4 h 8"/>
                  <a:gd name="T18" fmla="*/ 0 w 20"/>
                  <a:gd name="T19" fmla="*/ 4 h 8"/>
                  <a:gd name="T20" fmla="*/ 20 w 20"/>
                  <a:gd name="T21" fmla="*/ 0 h 8"/>
                  <a:gd name="T22" fmla="*/ 20 w 20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1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4BD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1" name="Freeform 5573"/>
              <p:cNvSpPr>
                <a:spLocks/>
              </p:cNvSpPr>
              <p:nvPr/>
            </p:nvSpPr>
            <p:spPr bwMode="auto">
              <a:xfrm>
                <a:off x="4220" y="1680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1 w 20"/>
                  <a:gd name="T3" fmla="*/ 8 h 8"/>
                  <a:gd name="T4" fmla="*/ 1 w 20"/>
                  <a:gd name="T5" fmla="*/ 8 h 8"/>
                  <a:gd name="T6" fmla="*/ 1 w 20"/>
                  <a:gd name="T7" fmla="*/ 8 h 8"/>
                  <a:gd name="T8" fmla="*/ 1 w 20"/>
                  <a:gd name="T9" fmla="*/ 6 h 8"/>
                  <a:gd name="T10" fmla="*/ 0 w 20"/>
                  <a:gd name="T11" fmla="*/ 6 h 8"/>
                  <a:gd name="T12" fmla="*/ 0 w 20"/>
                  <a:gd name="T13" fmla="*/ 6 h 8"/>
                  <a:gd name="T14" fmla="*/ 0 w 20"/>
                  <a:gd name="T15" fmla="*/ 6 h 8"/>
                  <a:gd name="T16" fmla="*/ 0 w 20"/>
                  <a:gd name="T17" fmla="*/ 4 h 8"/>
                  <a:gd name="T18" fmla="*/ 0 w 20"/>
                  <a:gd name="T19" fmla="*/ 4 h 8"/>
                  <a:gd name="T20" fmla="*/ 20 w 20"/>
                  <a:gd name="T21" fmla="*/ 0 h 8"/>
                  <a:gd name="T22" fmla="*/ 20 w 20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6BD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2" name="Freeform 5574"/>
              <p:cNvSpPr>
                <a:spLocks/>
              </p:cNvSpPr>
              <p:nvPr/>
            </p:nvSpPr>
            <p:spPr bwMode="auto">
              <a:xfrm>
                <a:off x="4220" y="1679"/>
                <a:ext cx="20" cy="7"/>
              </a:xfrm>
              <a:custGeom>
                <a:avLst/>
                <a:gdLst>
                  <a:gd name="T0" fmla="*/ 20 w 20"/>
                  <a:gd name="T1" fmla="*/ 3 h 7"/>
                  <a:gd name="T2" fmla="*/ 0 w 20"/>
                  <a:gd name="T3" fmla="*/ 7 h 7"/>
                  <a:gd name="T4" fmla="*/ 0 w 20"/>
                  <a:gd name="T5" fmla="*/ 7 h 7"/>
                  <a:gd name="T6" fmla="*/ 0 w 20"/>
                  <a:gd name="T7" fmla="*/ 7 h 7"/>
                  <a:gd name="T8" fmla="*/ 0 w 20"/>
                  <a:gd name="T9" fmla="*/ 5 h 7"/>
                  <a:gd name="T10" fmla="*/ 0 w 20"/>
                  <a:gd name="T11" fmla="*/ 5 h 7"/>
                  <a:gd name="T12" fmla="*/ 0 w 20"/>
                  <a:gd name="T13" fmla="*/ 5 h 7"/>
                  <a:gd name="T14" fmla="*/ 0 w 20"/>
                  <a:gd name="T15" fmla="*/ 5 h 7"/>
                  <a:gd name="T16" fmla="*/ 0 w 20"/>
                  <a:gd name="T17" fmla="*/ 3 h 7"/>
                  <a:gd name="T18" fmla="*/ 0 w 20"/>
                  <a:gd name="T19" fmla="*/ 3 h 7"/>
                  <a:gd name="T20" fmla="*/ 20 w 20"/>
                  <a:gd name="T21" fmla="*/ 0 h 7"/>
                  <a:gd name="T22" fmla="*/ 20 w 20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7">
                    <a:moveTo>
                      <a:pt x="20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0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66BD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3" name="Freeform 5575"/>
              <p:cNvSpPr>
                <a:spLocks/>
              </p:cNvSpPr>
              <p:nvPr/>
            </p:nvSpPr>
            <p:spPr bwMode="auto">
              <a:xfrm>
                <a:off x="4220" y="1677"/>
                <a:ext cx="20" cy="7"/>
              </a:xfrm>
              <a:custGeom>
                <a:avLst/>
                <a:gdLst>
                  <a:gd name="T0" fmla="*/ 20 w 20"/>
                  <a:gd name="T1" fmla="*/ 3 h 7"/>
                  <a:gd name="T2" fmla="*/ 0 w 20"/>
                  <a:gd name="T3" fmla="*/ 7 h 7"/>
                  <a:gd name="T4" fmla="*/ 0 w 20"/>
                  <a:gd name="T5" fmla="*/ 7 h 7"/>
                  <a:gd name="T6" fmla="*/ 0 w 20"/>
                  <a:gd name="T7" fmla="*/ 7 h 7"/>
                  <a:gd name="T8" fmla="*/ 0 w 20"/>
                  <a:gd name="T9" fmla="*/ 5 h 7"/>
                  <a:gd name="T10" fmla="*/ 0 w 20"/>
                  <a:gd name="T11" fmla="*/ 5 h 7"/>
                  <a:gd name="T12" fmla="*/ 0 w 20"/>
                  <a:gd name="T13" fmla="*/ 5 h 7"/>
                  <a:gd name="T14" fmla="*/ 0 w 20"/>
                  <a:gd name="T15" fmla="*/ 5 h 7"/>
                  <a:gd name="T16" fmla="*/ 0 w 20"/>
                  <a:gd name="T17" fmla="*/ 3 h 7"/>
                  <a:gd name="T18" fmla="*/ 0 w 20"/>
                  <a:gd name="T19" fmla="*/ 3 h 7"/>
                  <a:gd name="T20" fmla="*/ 20 w 20"/>
                  <a:gd name="T21" fmla="*/ 0 h 7"/>
                  <a:gd name="T22" fmla="*/ 20 w 20"/>
                  <a:gd name="T23" fmla="*/ 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7">
                    <a:moveTo>
                      <a:pt x="20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0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66B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4" name="Freeform 5576"/>
              <p:cNvSpPr>
                <a:spLocks/>
              </p:cNvSpPr>
              <p:nvPr/>
            </p:nvSpPr>
            <p:spPr bwMode="auto">
              <a:xfrm>
                <a:off x="4220" y="1675"/>
                <a:ext cx="20" cy="7"/>
              </a:xfrm>
              <a:custGeom>
                <a:avLst/>
                <a:gdLst>
                  <a:gd name="T0" fmla="*/ 20 w 20"/>
                  <a:gd name="T1" fmla="*/ 4 h 7"/>
                  <a:gd name="T2" fmla="*/ 0 w 20"/>
                  <a:gd name="T3" fmla="*/ 7 h 7"/>
                  <a:gd name="T4" fmla="*/ 0 w 20"/>
                  <a:gd name="T5" fmla="*/ 7 h 7"/>
                  <a:gd name="T6" fmla="*/ 0 w 20"/>
                  <a:gd name="T7" fmla="*/ 7 h 7"/>
                  <a:gd name="T8" fmla="*/ 0 w 20"/>
                  <a:gd name="T9" fmla="*/ 5 h 7"/>
                  <a:gd name="T10" fmla="*/ 0 w 20"/>
                  <a:gd name="T11" fmla="*/ 5 h 7"/>
                  <a:gd name="T12" fmla="*/ 0 w 20"/>
                  <a:gd name="T13" fmla="*/ 5 h 7"/>
                  <a:gd name="T14" fmla="*/ 0 w 20"/>
                  <a:gd name="T15" fmla="*/ 5 h 7"/>
                  <a:gd name="T16" fmla="*/ 0 w 20"/>
                  <a:gd name="T17" fmla="*/ 4 h 7"/>
                  <a:gd name="T18" fmla="*/ 0 w 20"/>
                  <a:gd name="T19" fmla="*/ 4 h 7"/>
                  <a:gd name="T20" fmla="*/ 20 w 20"/>
                  <a:gd name="T21" fmla="*/ 0 h 7"/>
                  <a:gd name="T22" fmla="*/ 20 w 20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7">
                    <a:moveTo>
                      <a:pt x="20" y="4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6B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5" name="Freeform 5577"/>
              <p:cNvSpPr>
                <a:spLocks/>
              </p:cNvSpPr>
              <p:nvPr/>
            </p:nvSpPr>
            <p:spPr bwMode="auto">
              <a:xfrm>
                <a:off x="4220" y="1673"/>
                <a:ext cx="20" cy="7"/>
              </a:xfrm>
              <a:custGeom>
                <a:avLst/>
                <a:gdLst>
                  <a:gd name="T0" fmla="*/ 20 w 20"/>
                  <a:gd name="T1" fmla="*/ 4 h 7"/>
                  <a:gd name="T2" fmla="*/ 0 w 20"/>
                  <a:gd name="T3" fmla="*/ 7 h 7"/>
                  <a:gd name="T4" fmla="*/ 0 w 20"/>
                  <a:gd name="T5" fmla="*/ 7 h 7"/>
                  <a:gd name="T6" fmla="*/ 0 w 20"/>
                  <a:gd name="T7" fmla="*/ 7 h 7"/>
                  <a:gd name="T8" fmla="*/ 0 w 20"/>
                  <a:gd name="T9" fmla="*/ 6 h 7"/>
                  <a:gd name="T10" fmla="*/ 0 w 20"/>
                  <a:gd name="T11" fmla="*/ 6 h 7"/>
                  <a:gd name="T12" fmla="*/ 0 w 20"/>
                  <a:gd name="T13" fmla="*/ 6 h 7"/>
                  <a:gd name="T14" fmla="*/ 0 w 20"/>
                  <a:gd name="T15" fmla="*/ 6 h 7"/>
                  <a:gd name="T16" fmla="*/ 0 w 20"/>
                  <a:gd name="T17" fmla="*/ 4 h 7"/>
                  <a:gd name="T18" fmla="*/ 0 w 20"/>
                  <a:gd name="T19" fmla="*/ 4 h 7"/>
                  <a:gd name="T20" fmla="*/ 20 w 20"/>
                  <a:gd name="T21" fmla="*/ 0 h 7"/>
                  <a:gd name="T22" fmla="*/ 20 w 20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7">
                    <a:moveTo>
                      <a:pt x="20" y="4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9BE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6" name="Freeform 5578"/>
              <p:cNvSpPr>
                <a:spLocks/>
              </p:cNvSpPr>
              <p:nvPr/>
            </p:nvSpPr>
            <p:spPr bwMode="auto">
              <a:xfrm>
                <a:off x="4220" y="1671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0 w 20"/>
                  <a:gd name="T3" fmla="*/ 8 h 8"/>
                  <a:gd name="T4" fmla="*/ 0 w 20"/>
                  <a:gd name="T5" fmla="*/ 8 h 8"/>
                  <a:gd name="T6" fmla="*/ 0 w 20"/>
                  <a:gd name="T7" fmla="*/ 8 h 8"/>
                  <a:gd name="T8" fmla="*/ 0 w 20"/>
                  <a:gd name="T9" fmla="*/ 6 h 8"/>
                  <a:gd name="T10" fmla="*/ 0 w 20"/>
                  <a:gd name="T11" fmla="*/ 6 h 8"/>
                  <a:gd name="T12" fmla="*/ 0 w 20"/>
                  <a:gd name="T13" fmla="*/ 6 h 8"/>
                  <a:gd name="T14" fmla="*/ 0 w 20"/>
                  <a:gd name="T15" fmla="*/ 6 h 8"/>
                  <a:gd name="T16" fmla="*/ 0 w 20"/>
                  <a:gd name="T17" fmla="*/ 4 h 8"/>
                  <a:gd name="T18" fmla="*/ 0 w 20"/>
                  <a:gd name="T19" fmla="*/ 4 h 8"/>
                  <a:gd name="T20" fmla="*/ 20 w 20"/>
                  <a:gd name="T21" fmla="*/ 0 h 8"/>
                  <a:gd name="T22" fmla="*/ 20 w 20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9BE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7" name="Freeform 5579"/>
              <p:cNvSpPr>
                <a:spLocks/>
              </p:cNvSpPr>
              <p:nvPr/>
            </p:nvSpPr>
            <p:spPr bwMode="auto">
              <a:xfrm>
                <a:off x="4220" y="1669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0 w 20"/>
                  <a:gd name="T3" fmla="*/ 8 h 8"/>
                  <a:gd name="T4" fmla="*/ 0 w 20"/>
                  <a:gd name="T5" fmla="*/ 8 h 8"/>
                  <a:gd name="T6" fmla="*/ 0 w 20"/>
                  <a:gd name="T7" fmla="*/ 8 h 8"/>
                  <a:gd name="T8" fmla="*/ 0 w 20"/>
                  <a:gd name="T9" fmla="*/ 6 h 8"/>
                  <a:gd name="T10" fmla="*/ 0 w 20"/>
                  <a:gd name="T11" fmla="*/ 6 h 8"/>
                  <a:gd name="T12" fmla="*/ 0 w 20"/>
                  <a:gd name="T13" fmla="*/ 6 h 8"/>
                  <a:gd name="T14" fmla="*/ 0 w 20"/>
                  <a:gd name="T15" fmla="*/ 6 h 8"/>
                  <a:gd name="T16" fmla="*/ 0 w 20"/>
                  <a:gd name="T17" fmla="*/ 4 h 8"/>
                  <a:gd name="T18" fmla="*/ 0 w 20"/>
                  <a:gd name="T19" fmla="*/ 4 h 8"/>
                  <a:gd name="T20" fmla="*/ 20 w 20"/>
                  <a:gd name="T21" fmla="*/ 0 h 8"/>
                  <a:gd name="T22" fmla="*/ 20 w 20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9BE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8" name="Freeform 5580"/>
              <p:cNvSpPr>
                <a:spLocks/>
              </p:cNvSpPr>
              <p:nvPr/>
            </p:nvSpPr>
            <p:spPr bwMode="auto">
              <a:xfrm>
                <a:off x="4220" y="1667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0 w 20"/>
                  <a:gd name="T3" fmla="*/ 8 h 8"/>
                  <a:gd name="T4" fmla="*/ 0 w 20"/>
                  <a:gd name="T5" fmla="*/ 8 h 8"/>
                  <a:gd name="T6" fmla="*/ 0 w 20"/>
                  <a:gd name="T7" fmla="*/ 8 h 8"/>
                  <a:gd name="T8" fmla="*/ 0 w 20"/>
                  <a:gd name="T9" fmla="*/ 6 h 8"/>
                  <a:gd name="T10" fmla="*/ 0 w 20"/>
                  <a:gd name="T11" fmla="*/ 6 h 8"/>
                  <a:gd name="T12" fmla="*/ 0 w 20"/>
                  <a:gd name="T13" fmla="*/ 6 h 8"/>
                  <a:gd name="T14" fmla="*/ 0 w 20"/>
                  <a:gd name="T15" fmla="*/ 6 h 8"/>
                  <a:gd name="T16" fmla="*/ 0 w 20"/>
                  <a:gd name="T17" fmla="*/ 4 h 8"/>
                  <a:gd name="T18" fmla="*/ 0 w 20"/>
                  <a:gd name="T19" fmla="*/ 4 h 8"/>
                  <a:gd name="T20" fmla="*/ 20 w 20"/>
                  <a:gd name="T21" fmla="*/ 0 h 8"/>
                  <a:gd name="T22" fmla="*/ 20 w 20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9BE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9" name="Freeform 5581"/>
              <p:cNvSpPr>
                <a:spLocks/>
              </p:cNvSpPr>
              <p:nvPr/>
            </p:nvSpPr>
            <p:spPr bwMode="auto">
              <a:xfrm>
                <a:off x="4220" y="1665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0 w 20"/>
                  <a:gd name="T3" fmla="*/ 8 h 8"/>
                  <a:gd name="T4" fmla="*/ 0 w 20"/>
                  <a:gd name="T5" fmla="*/ 8 h 8"/>
                  <a:gd name="T6" fmla="*/ 0 w 20"/>
                  <a:gd name="T7" fmla="*/ 8 h 8"/>
                  <a:gd name="T8" fmla="*/ 0 w 20"/>
                  <a:gd name="T9" fmla="*/ 6 h 8"/>
                  <a:gd name="T10" fmla="*/ 0 w 20"/>
                  <a:gd name="T11" fmla="*/ 6 h 8"/>
                  <a:gd name="T12" fmla="*/ 0 w 20"/>
                  <a:gd name="T13" fmla="*/ 6 h 8"/>
                  <a:gd name="T14" fmla="*/ 0 w 20"/>
                  <a:gd name="T15" fmla="*/ 6 h 8"/>
                  <a:gd name="T16" fmla="*/ 0 w 20"/>
                  <a:gd name="T17" fmla="*/ 4 h 8"/>
                  <a:gd name="T18" fmla="*/ 0 w 20"/>
                  <a:gd name="T19" fmla="*/ 4 h 8"/>
                  <a:gd name="T20" fmla="*/ 20 w 20"/>
                  <a:gd name="T21" fmla="*/ 0 h 8"/>
                  <a:gd name="T22" fmla="*/ 20 w 20"/>
                  <a:gd name="T23" fmla="*/ 4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BB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0" name="Freeform 5582"/>
              <p:cNvSpPr>
                <a:spLocks/>
              </p:cNvSpPr>
              <p:nvPr/>
            </p:nvSpPr>
            <p:spPr bwMode="auto">
              <a:xfrm>
                <a:off x="4220" y="1664"/>
                <a:ext cx="20" cy="7"/>
              </a:xfrm>
              <a:custGeom>
                <a:avLst/>
                <a:gdLst>
                  <a:gd name="T0" fmla="*/ 20 w 20"/>
                  <a:gd name="T1" fmla="*/ 3 h 7"/>
                  <a:gd name="T2" fmla="*/ 0 w 20"/>
                  <a:gd name="T3" fmla="*/ 7 h 7"/>
                  <a:gd name="T4" fmla="*/ 0 w 20"/>
                  <a:gd name="T5" fmla="*/ 7 h 7"/>
                  <a:gd name="T6" fmla="*/ 0 w 20"/>
                  <a:gd name="T7" fmla="*/ 7 h 7"/>
                  <a:gd name="T8" fmla="*/ 0 w 20"/>
                  <a:gd name="T9" fmla="*/ 5 h 7"/>
                  <a:gd name="T10" fmla="*/ 0 w 20"/>
                  <a:gd name="T11" fmla="*/ 5 h 7"/>
                  <a:gd name="T12" fmla="*/ 0 w 20"/>
                  <a:gd name="T13" fmla="*/ 5 h 7"/>
                  <a:gd name="T14" fmla="*/ 0 w 20"/>
                  <a:gd name="T15" fmla="*/ 5 h 7"/>
                  <a:gd name="T16" fmla="*/ 0 w 20"/>
                  <a:gd name="T17" fmla="*/ 3 h 7"/>
                  <a:gd name="T18" fmla="*/ 0 w 20"/>
                  <a:gd name="T19" fmla="*/ 3 h 7"/>
                  <a:gd name="T20" fmla="*/ 20 w 20"/>
                  <a:gd name="T21" fmla="*/ 0 h 7"/>
                  <a:gd name="T22" fmla="*/ 20 w 20"/>
                  <a:gd name="T23" fmla="*/ 0 h 7"/>
                  <a:gd name="T24" fmla="*/ 20 w 20"/>
                  <a:gd name="T25" fmla="*/ 0 h 7"/>
                  <a:gd name="T26" fmla="*/ 20 w 20"/>
                  <a:gd name="T27" fmla="*/ 0 h 7"/>
                  <a:gd name="T28" fmla="*/ 20 w 20"/>
                  <a:gd name="T29" fmla="*/ 0 h 7"/>
                  <a:gd name="T30" fmla="*/ 20 w 20"/>
                  <a:gd name="T31" fmla="*/ 0 h 7"/>
                  <a:gd name="T32" fmla="*/ 20 w 20"/>
                  <a:gd name="T33" fmla="*/ 0 h 7"/>
                  <a:gd name="T34" fmla="*/ 20 w 20"/>
                  <a:gd name="T35" fmla="*/ 0 h 7"/>
                  <a:gd name="T36" fmla="*/ 20 w 20"/>
                  <a:gd name="T37" fmla="*/ 0 h 7"/>
                  <a:gd name="T38" fmla="*/ 20 w 20"/>
                  <a:gd name="T39" fmla="*/ 3 h 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" h="7">
                    <a:moveTo>
                      <a:pt x="20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0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6BB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1" name="Freeform 5583"/>
              <p:cNvSpPr>
                <a:spLocks/>
              </p:cNvSpPr>
              <p:nvPr/>
            </p:nvSpPr>
            <p:spPr bwMode="auto">
              <a:xfrm>
                <a:off x="4220" y="1662"/>
                <a:ext cx="20" cy="7"/>
              </a:xfrm>
              <a:custGeom>
                <a:avLst/>
                <a:gdLst>
                  <a:gd name="T0" fmla="*/ 20 w 20"/>
                  <a:gd name="T1" fmla="*/ 3 h 7"/>
                  <a:gd name="T2" fmla="*/ 0 w 20"/>
                  <a:gd name="T3" fmla="*/ 7 h 7"/>
                  <a:gd name="T4" fmla="*/ 0 w 20"/>
                  <a:gd name="T5" fmla="*/ 7 h 7"/>
                  <a:gd name="T6" fmla="*/ 0 w 20"/>
                  <a:gd name="T7" fmla="*/ 7 h 7"/>
                  <a:gd name="T8" fmla="*/ 0 w 20"/>
                  <a:gd name="T9" fmla="*/ 5 h 7"/>
                  <a:gd name="T10" fmla="*/ 0 w 20"/>
                  <a:gd name="T11" fmla="*/ 5 h 7"/>
                  <a:gd name="T12" fmla="*/ 0 w 20"/>
                  <a:gd name="T13" fmla="*/ 5 h 7"/>
                  <a:gd name="T14" fmla="*/ 0 w 20"/>
                  <a:gd name="T15" fmla="*/ 5 h 7"/>
                  <a:gd name="T16" fmla="*/ 0 w 20"/>
                  <a:gd name="T17" fmla="*/ 3 h 7"/>
                  <a:gd name="T18" fmla="*/ 0 w 20"/>
                  <a:gd name="T19" fmla="*/ 3 h 7"/>
                  <a:gd name="T20" fmla="*/ 20 w 20"/>
                  <a:gd name="T21" fmla="*/ 0 h 7"/>
                  <a:gd name="T22" fmla="*/ 20 w 20"/>
                  <a:gd name="T23" fmla="*/ 0 h 7"/>
                  <a:gd name="T24" fmla="*/ 20 w 20"/>
                  <a:gd name="T25" fmla="*/ 0 h 7"/>
                  <a:gd name="T26" fmla="*/ 20 w 20"/>
                  <a:gd name="T27" fmla="*/ 2 h 7"/>
                  <a:gd name="T28" fmla="*/ 20 w 20"/>
                  <a:gd name="T29" fmla="*/ 2 h 7"/>
                  <a:gd name="T30" fmla="*/ 20 w 20"/>
                  <a:gd name="T31" fmla="*/ 2 h 7"/>
                  <a:gd name="T32" fmla="*/ 20 w 20"/>
                  <a:gd name="T33" fmla="*/ 2 h 7"/>
                  <a:gd name="T34" fmla="*/ 20 w 20"/>
                  <a:gd name="T35" fmla="*/ 2 h 7"/>
                  <a:gd name="T36" fmla="*/ 20 w 20"/>
                  <a:gd name="T37" fmla="*/ 2 h 7"/>
                  <a:gd name="T38" fmla="*/ 20 w 20"/>
                  <a:gd name="T39" fmla="*/ 3 h 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" h="7">
                    <a:moveTo>
                      <a:pt x="20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6BB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2" name="Freeform 5584"/>
              <p:cNvSpPr>
                <a:spLocks/>
              </p:cNvSpPr>
              <p:nvPr/>
            </p:nvSpPr>
            <p:spPr bwMode="auto">
              <a:xfrm>
                <a:off x="4220" y="1660"/>
                <a:ext cx="20" cy="7"/>
              </a:xfrm>
              <a:custGeom>
                <a:avLst/>
                <a:gdLst>
                  <a:gd name="T0" fmla="*/ 20 w 20"/>
                  <a:gd name="T1" fmla="*/ 4 h 7"/>
                  <a:gd name="T2" fmla="*/ 0 w 20"/>
                  <a:gd name="T3" fmla="*/ 7 h 7"/>
                  <a:gd name="T4" fmla="*/ 0 w 20"/>
                  <a:gd name="T5" fmla="*/ 7 h 7"/>
                  <a:gd name="T6" fmla="*/ 0 w 20"/>
                  <a:gd name="T7" fmla="*/ 7 h 7"/>
                  <a:gd name="T8" fmla="*/ 0 w 20"/>
                  <a:gd name="T9" fmla="*/ 5 h 7"/>
                  <a:gd name="T10" fmla="*/ 0 w 20"/>
                  <a:gd name="T11" fmla="*/ 5 h 7"/>
                  <a:gd name="T12" fmla="*/ 0 w 20"/>
                  <a:gd name="T13" fmla="*/ 5 h 7"/>
                  <a:gd name="T14" fmla="*/ 0 w 20"/>
                  <a:gd name="T15" fmla="*/ 5 h 7"/>
                  <a:gd name="T16" fmla="*/ 0 w 20"/>
                  <a:gd name="T17" fmla="*/ 4 h 7"/>
                  <a:gd name="T18" fmla="*/ 0 w 20"/>
                  <a:gd name="T19" fmla="*/ 4 h 7"/>
                  <a:gd name="T20" fmla="*/ 20 w 20"/>
                  <a:gd name="T21" fmla="*/ 0 h 7"/>
                  <a:gd name="T22" fmla="*/ 20 w 20"/>
                  <a:gd name="T23" fmla="*/ 0 h 7"/>
                  <a:gd name="T24" fmla="*/ 20 w 20"/>
                  <a:gd name="T25" fmla="*/ 2 h 7"/>
                  <a:gd name="T26" fmla="*/ 20 w 20"/>
                  <a:gd name="T27" fmla="*/ 2 h 7"/>
                  <a:gd name="T28" fmla="*/ 20 w 20"/>
                  <a:gd name="T29" fmla="*/ 2 h 7"/>
                  <a:gd name="T30" fmla="*/ 20 w 20"/>
                  <a:gd name="T31" fmla="*/ 2 h 7"/>
                  <a:gd name="T32" fmla="*/ 20 w 20"/>
                  <a:gd name="T33" fmla="*/ 4 h 7"/>
                  <a:gd name="T34" fmla="*/ 20 w 20"/>
                  <a:gd name="T35" fmla="*/ 4 h 7"/>
                  <a:gd name="T36" fmla="*/ 20 w 20"/>
                  <a:gd name="T37" fmla="*/ 4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7">
                    <a:moveTo>
                      <a:pt x="20" y="4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BBF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3" name="Freeform 5585"/>
              <p:cNvSpPr>
                <a:spLocks/>
              </p:cNvSpPr>
              <p:nvPr/>
            </p:nvSpPr>
            <p:spPr bwMode="auto">
              <a:xfrm>
                <a:off x="4220" y="1658"/>
                <a:ext cx="20" cy="7"/>
              </a:xfrm>
              <a:custGeom>
                <a:avLst/>
                <a:gdLst>
                  <a:gd name="T0" fmla="*/ 20 w 20"/>
                  <a:gd name="T1" fmla="*/ 4 h 7"/>
                  <a:gd name="T2" fmla="*/ 0 w 20"/>
                  <a:gd name="T3" fmla="*/ 7 h 7"/>
                  <a:gd name="T4" fmla="*/ 0 w 20"/>
                  <a:gd name="T5" fmla="*/ 7 h 7"/>
                  <a:gd name="T6" fmla="*/ 0 w 20"/>
                  <a:gd name="T7" fmla="*/ 7 h 7"/>
                  <a:gd name="T8" fmla="*/ 0 w 20"/>
                  <a:gd name="T9" fmla="*/ 6 h 7"/>
                  <a:gd name="T10" fmla="*/ 0 w 20"/>
                  <a:gd name="T11" fmla="*/ 6 h 7"/>
                  <a:gd name="T12" fmla="*/ 0 w 20"/>
                  <a:gd name="T13" fmla="*/ 6 h 7"/>
                  <a:gd name="T14" fmla="*/ 0 w 20"/>
                  <a:gd name="T15" fmla="*/ 6 h 7"/>
                  <a:gd name="T16" fmla="*/ 0 w 20"/>
                  <a:gd name="T17" fmla="*/ 4 h 7"/>
                  <a:gd name="T18" fmla="*/ 0 w 20"/>
                  <a:gd name="T19" fmla="*/ 4 h 7"/>
                  <a:gd name="T20" fmla="*/ 20 w 20"/>
                  <a:gd name="T21" fmla="*/ 0 h 7"/>
                  <a:gd name="T22" fmla="*/ 20 w 20"/>
                  <a:gd name="T23" fmla="*/ 0 h 7"/>
                  <a:gd name="T24" fmla="*/ 20 w 20"/>
                  <a:gd name="T25" fmla="*/ 2 h 7"/>
                  <a:gd name="T26" fmla="*/ 20 w 20"/>
                  <a:gd name="T27" fmla="*/ 2 h 7"/>
                  <a:gd name="T28" fmla="*/ 20 w 20"/>
                  <a:gd name="T29" fmla="*/ 2 h 7"/>
                  <a:gd name="T30" fmla="*/ 20 w 20"/>
                  <a:gd name="T31" fmla="*/ 2 h 7"/>
                  <a:gd name="T32" fmla="*/ 20 w 20"/>
                  <a:gd name="T33" fmla="*/ 4 h 7"/>
                  <a:gd name="T34" fmla="*/ 20 w 20"/>
                  <a:gd name="T35" fmla="*/ 4 h 7"/>
                  <a:gd name="T36" fmla="*/ 20 w 20"/>
                  <a:gd name="T37" fmla="*/ 4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7">
                    <a:moveTo>
                      <a:pt x="20" y="4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FC0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4" name="Freeform 5586"/>
              <p:cNvSpPr>
                <a:spLocks/>
              </p:cNvSpPr>
              <p:nvPr/>
            </p:nvSpPr>
            <p:spPr bwMode="auto">
              <a:xfrm>
                <a:off x="4220" y="1656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0 w 20"/>
                  <a:gd name="T3" fmla="*/ 8 h 8"/>
                  <a:gd name="T4" fmla="*/ 0 w 20"/>
                  <a:gd name="T5" fmla="*/ 8 h 8"/>
                  <a:gd name="T6" fmla="*/ 0 w 20"/>
                  <a:gd name="T7" fmla="*/ 8 h 8"/>
                  <a:gd name="T8" fmla="*/ 0 w 20"/>
                  <a:gd name="T9" fmla="*/ 6 h 8"/>
                  <a:gd name="T10" fmla="*/ 0 w 20"/>
                  <a:gd name="T11" fmla="*/ 6 h 8"/>
                  <a:gd name="T12" fmla="*/ 0 w 20"/>
                  <a:gd name="T13" fmla="*/ 6 h 8"/>
                  <a:gd name="T14" fmla="*/ 0 w 20"/>
                  <a:gd name="T15" fmla="*/ 4 h 8"/>
                  <a:gd name="T16" fmla="*/ 0 w 20"/>
                  <a:gd name="T17" fmla="*/ 4 h 8"/>
                  <a:gd name="T18" fmla="*/ 0 w 20"/>
                  <a:gd name="T19" fmla="*/ 4 h 8"/>
                  <a:gd name="T20" fmla="*/ 20 w 20"/>
                  <a:gd name="T21" fmla="*/ 0 h 8"/>
                  <a:gd name="T22" fmla="*/ 20 w 20"/>
                  <a:gd name="T23" fmla="*/ 0 h 8"/>
                  <a:gd name="T24" fmla="*/ 20 w 20"/>
                  <a:gd name="T25" fmla="*/ 2 h 8"/>
                  <a:gd name="T26" fmla="*/ 20 w 20"/>
                  <a:gd name="T27" fmla="*/ 2 h 8"/>
                  <a:gd name="T28" fmla="*/ 20 w 20"/>
                  <a:gd name="T29" fmla="*/ 2 h 8"/>
                  <a:gd name="T30" fmla="*/ 20 w 20"/>
                  <a:gd name="T31" fmla="*/ 2 h 8"/>
                  <a:gd name="T32" fmla="*/ 20 w 20"/>
                  <a:gd name="T33" fmla="*/ 4 h 8"/>
                  <a:gd name="T34" fmla="*/ 20 w 20"/>
                  <a:gd name="T35" fmla="*/ 4 h 8"/>
                  <a:gd name="T36" fmla="*/ 20 w 20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FC0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5" name="Freeform 5587"/>
              <p:cNvSpPr>
                <a:spLocks/>
              </p:cNvSpPr>
              <p:nvPr/>
            </p:nvSpPr>
            <p:spPr bwMode="auto">
              <a:xfrm>
                <a:off x="4220" y="1654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0 w 20"/>
                  <a:gd name="T3" fmla="*/ 8 h 8"/>
                  <a:gd name="T4" fmla="*/ 0 w 20"/>
                  <a:gd name="T5" fmla="*/ 8 h 8"/>
                  <a:gd name="T6" fmla="*/ 0 w 20"/>
                  <a:gd name="T7" fmla="*/ 6 h 8"/>
                  <a:gd name="T8" fmla="*/ 0 w 20"/>
                  <a:gd name="T9" fmla="*/ 6 h 8"/>
                  <a:gd name="T10" fmla="*/ 0 w 20"/>
                  <a:gd name="T11" fmla="*/ 6 h 8"/>
                  <a:gd name="T12" fmla="*/ 0 w 20"/>
                  <a:gd name="T13" fmla="*/ 6 h 8"/>
                  <a:gd name="T14" fmla="*/ 0 w 20"/>
                  <a:gd name="T15" fmla="*/ 4 h 8"/>
                  <a:gd name="T16" fmla="*/ 0 w 20"/>
                  <a:gd name="T17" fmla="*/ 4 h 8"/>
                  <a:gd name="T18" fmla="*/ 0 w 20"/>
                  <a:gd name="T19" fmla="*/ 4 h 8"/>
                  <a:gd name="T20" fmla="*/ 20 w 20"/>
                  <a:gd name="T21" fmla="*/ 0 h 8"/>
                  <a:gd name="T22" fmla="*/ 20 w 20"/>
                  <a:gd name="T23" fmla="*/ 0 h 8"/>
                  <a:gd name="T24" fmla="*/ 20 w 20"/>
                  <a:gd name="T25" fmla="*/ 2 h 8"/>
                  <a:gd name="T26" fmla="*/ 20 w 20"/>
                  <a:gd name="T27" fmla="*/ 2 h 8"/>
                  <a:gd name="T28" fmla="*/ 20 w 20"/>
                  <a:gd name="T29" fmla="*/ 2 h 8"/>
                  <a:gd name="T30" fmla="*/ 20 w 20"/>
                  <a:gd name="T31" fmla="*/ 2 h 8"/>
                  <a:gd name="T32" fmla="*/ 20 w 20"/>
                  <a:gd name="T33" fmla="*/ 4 h 8"/>
                  <a:gd name="T34" fmla="*/ 20 w 20"/>
                  <a:gd name="T35" fmla="*/ 4 h 8"/>
                  <a:gd name="T36" fmla="*/ 20 w 20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FC0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6" name="Freeform 5588"/>
              <p:cNvSpPr>
                <a:spLocks/>
              </p:cNvSpPr>
              <p:nvPr/>
            </p:nvSpPr>
            <p:spPr bwMode="auto">
              <a:xfrm>
                <a:off x="4220" y="1652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0 w 20"/>
                  <a:gd name="T3" fmla="*/ 8 h 8"/>
                  <a:gd name="T4" fmla="*/ 0 w 20"/>
                  <a:gd name="T5" fmla="*/ 8 h 8"/>
                  <a:gd name="T6" fmla="*/ 0 w 20"/>
                  <a:gd name="T7" fmla="*/ 6 h 8"/>
                  <a:gd name="T8" fmla="*/ 0 w 20"/>
                  <a:gd name="T9" fmla="*/ 6 h 8"/>
                  <a:gd name="T10" fmla="*/ 0 w 20"/>
                  <a:gd name="T11" fmla="*/ 6 h 8"/>
                  <a:gd name="T12" fmla="*/ 0 w 20"/>
                  <a:gd name="T13" fmla="*/ 6 h 8"/>
                  <a:gd name="T14" fmla="*/ 0 w 20"/>
                  <a:gd name="T15" fmla="*/ 4 h 8"/>
                  <a:gd name="T16" fmla="*/ 0 w 20"/>
                  <a:gd name="T17" fmla="*/ 4 h 8"/>
                  <a:gd name="T18" fmla="*/ 0 w 20"/>
                  <a:gd name="T19" fmla="*/ 4 h 8"/>
                  <a:gd name="T20" fmla="*/ 20 w 20"/>
                  <a:gd name="T21" fmla="*/ 0 h 8"/>
                  <a:gd name="T22" fmla="*/ 20 w 20"/>
                  <a:gd name="T23" fmla="*/ 0 h 8"/>
                  <a:gd name="T24" fmla="*/ 20 w 20"/>
                  <a:gd name="T25" fmla="*/ 2 h 8"/>
                  <a:gd name="T26" fmla="*/ 20 w 20"/>
                  <a:gd name="T27" fmla="*/ 2 h 8"/>
                  <a:gd name="T28" fmla="*/ 20 w 20"/>
                  <a:gd name="T29" fmla="*/ 2 h 8"/>
                  <a:gd name="T30" fmla="*/ 20 w 20"/>
                  <a:gd name="T31" fmla="*/ 2 h 8"/>
                  <a:gd name="T32" fmla="*/ 20 w 20"/>
                  <a:gd name="T33" fmla="*/ 4 h 8"/>
                  <a:gd name="T34" fmla="*/ 20 w 20"/>
                  <a:gd name="T35" fmla="*/ 4 h 8"/>
                  <a:gd name="T36" fmla="*/ 20 w 20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FC0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7" name="Freeform 5589"/>
              <p:cNvSpPr>
                <a:spLocks/>
              </p:cNvSpPr>
              <p:nvPr/>
            </p:nvSpPr>
            <p:spPr bwMode="auto">
              <a:xfrm>
                <a:off x="4220" y="1650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0 w 20"/>
                  <a:gd name="T3" fmla="*/ 8 h 8"/>
                  <a:gd name="T4" fmla="*/ 0 w 20"/>
                  <a:gd name="T5" fmla="*/ 8 h 8"/>
                  <a:gd name="T6" fmla="*/ 0 w 20"/>
                  <a:gd name="T7" fmla="*/ 6 h 8"/>
                  <a:gd name="T8" fmla="*/ 0 w 20"/>
                  <a:gd name="T9" fmla="*/ 6 h 8"/>
                  <a:gd name="T10" fmla="*/ 0 w 20"/>
                  <a:gd name="T11" fmla="*/ 6 h 8"/>
                  <a:gd name="T12" fmla="*/ 0 w 20"/>
                  <a:gd name="T13" fmla="*/ 6 h 8"/>
                  <a:gd name="T14" fmla="*/ 0 w 20"/>
                  <a:gd name="T15" fmla="*/ 4 h 8"/>
                  <a:gd name="T16" fmla="*/ 0 w 20"/>
                  <a:gd name="T17" fmla="*/ 4 h 8"/>
                  <a:gd name="T18" fmla="*/ 0 w 20"/>
                  <a:gd name="T19" fmla="*/ 4 h 8"/>
                  <a:gd name="T20" fmla="*/ 20 w 20"/>
                  <a:gd name="T21" fmla="*/ 0 h 8"/>
                  <a:gd name="T22" fmla="*/ 20 w 20"/>
                  <a:gd name="T23" fmla="*/ 0 h 8"/>
                  <a:gd name="T24" fmla="*/ 20 w 20"/>
                  <a:gd name="T25" fmla="*/ 2 h 8"/>
                  <a:gd name="T26" fmla="*/ 20 w 20"/>
                  <a:gd name="T27" fmla="*/ 2 h 8"/>
                  <a:gd name="T28" fmla="*/ 20 w 20"/>
                  <a:gd name="T29" fmla="*/ 2 h 8"/>
                  <a:gd name="T30" fmla="*/ 20 w 20"/>
                  <a:gd name="T31" fmla="*/ 2 h 8"/>
                  <a:gd name="T32" fmla="*/ 20 w 20"/>
                  <a:gd name="T33" fmla="*/ 4 h 8"/>
                  <a:gd name="T34" fmla="*/ 20 w 20"/>
                  <a:gd name="T35" fmla="*/ 4 h 8"/>
                  <a:gd name="T36" fmla="*/ 20 w 20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71C1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8" name="Freeform 5590"/>
              <p:cNvSpPr>
                <a:spLocks/>
              </p:cNvSpPr>
              <p:nvPr/>
            </p:nvSpPr>
            <p:spPr bwMode="auto">
              <a:xfrm>
                <a:off x="4220" y="1648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0 w 20"/>
                  <a:gd name="T3" fmla="*/ 8 h 8"/>
                  <a:gd name="T4" fmla="*/ 0 w 20"/>
                  <a:gd name="T5" fmla="*/ 8 h 8"/>
                  <a:gd name="T6" fmla="*/ 0 w 20"/>
                  <a:gd name="T7" fmla="*/ 6 h 8"/>
                  <a:gd name="T8" fmla="*/ 0 w 20"/>
                  <a:gd name="T9" fmla="*/ 6 h 8"/>
                  <a:gd name="T10" fmla="*/ 0 w 20"/>
                  <a:gd name="T11" fmla="*/ 6 h 8"/>
                  <a:gd name="T12" fmla="*/ 0 w 20"/>
                  <a:gd name="T13" fmla="*/ 6 h 8"/>
                  <a:gd name="T14" fmla="*/ 0 w 20"/>
                  <a:gd name="T15" fmla="*/ 4 h 8"/>
                  <a:gd name="T16" fmla="*/ 0 w 20"/>
                  <a:gd name="T17" fmla="*/ 4 h 8"/>
                  <a:gd name="T18" fmla="*/ 0 w 20"/>
                  <a:gd name="T19" fmla="*/ 4 h 8"/>
                  <a:gd name="T20" fmla="*/ 20 w 20"/>
                  <a:gd name="T21" fmla="*/ 0 h 8"/>
                  <a:gd name="T22" fmla="*/ 20 w 20"/>
                  <a:gd name="T23" fmla="*/ 0 h 8"/>
                  <a:gd name="T24" fmla="*/ 20 w 20"/>
                  <a:gd name="T25" fmla="*/ 2 h 8"/>
                  <a:gd name="T26" fmla="*/ 20 w 20"/>
                  <a:gd name="T27" fmla="*/ 2 h 8"/>
                  <a:gd name="T28" fmla="*/ 20 w 20"/>
                  <a:gd name="T29" fmla="*/ 2 h 8"/>
                  <a:gd name="T30" fmla="*/ 20 w 20"/>
                  <a:gd name="T31" fmla="*/ 2 h 8"/>
                  <a:gd name="T32" fmla="*/ 20 w 20"/>
                  <a:gd name="T33" fmla="*/ 4 h 8"/>
                  <a:gd name="T34" fmla="*/ 20 w 20"/>
                  <a:gd name="T35" fmla="*/ 4 h 8"/>
                  <a:gd name="T36" fmla="*/ 20 w 20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71C1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9" name="Freeform 5591"/>
              <p:cNvSpPr>
                <a:spLocks/>
              </p:cNvSpPr>
              <p:nvPr/>
            </p:nvSpPr>
            <p:spPr bwMode="auto">
              <a:xfrm>
                <a:off x="4220" y="1647"/>
                <a:ext cx="20" cy="7"/>
              </a:xfrm>
              <a:custGeom>
                <a:avLst/>
                <a:gdLst>
                  <a:gd name="T0" fmla="*/ 20 w 20"/>
                  <a:gd name="T1" fmla="*/ 3 h 7"/>
                  <a:gd name="T2" fmla="*/ 0 w 20"/>
                  <a:gd name="T3" fmla="*/ 7 h 7"/>
                  <a:gd name="T4" fmla="*/ 0 w 20"/>
                  <a:gd name="T5" fmla="*/ 7 h 7"/>
                  <a:gd name="T6" fmla="*/ 0 w 20"/>
                  <a:gd name="T7" fmla="*/ 5 h 7"/>
                  <a:gd name="T8" fmla="*/ 0 w 20"/>
                  <a:gd name="T9" fmla="*/ 5 h 7"/>
                  <a:gd name="T10" fmla="*/ 0 w 20"/>
                  <a:gd name="T11" fmla="*/ 5 h 7"/>
                  <a:gd name="T12" fmla="*/ 0 w 20"/>
                  <a:gd name="T13" fmla="*/ 5 h 7"/>
                  <a:gd name="T14" fmla="*/ 0 w 20"/>
                  <a:gd name="T15" fmla="*/ 3 h 7"/>
                  <a:gd name="T16" fmla="*/ 0 w 20"/>
                  <a:gd name="T17" fmla="*/ 3 h 7"/>
                  <a:gd name="T18" fmla="*/ 0 w 20"/>
                  <a:gd name="T19" fmla="*/ 3 h 7"/>
                  <a:gd name="T20" fmla="*/ 20 w 20"/>
                  <a:gd name="T21" fmla="*/ 0 h 7"/>
                  <a:gd name="T22" fmla="*/ 20 w 20"/>
                  <a:gd name="T23" fmla="*/ 0 h 7"/>
                  <a:gd name="T24" fmla="*/ 20 w 20"/>
                  <a:gd name="T25" fmla="*/ 1 h 7"/>
                  <a:gd name="T26" fmla="*/ 20 w 20"/>
                  <a:gd name="T27" fmla="*/ 1 h 7"/>
                  <a:gd name="T28" fmla="*/ 20 w 20"/>
                  <a:gd name="T29" fmla="*/ 1 h 7"/>
                  <a:gd name="T30" fmla="*/ 20 w 20"/>
                  <a:gd name="T31" fmla="*/ 1 h 7"/>
                  <a:gd name="T32" fmla="*/ 20 w 20"/>
                  <a:gd name="T33" fmla="*/ 3 h 7"/>
                  <a:gd name="T34" fmla="*/ 20 w 20"/>
                  <a:gd name="T35" fmla="*/ 3 h 7"/>
                  <a:gd name="T36" fmla="*/ 20 w 20"/>
                  <a:gd name="T37" fmla="*/ 3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7">
                    <a:moveTo>
                      <a:pt x="20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71C1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0" name="Freeform 5592"/>
              <p:cNvSpPr>
                <a:spLocks/>
              </p:cNvSpPr>
              <p:nvPr/>
            </p:nvSpPr>
            <p:spPr bwMode="auto">
              <a:xfrm>
                <a:off x="4220" y="1645"/>
                <a:ext cx="20" cy="7"/>
              </a:xfrm>
              <a:custGeom>
                <a:avLst/>
                <a:gdLst>
                  <a:gd name="T0" fmla="*/ 20 w 20"/>
                  <a:gd name="T1" fmla="*/ 3 h 7"/>
                  <a:gd name="T2" fmla="*/ 0 w 20"/>
                  <a:gd name="T3" fmla="*/ 7 h 7"/>
                  <a:gd name="T4" fmla="*/ 0 w 20"/>
                  <a:gd name="T5" fmla="*/ 7 h 7"/>
                  <a:gd name="T6" fmla="*/ 0 w 20"/>
                  <a:gd name="T7" fmla="*/ 5 h 7"/>
                  <a:gd name="T8" fmla="*/ 0 w 20"/>
                  <a:gd name="T9" fmla="*/ 5 h 7"/>
                  <a:gd name="T10" fmla="*/ 0 w 20"/>
                  <a:gd name="T11" fmla="*/ 5 h 7"/>
                  <a:gd name="T12" fmla="*/ 0 w 20"/>
                  <a:gd name="T13" fmla="*/ 5 h 7"/>
                  <a:gd name="T14" fmla="*/ 0 w 20"/>
                  <a:gd name="T15" fmla="*/ 3 h 7"/>
                  <a:gd name="T16" fmla="*/ 0 w 20"/>
                  <a:gd name="T17" fmla="*/ 3 h 7"/>
                  <a:gd name="T18" fmla="*/ 0 w 20"/>
                  <a:gd name="T19" fmla="*/ 3 h 7"/>
                  <a:gd name="T20" fmla="*/ 20 w 20"/>
                  <a:gd name="T21" fmla="*/ 0 h 7"/>
                  <a:gd name="T22" fmla="*/ 20 w 20"/>
                  <a:gd name="T23" fmla="*/ 0 h 7"/>
                  <a:gd name="T24" fmla="*/ 20 w 20"/>
                  <a:gd name="T25" fmla="*/ 2 h 7"/>
                  <a:gd name="T26" fmla="*/ 20 w 20"/>
                  <a:gd name="T27" fmla="*/ 2 h 7"/>
                  <a:gd name="T28" fmla="*/ 20 w 20"/>
                  <a:gd name="T29" fmla="*/ 2 h 7"/>
                  <a:gd name="T30" fmla="*/ 20 w 20"/>
                  <a:gd name="T31" fmla="*/ 2 h 7"/>
                  <a:gd name="T32" fmla="*/ 20 w 20"/>
                  <a:gd name="T33" fmla="*/ 3 h 7"/>
                  <a:gd name="T34" fmla="*/ 20 w 20"/>
                  <a:gd name="T35" fmla="*/ 3 h 7"/>
                  <a:gd name="T36" fmla="*/ 20 w 20"/>
                  <a:gd name="T37" fmla="*/ 3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7">
                    <a:moveTo>
                      <a:pt x="20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74C2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1" name="Freeform 5593"/>
              <p:cNvSpPr>
                <a:spLocks/>
              </p:cNvSpPr>
              <p:nvPr/>
            </p:nvSpPr>
            <p:spPr bwMode="auto">
              <a:xfrm>
                <a:off x="4220" y="1643"/>
                <a:ext cx="20" cy="7"/>
              </a:xfrm>
              <a:custGeom>
                <a:avLst/>
                <a:gdLst>
                  <a:gd name="T0" fmla="*/ 20 w 20"/>
                  <a:gd name="T1" fmla="*/ 4 h 7"/>
                  <a:gd name="T2" fmla="*/ 0 w 20"/>
                  <a:gd name="T3" fmla="*/ 7 h 7"/>
                  <a:gd name="T4" fmla="*/ 0 w 20"/>
                  <a:gd name="T5" fmla="*/ 7 h 7"/>
                  <a:gd name="T6" fmla="*/ 0 w 20"/>
                  <a:gd name="T7" fmla="*/ 5 h 7"/>
                  <a:gd name="T8" fmla="*/ 0 w 20"/>
                  <a:gd name="T9" fmla="*/ 5 h 7"/>
                  <a:gd name="T10" fmla="*/ 0 w 20"/>
                  <a:gd name="T11" fmla="*/ 5 h 7"/>
                  <a:gd name="T12" fmla="*/ 0 w 20"/>
                  <a:gd name="T13" fmla="*/ 5 h 7"/>
                  <a:gd name="T14" fmla="*/ 0 w 20"/>
                  <a:gd name="T15" fmla="*/ 4 h 7"/>
                  <a:gd name="T16" fmla="*/ 0 w 20"/>
                  <a:gd name="T17" fmla="*/ 4 h 7"/>
                  <a:gd name="T18" fmla="*/ 0 w 20"/>
                  <a:gd name="T19" fmla="*/ 4 h 7"/>
                  <a:gd name="T20" fmla="*/ 20 w 20"/>
                  <a:gd name="T21" fmla="*/ 0 h 7"/>
                  <a:gd name="T22" fmla="*/ 20 w 20"/>
                  <a:gd name="T23" fmla="*/ 0 h 7"/>
                  <a:gd name="T24" fmla="*/ 20 w 20"/>
                  <a:gd name="T25" fmla="*/ 0 h 7"/>
                  <a:gd name="T26" fmla="*/ 20 w 20"/>
                  <a:gd name="T27" fmla="*/ 2 h 7"/>
                  <a:gd name="T28" fmla="*/ 20 w 20"/>
                  <a:gd name="T29" fmla="*/ 2 h 7"/>
                  <a:gd name="T30" fmla="*/ 20 w 20"/>
                  <a:gd name="T31" fmla="*/ 2 h 7"/>
                  <a:gd name="T32" fmla="*/ 20 w 20"/>
                  <a:gd name="T33" fmla="*/ 2 h 7"/>
                  <a:gd name="T34" fmla="*/ 20 w 20"/>
                  <a:gd name="T35" fmla="*/ 4 h 7"/>
                  <a:gd name="T36" fmla="*/ 20 w 20"/>
                  <a:gd name="T37" fmla="*/ 4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7">
                    <a:moveTo>
                      <a:pt x="20" y="4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74C2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2" name="Freeform 5594"/>
              <p:cNvSpPr>
                <a:spLocks/>
              </p:cNvSpPr>
              <p:nvPr/>
            </p:nvSpPr>
            <p:spPr bwMode="auto">
              <a:xfrm>
                <a:off x="4220" y="1641"/>
                <a:ext cx="20" cy="7"/>
              </a:xfrm>
              <a:custGeom>
                <a:avLst/>
                <a:gdLst>
                  <a:gd name="T0" fmla="*/ 20 w 20"/>
                  <a:gd name="T1" fmla="*/ 4 h 7"/>
                  <a:gd name="T2" fmla="*/ 0 w 20"/>
                  <a:gd name="T3" fmla="*/ 7 h 7"/>
                  <a:gd name="T4" fmla="*/ 0 w 20"/>
                  <a:gd name="T5" fmla="*/ 7 h 7"/>
                  <a:gd name="T6" fmla="*/ 0 w 20"/>
                  <a:gd name="T7" fmla="*/ 6 h 7"/>
                  <a:gd name="T8" fmla="*/ 0 w 20"/>
                  <a:gd name="T9" fmla="*/ 6 h 7"/>
                  <a:gd name="T10" fmla="*/ 0 w 20"/>
                  <a:gd name="T11" fmla="*/ 6 h 7"/>
                  <a:gd name="T12" fmla="*/ 0 w 20"/>
                  <a:gd name="T13" fmla="*/ 6 h 7"/>
                  <a:gd name="T14" fmla="*/ 0 w 20"/>
                  <a:gd name="T15" fmla="*/ 4 h 7"/>
                  <a:gd name="T16" fmla="*/ 0 w 20"/>
                  <a:gd name="T17" fmla="*/ 4 h 7"/>
                  <a:gd name="T18" fmla="*/ 0 w 20"/>
                  <a:gd name="T19" fmla="*/ 4 h 7"/>
                  <a:gd name="T20" fmla="*/ 20 w 20"/>
                  <a:gd name="T21" fmla="*/ 0 h 7"/>
                  <a:gd name="T22" fmla="*/ 20 w 20"/>
                  <a:gd name="T23" fmla="*/ 0 h 7"/>
                  <a:gd name="T24" fmla="*/ 20 w 20"/>
                  <a:gd name="T25" fmla="*/ 0 h 7"/>
                  <a:gd name="T26" fmla="*/ 20 w 20"/>
                  <a:gd name="T27" fmla="*/ 2 h 7"/>
                  <a:gd name="T28" fmla="*/ 20 w 20"/>
                  <a:gd name="T29" fmla="*/ 2 h 7"/>
                  <a:gd name="T30" fmla="*/ 20 w 20"/>
                  <a:gd name="T31" fmla="*/ 2 h 7"/>
                  <a:gd name="T32" fmla="*/ 20 w 20"/>
                  <a:gd name="T33" fmla="*/ 2 h 7"/>
                  <a:gd name="T34" fmla="*/ 20 w 20"/>
                  <a:gd name="T35" fmla="*/ 4 h 7"/>
                  <a:gd name="T36" fmla="*/ 20 w 20"/>
                  <a:gd name="T37" fmla="*/ 4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7">
                    <a:moveTo>
                      <a:pt x="20" y="4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74C2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3" name="Freeform 5595"/>
              <p:cNvSpPr>
                <a:spLocks/>
              </p:cNvSpPr>
              <p:nvPr/>
            </p:nvSpPr>
            <p:spPr bwMode="auto">
              <a:xfrm>
                <a:off x="4220" y="1639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0 w 20"/>
                  <a:gd name="T3" fmla="*/ 8 h 8"/>
                  <a:gd name="T4" fmla="*/ 0 w 20"/>
                  <a:gd name="T5" fmla="*/ 8 h 8"/>
                  <a:gd name="T6" fmla="*/ 0 w 20"/>
                  <a:gd name="T7" fmla="*/ 6 h 8"/>
                  <a:gd name="T8" fmla="*/ 0 w 20"/>
                  <a:gd name="T9" fmla="*/ 6 h 8"/>
                  <a:gd name="T10" fmla="*/ 0 w 20"/>
                  <a:gd name="T11" fmla="*/ 6 h 8"/>
                  <a:gd name="T12" fmla="*/ 0 w 20"/>
                  <a:gd name="T13" fmla="*/ 6 h 8"/>
                  <a:gd name="T14" fmla="*/ 0 w 20"/>
                  <a:gd name="T15" fmla="*/ 4 h 8"/>
                  <a:gd name="T16" fmla="*/ 0 w 20"/>
                  <a:gd name="T17" fmla="*/ 4 h 8"/>
                  <a:gd name="T18" fmla="*/ 0 w 20"/>
                  <a:gd name="T19" fmla="*/ 4 h 8"/>
                  <a:gd name="T20" fmla="*/ 20 w 20"/>
                  <a:gd name="T21" fmla="*/ 0 h 8"/>
                  <a:gd name="T22" fmla="*/ 20 w 20"/>
                  <a:gd name="T23" fmla="*/ 0 h 8"/>
                  <a:gd name="T24" fmla="*/ 20 w 20"/>
                  <a:gd name="T25" fmla="*/ 0 h 8"/>
                  <a:gd name="T26" fmla="*/ 20 w 20"/>
                  <a:gd name="T27" fmla="*/ 2 h 8"/>
                  <a:gd name="T28" fmla="*/ 20 w 20"/>
                  <a:gd name="T29" fmla="*/ 2 h 8"/>
                  <a:gd name="T30" fmla="*/ 20 w 20"/>
                  <a:gd name="T31" fmla="*/ 2 h 8"/>
                  <a:gd name="T32" fmla="*/ 20 w 20"/>
                  <a:gd name="T33" fmla="*/ 2 h 8"/>
                  <a:gd name="T34" fmla="*/ 20 w 20"/>
                  <a:gd name="T35" fmla="*/ 4 h 8"/>
                  <a:gd name="T36" fmla="*/ 20 w 20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74C2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4" name="Freeform 5596"/>
              <p:cNvSpPr>
                <a:spLocks/>
              </p:cNvSpPr>
              <p:nvPr/>
            </p:nvSpPr>
            <p:spPr bwMode="auto">
              <a:xfrm>
                <a:off x="4220" y="1637"/>
                <a:ext cx="22" cy="8"/>
              </a:xfrm>
              <a:custGeom>
                <a:avLst/>
                <a:gdLst>
                  <a:gd name="T0" fmla="*/ 20 w 22"/>
                  <a:gd name="T1" fmla="*/ 4 h 8"/>
                  <a:gd name="T2" fmla="*/ 0 w 22"/>
                  <a:gd name="T3" fmla="*/ 8 h 8"/>
                  <a:gd name="T4" fmla="*/ 0 w 22"/>
                  <a:gd name="T5" fmla="*/ 8 h 8"/>
                  <a:gd name="T6" fmla="*/ 0 w 22"/>
                  <a:gd name="T7" fmla="*/ 6 h 8"/>
                  <a:gd name="T8" fmla="*/ 0 w 22"/>
                  <a:gd name="T9" fmla="*/ 6 h 8"/>
                  <a:gd name="T10" fmla="*/ 0 w 22"/>
                  <a:gd name="T11" fmla="*/ 6 h 8"/>
                  <a:gd name="T12" fmla="*/ 0 w 22"/>
                  <a:gd name="T13" fmla="*/ 6 h 8"/>
                  <a:gd name="T14" fmla="*/ 0 w 22"/>
                  <a:gd name="T15" fmla="*/ 4 h 8"/>
                  <a:gd name="T16" fmla="*/ 0 w 22"/>
                  <a:gd name="T17" fmla="*/ 4 h 8"/>
                  <a:gd name="T18" fmla="*/ 0 w 22"/>
                  <a:gd name="T19" fmla="*/ 4 h 8"/>
                  <a:gd name="T20" fmla="*/ 22 w 22"/>
                  <a:gd name="T21" fmla="*/ 0 h 8"/>
                  <a:gd name="T22" fmla="*/ 22 w 22"/>
                  <a:gd name="T23" fmla="*/ 0 h 8"/>
                  <a:gd name="T24" fmla="*/ 20 w 22"/>
                  <a:gd name="T25" fmla="*/ 0 h 8"/>
                  <a:gd name="T26" fmla="*/ 20 w 22"/>
                  <a:gd name="T27" fmla="*/ 2 h 8"/>
                  <a:gd name="T28" fmla="*/ 20 w 22"/>
                  <a:gd name="T29" fmla="*/ 2 h 8"/>
                  <a:gd name="T30" fmla="*/ 20 w 22"/>
                  <a:gd name="T31" fmla="*/ 2 h 8"/>
                  <a:gd name="T32" fmla="*/ 20 w 22"/>
                  <a:gd name="T33" fmla="*/ 2 h 8"/>
                  <a:gd name="T34" fmla="*/ 20 w 22"/>
                  <a:gd name="T35" fmla="*/ 4 h 8"/>
                  <a:gd name="T36" fmla="*/ 20 w 22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76C3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5" name="Freeform 5597"/>
              <p:cNvSpPr>
                <a:spLocks/>
              </p:cNvSpPr>
              <p:nvPr/>
            </p:nvSpPr>
            <p:spPr bwMode="auto">
              <a:xfrm>
                <a:off x="4220" y="1635"/>
                <a:ext cx="22" cy="8"/>
              </a:xfrm>
              <a:custGeom>
                <a:avLst/>
                <a:gdLst>
                  <a:gd name="T0" fmla="*/ 20 w 22"/>
                  <a:gd name="T1" fmla="*/ 4 h 8"/>
                  <a:gd name="T2" fmla="*/ 0 w 22"/>
                  <a:gd name="T3" fmla="*/ 8 h 8"/>
                  <a:gd name="T4" fmla="*/ 0 w 22"/>
                  <a:gd name="T5" fmla="*/ 8 h 8"/>
                  <a:gd name="T6" fmla="*/ 0 w 22"/>
                  <a:gd name="T7" fmla="*/ 6 h 8"/>
                  <a:gd name="T8" fmla="*/ 0 w 22"/>
                  <a:gd name="T9" fmla="*/ 6 h 8"/>
                  <a:gd name="T10" fmla="*/ 0 w 22"/>
                  <a:gd name="T11" fmla="*/ 6 h 8"/>
                  <a:gd name="T12" fmla="*/ 0 w 22"/>
                  <a:gd name="T13" fmla="*/ 6 h 8"/>
                  <a:gd name="T14" fmla="*/ 0 w 22"/>
                  <a:gd name="T15" fmla="*/ 4 h 8"/>
                  <a:gd name="T16" fmla="*/ 0 w 22"/>
                  <a:gd name="T17" fmla="*/ 4 h 8"/>
                  <a:gd name="T18" fmla="*/ 0 w 22"/>
                  <a:gd name="T19" fmla="*/ 4 h 8"/>
                  <a:gd name="T20" fmla="*/ 22 w 22"/>
                  <a:gd name="T21" fmla="*/ 0 h 8"/>
                  <a:gd name="T22" fmla="*/ 22 w 22"/>
                  <a:gd name="T23" fmla="*/ 0 h 8"/>
                  <a:gd name="T24" fmla="*/ 22 w 22"/>
                  <a:gd name="T25" fmla="*/ 0 h 8"/>
                  <a:gd name="T26" fmla="*/ 22 w 22"/>
                  <a:gd name="T27" fmla="*/ 2 h 8"/>
                  <a:gd name="T28" fmla="*/ 22 w 22"/>
                  <a:gd name="T29" fmla="*/ 2 h 8"/>
                  <a:gd name="T30" fmla="*/ 22 w 22"/>
                  <a:gd name="T31" fmla="*/ 2 h 8"/>
                  <a:gd name="T32" fmla="*/ 20 w 22"/>
                  <a:gd name="T33" fmla="*/ 2 h 8"/>
                  <a:gd name="T34" fmla="*/ 20 w 22"/>
                  <a:gd name="T35" fmla="*/ 4 h 8"/>
                  <a:gd name="T36" fmla="*/ 20 w 22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76C3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6" name="Freeform 5598"/>
              <p:cNvSpPr>
                <a:spLocks/>
              </p:cNvSpPr>
              <p:nvPr/>
            </p:nvSpPr>
            <p:spPr bwMode="auto">
              <a:xfrm>
                <a:off x="4220" y="1633"/>
                <a:ext cx="22" cy="8"/>
              </a:xfrm>
              <a:custGeom>
                <a:avLst/>
                <a:gdLst>
                  <a:gd name="T0" fmla="*/ 22 w 22"/>
                  <a:gd name="T1" fmla="*/ 4 h 8"/>
                  <a:gd name="T2" fmla="*/ 0 w 22"/>
                  <a:gd name="T3" fmla="*/ 8 h 8"/>
                  <a:gd name="T4" fmla="*/ 0 w 22"/>
                  <a:gd name="T5" fmla="*/ 8 h 8"/>
                  <a:gd name="T6" fmla="*/ 0 w 22"/>
                  <a:gd name="T7" fmla="*/ 6 h 8"/>
                  <a:gd name="T8" fmla="*/ 0 w 22"/>
                  <a:gd name="T9" fmla="*/ 6 h 8"/>
                  <a:gd name="T10" fmla="*/ 0 w 22"/>
                  <a:gd name="T11" fmla="*/ 6 h 8"/>
                  <a:gd name="T12" fmla="*/ 0 w 22"/>
                  <a:gd name="T13" fmla="*/ 6 h 8"/>
                  <a:gd name="T14" fmla="*/ 0 w 22"/>
                  <a:gd name="T15" fmla="*/ 4 h 8"/>
                  <a:gd name="T16" fmla="*/ 0 w 22"/>
                  <a:gd name="T17" fmla="*/ 4 h 8"/>
                  <a:gd name="T18" fmla="*/ 0 w 22"/>
                  <a:gd name="T19" fmla="*/ 4 h 8"/>
                  <a:gd name="T20" fmla="*/ 22 w 22"/>
                  <a:gd name="T21" fmla="*/ 0 h 8"/>
                  <a:gd name="T22" fmla="*/ 22 w 22"/>
                  <a:gd name="T23" fmla="*/ 0 h 8"/>
                  <a:gd name="T24" fmla="*/ 22 w 22"/>
                  <a:gd name="T25" fmla="*/ 0 h 8"/>
                  <a:gd name="T26" fmla="*/ 22 w 22"/>
                  <a:gd name="T27" fmla="*/ 2 h 8"/>
                  <a:gd name="T28" fmla="*/ 22 w 22"/>
                  <a:gd name="T29" fmla="*/ 2 h 8"/>
                  <a:gd name="T30" fmla="*/ 22 w 22"/>
                  <a:gd name="T31" fmla="*/ 2 h 8"/>
                  <a:gd name="T32" fmla="*/ 22 w 22"/>
                  <a:gd name="T33" fmla="*/ 2 h 8"/>
                  <a:gd name="T34" fmla="*/ 22 w 22"/>
                  <a:gd name="T35" fmla="*/ 4 h 8"/>
                  <a:gd name="T36" fmla="*/ 22 w 22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8">
                    <a:moveTo>
                      <a:pt x="22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76C3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7" name="Freeform 5599"/>
              <p:cNvSpPr>
                <a:spLocks/>
              </p:cNvSpPr>
              <p:nvPr/>
            </p:nvSpPr>
            <p:spPr bwMode="auto">
              <a:xfrm>
                <a:off x="4220" y="1632"/>
                <a:ext cx="22" cy="7"/>
              </a:xfrm>
              <a:custGeom>
                <a:avLst/>
                <a:gdLst>
                  <a:gd name="T0" fmla="*/ 22 w 22"/>
                  <a:gd name="T1" fmla="*/ 3 h 7"/>
                  <a:gd name="T2" fmla="*/ 0 w 22"/>
                  <a:gd name="T3" fmla="*/ 7 h 7"/>
                  <a:gd name="T4" fmla="*/ 0 w 22"/>
                  <a:gd name="T5" fmla="*/ 7 h 7"/>
                  <a:gd name="T6" fmla="*/ 0 w 22"/>
                  <a:gd name="T7" fmla="*/ 5 h 7"/>
                  <a:gd name="T8" fmla="*/ 0 w 22"/>
                  <a:gd name="T9" fmla="*/ 5 h 7"/>
                  <a:gd name="T10" fmla="*/ 0 w 22"/>
                  <a:gd name="T11" fmla="*/ 5 h 7"/>
                  <a:gd name="T12" fmla="*/ 0 w 22"/>
                  <a:gd name="T13" fmla="*/ 5 h 7"/>
                  <a:gd name="T14" fmla="*/ 0 w 22"/>
                  <a:gd name="T15" fmla="*/ 3 h 7"/>
                  <a:gd name="T16" fmla="*/ 0 w 22"/>
                  <a:gd name="T17" fmla="*/ 3 h 7"/>
                  <a:gd name="T18" fmla="*/ 0 w 22"/>
                  <a:gd name="T19" fmla="*/ 3 h 7"/>
                  <a:gd name="T20" fmla="*/ 22 w 22"/>
                  <a:gd name="T21" fmla="*/ 0 h 7"/>
                  <a:gd name="T22" fmla="*/ 22 w 22"/>
                  <a:gd name="T23" fmla="*/ 0 h 7"/>
                  <a:gd name="T24" fmla="*/ 22 w 22"/>
                  <a:gd name="T25" fmla="*/ 0 h 7"/>
                  <a:gd name="T26" fmla="*/ 22 w 22"/>
                  <a:gd name="T27" fmla="*/ 1 h 7"/>
                  <a:gd name="T28" fmla="*/ 22 w 22"/>
                  <a:gd name="T29" fmla="*/ 1 h 7"/>
                  <a:gd name="T30" fmla="*/ 22 w 22"/>
                  <a:gd name="T31" fmla="*/ 1 h 7"/>
                  <a:gd name="T32" fmla="*/ 22 w 22"/>
                  <a:gd name="T33" fmla="*/ 1 h 7"/>
                  <a:gd name="T34" fmla="*/ 22 w 22"/>
                  <a:gd name="T35" fmla="*/ 3 h 7"/>
                  <a:gd name="T36" fmla="*/ 22 w 22"/>
                  <a:gd name="T37" fmla="*/ 3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7">
                    <a:moveTo>
                      <a:pt x="22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76C3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8" name="Freeform 5600"/>
              <p:cNvSpPr>
                <a:spLocks/>
              </p:cNvSpPr>
              <p:nvPr/>
            </p:nvSpPr>
            <p:spPr bwMode="auto">
              <a:xfrm>
                <a:off x="4220" y="1630"/>
                <a:ext cx="22" cy="7"/>
              </a:xfrm>
              <a:custGeom>
                <a:avLst/>
                <a:gdLst>
                  <a:gd name="T0" fmla="*/ 22 w 22"/>
                  <a:gd name="T1" fmla="*/ 3 h 7"/>
                  <a:gd name="T2" fmla="*/ 0 w 22"/>
                  <a:gd name="T3" fmla="*/ 7 h 7"/>
                  <a:gd name="T4" fmla="*/ 0 w 22"/>
                  <a:gd name="T5" fmla="*/ 7 h 7"/>
                  <a:gd name="T6" fmla="*/ 0 w 22"/>
                  <a:gd name="T7" fmla="*/ 5 h 7"/>
                  <a:gd name="T8" fmla="*/ 0 w 22"/>
                  <a:gd name="T9" fmla="*/ 5 h 7"/>
                  <a:gd name="T10" fmla="*/ 0 w 22"/>
                  <a:gd name="T11" fmla="*/ 5 h 7"/>
                  <a:gd name="T12" fmla="*/ 0 w 22"/>
                  <a:gd name="T13" fmla="*/ 3 h 7"/>
                  <a:gd name="T14" fmla="*/ 0 w 22"/>
                  <a:gd name="T15" fmla="*/ 3 h 7"/>
                  <a:gd name="T16" fmla="*/ 0 w 22"/>
                  <a:gd name="T17" fmla="*/ 3 h 7"/>
                  <a:gd name="T18" fmla="*/ 0 w 22"/>
                  <a:gd name="T19" fmla="*/ 3 h 7"/>
                  <a:gd name="T20" fmla="*/ 22 w 22"/>
                  <a:gd name="T21" fmla="*/ 0 h 7"/>
                  <a:gd name="T22" fmla="*/ 22 w 22"/>
                  <a:gd name="T23" fmla="*/ 0 h 7"/>
                  <a:gd name="T24" fmla="*/ 22 w 22"/>
                  <a:gd name="T25" fmla="*/ 0 h 7"/>
                  <a:gd name="T26" fmla="*/ 22 w 22"/>
                  <a:gd name="T27" fmla="*/ 0 h 7"/>
                  <a:gd name="T28" fmla="*/ 22 w 22"/>
                  <a:gd name="T29" fmla="*/ 2 h 7"/>
                  <a:gd name="T30" fmla="*/ 22 w 22"/>
                  <a:gd name="T31" fmla="*/ 2 h 7"/>
                  <a:gd name="T32" fmla="*/ 22 w 22"/>
                  <a:gd name="T33" fmla="*/ 2 h 7"/>
                  <a:gd name="T34" fmla="*/ 22 w 22"/>
                  <a:gd name="T35" fmla="*/ 3 h 7"/>
                  <a:gd name="T36" fmla="*/ 22 w 22"/>
                  <a:gd name="T37" fmla="*/ 3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7">
                    <a:moveTo>
                      <a:pt x="22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7AC4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9" name="Freeform 5601"/>
              <p:cNvSpPr>
                <a:spLocks/>
              </p:cNvSpPr>
              <p:nvPr/>
            </p:nvSpPr>
            <p:spPr bwMode="auto">
              <a:xfrm>
                <a:off x="4220" y="1628"/>
                <a:ext cx="22" cy="7"/>
              </a:xfrm>
              <a:custGeom>
                <a:avLst/>
                <a:gdLst>
                  <a:gd name="T0" fmla="*/ 22 w 22"/>
                  <a:gd name="T1" fmla="*/ 4 h 7"/>
                  <a:gd name="T2" fmla="*/ 0 w 22"/>
                  <a:gd name="T3" fmla="*/ 7 h 7"/>
                  <a:gd name="T4" fmla="*/ 0 w 22"/>
                  <a:gd name="T5" fmla="*/ 5 h 7"/>
                  <a:gd name="T6" fmla="*/ 0 w 22"/>
                  <a:gd name="T7" fmla="*/ 5 h 7"/>
                  <a:gd name="T8" fmla="*/ 0 w 22"/>
                  <a:gd name="T9" fmla="*/ 5 h 7"/>
                  <a:gd name="T10" fmla="*/ 0 w 22"/>
                  <a:gd name="T11" fmla="*/ 5 h 7"/>
                  <a:gd name="T12" fmla="*/ 0 w 22"/>
                  <a:gd name="T13" fmla="*/ 4 h 7"/>
                  <a:gd name="T14" fmla="*/ 0 w 22"/>
                  <a:gd name="T15" fmla="*/ 4 h 7"/>
                  <a:gd name="T16" fmla="*/ 0 w 22"/>
                  <a:gd name="T17" fmla="*/ 4 h 7"/>
                  <a:gd name="T18" fmla="*/ 0 w 22"/>
                  <a:gd name="T19" fmla="*/ 4 h 7"/>
                  <a:gd name="T20" fmla="*/ 22 w 22"/>
                  <a:gd name="T21" fmla="*/ 0 h 7"/>
                  <a:gd name="T22" fmla="*/ 22 w 22"/>
                  <a:gd name="T23" fmla="*/ 0 h 7"/>
                  <a:gd name="T24" fmla="*/ 22 w 22"/>
                  <a:gd name="T25" fmla="*/ 0 h 7"/>
                  <a:gd name="T26" fmla="*/ 22 w 22"/>
                  <a:gd name="T27" fmla="*/ 0 h 7"/>
                  <a:gd name="T28" fmla="*/ 22 w 22"/>
                  <a:gd name="T29" fmla="*/ 2 h 7"/>
                  <a:gd name="T30" fmla="*/ 22 w 22"/>
                  <a:gd name="T31" fmla="*/ 2 h 7"/>
                  <a:gd name="T32" fmla="*/ 22 w 22"/>
                  <a:gd name="T33" fmla="*/ 2 h 7"/>
                  <a:gd name="T34" fmla="*/ 22 w 22"/>
                  <a:gd name="T35" fmla="*/ 2 h 7"/>
                  <a:gd name="T36" fmla="*/ 22 w 22"/>
                  <a:gd name="T37" fmla="*/ 4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" h="7">
                    <a:moveTo>
                      <a:pt x="22" y="4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7AC4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0" name="Freeform 5602"/>
              <p:cNvSpPr>
                <a:spLocks/>
              </p:cNvSpPr>
              <p:nvPr/>
            </p:nvSpPr>
            <p:spPr bwMode="auto">
              <a:xfrm>
                <a:off x="4220" y="1626"/>
                <a:ext cx="24" cy="7"/>
              </a:xfrm>
              <a:custGeom>
                <a:avLst/>
                <a:gdLst>
                  <a:gd name="T0" fmla="*/ 22 w 24"/>
                  <a:gd name="T1" fmla="*/ 4 h 7"/>
                  <a:gd name="T2" fmla="*/ 0 w 24"/>
                  <a:gd name="T3" fmla="*/ 7 h 7"/>
                  <a:gd name="T4" fmla="*/ 0 w 24"/>
                  <a:gd name="T5" fmla="*/ 6 h 7"/>
                  <a:gd name="T6" fmla="*/ 0 w 24"/>
                  <a:gd name="T7" fmla="*/ 6 h 7"/>
                  <a:gd name="T8" fmla="*/ 0 w 24"/>
                  <a:gd name="T9" fmla="*/ 6 h 7"/>
                  <a:gd name="T10" fmla="*/ 0 w 24"/>
                  <a:gd name="T11" fmla="*/ 6 h 7"/>
                  <a:gd name="T12" fmla="*/ 1 w 24"/>
                  <a:gd name="T13" fmla="*/ 4 h 7"/>
                  <a:gd name="T14" fmla="*/ 1 w 24"/>
                  <a:gd name="T15" fmla="*/ 4 h 7"/>
                  <a:gd name="T16" fmla="*/ 1 w 24"/>
                  <a:gd name="T17" fmla="*/ 4 h 7"/>
                  <a:gd name="T18" fmla="*/ 1 w 24"/>
                  <a:gd name="T19" fmla="*/ 4 h 7"/>
                  <a:gd name="T20" fmla="*/ 24 w 24"/>
                  <a:gd name="T21" fmla="*/ 0 h 7"/>
                  <a:gd name="T22" fmla="*/ 24 w 24"/>
                  <a:gd name="T23" fmla="*/ 0 h 7"/>
                  <a:gd name="T24" fmla="*/ 24 w 24"/>
                  <a:gd name="T25" fmla="*/ 0 h 7"/>
                  <a:gd name="T26" fmla="*/ 22 w 24"/>
                  <a:gd name="T27" fmla="*/ 0 h 7"/>
                  <a:gd name="T28" fmla="*/ 22 w 24"/>
                  <a:gd name="T29" fmla="*/ 2 h 7"/>
                  <a:gd name="T30" fmla="*/ 22 w 24"/>
                  <a:gd name="T31" fmla="*/ 2 h 7"/>
                  <a:gd name="T32" fmla="*/ 22 w 24"/>
                  <a:gd name="T33" fmla="*/ 2 h 7"/>
                  <a:gd name="T34" fmla="*/ 22 w 24"/>
                  <a:gd name="T35" fmla="*/ 2 h 7"/>
                  <a:gd name="T36" fmla="*/ 22 w 24"/>
                  <a:gd name="T37" fmla="*/ 4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7">
                    <a:moveTo>
                      <a:pt x="22" y="4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7AC4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1" name="Freeform 5603"/>
              <p:cNvSpPr>
                <a:spLocks/>
              </p:cNvSpPr>
              <p:nvPr/>
            </p:nvSpPr>
            <p:spPr bwMode="auto">
              <a:xfrm>
                <a:off x="4220" y="1624"/>
                <a:ext cx="24" cy="8"/>
              </a:xfrm>
              <a:custGeom>
                <a:avLst/>
                <a:gdLst>
                  <a:gd name="T0" fmla="*/ 22 w 24"/>
                  <a:gd name="T1" fmla="*/ 4 h 8"/>
                  <a:gd name="T2" fmla="*/ 0 w 24"/>
                  <a:gd name="T3" fmla="*/ 8 h 8"/>
                  <a:gd name="T4" fmla="*/ 1 w 24"/>
                  <a:gd name="T5" fmla="*/ 6 h 8"/>
                  <a:gd name="T6" fmla="*/ 1 w 24"/>
                  <a:gd name="T7" fmla="*/ 6 h 8"/>
                  <a:gd name="T8" fmla="*/ 1 w 24"/>
                  <a:gd name="T9" fmla="*/ 6 h 8"/>
                  <a:gd name="T10" fmla="*/ 1 w 24"/>
                  <a:gd name="T11" fmla="*/ 6 h 8"/>
                  <a:gd name="T12" fmla="*/ 1 w 24"/>
                  <a:gd name="T13" fmla="*/ 4 h 8"/>
                  <a:gd name="T14" fmla="*/ 1 w 24"/>
                  <a:gd name="T15" fmla="*/ 4 h 8"/>
                  <a:gd name="T16" fmla="*/ 1 w 24"/>
                  <a:gd name="T17" fmla="*/ 4 h 8"/>
                  <a:gd name="T18" fmla="*/ 1 w 24"/>
                  <a:gd name="T19" fmla="*/ 4 h 8"/>
                  <a:gd name="T20" fmla="*/ 24 w 24"/>
                  <a:gd name="T21" fmla="*/ 0 h 8"/>
                  <a:gd name="T22" fmla="*/ 24 w 24"/>
                  <a:gd name="T23" fmla="*/ 0 h 8"/>
                  <a:gd name="T24" fmla="*/ 24 w 24"/>
                  <a:gd name="T25" fmla="*/ 0 h 8"/>
                  <a:gd name="T26" fmla="*/ 24 w 24"/>
                  <a:gd name="T27" fmla="*/ 0 h 8"/>
                  <a:gd name="T28" fmla="*/ 24 w 24"/>
                  <a:gd name="T29" fmla="*/ 2 h 8"/>
                  <a:gd name="T30" fmla="*/ 24 w 24"/>
                  <a:gd name="T31" fmla="*/ 2 h 8"/>
                  <a:gd name="T32" fmla="*/ 24 w 24"/>
                  <a:gd name="T33" fmla="*/ 2 h 8"/>
                  <a:gd name="T34" fmla="*/ 22 w 24"/>
                  <a:gd name="T35" fmla="*/ 2 h 8"/>
                  <a:gd name="T36" fmla="*/ 22 w 24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4" h="8">
                    <a:moveTo>
                      <a:pt x="22" y="4"/>
                    </a:moveTo>
                    <a:lnTo>
                      <a:pt x="0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7AC4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2" name="Freeform 5604"/>
              <p:cNvSpPr>
                <a:spLocks/>
              </p:cNvSpPr>
              <p:nvPr/>
            </p:nvSpPr>
            <p:spPr bwMode="auto">
              <a:xfrm>
                <a:off x="4221" y="1620"/>
                <a:ext cx="23" cy="10"/>
              </a:xfrm>
              <a:custGeom>
                <a:avLst/>
                <a:gdLst>
                  <a:gd name="T0" fmla="*/ 23 w 23"/>
                  <a:gd name="T1" fmla="*/ 6 h 10"/>
                  <a:gd name="T2" fmla="*/ 0 w 23"/>
                  <a:gd name="T3" fmla="*/ 10 h 10"/>
                  <a:gd name="T4" fmla="*/ 0 w 23"/>
                  <a:gd name="T5" fmla="*/ 8 h 10"/>
                  <a:gd name="T6" fmla="*/ 0 w 23"/>
                  <a:gd name="T7" fmla="*/ 8 h 10"/>
                  <a:gd name="T8" fmla="*/ 0 w 23"/>
                  <a:gd name="T9" fmla="*/ 8 h 10"/>
                  <a:gd name="T10" fmla="*/ 0 w 23"/>
                  <a:gd name="T11" fmla="*/ 8 h 10"/>
                  <a:gd name="T12" fmla="*/ 0 w 23"/>
                  <a:gd name="T13" fmla="*/ 6 h 10"/>
                  <a:gd name="T14" fmla="*/ 0 w 23"/>
                  <a:gd name="T15" fmla="*/ 6 h 10"/>
                  <a:gd name="T16" fmla="*/ 0 w 23"/>
                  <a:gd name="T17" fmla="*/ 6 h 10"/>
                  <a:gd name="T18" fmla="*/ 0 w 23"/>
                  <a:gd name="T19" fmla="*/ 6 h 10"/>
                  <a:gd name="T20" fmla="*/ 23 w 23"/>
                  <a:gd name="T21" fmla="*/ 0 h 10"/>
                  <a:gd name="T22" fmla="*/ 23 w 23"/>
                  <a:gd name="T23" fmla="*/ 2 h 10"/>
                  <a:gd name="T24" fmla="*/ 23 w 23"/>
                  <a:gd name="T25" fmla="*/ 2 h 10"/>
                  <a:gd name="T26" fmla="*/ 23 w 23"/>
                  <a:gd name="T27" fmla="*/ 2 h 10"/>
                  <a:gd name="T28" fmla="*/ 23 w 23"/>
                  <a:gd name="T29" fmla="*/ 4 h 10"/>
                  <a:gd name="T30" fmla="*/ 23 w 23"/>
                  <a:gd name="T31" fmla="*/ 4 h 10"/>
                  <a:gd name="T32" fmla="*/ 23 w 23"/>
                  <a:gd name="T33" fmla="*/ 4 h 10"/>
                  <a:gd name="T34" fmla="*/ 23 w 23"/>
                  <a:gd name="T35" fmla="*/ 4 h 10"/>
                  <a:gd name="T36" fmla="*/ 23 w 23"/>
                  <a:gd name="T37" fmla="*/ 6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10">
                    <a:moveTo>
                      <a:pt x="23" y="6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7DC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3" name="Freeform 5605"/>
              <p:cNvSpPr>
                <a:spLocks/>
              </p:cNvSpPr>
              <p:nvPr/>
            </p:nvSpPr>
            <p:spPr bwMode="auto">
              <a:xfrm>
                <a:off x="4221" y="1618"/>
                <a:ext cx="23" cy="10"/>
              </a:xfrm>
              <a:custGeom>
                <a:avLst/>
                <a:gdLst>
                  <a:gd name="T0" fmla="*/ 23 w 23"/>
                  <a:gd name="T1" fmla="*/ 6 h 10"/>
                  <a:gd name="T2" fmla="*/ 0 w 23"/>
                  <a:gd name="T3" fmla="*/ 10 h 10"/>
                  <a:gd name="T4" fmla="*/ 0 w 23"/>
                  <a:gd name="T5" fmla="*/ 8 h 10"/>
                  <a:gd name="T6" fmla="*/ 0 w 23"/>
                  <a:gd name="T7" fmla="*/ 8 h 10"/>
                  <a:gd name="T8" fmla="*/ 0 w 23"/>
                  <a:gd name="T9" fmla="*/ 8 h 10"/>
                  <a:gd name="T10" fmla="*/ 0 w 23"/>
                  <a:gd name="T11" fmla="*/ 8 h 10"/>
                  <a:gd name="T12" fmla="*/ 0 w 23"/>
                  <a:gd name="T13" fmla="*/ 6 h 10"/>
                  <a:gd name="T14" fmla="*/ 0 w 23"/>
                  <a:gd name="T15" fmla="*/ 6 h 10"/>
                  <a:gd name="T16" fmla="*/ 0 w 23"/>
                  <a:gd name="T17" fmla="*/ 6 h 10"/>
                  <a:gd name="T18" fmla="*/ 0 w 23"/>
                  <a:gd name="T19" fmla="*/ 6 h 10"/>
                  <a:gd name="T20" fmla="*/ 23 w 23"/>
                  <a:gd name="T21" fmla="*/ 0 h 10"/>
                  <a:gd name="T22" fmla="*/ 23 w 23"/>
                  <a:gd name="T23" fmla="*/ 2 h 10"/>
                  <a:gd name="T24" fmla="*/ 23 w 23"/>
                  <a:gd name="T25" fmla="*/ 2 h 10"/>
                  <a:gd name="T26" fmla="*/ 23 w 23"/>
                  <a:gd name="T27" fmla="*/ 2 h 10"/>
                  <a:gd name="T28" fmla="*/ 23 w 23"/>
                  <a:gd name="T29" fmla="*/ 2 h 10"/>
                  <a:gd name="T30" fmla="*/ 23 w 23"/>
                  <a:gd name="T31" fmla="*/ 4 h 10"/>
                  <a:gd name="T32" fmla="*/ 23 w 23"/>
                  <a:gd name="T33" fmla="*/ 4 h 10"/>
                  <a:gd name="T34" fmla="*/ 23 w 23"/>
                  <a:gd name="T35" fmla="*/ 4 h 10"/>
                  <a:gd name="T36" fmla="*/ 23 w 23"/>
                  <a:gd name="T37" fmla="*/ 6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" h="10">
                    <a:moveTo>
                      <a:pt x="23" y="6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7DC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4" name="Freeform 5606"/>
              <p:cNvSpPr>
                <a:spLocks/>
              </p:cNvSpPr>
              <p:nvPr/>
            </p:nvSpPr>
            <p:spPr bwMode="auto">
              <a:xfrm>
                <a:off x="4221" y="1617"/>
                <a:ext cx="25" cy="9"/>
              </a:xfrm>
              <a:custGeom>
                <a:avLst/>
                <a:gdLst>
                  <a:gd name="T0" fmla="*/ 23 w 25"/>
                  <a:gd name="T1" fmla="*/ 3 h 9"/>
                  <a:gd name="T2" fmla="*/ 0 w 25"/>
                  <a:gd name="T3" fmla="*/ 9 h 9"/>
                  <a:gd name="T4" fmla="*/ 0 w 25"/>
                  <a:gd name="T5" fmla="*/ 7 h 9"/>
                  <a:gd name="T6" fmla="*/ 0 w 25"/>
                  <a:gd name="T7" fmla="*/ 7 h 9"/>
                  <a:gd name="T8" fmla="*/ 0 w 25"/>
                  <a:gd name="T9" fmla="*/ 7 h 9"/>
                  <a:gd name="T10" fmla="*/ 0 w 25"/>
                  <a:gd name="T11" fmla="*/ 7 h 9"/>
                  <a:gd name="T12" fmla="*/ 0 w 25"/>
                  <a:gd name="T13" fmla="*/ 5 h 9"/>
                  <a:gd name="T14" fmla="*/ 0 w 25"/>
                  <a:gd name="T15" fmla="*/ 5 h 9"/>
                  <a:gd name="T16" fmla="*/ 0 w 25"/>
                  <a:gd name="T17" fmla="*/ 5 h 9"/>
                  <a:gd name="T18" fmla="*/ 0 w 25"/>
                  <a:gd name="T19" fmla="*/ 5 h 9"/>
                  <a:gd name="T20" fmla="*/ 25 w 25"/>
                  <a:gd name="T21" fmla="*/ 0 h 9"/>
                  <a:gd name="T22" fmla="*/ 25 w 25"/>
                  <a:gd name="T23" fmla="*/ 1 h 9"/>
                  <a:gd name="T24" fmla="*/ 25 w 25"/>
                  <a:gd name="T25" fmla="*/ 1 h 9"/>
                  <a:gd name="T26" fmla="*/ 25 w 25"/>
                  <a:gd name="T27" fmla="*/ 1 h 9"/>
                  <a:gd name="T28" fmla="*/ 23 w 25"/>
                  <a:gd name="T29" fmla="*/ 1 h 9"/>
                  <a:gd name="T30" fmla="*/ 23 w 25"/>
                  <a:gd name="T31" fmla="*/ 3 h 9"/>
                  <a:gd name="T32" fmla="*/ 23 w 25"/>
                  <a:gd name="T33" fmla="*/ 3 h 9"/>
                  <a:gd name="T34" fmla="*/ 23 w 25"/>
                  <a:gd name="T35" fmla="*/ 3 h 9"/>
                  <a:gd name="T36" fmla="*/ 23 w 25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" h="9">
                    <a:moveTo>
                      <a:pt x="23" y="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7DC6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5" name="Freeform 5607"/>
              <p:cNvSpPr>
                <a:spLocks/>
              </p:cNvSpPr>
              <p:nvPr/>
            </p:nvSpPr>
            <p:spPr bwMode="auto">
              <a:xfrm>
                <a:off x="4221" y="1615"/>
                <a:ext cx="25" cy="9"/>
              </a:xfrm>
              <a:custGeom>
                <a:avLst/>
                <a:gdLst>
                  <a:gd name="T0" fmla="*/ 23 w 25"/>
                  <a:gd name="T1" fmla="*/ 3 h 9"/>
                  <a:gd name="T2" fmla="*/ 0 w 25"/>
                  <a:gd name="T3" fmla="*/ 9 h 9"/>
                  <a:gd name="T4" fmla="*/ 0 w 25"/>
                  <a:gd name="T5" fmla="*/ 7 h 9"/>
                  <a:gd name="T6" fmla="*/ 0 w 25"/>
                  <a:gd name="T7" fmla="*/ 7 h 9"/>
                  <a:gd name="T8" fmla="*/ 0 w 25"/>
                  <a:gd name="T9" fmla="*/ 7 h 9"/>
                  <a:gd name="T10" fmla="*/ 0 w 25"/>
                  <a:gd name="T11" fmla="*/ 7 h 9"/>
                  <a:gd name="T12" fmla="*/ 0 w 25"/>
                  <a:gd name="T13" fmla="*/ 5 h 9"/>
                  <a:gd name="T14" fmla="*/ 0 w 25"/>
                  <a:gd name="T15" fmla="*/ 5 h 9"/>
                  <a:gd name="T16" fmla="*/ 0 w 25"/>
                  <a:gd name="T17" fmla="*/ 5 h 9"/>
                  <a:gd name="T18" fmla="*/ 0 w 25"/>
                  <a:gd name="T19" fmla="*/ 3 h 9"/>
                  <a:gd name="T20" fmla="*/ 25 w 25"/>
                  <a:gd name="T21" fmla="*/ 0 h 9"/>
                  <a:gd name="T22" fmla="*/ 25 w 25"/>
                  <a:gd name="T23" fmla="*/ 2 h 9"/>
                  <a:gd name="T24" fmla="*/ 25 w 25"/>
                  <a:gd name="T25" fmla="*/ 2 h 9"/>
                  <a:gd name="T26" fmla="*/ 25 w 25"/>
                  <a:gd name="T27" fmla="*/ 2 h 9"/>
                  <a:gd name="T28" fmla="*/ 25 w 25"/>
                  <a:gd name="T29" fmla="*/ 2 h 9"/>
                  <a:gd name="T30" fmla="*/ 25 w 25"/>
                  <a:gd name="T31" fmla="*/ 3 h 9"/>
                  <a:gd name="T32" fmla="*/ 25 w 25"/>
                  <a:gd name="T33" fmla="*/ 3 h 9"/>
                  <a:gd name="T34" fmla="*/ 25 w 25"/>
                  <a:gd name="T35" fmla="*/ 3 h 9"/>
                  <a:gd name="T36" fmla="*/ 23 w 25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" h="9">
                    <a:moveTo>
                      <a:pt x="23" y="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7FC7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6" name="Freeform 5608"/>
              <p:cNvSpPr>
                <a:spLocks/>
              </p:cNvSpPr>
              <p:nvPr/>
            </p:nvSpPr>
            <p:spPr bwMode="auto">
              <a:xfrm>
                <a:off x="4221" y="1613"/>
                <a:ext cx="25" cy="9"/>
              </a:xfrm>
              <a:custGeom>
                <a:avLst/>
                <a:gdLst>
                  <a:gd name="T0" fmla="*/ 25 w 25"/>
                  <a:gd name="T1" fmla="*/ 4 h 9"/>
                  <a:gd name="T2" fmla="*/ 0 w 25"/>
                  <a:gd name="T3" fmla="*/ 9 h 9"/>
                  <a:gd name="T4" fmla="*/ 0 w 25"/>
                  <a:gd name="T5" fmla="*/ 7 h 9"/>
                  <a:gd name="T6" fmla="*/ 0 w 25"/>
                  <a:gd name="T7" fmla="*/ 7 h 9"/>
                  <a:gd name="T8" fmla="*/ 0 w 25"/>
                  <a:gd name="T9" fmla="*/ 7 h 9"/>
                  <a:gd name="T10" fmla="*/ 0 w 25"/>
                  <a:gd name="T11" fmla="*/ 5 h 9"/>
                  <a:gd name="T12" fmla="*/ 0 w 25"/>
                  <a:gd name="T13" fmla="*/ 5 h 9"/>
                  <a:gd name="T14" fmla="*/ 0 w 25"/>
                  <a:gd name="T15" fmla="*/ 5 h 9"/>
                  <a:gd name="T16" fmla="*/ 0 w 25"/>
                  <a:gd name="T17" fmla="*/ 5 h 9"/>
                  <a:gd name="T18" fmla="*/ 0 w 25"/>
                  <a:gd name="T19" fmla="*/ 4 h 9"/>
                  <a:gd name="T20" fmla="*/ 25 w 25"/>
                  <a:gd name="T21" fmla="*/ 0 h 9"/>
                  <a:gd name="T22" fmla="*/ 25 w 25"/>
                  <a:gd name="T23" fmla="*/ 0 h 9"/>
                  <a:gd name="T24" fmla="*/ 25 w 25"/>
                  <a:gd name="T25" fmla="*/ 2 h 9"/>
                  <a:gd name="T26" fmla="*/ 25 w 25"/>
                  <a:gd name="T27" fmla="*/ 2 h 9"/>
                  <a:gd name="T28" fmla="*/ 25 w 25"/>
                  <a:gd name="T29" fmla="*/ 2 h 9"/>
                  <a:gd name="T30" fmla="*/ 25 w 25"/>
                  <a:gd name="T31" fmla="*/ 4 h 9"/>
                  <a:gd name="T32" fmla="*/ 25 w 25"/>
                  <a:gd name="T33" fmla="*/ 4 h 9"/>
                  <a:gd name="T34" fmla="*/ 25 w 25"/>
                  <a:gd name="T35" fmla="*/ 4 h 9"/>
                  <a:gd name="T36" fmla="*/ 25 w 25"/>
                  <a:gd name="T37" fmla="*/ 4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" h="9">
                    <a:moveTo>
                      <a:pt x="25" y="4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7FC7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7" name="Freeform 5609"/>
              <p:cNvSpPr>
                <a:spLocks/>
              </p:cNvSpPr>
              <p:nvPr/>
            </p:nvSpPr>
            <p:spPr bwMode="auto">
              <a:xfrm>
                <a:off x="4221" y="1611"/>
                <a:ext cx="26" cy="7"/>
              </a:xfrm>
              <a:custGeom>
                <a:avLst/>
                <a:gdLst>
                  <a:gd name="T0" fmla="*/ 25 w 26"/>
                  <a:gd name="T1" fmla="*/ 4 h 7"/>
                  <a:gd name="T2" fmla="*/ 0 w 26"/>
                  <a:gd name="T3" fmla="*/ 7 h 7"/>
                  <a:gd name="T4" fmla="*/ 0 w 26"/>
                  <a:gd name="T5" fmla="*/ 7 h 7"/>
                  <a:gd name="T6" fmla="*/ 0 w 26"/>
                  <a:gd name="T7" fmla="*/ 7 h 7"/>
                  <a:gd name="T8" fmla="*/ 0 w 26"/>
                  <a:gd name="T9" fmla="*/ 7 h 7"/>
                  <a:gd name="T10" fmla="*/ 0 w 26"/>
                  <a:gd name="T11" fmla="*/ 6 h 7"/>
                  <a:gd name="T12" fmla="*/ 0 w 26"/>
                  <a:gd name="T13" fmla="*/ 6 h 7"/>
                  <a:gd name="T14" fmla="*/ 0 w 26"/>
                  <a:gd name="T15" fmla="*/ 6 h 7"/>
                  <a:gd name="T16" fmla="*/ 0 w 26"/>
                  <a:gd name="T17" fmla="*/ 6 h 7"/>
                  <a:gd name="T18" fmla="*/ 0 w 26"/>
                  <a:gd name="T19" fmla="*/ 4 h 7"/>
                  <a:gd name="T20" fmla="*/ 26 w 26"/>
                  <a:gd name="T21" fmla="*/ 0 h 7"/>
                  <a:gd name="T22" fmla="*/ 26 w 26"/>
                  <a:gd name="T23" fmla="*/ 0 h 7"/>
                  <a:gd name="T24" fmla="*/ 26 w 26"/>
                  <a:gd name="T25" fmla="*/ 2 h 7"/>
                  <a:gd name="T26" fmla="*/ 25 w 26"/>
                  <a:gd name="T27" fmla="*/ 2 h 7"/>
                  <a:gd name="T28" fmla="*/ 25 w 26"/>
                  <a:gd name="T29" fmla="*/ 2 h 7"/>
                  <a:gd name="T30" fmla="*/ 25 w 26"/>
                  <a:gd name="T31" fmla="*/ 2 h 7"/>
                  <a:gd name="T32" fmla="*/ 25 w 26"/>
                  <a:gd name="T33" fmla="*/ 4 h 7"/>
                  <a:gd name="T34" fmla="*/ 25 w 26"/>
                  <a:gd name="T35" fmla="*/ 4 h 7"/>
                  <a:gd name="T36" fmla="*/ 25 w 26"/>
                  <a:gd name="T37" fmla="*/ 4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7">
                    <a:moveTo>
                      <a:pt x="25" y="4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7FC7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8" name="Freeform 5610"/>
              <p:cNvSpPr>
                <a:spLocks/>
              </p:cNvSpPr>
              <p:nvPr/>
            </p:nvSpPr>
            <p:spPr bwMode="auto">
              <a:xfrm>
                <a:off x="4221" y="1609"/>
                <a:ext cx="26" cy="8"/>
              </a:xfrm>
              <a:custGeom>
                <a:avLst/>
                <a:gdLst>
                  <a:gd name="T0" fmla="*/ 25 w 26"/>
                  <a:gd name="T1" fmla="*/ 4 h 8"/>
                  <a:gd name="T2" fmla="*/ 0 w 26"/>
                  <a:gd name="T3" fmla="*/ 8 h 8"/>
                  <a:gd name="T4" fmla="*/ 0 w 26"/>
                  <a:gd name="T5" fmla="*/ 8 h 8"/>
                  <a:gd name="T6" fmla="*/ 0 w 26"/>
                  <a:gd name="T7" fmla="*/ 8 h 8"/>
                  <a:gd name="T8" fmla="*/ 0 w 26"/>
                  <a:gd name="T9" fmla="*/ 8 h 8"/>
                  <a:gd name="T10" fmla="*/ 0 w 26"/>
                  <a:gd name="T11" fmla="*/ 6 h 8"/>
                  <a:gd name="T12" fmla="*/ 0 w 26"/>
                  <a:gd name="T13" fmla="*/ 6 h 8"/>
                  <a:gd name="T14" fmla="*/ 0 w 26"/>
                  <a:gd name="T15" fmla="*/ 6 h 8"/>
                  <a:gd name="T16" fmla="*/ 2 w 26"/>
                  <a:gd name="T17" fmla="*/ 6 h 8"/>
                  <a:gd name="T18" fmla="*/ 2 w 26"/>
                  <a:gd name="T19" fmla="*/ 4 h 8"/>
                  <a:gd name="T20" fmla="*/ 26 w 26"/>
                  <a:gd name="T21" fmla="*/ 0 h 8"/>
                  <a:gd name="T22" fmla="*/ 26 w 26"/>
                  <a:gd name="T23" fmla="*/ 0 h 8"/>
                  <a:gd name="T24" fmla="*/ 26 w 26"/>
                  <a:gd name="T25" fmla="*/ 2 h 8"/>
                  <a:gd name="T26" fmla="*/ 26 w 26"/>
                  <a:gd name="T27" fmla="*/ 2 h 8"/>
                  <a:gd name="T28" fmla="*/ 26 w 26"/>
                  <a:gd name="T29" fmla="*/ 2 h 8"/>
                  <a:gd name="T30" fmla="*/ 26 w 26"/>
                  <a:gd name="T31" fmla="*/ 2 h 8"/>
                  <a:gd name="T32" fmla="*/ 26 w 26"/>
                  <a:gd name="T33" fmla="*/ 4 h 8"/>
                  <a:gd name="T34" fmla="*/ 25 w 26"/>
                  <a:gd name="T35" fmla="*/ 4 h 8"/>
                  <a:gd name="T36" fmla="*/ 25 w 26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8">
                    <a:moveTo>
                      <a:pt x="25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7FC7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9" name="Freeform 5611"/>
              <p:cNvSpPr>
                <a:spLocks/>
              </p:cNvSpPr>
              <p:nvPr/>
            </p:nvSpPr>
            <p:spPr bwMode="auto">
              <a:xfrm>
                <a:off x="4221" y="1607"/>
                <a:ext cx="28" cy="8"/>
              </a:xfrm>
              <a:custGeom>
                <a:avLst/>
                <a:gdLst>
                  <a:gd name="T0" fmla="*/ 26 w 28"/>
                  <a:gd name="T1" fmla="*/ 4 h 8"/>
                  <a:gd name="T2" fmla="*/ 0 w 28"/>
                  <a:gd name="T3" fmla="*/ 8 h 8"/>
                  <a:gd name="T4" fmla="*/ 0 w 28"/>
                  <a:gd name="T5" fmla="*/ 8 h 8"/>
                  <a:gd name="T6" fmla="*/ 0 w 28"/>
                  <a:gd name="T7" fmla="*/ 8 h 8"/>
                  <a:gd name="T8" fmla="*/ 2 w 28"/>
                  <a:gd name="T9" fmla="*/ 8 h 8"/>
                  <a:gd name="T10" fmla="*/ 2 w 28"/>
                  <a:gd name="T11" fmla="*/ 6 h 8"/>
                  <a:gd name="T12" fmla="*/ 2 w 28"/>
                  <a:gd name="T13" fmla="*/ 6 h 8"/>
                  <a:gd name="T14" fmla="*/ 2 w 28"/>
                  <a:gd name="T15" fmla="*/ 6 h 8"/>
                  <a:gd name="T16" fmla="*/ 2 w 28"/>
                  <a:gd name="T17" fmla="*/ 6 h 8"/>
                  <a:gd name="T18" fmla="*/ 2 w 28"/>
                  <a:gd name="T19" fmla="*/ 4 h 8"/>
                  <a:gd name="T20" fmla="*/ 28 w 28"/>
                  <a:gd name="T21" fmla="*/ 0 h 8"/>
                  <a:gd name="T22" fmla="*/ 26 w 28"/>
                  <a:gd name="T23" fmla="*/ 0 h 8"/>
                  <a:gd name="T24" fmla="*/ 26 w 28"/>
                  <a:gd name="T25" fmla="*/ 2 h 8"/>
                  <a:gd name="T26" fmla="*/ 26 w 28"/>
                  <a:gd name="T27" fmla="*/ 2 h 8"/>
                  <a:gd name="T28" fmla="*/ 26 w 28"/>
                  <a:gd name="T29" fmla="*/ 2 h 8"/>
                  <a:gd name="T30" fmla="*/ 26 w 28"/>
                  <a:gd name="T31" fmla="*/ 2 h 8"/>
                  <a:gd name="T32" fmla="*/ 26 w 28"/>
                  <a:gd name="T33" fmla="*/ 4 h 8"/>
                  <a:gd name="T34" fmla="*/ 26 w 28"/>
                  <a:gd name="T35" fmla="*/ 4 h 8"/>
                  <a:gd name="T36" fmla="*/ 26 w 28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8">
                    <a:moveTo>
                      <a:pt x="26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82C8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0" name="Freeform 5612"/>
              <p:cNvSpPr>
                <a:spLocks/>
              </p:cNvSpPr>
              <p:nvPr/>
            </p:nvSpPr>
            <p:spPr bwMode="auto">
              <a:xfrm>
                <a:off x="4223" y="1605"/>
                <a:ext cx="26" cy="8"/>
              </a:xfrm>
              <a:custGeom>
                <a:avLst/>
                <a:gdLst>
                  <a:gd name="T0" fmla="*/ 24 w 26"/>
                  <a:gd name="T1" fmla="*/ 4 h 8"/>
                  <a:gd name="T2" fmla="*/ 0 w 26"/>
                  <a:gd name="T3" fmla="*/ 8 h 8"/>
                  <a:gd name="T4" fmla="*/ 0 w 26"/>
                  <a:gd name="T5" fmla="*/ 8 h 8"/>
                  <a:gd name="T6" fmla="*/ 0 w 26"/>
                  <a:gd name="T7" fmla="*/ 8 h 8"/>
                  <a:gd name="T8" fmla="*/ 0 w 26"/>
                  <a:gd name="T9" fmla="*/ 8 h 8"/>
                  <a:gd name="T10" fmla="*/ 0 w 26"/>
                  <a:gd name="T11" fmla="*/ 6 h 8"/>
                  <a:gd name="T12" fmla="*/ 0 w 26"/>
                  <a:gd name="T13" fmla="*/ 6 h 8"/>
                  <a:gd name="T14" fmla="*/ 0 w 26"/>
                  <a:gd name="T15" fmla="*/ 6 h 8"/>
                  <a:gd name="T16" fmla="*/ 0 w 26"/>
                  <a:gd name="T17" fmla="*/ 6 h 8"/>
                  <a:gd name="T18" fmla="*/ 0 w 26"/>
                  <a:gd name="T19" fmla="*/ 4 h 8"/>
                  <a:gd name="T20" fmla="*/ 26 w 26"/>
                  <a:gd name="T21" fmla="*/ 0 h 8"/>
                  <a:gd name="T22" fmla="*/ 26 w 26"/>
                  <a:gd name="T23" fmla="*/ 0 h 8"/>
                  <a:gd name="T24" fmla="*/ 26 w 26"/>
                  <a:gd name="T25" fmla="*/ 0 h 8"/>
                  <a:gd name="T26" fmla="*/ 26 w 26"/>
                  <a:gd name="T27" fmla="*/ 2 h 8"/>
                  <a:gd name="T28" fmla="*/ 26 w 26"/>
                  <a:gd name="T29" fmla="*/ 2 h 8"/>
                  <a:gd name="T30" fmla="*/ 24 w 26"/>
                  <a:gd name="T31" fmla="*/ 2 h 8"/>
                  <a:gd name="T32" fmla="*/ 24 w 26"/>
                  <a:gd name="T33" fmla="*/ 4 h 8"/>
                  <a:gd name="T34" fmla="*/ 24 w 26"/>
                  <a:gd name="T35" fmla="*/ 4 h 8"/>
                  <a:gd name="T36" fmla="*/ 24 w 26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8">
                    <a:moveTo>
                      <a:pt x="24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82C8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1" name="Freeform 5613"/>
              <p:cNvSpPr>
                <a:spLocks/>
              </p:cNvSpPr>
              <p:nvPr/>
            </p:nvSpPr>
            <p:spPr bwMode="auto">
              <a:xfrm>
                <a:off x="4223" y="1603"/>
                <a:ext cx="26" cy="8"/>
              </a:xfrm>
              <a:custGeom>
                <a:avLst/>
                <a:gdLst>
                  <a:gd name="T0" fmla="*/ 26 w 26"/>
                  <a:gd name="T1" fmla="*/ 4 h 8"/>
                  <a:gd name="T2" fmla="*/ 0 w 26"/>
                  <a:gd name="T3" fmla="*/ 8 h 8"/>
                  <a:gd name="T4" fmla="*/ 0 w 26"/>
                  <a:gd name="T5" fmla="*/ 8 h 8"/>
                  <a:gd name="T6" fmla="*/ 0 w 26"/>
                  <a:gd name="T7" fmla="*/ 8 h 8"/>
                  <a:gd name="T8" fmla="*/ 0 w 26"/>
                  <a:gd name="T9" fmla="*/ 8 h 8"/>
                  <a:gd name="T10" fmla="*/ 0 w 26"/>
                  <a:gd name="T11" fmla="*/ 6 h 8"/>
                  <a:gd name="T12" fmla="*/ 0 w 26"/>
                  <a:gd name="T13" fmla="*/ 6 h 8"/>
                  <a:gd name="T14" fmla="*/ 0 w 26"/>
                  <a:gd name="T15" fmla="*/ 6 h 8"/>
                  <a:gd name="T16" fmla="*/ 0 w 26"/>
                  <a:gd name="T17" fmla="*/ 6 h 8"/>
                  <a:gd name="T18" fmla="*/ 0 w 26"/>
                  <a:gd name="T19" fmla="*/ 4 h 8"/>
                  <a:gd name="T20" fmla="*/ 26 w 26"/>
                  <a:gd name="T21" fmla="*/ 0 h 8"/>
                  <a:gd name="T22" fmla="*/ 26 w 26"/>
                  <a:gd name="T23" fmla="*/ 0 h 8"/>
                  <a:gd name="T24" fmla="*/ 26 w 26"/>
                  <a:gd name="T25" fmla="*/ 0 h 8"/>
                  <a:gd name="T26" fmla="*/ 26 w 26"/>
                  <a:gd name="T27" fmla="*/ 2 h 8"/>
                  <a:gd name="T28" fmla="*/ 26 w 26"/>
                  <a:gd name="T29" fmla="*/ 2 h 8"/>
                  <a:gd name="T30" fmla="*/ 26 w 26"/>
                  <a:gd name="T31" fmla="*/ 2 h 8"/>
                  <a:gd name="T32" fmla="*/ 26 w 26"/>
                  <a:gd name="T33" fmla="*/ 2 h 8"/>
                  <a:gd name="T34" fmla="*/ 26 w 26"/>
                  <a:gd name="T35" fmla="*/ 4 h 8"/>
                  <a:gd name="T36" fmla="*/ 26 w 26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8">
                    <a:moveTo>
                      <a:pt x="26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82C8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2" name="Freeform 5614"/>
              <p:cNvSpPr>
                <a:spLocks/>
              </p:cNvSpPr>
              <p:nvPr/>
            </p:nvSpPr>
            <p:spPr bwMode="auto">
              <a:xfrm>
                <a:off x="4223" y="1601"/>
                <a:ext cx="28" cy="8"/>
              </a:xfrm>
              <a:custGeom>
                <a:avLst/>
                <a:gdLst>
                  <a:gd name="T0" fmla="*/ 26 w 28"/>
                  <a:gd name="T1" fmla="*/ 4 h 8"/>
                  <a:gd name="T2" fmla="*/ 0 w 28"/>
                  <a:gd name="T3" fmla="*/ 8 h 8"/>
                  <a:gd name="T4" fmla="*/ 0 w 28"/>
                  <a:gd name="T5" fmla="*/ 8 h 8"/>
                  <a:gd name="T6" fmla="*/ 0 w 28"/>
                  <a:gd name="T7" fmla="*/ 8 h 8"/>
                  <a:gd name="T8" fmla="*/ 0 w 28"/>
                  <a:gd name="T9" fmla="*/ 8 h 8"/>
                  <a:gd name="T10" fmla="*/ 0 w 28"/>
                  <a:gd name="T11" fmla="*/ 6 h 8"/>
                  <a:gd name="T12" fmla="*/ 0 w 28"/>
                  <a:gd name="T13" fmla="*/ 6 h 8"/>
                  <a:gd name="T14" fmla="*/ 0 w 28"/>
                  <a:gd name="T15" fmla="*/ 6 h 8"/>
                  <a:gd name="T16" fmla="*/ 0 w 28"/>
                  <a:gd name="T17" fmla="*/ 4 h 8"/>
                  <a:gd name="T18" fmla="*/ 0 w 28"/>
                  <a:gd name="T19" fmla="*/ 4 h 8"/>
                  <a:gd name="T20" fmla="*/ 28 w 28"/>
                  <a:gd name="T21" fmla="*/ 0 h 8"/>
                  <a:gd name="T22" fmla="*/ 28 w 28"/>
                  <a:gd name="T23" fmla="*/ 0 h 8"/>
                  <a:gd name="T24" fmla="*/ 28 w 28"/>
                  <a:gd name="T25" fmla="*/ 0 h 8"/>
                  <a:gd name="T26" fmla="*/ 28 w 28"/>
                  <a:gd name="T27" fmla="*/ 2 h 8"/>
                  <a:gd name="T28" fmla="*/ 26 w 28"/>
                  <a:gd name="T29" fmla="*/ 2 h 8"/>
                  <a:gd name="T30" fmla="*/ 26 w 28"/>
                  <a:gd name="T31" fmla="*/ 2 h 8"/>
                  <a:gd name="T32" fmla="*/ 26 w 28"/>
                  <a:gd name="T33" fmla="*/ 2 h 8"/>
                  <a:gd name="T34" fmla="*/ 26 w 28"/>
                  <a:gd name="T35" fmla="*/ 4 h 8"/>
                  <a:gd name="T36" fmla="*/ 26 w 28"/>
                  <a:gd name="T37" fmla="*/ 4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8">
                    <a:moveTo>
                      <a:pt x="26" y="4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82C8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3" name="Freeform 5615"/>
              <p:cNvSpPr>
                <a:spLocks/>
              </p:cNvSpPr>
              <p:nvPr/>
            </p:nvSpPr>
            <p:spPr bwMode="auto">
              <a:xfrm>
                <a:off x="4223" y="1600"/>
                <a:ext cx="28" cy="7"/>
              </a:xfrm>
              <a:custGeom>
                <a:avLst/>
                <a:gdLst>
                  <a:gd name="T0" fmla="*/ 26 w 28"/>
                  <a:gd name="T1" fmla="*/ 3 h 7"/>
                  <a:gd name="T2" fmla="*/ 0 w 28"/>
                  <a:gd name="T3" fmla="*/ 7 h 7"/>
                  <a:gd name="T4" fmla="*/ 0 w 28"/>
                  <a:gd name="T5" fmla="*/ 7 h 7"/>
                  <a:gd name="T6" fmla="*/ 0 w 28"/>
                  <a:gd name="T7" fmla="*/ 7 h 7"/>
                  <a:gd name="T8" fmla="*/ 0 w 28"/>
                  <a:gd name="T9" fmla="*/ 5 h 7"/>
                  <a:gd name="T10" fmla="*/ 0 w 28"/>
                  <a:gd name="T11" fmla="*/ 5 h 7"/>
                  <a:gd name="T12" fmla="*/ 0 w 28"/>
                  <a:gd name="T13" fmla="*/ 5 h 7"/>
                  <a:gd name="T14" fmla="*/ 0 w 28"/>
                  <a:gd name="T15" fmla="*/ 5 h 7"/>
                  <a:gd name="T16" fmla="*/ 0 w 28"/>
                  <a:gd name="T17" fmla="*/ 3 h 7"/>
                  <a:gd name="T18" fmla="*/ 0 w 28"/>
                  <a:gd name="T19" fmla="*/ 3 h 7"/>
                  <a:gd name="T20" fmla="*/ 28 w 28"/>
                  <a:gd name="T21" fmla="*/ 0 h 7"/>
                  <a:gd name="T22" fmla="*/ 28 w 28"/>
                  <a:gd name="T23" fmla="*/ 0 h 7"/>
                  <a:gd name="T24" fmla="*/ 28 w 28"/>
                  <a:gd name="T25" fmla="*/ 0 h 7"/>
                  <a:gd name="T26" fmla="*/ 28 w 28"/>
                  <a:gd name="T27" fmla="*/ 0 h 7"/>
                  <a:gd name="T28" fmla="*/ 28 w 28"/>
                  <a:gd name="T29" fmla="*/ 1 h 7"/>
                  <a:gd name="T30" fmla="*/ 28 w 28"/>
                  <a:gd name="T31" fmla="*/ 1 h 7"/>
                  <a:gd name="T32" fmla="*/ 28 w 28"/>
                  <a:gd name="T33" fmla="*/ 1 h 7"/>
                  <a:gd name="T34" fmla="*/ 28 w 28"/>
                  <a:gd name="T35" fmla="*/ 3 h 7"/>
                  <a:gd name="T36" fmla="*/ 26 w 28"/>
                  <a:gd name="T37" fmla="*/ 3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84C9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4" name="Freeform 5616"/>
              <p:cNvSpPr>
                <a:spLocks/>
              </p:cNvSpPr>
              <p:nvPr/>
            </p:nvSpPr>
            <p:spPr bwMode="auto">
              <a:xfrm>
                <a:off x="4223" y="1598"/>
                <a:ext cx="29" cy="7"/>
              </a:xfrm>
              <a:custGeom>
                <a:avLst/>
                <a:gdLst>
                  <a:gd name="T0" fmla="*/ 28 w 29"/>
                  <a:gd name="T1" fmla="*/ 3 h 7"/>
                  <a:gd name="T2" fmla="*/ 0 w 29"/>
                  <a:gd name="T3" fmla="*/ 7 h 7"/>
                  <a:gd name="T4" fmla="*/ 0 w 29"/>
                  <a:gd name="T5" fmla="*/ 7 h 7"/>
                  <a:gd name="T6" fmla="*/ 0 w 29"/>
                  <a:gd name="T7" fmla="*/ 7 h 7"/>
                  <a:gd name="T8" fmla="*/ 0 w 29"/>
                  <a:gd name="T9" fmla="*/ 5 h 7"/>
                  <a:gd name="T10" fmla="*/ 0 w 29"/>
                  <a:gd name="T11" fmla="*/ 5 h 7"/>
                  <a:gd name="T12" fmla="*/ 2 w 29"/>
                  <a:gd name="T13" fmla="*/ 5 h 7"/>
                  <a:gd name="T14" fmla="*/ 2 w 29"/>
                  <a:gd name="T15" fmla="*/ 5 h 7"/>
                  <a:gd name="T16" fmla="*/ 2 w 29"/>
                  <a:gd name="T17" fmla="*/ 3 h 7"/>
                  <a:gd name="T18" fmla="*/ 2 w 29"/>
                  <a:gd name="T19" fmla="*/ 3 h 7"/>
                  <a:gd name="T20" fmla="*/ 29 w 29"/>
                  <a:gd name="T21" fmla="*/ 0 h 7"/>
                  <a:gd name="T22" fmla="*/ 29 w 29"/>
                  <a:gd name="T23" fmla="*/ 0 h 7"/>
                  <a:gd name="T24" fmla="*/ 29 w 29"/>
                  <a:gd name="T25" fmla="*/ 0 h 7"/>
                  <a:gd name="T26" fmla="*/ 29 w 29"/>
                  <a:gd name="T27" fmla="*/ 0 h 7"/>
                  <a:gd name="T28" fmla="*/ 28 w 29"/>
                  <a:gd name="T29" fmla="*/ 2 h 7"/>
                  <a:gd name="T30" fmla="*/ 28 w 29"/>
                  <a:gd name="T31" fmla="*/ 2 h 7"/>
                  <a:gd name="T32" fmla="*/ 28 w 29"/>
                  <a:gd name="T33" fmla="*/ 2 h 7"/>
                  <a:gd name="T34" fmla="*/ 28 w 29"/>
                  <a:gd name="T35" fmla="*/ 2 h 7"/>
                  <a:gd name="T36" fmla="*/ 28 w 29"/>
                  <a:gd name="T37" fmla="*/ 3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" h="7">
                    <a:moveTo>
                      <a:pt x="28" y="3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9" y="0"/>
                    </a:lnTo>
                    <a:lnTo>
                      <a:pt x="28" y="2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84C9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5" name="Freeform 5617"/>
              <p:cNvSpPr>
                <a:spLocks/>
              </p:cNvSpPr>
              <p:nvPr/>
            </p:nvSpPr>
            <p:spPr bwMode="auto">
              <a:xfrm>
                <a:off x="4223" y="1594"/>
                <a:ext cx="31" cy="9"/>
              </a:xfrm>
              <a:custGeom>
                <a:avLst/>
                <a:gdLst>
                  <a:gd name="T0" fmla="*/ 28 w 31"/>
                  <a:gd name="T1" fmla="*/ 6 h 9"/>
                  <a:gd name="T2" fmla="*/ 0 w 31"/>
                  <a:gd name="T3" fmla="*/ 9 h 9"/>
                  <a:gd name="T4" fmla="*/ 2 w 31"/>
                  <a:gd name="T5" fmla="*/ 9 h 9"/>
                  <a:gd name="T6" fmla="*/ 2 w 31"/>
                  <a:gd name="T7" fmla="*/ 9 h 9"/>
                  <a:gd name="T8" fmla="*/ 2 w 31"/>
                  <a:gd name="T9" fmla="*/ 7 h 9"/>
                  <a:gd name="T10" fmla="*/ 2 w 31"/>
                  <a:gd name="T11" fmla="*/ 7 h 9"/>
                  <a:gd name="T12" fmla="*/ 2 w 31"/>
                  <a:gd name="T13" fmla="*/ 7 h 9"/>
                  <a:gd name="T14" fmla="*/ 2 w 31"/>
                  <a:gd name="T15" fmla="*/ 7 h 9"/>
                  <a:gd name="T16" fmla="*/ 2 w 31"/>
                  <a:gd name="T17" fmla="*/ 6 h 9"/>
                  <a:gd name="T18" fmla="*/ 2 w 31"/>
                  <a:gd name="T19" fmla="*/ 6 h 9"/>
                  <a:gd name="T20" fmla="*/ 31 w 31"/>
                  <a:gd name="T21" fmla="*/ 0 h 9"/>
                  <a:gd name="T22" fmla="*/ 29 w 31"/>
                  <a:gd name="T23" fmla="*/ 2 h 9"/>
                  <a:gd name="T24" fmla="*/ 29 w 31"/>
                  <a:gd name="T25" fmla="*/ 2 h 9"/>
                  <a:gd name="T26" fmla="*/ 29 w 31"/>
                  <a:gd name="T27" fmla="*/ 2 h 9"/>
                  <a:gd name="T28" fmla="*/ 29 w 31"/>
                  <a:gd name="T29" fmla="*/ 4 h 9"/>
                  <a:gd name="T30" fmla="*/ 29 w 31"/>
                  <a:gd name="T31" fmla="*/ 4 h 9"/>
                  <a:gd name="T32" fmla="*/ 29 w 31"/>
                  <a:gd name="T33" fmla="*/ 4 h 9"/>
                  <a:gd name="T34" fmla="*/ 29 w 31"/>
                  <a:gd name="T35" fmla="*/ 4 h 9"/>
                  <a:gd name="T36" fmla="*/ 28 w 31"/>
                  <a:gd name="T37" fmla="*/ 6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" h="9">
                    <a:moveTo>
                      <a:pt x="28" y="6"/>
                    </a:move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84C9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6" name="Freeform 5618"/>
              <p:cNvSpPr>
                <a:spLocks/>
              </p:cNvSpPr>
              <p:nvPr/>
            </p:nvSpPr>
            <p:spPr bwMode="auto">
              <a:xfrm>
                <a:off x="4225" y="1592"/>
                <a:ext cx="29" cy="9"/>
              </a:xfrm>
              <a:custGeom>
                <a:avLst/>
                <a:gdLst>
                  <a:gd name="T0" fmla="*/ 27 w 29"/>
                  <a:gd name="T1" fmla="*/ 6 h 9"/>
                  <a:gd name="T2" fmla="*/ 0 w 29"/>
                  <a:gd name="T3" fmla="*/ 9 h 9"/>
                  <a:gd name="T4" fmla="*/ 0 w 29"/>
                  <a:gd name="T5" fmla="*/ 9 h 9"/>
                  <a:gd name="T6" fmla="*/ 0 w 29"/>
                  <a:gd name="T7" fmla="*/ 9 h 9"/>
                  <a:gd name="T8" fmla="*/ 0 w 29"/>
                  <a:gd name="T9" fmla="*/ 8 h 9"/>
                  <a:gd name="T10" fmla="*/ 0 w 29"/>
                  <a:gd name="T11" fmla="*/ 8 h 9"/>
                  <a:gd name="T12" fmla="*/ 0 w 29"/>
                  <a:gd name="T13" fmla="*/ 8 h 9"/>
                  <a:gd name="T14" fmla="*/ 0 w 29"/>
                  <a:gd name="T15" fmla="*/ 8 h 9"/>
                  <a:gd name="T16" fmla="*/ 0 w 29"/>
                  <a:gd name="T17" fmla="*/ 6 h 9"/>
                  <a:gd name="T18" fmla="*/ 0 w 29"/>
                  <a:gd name="T19" fmla="*/ 6 h 9"/>
                  <a:gd name="T20" fmla="*/ 29 w 29"/>
                  <a:gd name="T21" fmla="*/ 0 h 9"/>
                  <a:gd name="T22" fmla="*/ 29 w 29"/>
                  <a:gd name="T23" fmla="*/ 2 h 9"/>
                  <a:gd name="T24" fmla="*/ 29 w 29"/>
                  <a:gd name="T25" fmla="*/ 2 h 9"/>
                  <a:gd name="T26" fmla="*/ 29 w 29"/>
                  <a:gd name="T27" fmla="*/ 2 h 9"/>
                  <a:gd name="T28" fmla="*/ 29 w 29"/>
                  <a:gd name="T29" fmla="*/ 2 h 9"/>
                  <a:gd name="T30" fmla="*/ 27 w 29"/>
                  <a:gd name="T31" fmla="*/ 4 h 9"/>
                  <a:gd name="T32" fmla="*/ 27 w 29"/>
                  <a:gd name="T33" fmla="*/ 4 h 9"/>
                  <a:gd name="T34" fmla="*/ 27 w 29"/>
                  <a:gd name="T35" fmla="*/ 4 h 9"/>
                  <a:gd name="T36" fmla="*/ 27 w 29"/>
                  <a:gd name="T37" fmla="*/ 6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" h="9">
                    <a:moveTo>
                      <a:pt x="27" y="6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7" y="4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84C9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7" name="Freeform 5619"/>
              <p:cNvSpPr>
                <a:spLocks/>
              </p:cNvSpPr>
              <p:nvPr/>
            </p:nvSpPr>
            <p:spPr bwMode="auto">
              <a:xfrm>
                <a:off x="4225" y="1590"/>
                <a:ext cx="31" cy="10"/>
              </a:xfrm>
              <a:custGeom>
                <a:avLst/>
                <a:gdLst>
                  <a:gd name="T0" fmla="*/ 29 w 31"/>
                  <a:gd name="T1" fmla="*/ 4 h 10"/>
                  <a:gd name="T2" fmla="*/ 0 w 31"/>
                  <a:gd name="T3" fmla="*/ 10 h 10"/>
                  <a:gd name="T4" fmla="*/ 0 w 31"/>
                  <a:gd name="T5" fmla="*/ 10 h 10"/>
                  <a:gd name="T6" fmla="*/ 0 w 31"/>
                  <a:gd name="T7" fmla="*/ 10 h 10"/>
                  <a:gd name="T8" fmla="*/ 0 w 31"/>
                  <a:gd name="T9" fmla="*/ 8 h 10"/>
                  <a:gd name="T10" fmla="*/ 0 w 31"/>
                  <a:gd name="T11" fmla="*/ 8 h 10"/>
                  <a:gd name="T12" fmla="*/ 0 w 31"/>
                  <a:gd name="T13" fmla="*/ 8 h 10"/>
                  <a:gd name="T14" fmla="*/ 0 w 31"/>
                  <a:gd name="T15" fmla="*/ 6 h 10"/>
                  <a:gd name="T16" fmla="*/ 0 w 31"/>
                  <a:gd name="T17" fmla="*/ 6 h 10"/>
                  <a:gd name="T18" fmla="*/ 0 w 31"/>
                  <a:gd name="T19" fmla="*/ 6 h 10"/>
                  <a:gd name="T20" fmla="*/ 31 w 31"/>
                  <a:gd name="T21" fmla="*/ 0 h 10"/>
                  <a:gd name="T22" fmla="*/ 31 w 31"/>
                  <a:gd name="T23" fmla="*/ 0 h 10"/>
                  <a:gd name="T24" fmla="*/ 31 w 31"/>
                  <a:gd name="T25" fmla="*/ 2 h 10"/>
                  <a:gd name="T26" fmla="*/ 29 w 31"/>
                  <a:gd name="T27" fmla="*/ 2 h 10"/>
                  <a:gd name="T28" fmla="*/ 29 w 31"/>
                  <a:gd name="T29" fmla="*/ 2 h 10"/>
                  <a:gd name="T30" fmla="*/ 29 w 31"/>
                  <a:gd name="T31" fmla="*/ 4 h 10"/>
                  <a:gd name="T32" fmla="*/ 29 w 31"/>
                  <a:gd name="T33" fmla="*/ 4 h 10"/>
                  <a:gd name="T34" fmla="*/ 29 w 31"/>
                  <a:gd name="T35" fmla="*/ 4 h 10"/>
                  <a:gd name="T36" fmla="*/ 29 w 31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" h="10">
                    <a:moveTo>
                      <a:pt x="29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88CA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8" name="Freeform 5620"/>
              <p:cNvSpPr>
                <a:spLocks/>
              </p:cNvSpPr>
              <p:nvPr/>
            </p:nvSpPr>
            <p:spPr bwMode="auto">
              <a:xfrm>
                <a:off x="4225" y="1588"/>
                <a:ext cx="33" cy="10"/>
              </a:xfrm>
              <a:custGeom>
                <a:avLst/>
                <a:gdLst>
                  <a:gd name="T0" fmla="*/ 29 w 33"/>
                  <a:gd name="T1" fmla="*/ 4 h 10"/>
                  <a:gd name="T2" fmla="*/ 0 w 33"/>
                  <a:gd name="T3" fmla="*/ 10 h 10"/>
                  <a:gd name="T4" fmla="*/ 0 w 33"/>
                  <a:gd name="T5" fmla="*/ 10 h 10"/>
                  <a:gd name="T6" fmla="*/ 0 w 33"/>
                  <a:gd name="T7" fmla="*/ 8 h 10"/>
                  <a:gd name="T8" fmla="*/ 0 w 33"/>
                  <a:gd name="T9" fmla="*/ 8 h 10"/>
                  <a:gd name="T10" fmla="*/ 0 w 33"/>
                  <a:gd name="T11" fmla="*/ 8 h 10"/>
                  <a:gd name="T12" fmla="*/ 2 w 33"/>
                  <a:gd name="T13" fmla="*/ 8 h 10"/>
                  <a:gd name="T14" fmla="*/ 2 w 33"/>
                  <a:gd name="T15" fmla="*/ 6 h 10"/>
                  <a:gd name="T16" fmla="*/ 2 w 33"/>
                  <a:gd name="T17" fmla="*/ 6 h 10"/>
                  <a:gd name="T18" fmla="*/ 2 w 33"/>
                  <a:gd name="T19" fmla="*/ 6 h 10"/>
                  <a:gd name="T20" fmla="*/ 33 w 33"/>
                  <a:gd name="T21" fmla="*/ 0 h 10"/>
                  <a:gd name="T22" fmla="*/ 31 w 33"/>
                  <a:gd name="T23" fmla="*/ 0 h 10"/>
                  <a:gd name="T24" fmla="*/ 31 w 33"/>
                  <a:gd name="T25" fmla="*/ 2 h 10"/>
                  <a:gd name="T26" fmla="*/ 31 w 33"/>
                  <a:gd name="T27" fmla="*/ 2 h 10"/>
                  <a:gd name="T28" fmla="*/ 31 w 33"/>
                  <a:gd name="T29" fmla="*/ 2 h 10"/>
                  <a:gd name="T30" fmla="*/ 31 w 33"/>
                  <a:gd name="T31" fmla="*/ 2 h 10"/>
                  <a:gd name="T32" fmla="*/ 31 w 33"/>
                  <a:gd name="T33" fmla="*/ 4 h 10"/>
                  <a:gd name="T34" fmla="*/ 29 w 33"/>
                  <a:gd name="T35" fmla="*/ 4 h 10"/>
                  <a:gd name="T36" fmla="*/ 29 w 33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" h="10">
                    <a:moveTo>
                      <a:pt x="29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88CA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9" name="Freeform 5621"/>
              <p:cNvSpPr>
                <a:spLocks/>
              </p:cNvSpPr>
              <p:nvPr/>
            </p:nvSpPr>
            <p:spPr bwMode="auto">
              <a:xfrm>
                <a:off x="4225" y="1586"/>
                <a:ext cx="33" cy="10"/>
              </a:xfrm>
              <a:custGeom>
                <a:avLst/>
                <a:gdLst>
                  <a:gd name="T0" fmla="*/ 31 w 33"/>
                  <a:gd name="T1" fmla="*/ 4 h 10"/>
                  <a:gd name="T2" fmla="*/ 0 w 33"/>
                  <a:gd name="T3" fmla="*/ 10 h 10"/>
                  <a:gd name="T4" fmla="*/ 0 w 33"/>
                  <a:gd name="T5" fmla="*/ 10 h 10"/>
                  <a:gd name="T6" fmla="*/ 2 w 33"/>
                  <a:gd name="T7" fmla="*/ 8 h 10"/>
                  <a:gd name="T8" fmla="*/ 2 w 33"/>
                  <a:gd name="T9" fmla="*/ 8 h 10"/>
                  <a:gd name="T10" fmla="*/ 2 w 33"/>
                  <a:gd name="T11" fmla="*/ 8 h 10"/>
                  <a:gd name="T12" fmla="*/ 2 w 33"/>
                  <a:gd name="T13" fmla="*/ 8 h 10"/>
                  <a:gd name="T14" fmla="*/ 2 w 33"/>
                  <a:gd name="T15" fmla="*/ 6 h 10"/>
                  <a:gd name="T16" fmla="*/ 2 w 33"/>
                  <a:gd name="T17" fmla="*/ 6 h 10"/>
                  <a:gd name="T18" fmla="*/ 2 w 33"/>
                  <a:gd name="T19" fmla="*/ 6 h 10"/>
                  <a:gd name="T20" fmla="*/ 33 w 33"/>
                  <a:gd name="T21" fmla="*/ 0 h 10"/>
                  <a:gd name="T22" fmla="*/ 33 w 33"/>
                  <a:gd name="T23" fmla="*/ 0 h 10"/>
                  <a:gd name="T24" fmla="*/ 33 w 33"/>
                  <a:gd name="T25" fmla="*/ 0 h 10"/>
                  <a:gd name="T26" fmla="*/ 33 w 33"/>
                  <a:gd name="T27" fmla="*/ 2 h 10"/>
                  <a:gd name="T28" fmla="*/ 33 w 33"/>
                  <a:gd name="T29" fmla="*/ 2 h 10"/>
                  <a:gd name="T30" fmla="*/ 31 w 33"/>
                  <a:gd name="T31" fmla="*/ 2 h 10"/>
                  <a:gd name="T32" fmla="*/ 31 w 33"/>
                  <a:gd name="T33" fmla="*/ 4 h 10"/>
                  <a:gd name="T34" fmla="*/ 31 w 33"/>
                  <a:gd name="T35" fmla="*/ 4 h 10"/>
                  <a:gd name="T36" fmla="*/ 31 w 33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" h="10">
                    <a:moveTo>
                      <a:pt x="31" y="4"/>
                    </a:moveTo>
                    <a:lnTo>
                      <a:pt x="0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87CA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0" name="Freeform 5622"/>
              <p:cNvSpPr>
                <a:spLocks/>
              </p:cNvSpPr>
              <p:nvPr/>
            </p:nvSpPr>
            <p:spPr bwMode="auto">
              <a:xfrm>
                <a:off x="4227" y="1585"/>
                <a:ext cx="32" cy="9"/>
              </a:xfrm>
              <a:custGeom>
                <a:avLst/>
                <a:gdLst>
                  <a:gd name="T0" fmla="*/ 31 w 32"/>
                  <a:gd name="T1" fmla="*/ 3 h 9"/>
                  <a:gd name="T2" fmla="*/ 0 w 32"/>
                  <a:gd name="T3" fmla="*/ 9 h 9"/>
                  <a:gd name="T4" fmla="*/ 0 w 32"/>
                  <a:gd name="T5" fmla="*/ 9 h 9"/>
                  <a:gd name="T6" fmla="*/ 0 w 32"/>
                  <a:gd name="T7" fmla="*/ 7 h 9"/>
                  <a:gd name="T8" fmla="*/ 0 w 32"/>
                  <a:gd name="T9" fmla="*/ 7 h 9"/>
                  <a:gd name="T10" fmla="*/ 0 w 32"/>
                  <a:gd name="T11" fmla="*/ 7 h 9"/>
                  <a:gd name="T12" fmla="*/ 0 w 32"/>
                  <a:gd name="T13" fmla="*/ 7 h 9"/>
                  <a:gd name="T14" fmla="*/ 0 w 32"/>
                  <a:gd name="T15" fmla="*/ 5 h 9"/>
                  <a:gd name="T16" fmla="*/ 0 w 32"/>
                  <a:gd name="T17" fmla="*/ 5 h 9"/>
                  <a:gd name="T18" fmla="*/ 0 w 32"/>
                  <a:gd name="T19" fmla="*/ 5 h 9"/>
                  <a:gd name="T20" fmla="*/ 32 w 32"/>
                  <a:gd name="T21" fmla="*/ 0 h 9"/>
                  <a:gd name="T22" fmla="*/ 32 w 32"/>
                  <a:gd name="T23" fmla="*/ 0 h 9"/>
                  <a:gd name="T24" fmla="*/ 32 w 32"/>
                  <a:gd name="T25" fmla="*/ 0 h 9"/>
                  <a:gd name="T26" fmla="*/ 32 w 32"/>
                  <a:gd name="T27" fmla="*/ 1 h 9"/>
                  <a:gd name="T28" fmla="*/ 31 w 32"/>
                  <a:gd name="T29" fmla="*/ 1 h 9"/>
                  <a:gd name="T30" fmla="*/ 31 w 32"/>
                  <a:gd name="T31" fmla="*/ 1 h 9"/>
                  <a:gd name="T32" fmla="*/ 31 w 32"/>
                  <a:gd name="T33" fmla="*/ 1 h 9"/>
                  <a:gd name="T34" fmla="*/ 31 w 32"/>
                  <a:gd name="T35" fmla="*/ 3 h 9"/>
                  <a:gd name="T36" fmla="*/ 31 w 32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9">
                    <a:moveTo>
                      <a:pt x="31" y="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8ACB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1" name="Freeform 5623"/>
              <p:cNvSpPr>
                <a:spLocks/>
              </p:cNvSpPr>
              <p:nvPr/>
            </p:nvSpPr>
            <p:spPr bwMode="auto">
              <a:xfrm>
                <a:off x="4227" y="1583"/>
                <a:ext cx="34" cy="9"/>
              </a:xfrm>
              <a:custGeom>
                <a:avLst/>
                <a:gdLst>
                  <a:gd name="T0" fmla="*/ 31 w 34"/>
                  <a:gd name="T1" fmla="*/ 3 h 9"/>
                  <a:gd name="T2" fmla="*/ 0 w 34"/>
                  <a:gd name="T3" fmla="*/ 9 h 9"/>
                  <a:gd name="T4" fmla="*/ 0 w 34"/>
                  <a:gd name="T5" fmla="*/ 9 h 9"/>
                  <a:gd name="T6" fmla="*/ 0 w 34"/>
                  <a:gd name="T7" fmla="*/ 7 h 9"/>
                  <a:gd name="T8" fmla="*/ 0 w 34"/>
                  <a:gd name="T9" fmla="*/ 7 h 9"/>
                  <a:gd name="T10" fmla="*/ 0 w 34"/>
                  <a:gd name="T11" fmla="*/ 7 h 9"/>
                  <a:gd name="T12" fmla="*/ 0 w 34"/>
                  <a:gd name="T13" fmla="*/ 5 h 9"/>
                  <a:gd name="T14" fmla="*/ 0 w 34"/>
                  <a:gd name="T15" fmla="*/ 5 h 9"/>
                  <a:gd name="T16" fmla="*/ 1 w 34"/>
                  <a:gd name="T17" fmla="*/ 5 h 9"/>
                  <a:gd name="T18" fmla="*/ 1 w 34"/>
                  <a:gd name="T19" fmla="*/ 5 h 9"/>
                  <a:gd name="T20" fmla="*/ 34 w 34"/>
                  <a:gd name="T21" fmla="*/ 0 h 9"/>
                  <a:gd name="T22" fmla="*/ 34 w 34"/>
                  <a:gd name="T23" fmla="*/ 0 h 9"/>
                  <a:gd name="T24" fmla="*/ 34 w 34"/>
                  <a:gd name="T25" fmla="*/ 0 h 9"/>
                  <a:gd name="T26" fmla="*/ 32 w 34"/>
                  <a:gd name="T27" fmla="*/ 0 h 9"/>
                  <a:gd name="T28" fmla="*/ 32 w 34"/>
                  <a:gd name="T29" fmla="*/ 2 h 9"/>
                  <a:gd name="T30" fmla="*/ 32 w 34"/>
                  <a:gd name="T31" fmla="*/ 2 h 9"/>
                  <a:gd name="T32" fmla="*/ 32 w 34"/>
                  <a:gd name="T33" fmla="*/ 2 h 9"/>
                  <a:gd name="T34" fmla="*/ 32 w 34"/>
                  <a:gd name="T35" fmla="*/ 3 h 9"/>
                  <a:gd name="T36" fmla="*/ 31 w 34"/>
                  <a:gd name="T37" fmla="*/ 3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8AC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2" name="Freeform 5624"/>
              <p:cNvSpPr>
                <a:spLocks/>
              </p:cNvSpPr>
              <p:nvPr/>
            </p:nvSpPr>
            <p:spPr bwMode="auto">
              <a:xfrm>
                <a:off x="4227" y="1579"/>
                <a:ext cx="36" cy="11"/>
              </a:xfrm>
              <a:custGeom>
                <a:avLst/>
                <a:gdLst>
                  <a:gd name="T0" fmla="*/ 32 w 36"/>
                  <a:gd name="T1" fmla="*/ 6 h 11"/>
                  <a:gd name="T2" fmla="*/ 0 w 36"/>
                  <a:gd name="T3" fmla="*/ 11 h 11"/>
                  <a:gd name="T4" fmla="*/ 0 w 36"/>
                  <a:gd name="T5" fmla="*/ 9 h 11"/>
                  <a:gd name="T6" fmla="*/ 0 w 36"/>
                  <a:gd name="T7" fmla="*/ 9 h 11"/>
                  <a:gd name="T8" fmla="*/ 1 w 36"/>
                  <a:gd name="T9" fmla="*/ 9 h 11"/>
                  <a:gd name="T10" fmla="*/ 1 w 36"/>
                  <a:gd name="T11" fmla="*/ 9 h 11"/>
                  <a:gd name="T12" fmla="*/ 1 w 36"/>
                  <a:gd name="T13" fmla="*/ 7 h 11"/>
                  <a:gd name="T14" fmla="*/ 1 w 36"/>
                  <a:gd name="T15" fmla="*/ 7 h 11"/>
                  <a:gd name="T16" fmla="*/ 1 w 36"/>
                  <a:gd name="T17" fmla="*/ 7 h 11"/>
                  <a:gd name="T18" fmla="*/ 1 w 36"/>
                  <a:gd name="T19" fmla="*/ 7 h 11"/>
                  <a:gd name="T20" fmla="*/ 36 w 36"/>
                  <a:gd name="T21" fmla="*/ 0 h 11"/>
                  <a:gd name="T22" fmla="*/ 36 w 36"/>
                  <a:gd name="T23" fmla="*/ 2 h 11"/>
                  <a:gd name="T24" fmla="*/ 34 w 36"/>
                  <a:gd name="T25" fmla="*/ 2 h 11"/>
                  <a:gd name="T26" fmla="*/ 34 w 36"/>
                  <a:gd name="T27" fmla="*/ 2 h 11"/>
                  <a:gd name="T28" fmla="*/ 34 w 36"/>
                  <a:gd name="T29" fmla="*/ 4 h 11"/>
                  <a:gd name="T30" fmla="*/ 34 w 36"/>
                  <a:gd name="T31" fmla="*/ 4 h 11"/>
                  <a:gd name="T32" fmla="*/ 34 w 36"/>
                  <a:gd name="T33" fmla="*/ 4 h 11"/>
                  <a:gd name="T34" fmla="*/ 32 w 36"/>
                  <a:gd name="T35" fmla="*/ 4 h 11"/>
                  <a:gd name="T36" fmla="*/ 32 w 36"/>
                  <a:gd name="T37" fmla="*/ 6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11">
                    <a:moveTo>
                      <a:pt x="32" y="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8AC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3" name="Freeform 5625"/>
              <p:cNvSpPr>
                <a:spLocks/>
              </p:cNvSpPr>
              <p:nvPr/>
            </p:nvSpPr>
            <p:spPr bwMode="auto">
              <a:xfrm>
                <a:off x="4228" y="1577"/>
                <a:ext cx="36" cy="11"/>
              </a:xfrm>
              <a:custGeom>
                <a:avLst/>
                <a:gdLst>
                  <a:gd name="T0" fmla="*/ 33 w 36"/>
                  <a:gd name="T1" fmla="*/ 6 h 11"/>
                  <a:gd name="T2" fmla="*/ 0 w 36"/>
                  <a:gd name="T3" fmla="*/ 11 h 11"/>
                  <a:gd name="T4" fmla="*/ 0 w 36"/>
                  <a:gd name="T5" fmla="*/ 9 h 11"/>
                  <a:gd name="T6" fmla="*/ 0 w 36"/>
                  <a:gd name="T7" fmla="*/ 9 h 11"/>
                  <a:gd name="T8" fmla="*/ 0 w 36"/>
                  <a:gd name="T9" fmla="*/ 9 h 11"/>
                  <a:gd name="T10" fmla="*/ 0 w 36"/>
                  <a:gd name="T11" fmla="*/ 9 h 11"/>
                  <a:gd name="T12" fmla="*/ 0 w 36"/>
                  <a:gd name="T13" fmla="*/ 8 h 11"/>
                  <a:gd name="T14" fmla="*/ 0 w 36"/>
                  <a:gd name="T15" fmla="*/ 8 h 11"/>
                  <a:gd name="T16" fmla="*/ 0 w 36"/>
                  <a:gd name="T17" fmla="*/ 8 h 11"/>
                  <a:gd name="T18" fmla="*/ 0 w 36"/>
                  <a:gd name="T19" fmla="*/ 8 h 11"/>
                  <a:gd name="T20" fmla="*/ 36 w 36"/>
                  <a:gd name="T21" fmla="*/ 0 h 11"/>
                  <a:gd name="T22" fmla="*/ 36 w 36"/>
                  <a:gd name="T23" fmla="*/ 2 h 11"/>
                  <a:gd name="T24" fmla="*/ 35 w 36"/>
                  <a:gd name="T25" fmla="*/ 2 h 11"/>
                  <a:gd name="T26" fmla="*/ 35 w 36"/>
                  <a:gd name="T27" fmla="*/ 2 h 11"/>
                  <a:gd name="T28" fmla="*/ 35 w 36"/>
                  <a:gd name="T29" fmla="*/ 2 h 11"/>
                  <a:gd name="T30" fmla="*/ 35 w 36"/>
                  <a:gd name="T31" fmla="*/ 4 h 11"/>
                  <a:gd name="T32" fmla="*/ 33 w 36"/>
                  <a:gd name="T33" fmla="*/ 4 h 11"/>
                  <a:gd name="T34" fmla="*/ 33 w 36"/>
                  <a:gd name="T35" fmla="*/ 4 h 11"/>
                  <a:gd name="T36" fmla="*/ 33 w 36"/>
                  <a:gd name="T37" fmla="*/ 6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11">
                    <a:moveTo>
                      <a:pt x="33" y="6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8AC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4" name="Freeform 5626"/>
              <p:cNvSpPr>
                <a:spLocks/>
              </p:cNvSpPr>
              <p:nvPr/>
            </p:nvSpPr>
            <p:spPr bwMode="auto">
              <a:xfrm>
                <a:off x="4228" y="1575"/>
                <a:ext cx="38" cy="11"/>
              </a:xfrm>
              <a:custGeom>
                <a:avLst/>
                <a:gdLst>
                  <a:gd name="T0" fmla="*/ 35 w 38"/>
                  <a:gd name="T1" fmla="*/ 4 h 11"/>
                  <a:gd name="T2" fmla="*/ 0 w 38"/>
                  <a:gd name="T3" fmla="*/ 11 h 11"/>
                  <a:gd name="T4" fmla="*/ 0 w 38"/>
                  <a:gd name="T5" fmla="*/ 10 h 11"/>
                  <a:gd name="T6" fmla="*/ 0 w 38"/>
                  <a:gd name="T7" fmla="*/ 10 h 11"/>
                  <a:gd name="T8" fmla="*/ 0 w 38"/>
                  <a:gd name="T9" fmla="*/ 10 h 11"/>
                  <a:gd name="T10" fmla="*/ 0 w 38"/>
                  <a:gd name="T11" fmla="*/ 10 h 11"/>
                  <a:gd name="T12" fmla="*/ 0 w 38"/>
                  <a:gd name="T13" fmla="*/ 8 h 11"/>
                  <a:gd name="T14" fmla="*/ 0 w 38"/>
                  <a:gd name="T15" fmla="*/ 8 h 11"/>
                  <a:gd name="T16" fmla="*/ 2 w 38"/>
                  <a:gd name="T17" fmla="*/ 8 h 11"/>
                  <a:gd name="T18" fmla="*/ 2 w 38"/>
                  <a:gd name="T19" fmla="*/ 6 h 11"/>
                  <a:gd name="T20" fmla="*/ 38 w 38"/>
                  <a:gd name="T21" fmla="*/ 0 h 11"/>
                  <a:gd name="T22" fmla="*/ 38 w 38"/>
                  <a:gd name="T23" fmla="*/ 0 h 11"/>
                  <a:gd name="T24" fmla="*/ 36 w 38"/>
                  <a:gd name="T25" fmla="*/ 2 h 11"/>
                  <a:gd name="T26" fmla="*/ 36 w 38"/>
                  <a:gd name="T27" fmla="*/ 2 h 11"/>
                  <a:gd name="T28" fmla="*/ 36 w 38"/>
                  <a:gd name="T29" fmla="*/ 2 h 11"/>
                  <a:gd name="T30" fmla="*/ 36 w 38"/>
                  <a:gd name="T31" fmla="*/ 4 h 11"/>
                  <a:gd name="T32" fmla="*/ 35 w 38"/>
                  <a:gd name="T33" fmla="*/ 4 h 11"/>
                  <a:gd name="T34" fmla="*/ 35 w 38"/>
                  <a:gd name="T35" fmla="*/ 4 h 11"/>
                  <a:gd name="T36" fmla="*/ 35 w 38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8" h="11">
                    <a:moveTo>
                      <a:pt x="35" y="4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8D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5" name="Freeform 5627"/>
              <p:cNvSpPr>
                <a:spLocks/>
              </p:cNvSpPr>
              <p:nvPr/>
            </p:nvSpPr>
            <p:spPr bwMode="auto">
              <a:xfrm>
                <a:off x="4228" y="1573"/>
                <a:ext cx="40" cy="12"/>
              </a:xfrm>
              <a:custGeom>
                <a:avLst/>
                <a:gdLst>
                  <a:gd name="T0" fmla="*/ 36 w 40"/>
                  <a:gd name="T1" fmla="*/ 4 h 12"/>
                  <a:gd name="T2" fmla="*/ 0 w 40"/>
                  <a:gd name="T3" fmla="*/ 12 h 12"/>
                  <a:gd name="T4" fmla="*/ 0 w 40"/>
                  <a:gd name="T5" fmla="*/ 10 h 12"/>
                  <a:gd name="T6" fmla="*/ 0 w 40"/>
                  <a:gd name="T7" fmla="*/ 10 h 12"/>
                  <a:gd name="T8" fmla="*/ 2 w 40"/>
                  <a:gd name="T9" fmla="*/ 10 h 12"/>
                  <a:gd name="T10" fmla="*/ 2 w 40"/>
                  <a:gd name="T11" fmla="*/ 8 h 12"/>
                  <a:gd name="T12" fmla="*/ 2 w 40"/>
                  <a:gd name="T13" fmla="*/ 8 h 12"/>
                  <a:gd name="T14" fmla="*/ 2 w 40"/>
                  <a:gd name="T15" fmla="*/ 8 h 12"/>
                  <a:gd name="T16" fmla="*/ 2 w 40"/>
                  <a:gd name="T17" fmla="*/ 8 h 12"/>
                  <a:gd name="T18" fmla="*/ 2 w 40"/>
                  <a:gd name="T19" fmla="*/ 6 h 12"/>
                  <a:gd name="T20" fmla="*/ 40 w 40"/>
                  <a:gd name="T21" fmla="*/ 0 h 12"/>
                  <a:gd name="T22" fmla="*/ 40 w 40"/>
                  <a:gd name="T23" fmla="*/ 0 h 12"/>
                  <a:gd name="T24" fmla="*/ 40 w 40"/>
                  <a:gd name="T25" fmla="*/ 0 h 12"/>
                  <a:gd name="T26" fmla="*/ 38 w 40"/>
                  <a:gd name="T27" fmla="*/ 2 h 12"/>
                  <a:gd name="T28" fmla="*/ 38 w 40"/>
                  <a:gd name="T29" fmla="*/ 2 h 12"/>
                  <a:gd name="T30" fmla="*/ 38 w 40"/>
                  <a:gd name="T31" fmla="*/ 2 h 12"/>
                  <a:gd name="T32" fmla="*/ 36 w 40"/>
                  <a:gd name="T33" fmla="*/ 4 h 12"/>
                  <a:gd name="T34" fmla="*/ 36 w 40"/>
                  <a:gd name="T35" fmla="*/ 4 h 12"/>
                  <a:gd name="T36" fmla="*/ 36 w 40"/>
                  <a:gd name="T37" fmla="*/ 4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12">
                    <a:moveTo>
                      <a:pt x="36" y="4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8D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6" name="Freeform 5628"/>
              <p:cNvSpPr>
                <a:spLocks/>
              </p:cNvSpPr>
              <p:nvPr/>
            </p:nvSpPr>
            <p:spPr bwMode="auto">
              <a:xfrm>
                <a:off x="4230" y="1571"/>
                <a:ext cx="40" cy="10"/>
              </a:xfrm>
              <a:custGeom>
                <a:avLst/>
                <a:gdLst>
                  <a:gd name="T0" fmla="*/ 36 w 40"/>
                  <a:gd name="T1" fmla="*/ 4 h 10"/>
                  <a:gd name="T2" fmla="*/ 0 w 40"/>
                  <a:gd name="T3" fmla="*/ 10 h 10"/>
                  <a:gd name="T4" fmla="*/ 0 w 40"/>
                  <a:gd name="T5" fmla="*/ 10 h 10"/>
                  <a:gd name="T6" fmla="*/ 0 w 40"/>
                  <a:gd name="T7" fmla="*/ 10 h 10"/>
                  <a:gd name="T8" fmla="*/ 0 w 40"/>
                  <a:gd name="T9" fmla="*/ 10 h 10"/>
                  <a:gd name="T10" fmla="*/ 0 w 40"/>
                  <a:gd name="T11" fmla="*/ 8 h 10"/>
                  <a:gd name="T12" fmla="*/ 0 w 40"/>
                  <a:gd name="T13" fmla="*/ 8 h 10"/>
                  <a:gd name="T14" fmla="*/ 0 w 40"/>
                  <a:gd name="T15" fmla="*/ 8 h 10"/>
                  <a:gd name="T16" fmla="*/ 0 w 40"/>
                  <a:gd name="T17" fmla="*/ 8 h 10"/>
                  <a:gd name="T18" fmla="*/ 0 w 40"/>
                  <a:gd name="T19" fmla="*/ 6 h 10"/>
                  <a:gd name="T20" fmla="*/ 40 w 40"/>
                  <a:gd name="T21" fmla="*/ 0 h 10"/>
                  <a:gd name="T22" fmla="*/ 40 w 40"/>
                  <a:gd name="T23" fmla="*/ 0 h 10"/>
                  <a:gd name="T24" fmla="*/ 40 w 40"/>
                  <a:gd name="T25" fmla="*/ 0 h 10"/>
                  <a:gd name="T26" fmla="*/ 40 w 40"/>
                  <a:gd name="T27" fmla="*/ 2 h 10"/>
                  <a:gd name="T28" fmla="*/ 38 w 40"/>
                  <a:gd name="T29" fmla="*/ 2 h 10"/>
                  <a:gd name="T30" fmla="*/ 38 w 40"/>
                  <a:gd name="T31" fmla="*/ 2 h 10"/>
                  <a:gd name="T32" fmla="*/ 38 w 40"/>
                  <a:gd name="T33" fmla="*/ 2 h 10"/>
                  <a:gd name="T34" fmla="*/ 36 w 40"/>
                  <a:gd name="T35" fmla="*/ 4 h 10"/>
                  <a:gd name="T36" fmla="*/ 36 w 40"/>
                  <a:gd name="T37" fmla="*/ 4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10">
                    <a:moveTo>
                      <a:pt x="36" y="4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8D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7" name="Freeform 5629"/>
              <p:cNvSpPr>
                <a:spLocks/>
              </p:cNvSpPr>
              <p:nvPr/>
            </p:nvSpPr>
            <p:spPr bwMode="auto">
              <a:xfrm>
                <a:off x="4230" y="1568"/>
                <a:ext cx="43" cy="11"/>
              </a:xfrm>
              <a:custGeom>
                <a:avLst/>
                <a:gdLst>
                  <a:gd name="T0" fmla="*/ 38 w 43"/>
                  <a:gd name="T1" fmla="*/ 5 h 11"/>
                  <a:gd name="T2" fmla="*/ 0 w 43"/>
                  <a:gd name="T3" fmla="*/ 11 h 11"/>
                  <a:gd name="T4" fmla="*/ 0 w 43"/>
                  <a:gd name="T5" fmla="*/ 11 h 11"/>
                  <a:gd name="T6" fmla="*/ 0 w 43"/>
                  <a:gd name="T7" fmla="*/ 11 h 11"/>
                  <a:gd name="T8" fmla="*/ 0 w 43"/>
                  <a:gd name="T9" fmla="*/ 11 h 11"/>
                  <a:gd name="T10" fmla="*/ 0 w 43"/>
                  <a:gd name="T11" fmla="*/ 9 h 11"/>
                  <a:gd name="T12" fmla="*/ 0 w 43"/>
                  <a:gd name="T13" fmla="*/ 9 h 11"/>
                  <a:gd name="T14" fmla="*/ 2 w 43"/>
                  <a:gd name="T15" fmla="*/ 9 h 11"/>
                  <a:gd name="T16" fmla="*/ 2 w 43"/>
                  <a:gd name="T17" fmla="*/ 9 h 11"/>
                  <a:gd name="T18" fmla="*/ 2 w 43"/>
                  <a:gd name="T19" fmla="*/ 7 h 11"/>
                  <a:gd name="T20" fmla="*/ 14 w 43"/>
                  <a:gd name="T21" fmla="*/ 5 h 11"/>
                  <a:gd name="T22" fmla="*/ 17 w 43"/>
                  <a:gd name="T23" fmla="*/ 5 h 11"/>
                  <a:gd name="T24" fmla="*/ 17 w 43"/>
                  <a:gd name="T25" fmla="*/ 5 h 11"/>
                  <a:gd name="T26" fmla="*/ 43 w 43"/>
                  <a:gd name="T27" fmla="*/ 0 h 11"/>
                  <a:gd name="T28" fmla="*/ 43 w 43"/>
                  <a:gd name="T29" fmla="*/ 2 h 11"/>
                  <a:gd name="T30" fmla="*/ 41 w 43"/>
                  <a:gd name="T31" fmla="*/ 2 h 11"/>
                  <a:gd name="T32" fmla="*/ 41 w 43"/>
                  <a:gd name="T33" fmla="*/ 2 h 11"/>
                  <a:gd name="T34" fmla="*/ 40 w 43"/>
                  <a:gd name="T35" fmla="*/ 3 h 11"/>
                  <a:gd name="T36" fmla="*/ 40 w 43"/>
                  <a:gd name="T37" fmla="*/ 3 h 11"/>
                  <a:gd name="T38" fmla="*/ 40 w 43"/>
                  <a:gd name="T39" fmla="*/ 3 h 11"/>
                  <a:gd name="T40" fmla="*/ 38 w 43"/>
                  <a:gd name="T41" fmla="*/ 5 h 11"/>
                  <a:gd name="T42" fmla="*/ 38 w 43"/>
                  <a:gd name="T43" fmla="*/ 5 h 1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" h="11">
                    <a:moveTo>
                      <a:pt x="38" y="5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40" y="3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8DC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8" name="Freeform 5630"/>
              <p:cNvSpPr>
                <a:spLocks/>
              </p:cNvSpPr>
              <p:nvPr/>
            </p:nvSpPr>
            <p:spPr bwMode="auto">
              <a:xfrm>
                <a:off x="4230" y="1566"/>
                <a:ext cx="45" cy="11"/>
              </a:xfrm>
              <a:custGeom>
                <a:avLst/>
                <a:gdLst>
                  <a:gd name="T0" fmla="*/ 40 w 45"/>
                  <a:gd name="T1" fmla="*/ 5 h 11"/>
                  <a:gd name="T2" fmla="*/ 0 w 45"/>
                  <a:gd name="T3" fmla="*/ 11 h 11"/>
                  <a:gd name="T4" fmla="*/ 0 w 45"/>
                  <a:gd name="T5" fmla="*/ 11 h 11"/>
                  <a:gd name="T6" fmla="*/ 2 w 45"/>
                  <a:gd name="T7" fmla="*/ 11 h 11"/>
                  <a:gd name="T8" fmla="*/ 2 w 45"/>
                  <a:gd name="T9" fmla="*/ 11 h 11"/>
                  <a:gd name="T10" fmla="*/ 2 w 45"/>
                  <a:gd name="T11" fmla="*/ 9 h 11"/>
                  <a:gd name="T12" fmla="*/ 2 w 45"/>
                  <a:gd name="T13" fmla="*/ 9 h 11"/>
                  <a:gd name="T14" fmla="*/ 2 w 45"/>
                  <a:gd name="T15" fmla="*/ 9 h 11"/>
                  <a:gd name="T16" fmla="*/ 2 w 45"/>
                  <a:gd name="T17" fmla="*/ 7 h 11"/>
                  <a:gd name="T18" fmla="*/ 2 w 45"/>
                  <a:gd name="T19" fmla="*/ 7 h 11"/>
                  <a:gd name="T20" fmla="*/ 14 w 45"/>
                  <a:gd name="T21" fmla="*/ 5 h 11"/>
                  <a:gd name="T22" fmla="*/ 14 w 45"/>
                  <a:gd name="T23" fmla="*/ 7 h 11"/>
                  <a:gd name="T24" fmla="*/ 17 w 45"/>
                  <a:gd name="T25" fmla="*/ 7 h 11"/>
                  <a:gd name="T26" fmla="*/ 19 w 45"/>
                  <a:gd name="T27" fmla="*/ 5 h 11"/>
                  <a:gd name="T28" fmla="*/ 45 w 45"/>
                  <a:gd name="T29" fmla="*/ 0 h 11"/>
                  <a:gd name="T30" fmla="*/ 45 w 45"/>
                  <a:gd name="T31" fmla="*/ 0 h 11"/>
                  <a:gd name="T32" fmla="*/ 45 w 45"/>
                  <a:gd name="T33" fmla="*/ 2 h 11"/>
                  <a:gd name="T34" fmla="*/ 43 w 45"/>
                  <a:gd name="T35" fmla="*/ 2 h 11"/>
                  <a:gd name="T36" fmla="*/ 43 w 45"/>
                  <a:gd name="T37" fmla="*/ 2 h 11"/>
                  <a:gd name="T38" fmla="*/ 43 w 45"/>
                  <a:gd name="T39" fmla="*/ 4 h 11"/>
                  <a:gd name="T40" fmla="*/ 41 w 45"/>
                  <a:gd name="T41" fmla="*/ 4 h 11"/>
                  <a:gd name="T42" fmla="*/ 41 w 45"/>
                  <a:gd name="T43" fmla="*/ 4 h 11"/>
                  <a:gd name="T44" fmla="*/ 40 w 45"/>
                  <a:gd name="T45" fmla="*/ 5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5" h="11">
                    <a:moveTo>
                      <a:pt x="40" y="5"/>
                    </a:moveTo>
                    <a:lnTo>
                      <a:pt x="0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5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8FC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9" name="Freeform 5631"/>
              <p:cNvSpPr>
                <a:spLocks noEditPoints="1"/>
              </p:cNvSpPr>
              <p:nvPr/>
            </p:nvSpPr>
            <p:spPr bwMode="auto">
              <a:xfrm>
                <a:off x="4232" y="1564"/>
                <a:ext cx="46" cy="11"/>
              </a:xfrm>
              <a:custGeom>
                <a:avLst/>
                <a:gdLst>
                  <a:gd name="T0" fmla="*/ 41 w 46"/>
                  <a:gd name="T1" fmla="*/ 4 h 11"/>
                  <a:gd name="T2" fmla="*/ 15 w 46"/>
                  <a:gd name="T3" fmla="*/ 9 h 11"/>
                  <a:gd name="T4" fmla="*/ 19 w 46"/>
                  <a:gd name="T5" fmla="*/ 4 h 11"/>
                  <a:gd name="T6" fmla="*/ 46 w 46"/>
                  <a:gd name="T7" fmla="*/ 0 h 11"/>
                  <a:gd name="T8" fmla="*/ 46 w 46"/>
                  <a:gd name="T9" fmla="*/ 0 h 11"/>
                  <a:gd name="T10" fmla="*/ 45 w 46"/>
                  <a:gd name="T11" fmla="*/ 0 h 11"/>
                  <a:gd name="T12" fmla="*/ 45 w 46"/>
                  <a:gd name="T13" fmla="*/ 2 h 11"/>
                  <a:gd name="T14" fmla="*/ 45 w 46"/>
                  <a:gd name="T15" fmla="*/ 2 h 11"/>
                  <a:gd name="T16" fmla="*/ 43 w 46"/>
                  <a:gd name="T17" fmla="*/ 2 h 11"/>
                  <a:gd name="T18" fmla="*/ 43 w 46"/>
                  <a:gd name="T19" fmla="*/ 4 h 11"/>
                  <a:gd name="T20" fmla="*/ 41 w 46"/>
                  <a:gd name="T21" fmla="*/ 4 h 11"/>
                  <a:gd name="T22" fmla="*/ 41 w 46"/>
                  <a:gd name="T23" fmla="*/ 4 h 11"/>
                  <a:gd name="T24" fmla="*/ 12 w 46"/>
                  <a:gd name="T25" fmla="*/ 9 h 11"/>
                  <a:gd name="T26" fmla="*/ 0 w 46"/>
                  <a:gd name="T27" fmla="*/ 11 h 11"/>
                  <a:gd name="T28" fmla="*/ 0 w 46"/>
                  <a:gd name="T29" fmla="*/ 11 h 11"/>
                  <a:gd name="T30" fmla="*/ 0 w 46"/>
                  <a:gd name="T31" fmla="*/ 11 h 11"/>
                  <a:gd name="T32" fmla="*/ 0 w 46"/>
                  <a:gd name="T33" fmla="*/ 11 h 11"/>
                  <a:gd name="T34" fmla="*/ 0 w 46"/>
                  <a:gd name="T35" fmla="*/ 9 h 11"/>
                  <a:gd name="T36" fmla="*/ 0 w 46"/>
                  <a:gd name="T37" fmla="*/ 9 h 11"/>
                  <a:gd name="T38" fmla="*/ 0 w 46"/>
                  <a:gd name="T39" fmla="*/ 9 h 11"/>
                  <a:gd name="T40" fmla="*/ 0 w 46"/>
                  <a:gd name="T41" fmla="*/ 9 h 11"/>
                  <a:gd name="T42" fmla="*/ 0 w 46"/>
                  <a:gd name="T43" fmla="*/ 7 h 11"/>
                  <a:gd name="T44" fmla="*/ 0 w 46"/>
                  <a:gd name="T45" fmla="*/ 7 h 11"/>
                  <a:gd name="T46" fmla="*/ 0 w 46"/>
                  <a:gd name="T47" fmla="*/ 7 h 11"/>
                  <a:gd name="T48" fmla="*/ 0 w 46"/>
                  <a:gd name="T49" fmla="*/ 7 h 11"/>
                  <a:gd name="T50" fmla="*/ 0 w 46"/>
                  <a:gd name="T51" fmla="*/ 7 h 11"/>
                  <a:gd name="T52" fmla="*/ 0 w 46"/>
                  <a:gd name="T53" fmla="*/ 7 h 11"/>
                  <a:gd name="T54" fmla="*/ 0 w 46"/>
                  <a:gd name="T55" fmla="*/ 7 h 11"/>
                  <a:gd name="T56" fmla="*/ 0 w 46"/>
                  <a:gd name="T57" fmla="*/ 7 h 11"/>
                  <a:gd name="T58" fmla="*/ 0 w 46"/>
                  <a:gd name="T59" fmla="*/ 7 h 11"/>
                  <a:gd name="T60" fmla="*/ 12 w 46"/>
                  <a:gd name="T61" fmla="*/ 6 h 11"/>
                  <a:gd name="T62" fmla="*/ 12 w 46"/>
                  <a:gd name="T63" fmla="*/ 9 h 11"/>
                  <a:gd name="T64" fmla="*/ 12 w 46"/>
                  <a:gd name="T65" fmla="*/ 9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" h="11">
                    <a:moveTo>
                      <a:pt x="41" y="4"/>
                    </a:moveTo>
                    <a:lnTo>
                      <a:pt x="15" y="9"/>
                    </a:lnTo>
                    <a:lnTo>
                      <a:pt x="19" y="4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3" y="4"/>
                    </a:lnTo>
                    <a:lnTo>
                      <a:pt x="41" y="4"/>
                    </a:lnTo>
                    <a:close/>
                    <a:moveTo>
                      <a:pt x="12" y="9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2" y="6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8FC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0" name="Freeform 5632"/>
              <p:cNvSpPr>
                <a:spLocks noEditPoints="1"/>
              </p:cNvSpPr>
              <p:nvPr/>
            </p:nvSpPr>
            <p:spPr bwMode="auto">
              <a:xfrm>
                <a:off x="4232" y="1562"/>
                <a:ext cx="50" cy="11"/>
              </a:xfrm>
              <a:custGeom>
                <a:avLst/>
                <a:gdLst>
                  <a:gd name="T0" fmla="*/ 43 w 50"/>
                  <a:gd name="T1" fmla="*/ 4 h 11"/>
                  <a:gd name="T2" fmla="*/ 17 w 50"/>
                  <a:gd name="T3" fmla="*/ 9 h 11"/>
                  <a:gd name="T4" fmla="*/ 20 w 50"/>
                  <a:gd name="T5" fmla="*/ 4 h 11"/>
                  <a:gd name="T6" fmla="*/ 50 w 50"/>
                  <a:gd name="T7" fmla="*/ 0 h 11"/>
                  <a:gd name="T8" fmla="*/ 50 w 50"/>
                  <a:gd name="T9" fmla="*/ 0 h 11"/>
                  <a:gd name="T10" fmla="*/ 48 w 50"/>
                  <a:gd name="T11" fmla="*/ 0 h 11"/>
                  <a:gd name="T12" fmla="*/ 48 w 50"/>
                  <a:gd name="T13" fmla="*/ 0 h 11"/>
                  <a:gd name="T14" fmla="*/ 46 w 50"/>
                  <a:gd name="T15" fmla="*/ 2 h 11"/>
                  <a:gd name="T16" fmla="*/ 46 w 50"/>
                  <a:gd name="T17" fmla="*/ 2 h 11"/>
                  <a:gd name="T18" fmla="*/ 45 w 50"/>
                  <a:gd name="T19" fmla="*/ 2 h 11"/>
                  <a:gd name="T20" fmla="*/ 45 w 50"/>
                  <a:gd name="T21" fmla="*/ 4 h 11"/>
                  <a:gd name="T22" fmla="*/ 43 w 50"/>
                  <a:gd name="T23" fmla="*/ 4 h 11"/>
                  <a:gd name="T24" fmla="*/ 12 w 50"/>
                  <a:gd name="T25" fmla="*/ 9 h 11"/>
                  <a:gd name="T26" fmla="*/ 0 w 50"/>
                  <a:gd name="T27" fmla="*/ 11 h 11"/>
                  <a:gd name="T28" fmla="*/ 0 w 50"/>
                  <a:gd name="T29" fmla="*/ 11 h 11"/>
                  <a:gd name="T30" fmla="*/ 0 w 50"/>
                  <a:gd name="T31" fmla="*/ 11 h 11"/>
                  <a:gd name="T32" fmla="*/ 0 w 50"/>
                  <a:gd name="T33" fmla="*/ 11 h 11"/>
                  <a:gd name="T34" fmla="*/ 0 w 50"/>
                  <a:gd name="T35" fmla="*/ 11 h 11"/>
                  <a:gd name="T36" fmla="*/ 0 w 50"/>
                  <a:gd name="T37" fmla="*/ 11 h 11"/>
                  <a:gd name="T38" fmla="*/ 0 w 50"/>
                  <a:gd name="T39" fmla="*/ 11 h 11"/>
                  <a:gd name="T40" fmla="*/ 0 w 50"/>
                  <a:gd name="T41" fmla="*/ 11 h 11"/>
                  <a:gd name="T42" fmla="*/ 0 w 50"/>
                  <a:gd name="T43" fmla="*/ 9 h 11"/>
                  <a:gd name="T44" fmla="*/ 0 w 50"/>
                  <a:gd name="T45" fmla="*/ 9 h 11"/>
                  <a:gd name="T46" fmla="*/ 0 w 50"/>
                  <a:gd name="T47" fmla="*/ 9 h 11"/>
                  <a:gd name="T48" fmla="*/ 0 w 50"/>
                  <a:gd name="T49" fmla="*/ 9 h 11"/>
                  <a:gd name="T50" fmla="*/ 1 w 50"/>
                  <a:gd name="T51" fmla="*/ 9 h 11"/>
                  <a:gd name="T52" fmla="*/ 1 w 50"/>
                  <a:gd name="T53" fmla="*/ 9 h 11"/>
                  <a:gd name="T54" fmla="*/ 1 w 50"/>
                  <a:gd name="T55" fmla="*/ 8 h 11"/>
                  <a:gd name="T56" fmla="*/ 1 w 50"/>
                  <a:gd name="T57" fmla="*/ 8 h 11"/>
                  <a:gd name="T58" fmla="*/ 1 w 50"/>
                  <a:gd name="T59" fmla="*/ 8 h 11"/>
                  <a:gd name="T60" fmla="*/ 12 w 50"/>
                  <a:gd name="T61" fmla="*/ 6 h 11"/>
                  <a:gd name="T62" fmla="*/ 12 w 50"/>
                  <a:gd name="T63" fmla="*/ 9 h 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0" h="11">
                    <a:moveTo>
                      <a:pt x="43" y="4"/>
                    </a:moveTo>
                    <a:lnTo>
                      <a:pt x="17" y="9"/>
                    </a:lnTo>
                    <a:lnTo>
                      <a:pt x="20" y="4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3" y="4"/>
                    </a:lnTo>
                    <a:close/>
                    <a:moveTo>
                      <a:pt x="12" y="9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2" y="6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8FC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1" name="Freeform 5633"/>
              <p:cNvSpPr>
                <a:spLocks noEditPoints="1"/>
              </p:cNvSpPr>
              <p:nvPr/>
            </p:nvSpPr>
            <p:spPr bwMode="auto">
              <a:xfrm>
                <a:off x="4232" y="1558"/>
                <a:ext cx="55" cy="13"/>
              </a:xfrm>
              <a:custGeom>
                <a:avLst/>
                <a:gdLst>
                  <a:gd name="T0" fmla="*/ 46 w 55"/>
                  <a:gd name="T1" fmla="*/ 6 h 13"/>
                  <a:gd name="T2" fmla="*/ 19 w 55"/>
                  <a:gd name="T3" fmla="*/ 10 h 13"/>
                  <a:gd name="T4" fmla="*/ 22 w 55"/>
                  <a:gd name="T5" fmla="*/ 6 h 13"/>
                  <a:gd name="T6" fmla="*/ 55 w 55"/>
                  <a:gd name="T7" fmla="*/ 0 h 13"/>
                  <a:gd name="T8" fmla="*/ 53 w 55"/>
                  <a:gd name="T9" fmla="*/ 0 h 13"/>
                  <a:gd name="T10" fmla="*/ 51 w 55"/>
                  <a:gd name="T11" fmla="*/ 2 h 13"/>
                  <a:gd name="T12" fmla="*/ 51 w 55"/>
                  <a:gd name="T13" fmla="*/ 2 h 13"/>
                  <a:gd name="T14" fmla="*/ 50 w 55"/>
                  <a:gd name="T15" fmla="*/ 2 h 13"/>
                  <a:gd name="T16" fmla="*/ 50 w 55"/>
                  <a:gd name="T17" fmla="*/ 4 h 13"/>
                  <a:gd name="T18" fmla="*/ 48 w 55"/>
                  <a:gd name="T19" fmla="*/ 4 h 13"/>
                  <a:gd name="T20" fmla="*/ 48 w 55"/>
                  <a:gd name="T21" fmla="*/ 6 h 13"/>
                  <a:gd name="T22" fmla="*/ 46 w 55"/>
                  <a:gd name="T23" fmla="*/ 6 h 13"/>
                  <a:gd name="T24" fmla="*/ 12 w 55"/>
                  <a:gd name="T25" fmla="*/ 12 h 13"/>
                  <a:gd name="T26" fmla="*/ 0 w 55"/>
                  <a:gd name="T27" fmla="*/ 13 h 13"/>
                  <a:gd name="T28" fmla="*/ 0 w 55"/>
                  <a:gd name="T29" fmla="*/ 13 h 13"/>
                  <a:gd name="T30" fmla="*/ 1 w 55"/>
                  <a:gd name="T31" fmla="*/ 13 h 13"/>
                  <a:gd name="T32" fmla="*/ 1 w 55"/>
                  <a:gd name="T33" fmla="*/ 12 h 13"/>
                  <a:gd name="T34" fmla="*/ 1 w 55"/>
                  <a:gd name="T35" fmla="*/ 12 h 13"/>
                  <a:gd name="T36" fmla="*/ 1 w 55"/>
                  <a:gd name="T37" fmla="*/ 12 h 13"/>
                  <a:gd name="T38" fmla="*/ 1 w 55"/>
                  <a:gd name="T39" fmla="*/ 12 h 13"/>
                  <a:gd name="T40" fmla="*/ 1 w 55"/>
                  <a:gd name="T41" fmla="*/ 10 h 13"/>
                  <a:gd name="T42" fmla="*/ 1 w 55"/>
                  <a:gd name="T43" fmla="*/ 10 h 13"/>
                  <a:gd name="T44" fmla="*/ 12 w 55"/>
                  <a:gd name="T45" fmla="*/ 8 h 13"/>
                  <a:gd name="T46" fmla="*/ 12 w 55"/>
                  <a:gd name="T47" fmla="*/ 12 h 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5" h="13">
                    <a:moveTo>
                      <a:pt x="46" y="6"/>
                    </a:moveTo>
                    <a:lnTo>
                      <a:pt x="19" y="10"/>
                    </a:lnTo>
                    <a:lnTo>
                      <a:pt x="22" y="6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46" y="6"/>
                    </a:lnTo>
                    <a:close/>
                    <a:moveTo>
                      <a:pt x="12" y="12"/>
                    </a:moveTo>
                    <a:lnTo>
                      <a:pt x="0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2" y="8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8FC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2" name="Freeform 5634"/>
              <p:cNvSpPr>
                <a:spLocks noEditPoints="1"/>
              </p:cNvSpPr>
              <p:nvPr/>
            </p:nvSpPr>
            <p:spPr bwMode="auto">
              <a:xfrm>
                <a:off x="4233" y="1556"/>
                <a:ext cx="59" cy="14"/>
              </a:xfrm>
              <a:custGeom>
                <a:avLst/>
                <a:gdLst>
                  <a:gd name="T0" fmla="*/ 49 w 59"/>
                  <a:gd name="T1" fmla="*/ 6 h 14"/>
                  <a:gd name="T2" fmla="*/ 19 w 59"/>
                  <a:gd name="T3" fmla="*/ 10 h 14"/>
                  <a:gd name="T4" fmla="*/ 23 w 59"/>
                  <a:gd name="T5" fmla="*/ 6 h 14"/>
                  <a:gd name="T6" fmla="*/ 59 w 59"/>
                  <a:gd name="T7" fmla="*/ 0 h 14"/>
                  <a:gd name="T8" fmla="*/ 57 w 59"/>
                  <a:gd name="T9" fmla="*/ 0 h 14"/>
                  <a:gd name="T10" fmla="*/ 56 w 59"/>
                  <a:gd name="T11" fmla="*/ 0 h 14"/>
                  <a:gd name="T12" fmla="*/ 54 w 59"/>
                  <a:gd name="T13" fmla="*/ 2 h 14"/>
                  <a:gd name="T14" fmla="*/ 54 w 59"/>
                  <a:gd name="T15" fmla="*/ 2 h 14"/>
                  <a:gd name="T16" fmla="*/ 52 w 59"/>
                  <a:gd name="T17" fmla="*/ 2 h 14"/>
                  <a:gd name="T18" fmla="*/ 52 w 59"/>
                  <a:gd name="T19" fmla="*/ 4 h 14"/>
                  <a:gd name="T20" fmla="*/ 50 w 59"/>
                  <a:gd name="T21" fmla="*/ 4 h 14"/>
                  <a:gd name="T22" fmla="*/ 49 w 59"/>
                  <a:gd name="T23" fmla="*/ 6 h 14"/>
                  <a:gd name="T24" fmla="*/ 11 w 59"/>
                  <a:gd name="T25" fmla="*/ 12 h 14"/>
                  <a:gd name="T26" fmla="*/ 0 w 59"/>
                  <a:gd name="T27" fmla="*/ 14 h 14"/>
                  <a:gd name="T28" fmla="*/ 0 w 59"/>
                  <a:gd name="T29" fmla="*/ 14 h 14"/>
                  <a:gd name="T30" fmla="*/ 0 w 59"/>
                  <a:gd name="T31" fmla="*/ 14 h 14"/>
                  <a:gd name="T32" fmla="*/ 0 w 59"/>
                  <a:gd name="T33" fmla="*/ 12 h 14"/>
                  <a:gd name="T34" fmla="*/ 0 w 59"/>
                  <a:gd name="T35" fmla="*/ 12 h 14"/>
                  <a:gd name="T36" fmla="*/ 0 w 59"/>
                  <a:gd name="T37" fmla="*/ 12 h 14"/>
                  <a:gd name="T38" fmla="*/ 0 w 59"/>
                  <a:gd name="T39" fmla="*/ 12 h 14"/>
                  <a:gd name="T40" fmla="*/ 0 w 59"/>
                  <a:gd name="T41" fmla="*/ 10 h 14"/>
                  <a:gd name="T42" fmla="*/ 0 w 59"/>
                  <a:gd name="T43" fmla="*/ 10 h 14"/>
                  <a:gd name="T44" fmla="*/ 11 w 59"/>
                  <a:gd name="T45" fmla="*/ 8 h 14"/>
                  <a:gd name="T46" fmla="*/ 11 w 59"/>
                  <a:gd name="T47" fmla="*/ 12 h 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9" h="14">
                    <a:moveTo>
                      <a:pt x="49" y="6"/>
                    </a:moveTo>
                    <a:lnTo>
                      <a:pt x="19" y="10"/>
                    </a:lnTo>
                    <a:lnTo>
                      <a:pt x="23" y="6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9" y="6"/>
                    </a:lnTo>
                    <a:close/>
                    <a:moveTo>
                      <a:pt x="11" y="12"/>
                    </a:move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1" y="8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92CE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3" name="Freeform 5635"/>
              <p:cNvSpPr>
                <a:spLocks noEditPoints="1"/>
              </p:cNvSpPr>
              <p:nvPr/>
            </p:nvSpPr>
            <p:spPr bwMode="auto">
              <a:xfrm>
                <a:off x="4232" y="1553"/>
                <a:ext cx="65" cy="15"/>
              </a:xfrm>
              <a:custGeom>
                <a:avLst/>
                <a:gdLst>
                  <a:gd name="T0" fmla="*/ 55 w 65"/>
                  <a:gd name="T1" fmla="*/ 5 h 15"/>
                  <a:gd name="T2" fmla="*/ 22 w 65"/>
                  <a:gd name="T3" fmla="*/ 11 h 15"/>
                  <a:gd name="T4" fmla="*/ 26 w 65"/>
                  <a:gd name="T5" fmla="*/ 7 h 15"/>
                  <a:gd name="T6" fmla="*/ 65 w 65"/>
                  <a:gd name="T7" fmla="*/ 0 h 15"/>
                  <a:gd name="T8" fmla="*/ 63 w 65"/>
                  <a:gd name="T9" fmla="*/ 0 h 15"/>
                  <a:gd name="T10" fmla="*/ 63 w 65"/>
                  <a:gd name="T11" fmla="*/ 2 h 15"/>
                  <a:gd name="T12" fmla="*/ 62 w 65"/>
                  <a:gd name="T13" fmla="*/ 2 h 15"/>
                  <a:gd name="T14" fmla="*/ 60 w 65"/>
                  <a:gd name="T15" fmla="*/ 2 h 15"/>
                  <a:gd name="T16" fmla="*/ 58 w 65"/>
                  <a:gd name="T17" fmla="*/ 3 h 15"/>
                  <a:gd name="T18" fmla="*/ 57 w 65"/>
                  <a:gd name="T19" fmla="*/ 3 h 15"/>
                  <a:gd name="T20" fmla="*/ 55 w 65"/>
                  <a:gd name="T21" fmla="*/ 5 h 15"/>
                  <a:gd name="T22" fmla="*/ 55 w 65"/>
                  <a:gd name="T23" fmla="*/ 5 h 15"/>
                  <a:gd name="T24" fmla="*/ 12 w 65"/>
                  <a:gd name="T25" fmla="*/ 13 h 15"/>
                  <a:gd name="T26" fmla="*/ 1 w 65"/>
                  <a:gd name="T27" fmla="*/ 15 h 15"/>
                  <a:gd name="T28" fmla="*/ 1 w 65"/>
                  <a:gd name="T29" fmla="*/ 15 h 15"/>
                  <a:gd name="T30" fmla="*/ 1 w 65"/>
                  <a:gd name="T31" fmla="*/ 15 h 15"/>
                  <a:gd name="T32" fmla="*/ 1 w 65"/>
                  <a:gd name="T33" fmla="*/ 13 h 15"/>
                  <a:gd name="T34" fmla="*/ 1 w 65"/>
                  <a:gd name="T35" fmla="*/ 13 h 15"/>
                  <a:gd name="T36" fmla="*/ 1 w 65"/>
                  <a:gd name="T37" fmla="*/ 13 h 15"/>
                  <a:gd name="T38" fmla="*/ 0 w 65"/>
                  <a:gd name="T39" fmla="*/ 13 h 15"/>
                  <a:gd name="T40" fmla="*/ 0 w 65"/>
                  <a:gd name="T41" fmla="*/ 11 h 15"/>
                  <a:gd name="T42" fmla="*/ 0 w 65"/>
                  <a:gd name="T43" fmla="*/ 11 h 15"/>
                  <a:gd name="T44" fmla="*/ 12 w 65"/>
                  <a:gd name="T45" fmla="*/ 9 h 15"/>
                  <a:gd name="T46" fmla="*/ 12 w 65"/>
                  <a:gd name="T47" fmla="*/ 13 h 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5" h="15">
                    <a:moveTo>
                      <a:pt x="55" y="5"/>
                    </a:moveTo>
                    <a:lnTo>
                      <a:pt x="22" y="11"/>
                    </a:lnTo>
                    <a:lnTo>
                      <a:pt x="26" y="7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58" y="3"/>
                    </a:lnTo>
                    <a:lnTo>
                      <a:pt x="57" y="3"/>
                    </a:lnTo>
                    <a:lnTo>
                      <a:pt x="55" y="5"/>
                    </a:lnTo>
                    <a:close/>
                    <a:moveTo>
                      <a:pt x="12" y="13"/>
                    </a:moveTo>
                    <a:lnTo>
                      <a:pt x="1" y="15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2" y="9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92C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4" name="Freeform 5636"/>
              <p:cNvSpPr>
                <a:spLocks noEditPoints="1"/>
              </p:cNvSpPr>
              <p:nvPr/>
            </p:nvSpPr>
            <p:spPr bwMode="auto">
              <a:xfrm>
                <a:off x="4232" y="1551"/>
                <a:ext cx="70" cy="15"/>
              </a:xfrm>
              <a:custGeom>
                <a:avLst/>
                <a:gdLst>
                  <a:gd name="T0" fmla="*/ 60 w 70"/>
                  <a:gd name="T1" fmla="*/ 5 h 15"/>
                  <a:gd name="T2" fmla="*/ 24 w 70"/>
                  <a:gd name="T3" fmla="*/ 11 h 15"/>
                  <a:gd name="T4" fmla="*/ 27 w 70"/>
                  <a:gd name="T5" fmla="*/ 7 h 15"/>
                  <a:gd name="T6" fmla="*/ 70 w 70"/>
                  <a:gd name="T7" fmla="*/ 0 h 15"/>
                  <a:gd name="T8" fmla="*/ 69 w 70"/>
                  <a:gd name="T9" fmla="*/ 2 h 15"/>
                  <a:gd name="T10" fmla="*/ 67 w 70"/>
                  <a:gd name="T11" fmla="*/ 2 h 15"/>
                  <a:gd name="T12" fmla="*/ 65 w 70"/>
                  <a:gd name="T13" fmla="*/ 2 h 15"/>
                  <a:gd name="T14" fmla="*/ 65 w 70"/>
                  <a:gd name="T15" fmla="*/ 2 h 15"/>
                  <a:gd name="T16" fmla="*/ 63 w 70"/>
                  <a:gd name="T17" fmla="*/ 4 h 15"/>
                  <a:gd name="T18" fmla="*/ 62 w 70"/>
                  <a:gd name="T19" fmla="*/ 4 h 15"/>
                  <a:gd name="T20" fmla="*/ 62 w 70"/>
                  <a:gd name="T21" fmla="*/ 4 h 15"/>
                  <a:gd name="T22" fmla="*/ 60 w 70"/>
                  <a:gd name="T23" fmla="*/ 4 h 15"/>
                  <a:gd name="T24" fmla="*/ 60 w 70"/>
                  <a:gd name="T25" fmla="*/ 5 h 15"/>
                  <a:gd name="T26" fmla="*/ 12 w 70"/>
                  <a:gd name="T27" fmla="*/ 13 h 15"/>
                  <a:gd name="T28" fmla="*/ 1 w 70"/>
                  <a:gd name="T29" fmla="*/ 15 h 15"/>
                  <a:gd name="T30" fmla="*/ 1 w 70"/>
                  <a:gd name="T31" fmla="*/ 15 h 15"/>
                  <a:gd name="T32" fmla="*/ 0 w 70"/>
                  <a:gd name="T33" fmla="*/ 15 h 15"/>
                  <a:gd name="T34" fmla="*/ 0 w 70"/>
                  <a:gd name="T35" fmla="*/ 13 h 15"/>
                  <a:gd name="T36" fmla="*/ 0 w 70"/>
                  <a:gd name="T37" fmla="*/ 13 h 15"/>
                  <a:gd name="T38" fmla="*/ 0 w 70"/>
                  <a:gd name="T39" fmla="*/ 13 h 15"/>
                  <a:gd name="T40" fmla="*/ 0 w 70"/>
                  <a:gd name="T41" fmla="*/ 13 h 15"/>
                  <a:gd name="T42" fmla="*/ 0 w 70"/>
                  <a:gd name="T43" fmla="*/ 11 h 15"/>
                  <a:gd name="T44" fmla="*/ 0 w 70"/>
                  <a:gd name="T45" fmla="*/ 11 h 15"/>
                  <a:gd name="T46" fmla="*/ 12 w 70"/>
                  <a:gd name="T47" fmla="*/ 9 h 15"/>
                  <a:gd name="T48" fmla="*/ 12 w 70"/>
                  <a:gd name="T49" fmla="*/ 13 h 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0" h="15">
                    <a:moveTo>
                      <a:pt x="60" y="5"/>
                    </a:moveTo>
                    <a:lnTo>
                      <a:pt x="24" y="11"/>
                    </a:lnTo>
                    <a:lnTo>
                      <a:pt x="27" y="7"/>
                    </a:lnTo>
                    <a:lnTo>
                      <a:pt x="70" y="0"/>
                    </a:lnTo>
                    <a:lnTo>
                      <a:pt x="69" y="2"/>
                    </a:lnTo>
                    <a:lnTo>
                      <a:pt x="67" y="2"/>
                    </a:lnTo>
                    <a:lnTo>
                      <a:pt x="65" y="2"/>
                    </a:lnTo>
                    <a:lnTo>
                      <a:pt x="63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5"/>
                    </a:lnTo>
                    <a:close/>
                    <a:moveTo>
                      <a:pt x="12" y="13"/>
                    </a:moveTo>
                    <a:lnTo>
                      <a:pt x="1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2" y="9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92C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5" name="Freeform 5637"/>
              <p:cNvSpPr>
                <a:spLocks noEditPoints="1"/>
              </p:cNvSpPr>
              <p:nvPr/>
            </p:nvSpPr>
            <p:spPr bwMode="auto">
              <a:xfrm>
                <a:off x="4232" y="1547"/>
                <a:ext cx="72" cy="17"/>
              </a:xfrm>
              <a:custGeom>
                <a:avLst/>
                <a:gdLst>
                  <a:gd name="T0" fmla="*/ 65 w 72"/>
                  <a:gd name="T1" fmla="*/ 6 h 17"/>
                  <a:gd name="T2" fmla="*/ 26 w 72"/>
                  <a:gd name="T3" fmla="*/ 13 h 17"/>
                  <a:gd name="T4" fmla="*/ 29 w 72"/>
                  <a:gd name="T5" fmla="*/ 8 h 17"/>
                  <a:gd name="T6" fmla="*/ 72 w 72"/>
                  <a:gd name="T7" fmla="*/ 0 h 17"/>
                  <a:gd name="T8" fmla="*/ 69 w 72"/>
                  <a:gd name="T9" fmla="*/ 6 h 17"/>
                  <a:gd name="T10" fmla="*/ 69 w 72"/>
                  <a:gd name="T11" fmla="*/ 6 h 17"/>
                  <a:gd name="T12" fmla="*/ 67 w 72"/>
                  <a:gd name="T13" fmla="*/ 6 h 17"/>
                  <a:gd name="T14" fmla="*/ 67 w 72"/>
                  <a:gd name="T15" fmla="*/ 6 h 17"/>
                  <a:gd name="T16" fmla="*/ 67 w 72"/>
                  <a:gd name="T17" fmla="*/ 6 h 17"/>
                  <a:gd name="T18" fmla="*/ 67 w 72"/>
                  <a:gd name="T19" fmla="*/ 6 h 17"/>
                  <a:gd name="T20" fmla="*/ 67 w 72"/>
                  <a:gd name="T21" fmla="*/ 6 h 17"/>
                  <a:gd name="T22" fmla="*/ 67 w 72"/>
                  <a:gd name="T23" fmla="*/ 6 h 17"/>
                  <a:gd name="T24" fmla="*/ 65 w 72"/>
                  <a:gd name="T25" fmla="*/ 6 h 17"/>
                  <a:gd name="T26" fmla="*/ 12 w 72"/>
                  <a:gd name="T27" fmla="*/ 15 h 17"/>
                  <a:gd name="T28" fmla="*/ 0 w 72"/>
                  <a:gd name="T29" fmla="*/ 17 h 17"/>
                  <a:gd name="T30" fmla="*/ 0 w 72"/>
                  <a:gd name="T31" fmla="*/ 17 h 17"/>
                  <a:gd name="T32" fmla="*/ 0 w 72"/>
                  <a:gd name="T33" fmla="*/ 17 h 17"/>
                  <a:gd name="T34" fmla="*/ 0 w 72"/>
                  <a:gd name="T35" fmla="*/ 15 h 17"/>
                  <a:gd name="T36" fmla="*/ 0 w 72"/>
                  <a:gd name="T37" fmla="*/ 15 h 17"/>
                  <a:gd name="T38" fmla="*/ 0 w 72"/>
                  <a:gd name="T39" fmla="*/ 15 h 17"/>
                  <a:gd name="T40" fmla="*/ 0 w 72"/>
                  <a:gd name="T41" fmla="*/ 15 h 17"/>
                  <a:gd name="T42" fmla="*/ 0 w 72"/>
                  <a:gd name="T43" fmla="*/ 13 h 17"/>
                  <a:gd name="T44" fmla="*/ 0 w 72"/>
                  <a:gd name="T45" fmla="*/ 13 h 17"/>
                  <a:gd name="T46" fmla="*/ 12 w 72"/>
                  <a:gd name="T47" fmla="*/ 11 h 17"/>
                  <a:gd name="T48" fmla="*/ 12 w 72"/>
                  <a:gd name="T49" fmla="*/ 15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2" h="17">
                    <a:moveTo>
                      <a:pt x="65" y="6"/>
                    </a:moveTo>
                    <a:lnTo>
                      <a:pt x="26" y="13"/>
                    </a:lnTo>
                    <a:lnTo>
                      <a:pt x="29" y="8"/>
                    </a:lnTo>
                    <a:lnTo>
                      <a:pt x="72" y="0"/>
                    </a:lnTo>
                    <a:lnTo>
                      <a:pt x="69" y="6"/>
                    </a:lnTo>
                    <a:lnTo>
                      <a:pt x="67" y="6"/>
                    </a:lnTo>
                    <a:lnTo>
                      <a:pt x="65" y="6"/>
                    </a:lnTo>
                    <a:close/>
                    <a:moveTo>
                      <a:pt x="12" y="15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2" y="11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94C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6" name="Freeform 5638"/>
              <p:cNvSpPr>
                <a:spLocks noEditPoints="1"/>
              </p:cNvSpPr>
              <p:nvPr/>
            </p:nvSpPr>
            <p:spPr bwMode="auto">
              <a:xfrm>
                <a:off x="4232" y="1545"/>
                <a:ext cx="76" cy="17"/>
              </a:xfrm>
              <a:custGeom>
                <a:avLst/>
                <a:gdLst>
                  <a:gd name="T0" fmla="*/ 70 w 76"/>
                  <a:gd name="T1" fmla="*/ 6 h 17"/>
                  <a:gd name="T2" fmla="*/ 27 w 76"/>
                  <a:gd name="T3" fmla="*/ 13 h 17"/>
                  <a:gd name="T4" fmla="*/ 31 w 76"/>
                  <a:gd name="T5" fmla="*/ 8 h 17"/>
                  <a:gd name="T6" fmla="*/ 76 w 76"/>
                  <a:gd name="T7" fmla="*/ 0 h 17"/>
                  <a:gd name="T8" fmla="*/ 70 w 76"/>
                  <a:gd name="T9" fmla="*/ 6 h 17"/>
                  <a:gd name="T10" fmla="*/ 12 w 76"/>
                  <a:gd name="T11" fmla="*/ 15 h 17"/>
                  <a:gd name="T12" fmla="*/ 0 w 76"/>
                  <a:gd name="T13" fmla="*/ 17 h 17"/>
                  <a:gd name="T14" fmla="*/ 0 w 76"/>
                  <a:gd name="T15" fmla="*/ 17 h 17"/>
                  <a:gd name="T16" fmla="*/ 0 w 76"/>
                  <a:gd name="T17" fmla="*/ 17 h 17"/>
                  <a:gd name="T18" fmla="*/ 0 w 76"/>
                  <a:gd name="T19" fmla="*/ 15 h 17"/>
                  <a:gd name="T20" fmla="*/ 0 w 76"/>
                  <a:gd name="T21" fmla="*/ 15 h 17"/>
                  <a:gd name="T22" fmla="*/ 0 w 76"/>
                  <a:gd name="T23" fmla="*/ 15 h 17"/>
                  <a:gd name="T24" fmla="*/ 0 w 76"/>
                  <a:gd name="T25" fmla="*/ 15 h 17"/>
                  <a:gd name="T26" fmla="*/ 0 w 76"/>
                  <a:gd name="T27" fmla="*/ 13 h 17"/>
                  <a:gd name="T28" fmla="*/ 0 w 76"/>
                  <a:gd name="T29" fmla="*/ 13 h 17"/>
                  <a:gd name="T30" fmla="*/ 12 w 76"/>
                  <a:gd name="T31" fmla="*/ 11 h 17"/>
                  <a:gd name="T32" fmla="*/ 12 w 76"/>
                  <a:gd name="T33" fmla="*/ 15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17">
                    <a:moveTo>
                      <a:pt x="70" y="6"/>
                    </a:moveTo>
                    <a:lnTo>
                      <a:pt x="27" y="13"/>
                    </a:lnTo>
                    <a:lnTo>
                      <a:pt x="31" y="8"/>
                    </a:lnTo>
                    <a:lnTo>
                      <a:pt x="76" y="0"/>
                    </a:lnTo>
                    <a:lnTo>
                      <a:pt x="70" y="6"/>
                    </a:lnTo>
                    <a:close/>
                    <a:moveTo>
                      <a:pt x="12" y="15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2" y="11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94C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7" name="Freeform 5639"/>
              <p:cNvSpPr>
                <a:spLocks noEditPoints="1"/>
              </p:cNvSpPr>
              <p:nvPr/>
            </p:nvSpPr>
            <p:spPr bwMode="auto">
              <a:xfrm>
                <a:off x="4232" y="1543"/>
                <a:ext cx="77" cy="17"/>
              </a:xfrm>
              <a:custGeom>
                <a:avLst/>
                <a:gdLst>
                  <a:gd name="T0" fmla="*/ 72 w 77"/>
                  <a:gd name="T1" fmla="*/ 4 h 17"/>
                  <a:gd name="T2" fmla="*/ 29 w 77"/>
                  <a:gd name="T3" fmla="*/ 12 h 17"/>
                  <a:gd name="T4" fmla="*/ 32 w 77"/>
                  <a:gd name="T5" fmla="*/ 8 h 17"/>
                  <a:gd name="T6" fmla="*/ 77 w 77"/>
                  <a:gd name="T7" fmla="*/ 0 h 17"/>
                  <a:gd name="T8" fmla="*/ 72 w 77"/>
                  <a:gd name="T9" fmla="*/ 4 h 17"/>
                  <a:gd name="T10" fmla="*/ 12 w 77"/>
                  <a:gd name="T11" fmla="*/ 15 h 17"/>
                  <a:gd name="T12" fmla="*/ 0 w 77"/>
                  <a:gd name="T13" fmla="*/ 17 h 17"/>
                  <a:gd name="T14" fmla="*/ 0 w 77"/>
                  <a:gd name="T15" fmla="*/ 17 h 17"/>
                  <a:gd name="T16" fmla="*/ 0 w 77"/>
                  <a:gd name="T17" fmla="*/ 17 h 17"/>
                  <a:gd name="T18" fmla="*/ 0 w 77"/>
                  <a:gd name="T19" fmla="*/ 15 h 17"/>
                  <a:gd name="T20" fmla="*/ 0 w 77"/>
                  <a:gd name="T21" fmla="*/ 15 h 17"/>
                  <a:gd name="T22" fmla="*/ 0 w 77"/>
                  <a:gd name="T23" fmla="*/ 15 h 17"/>
                  <a:gd name="T24" fmla="*/ 0 w 77"/>
                  <a:gd name="T25" fmla="*/ 15 h 17"/>
                  <a:gd name="T26" fmla="*/ 0 w 77"/>
                  <a:gd name="T27" fmla="*/ 13 h 17"/>
                  <a:gd name="T28" fmla="*/ 0 w 77"/>
                  <a:gd name="T29" fmla="*/ 13 h 17"/>
                  <a:gd name="T30" fmla="*/ 12 w 77"/>
                  <a:gd name="T31" fmla="*/ 12 h 17"/>
                  <a:gd name="T32" fmla="*/ 12 w 77"/>
                  <a:gd name="T33" fmla="*/ 15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7">
                    <a:moveTo>
                      <a:pt x="72" y="4"/>
                    </a:moveTo>
                    <a:lnTo>
                      <a:pt x="29" y="12"/>
                    </a:lnTo>
                    <a:lnTo>
                      <a:pt x="32" y="8"/>
                    </a:lnTo>
                    <a:lnTo>
                      <a:pt x="77" y="0"/>
                    </a:lnTo>
                    <a:lnTo>
                      <a:pt x="72" y="4"/>
                    </a:lnTo>
                    <a:close/>
                    <a:moveTo>
                      <a:pt x="12" y="15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2" y="1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94C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8" name="Freeform 5640"/>
              <p:cNvSpPr>
                <a:spLocks noEditPoints="1"/>
              </p:cNvSpPr>
              <p:nvPr/>
            </p:nvSpPr>
            <p:spPr bwMode="auto">
              <a:xfrm>
                <a:off x="4230" y="1541"/>
                <a:ext cx="83" cy="17"/>
              </a:xfrm>
              <a:custGeom>
                <a:avLst/>
                <a:gdLst>
                  <a:gd name="T0" fmla="*/ 78 w 83"/>
                  <a:gd name="T1" fmla="*/ 4 h 17"/>
                  <a:gd name="T2" fmla="*/ 33 w 83"/>
                  <a:gd name="T3" fmla="*/ 12 h 17"/>
                  <a:gd name="T4" fmla="*/ 36 w 83"/>
                  <a:gd name="T5" fmla="*/ 8 h 17"/>
                  <a:gd name="T6" fmla="*/ 83 w 83"/>
                  <a:gd name="T7" fmla="*/ 0 h 17"/>
                  <a:gd name="T8" fmla="*/ 78 w 83"/>
                  <a:gd name="T9" fmla="*/ 4 h 17"/>
                  <a:gd name="T10" fmla="*/ 14 w 83"/>
                  <a:gd name="T11" fmla="*/ 15 h 17"/>
                  <a:gd name="T12" fmla="*/ 2 w 83"/>
                  <a:gd name="T13" fmla="*/ 17 h 17"/>
                  <a:gd name="T14" fmla="*/ 2 w 83"/>
                  <a:gd name="T15" fmla="*/ 17 h 17"/>
                  <a:gd name="T16" fmla="*/ 2 w 83"/>
                  <a:gd name="T17" fmla="*/ 17 h 17"/>
                  <a:gd name="T18" fmla="*/ 2 w 83"/>
                  <a:gd name="T19" fmla="*/ 15 h 17"/>
                  <a:gd name="T20" fmla="*/ 2 w 83"/>
                  <a:gd name="T21" fmla="*/ 15 h 17"/>
                  <a:gd name="T22" fmla="*/ 2 w 83"/>
                  <a:gd name="T23" fmla="*/ 15 h 17"/>
                  <a:gd name="T24" fmla="*/ 0 w 83"/>
                  <a:gd name="T25" fmla="*/ 15 h 17"/>
                  <a:gd name="T26" fmla="*/ 0 w 83"/>
                  <a:gd name="T27" fmla="*/ 14 h 17"/>
                  <a:gd name="T28" fmla="*/ 0 w 83"/>
                  <a:gd name="T29" fmla="*/ 14 h 17"/>
                  <a:gd name="T30" fmla="*/ 14 w 83"/>
                  <a:gd name="T31" fmla="*/ 12 h 17"/>
                  <a:gd name="T32" fmla="*/ 14 w 83"/>
                  <a:gd name="T33" fmla="*/ 15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3" h="17">
                    <a:moveTo>
                      <a:pt x="78" y="4"/>
                    </a:moveTo>
                    <a:lnTo>
                      <a:pt x="33" y="12"/>
                    </a:lnTo>
                    <a:lnTo>
                      <a:pt x="36" y="8"/>
                    </a:lnTo>
                    <a:lnTo>
                      <a:pt x="83" y="0"/>
                    </a:lnTo>
                    <a:lnTo>
                      <a:pt x="78" y="4"/>
                    </a:lnTo>
                    <a:close/>
                    <a:moveTo>
                      <a:pt x="14" y="15"/>
                    </a:move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4" y="12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94C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9" name="Freeform 5641"/>
              <p:cNvSpPr>
                <a:spLocks noEditPoints="1"/>
              </p:cNvSpPr>
              <p:nvPr/>
            </p:nvSpPr>
            <p:spPr bwMode="auto">
              <a:xfrm>
                <a:off x="4230" y="1538"/>
                <a:ext cx="84" cy="18"/>
              </a:xfrm>
              <a:custGeom>
                <a:avLst/>
                <a:gdLst>
                  <a:gd name="T0" fmla="*/ 79 w 84"/>
                  <a:gd name="T1" fmla="*/ 5 h 18"/>
                  <a:gd name="T2" fmla="*/ 34 w 84"/>
                  <a:gd name="T3" fmla="*/ 13 h 18"/>
                  <a:gd name="T4" fmla="*/ 38 w 84"/>
                  <a:gd name="T5" fmla="*/ 9 h 18"/>
                  <a:gd name="T6" fmla="*/ 84 w 84"/>
                  <a:gd name="T7" fmla="*/ 0 h 18"/>
                  <a:gd name="T8" fmla="*/ 79 w 84"/>
                  <a:gd name="T9" fmla="*/ 5 h 18"/>
                  <a:gd name="T10" fmla="*/ 14 w 84"/>
                  <a:gd name="T11" fmla="*/ 17 h 18"/>
                  <a:gd name="T12" fmla="*/ 2 w 84"/>
                  <a:gd name="T13" fmla="*/ 18 h 18"/>
                  <a:gd name="T14" fmla="*/ 2 w 84"/>
                  <a:gd name="T15" fmla="*/ 18 h 18"/>
                  <a:gd name="T16" fmla="*/ 0 w 84"/>
                  <a:gd name="T17" fmla="*/ 18 h 18"/>
                  <a:gd name="T18" fmla="*/ 0 w 84"/>
                  <a:gd name="T19" fmla="*/ 17 h 18"/>
                  <a:gd name="T20" fmla="*/ 0 w 84"/>
                  <a:gd name="T21" fmla="*/ 17 h 18"/>
                  <a:gd name="T22" fmla="*/ 0 w 84"/>
                  <a:gd name="T23" fmla="*/ 17 h 18"/>
                  <a:gd name="T24" fmla="*/ 0 w 84"/>
                  <a:gd name="T25" fmla="*/ 17 h 18"/>
                  <a:gd name="T26" fmla="*/ 0 w 84"/>
                  <a:gd name="T27" fmla="*/ 15 h 18"/>
                  <a:gd name="T28" fmla="*/ 0 w 84"/>
                  <a:gd name="T29" fmla="*/ 15 h 18"/>
                  <a:gd name="T30" fmla="*/ 14 w 84"/>
                  <a:gd name="T31" fmla="*/ 13 h 18"/>
                  <a:gd name="T32" fmla="*/ 14 w 84"/>
                  <a:gd name="T33" fmla="*/ 17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4" h="18">
                    <a:moveTo>
                      <a:pt x="79" y="5"/>
                    </a:moveTo>
                    <a:lnTo>
                      <a:pt x="34" y="13"/>
                    </a:lnTo>
                    <a:lnTo>
                      <a:pt x="38" y="9"/>
                    </a:lnTo>
                    <a:lnTo>
                      <a:pt x="84" y="0"/>
                    </a:lnTo>
                    <a:lnTo>
                      <a:pt x="79" y="5"/>
                    </a:lnTo>
                    <a:close/>
                    <a:moveTo>
                      <a:pt x="14" y="17"/>
                    </a:moveTo>
                    <a:lnTo>
                      <a:pt x="2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4" y="13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98D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0" name="Freeform 5642"/>
              <p:cNvSpPr>
                <a:spLocks noEditPoints="1"/>
              </p:cNvSpPr>
              <p:nvPr/>
            </p:nvSpPr>
            <p:spPr bwMode="auto">
              <a:xfrm>
                <a:off x="4230" y="1536"/>
                <a:ext cx="88" cy="19"/>
              </a:xfrm>
              <a:custGeom>
                <a:avLst/>
                <a:gdLst>
                  <a:gd name="T0" fmla="*/ 83 w 88"/>
                  <a:gd name="T1" fmla="*/ 5 h 19"/>
                  <a:gd name="T2" fmla="*/ 36 w 88"/>
                  <a:gd name="T3" fmla="*/ 13 h 19"/>
                  <a:gd name="T4" fmla="*/ 40 w 88"/>
                  <a:gd name="T5" fmla="*/ 9 h 19"/>
                  <a:gd name="T6" fmla="*/ 88 w 88"/>
                  <a:gd name="T7" fmla="*/ 0 h 19"/>
                  <a:gd name="T8" fmla="*/ 83 w 88"/>
                  <a:gd name="T9" fmla="*/ 5 h 19"/>
                  <a:gd name="T10" fmla="*/ 14 w 88"/>
                  <a:gd name="T11" fmla="*/ 17 h 19"/>
                  <a:gd name="T12" fmla="*/ 0 w 88"/>
                  <a:gd name="T13" fmla="*/ 19 h 19"/>
                  <a:gd name="T14" fmla="*/ 0 w 88"/>
                  <a:gd name="T15" fmla="*/ 19 h 19"/>
                  <a:gd name="T16" fmla="*/ 0 w 88"/>
                  <a:gd name="T17" fmla="*/ 19 h 19"/>
                  <a:gd name="T18" fmla="*/ 0 w 88"/>
                  <a:gd name="T19" fmla="*/ 17 h 19"/>
                  <a:gd name="T20" fmla="*/ 0 w 88"/>
                  <a:gd name="T21" fmla="*/ 17 h 19"/>
                  <a:gd name="T22" fmla="*/ 0 w 88"/>
                  <a:gd name="T23" fmla="*/ 17 h 19"/>
                  <a:gd name="T24" fmla="*/ 0 w 88"/>
                  <a:gd name="T25" fmla="*/ 17 h 19"/>
                  <a:gd name="T26" fmla="*/ 0 w 88"/>
                  <a:gd name="T27" fmla="*/ 15 h 19"/>
                  <a:gd name="T28" fmla="*/ 0 w 88"/>
                  <a:gd name="T29" fmla="*/ 15 h 19"/>
                  <a:gd name="T30" fmla="*/ 14 w 88"/>
                  <a:gd name="T31" fmla="*/ 13 h 19"/>
                  <a:gd name="T32" fmla="*/ 14 w 88"/>
                  <a:gd name="T33" fmla="*/ 1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19">
                    <a:moveTo>
                      <a:pt x="83" y="5"/>
                    </a:moveTo>
                    <a:lnTo>
                      <a:pt x="36" y="13"/>
                    </a:lnTo>
                    <a:lnTo>
                      <a:pt x="40" y="9"/>
                    </a:lnTo>
                    <a:lnTo>
                      <a:pt x="88" y="0"/>
                    </a:lnTo>
                    <a:lnTo>
                      <a:pt x="83" y="5"/>
                    </a:lnTo>
                    <a:close/>
                    <a:moveTo>
                      <a:pt x="14" y="17"/>
                    </a:move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4" y="13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98D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1" name="Freeform 5643"/>
              <p:cNvSpPr>
                <a:spLocks noEditPoints="1"/>
              </p:cNvSpPr>
              <p:nvPr/>
            </p:nvSpPr>
            <p:spPr bwMode="auto">
              <a:xfrm>
                <a:off x="4228" y="1534"/>
                <a:ext cx="92" cy="19"/>
              </a:xfrm>
              <a:custGeom>
                <a:avLst/>
                <a:gdLst>
                  <a:gd name="T0" fmla="*/ 86 w 92"/>
                  <a:gd name="T1" fmla="*/ 4 h 19"/>
                  <a:gd name="T2" fmla="*/ 40 w 92"/>
                  <a:gd name="T3" fmla="*/ 13 h 19"/>
                  <a:gd name="T4" fmla="*/ 42 w 92"/>
                  <a:gd name="T5" fmla="*/ 9 h 19"/>
                  <a:gd name="T6" fmla="*/ 43 w 92"/>
                  <a:gd name="T7" fmla="*/ 7 h 19"/>
                  <a:gd name="T8" fmla="*/ 92 w 92"/>
                  <a:gd name="T9" fmla="*/ 0 h 19"/>
                  <a:gd name="T10" fmla="*/ 86 w 92"/>
                  <a:gd name="T11" fmla="*/ 4 h 19"/>
                  <a:gd name="T12" fmla="*/ 16 w 92"/>
                  <a:gd name="T13" fmla="*/ 17 h 19"/>
                  <a:gd name="T14" fmla="*/ 2 w 92"/>
                  <a:gd name="T15" fmla="*/ 19 h 19"/>
                  <a:gd name="T16" fmla="*/ 2 w 92"/>
                  <a:gd name="T17" fmla="*/ 19 h 19"/>
                  <a:gd name="T18" fmla="*/ 2 w 92"/>
                  <a:gd name="T19" fmla="*/ 19 h 19"/>
                  <a:gd name="T20" fmla="*/ 2 w 92"/>
                  <a:gd name="T21" fmla="*/ 17 h 19"/>
                  <a:gd name="T22" fmla="*/ 2 w 92"/>
                  <a:gd name="T23" fmla="*/ 17 h 19"/>
                  <a:gd name="T24" fmla="*/ 0 w 92"/>
                  <a:gd name="T25" fmla="*/ 17 h 19"/>
                  <a:gd name="T26" fmla="*/ 0 w 92"/>
                  <a:gd name="T27" fmla="*/ 17 h 19"/>
                  <a:gd name="T28" fmla="*/ 0 w 92"/>
                  <a:gd name="T29" fmla="*/ 17 h 19"/>
                  <a:gd name="T30" fmla="*/ 0 w 92"/>
                  <a:gd name="T31" fmla="*/ 15 h 19"/>
                  <a:gd name="T32" fmla="*/ 16 w 92"/>
                  <a:gd name="T33" fmla="*/ 13 h 19"/>
                  <a:gd name="T34" fmla="*/ 16 w 92"/>
                  <a:gd name="T35" fmla="*/ 17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2" h="19">
                    <a:moveTo>
                      <a:pt x="86" y="4"/>
                    </a:moveTo>
                    <a:lnTo>
                      <a:pt x="40" y="13"/>
                    </a:lnTo>
                    <a:lnTo>
                      <a:pt x="42" y="9"/>
                    </a:lnTo>
                    <a:lnTo>
                      <a:pt x="43" y="7"/>
                    </a:lnTo>
                    <a:lnTo>
                      <a:pt x="92" y="0"/>
                    </a:lnTo>
                    <a:lnTo>
                      <a:pt x="86" y="4"/>
                    </a:lnTo>
                    <a:close/>
                    <a:moveTo>
                      <a:pt x="16" y="17"/>
                    </a:moveTo>
                    <a:lnTo>
                      <a:pt x="2" y="19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6" y="13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98D0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2" name="Freeform 5644"/>
              <p:cNvSpPr>
                <a:spLocks noEditPoints="1"/>
              </p:cNvSpPr>
              <p:nvPr/>
            </p:nvSpPr>
            <p:spPr bwMode="auto">
              <a:xfrm>
                <a:off x="4228" y="1532"/>
                <a:ext cx="93" cy="19"/>
              </a:xfrm>
              <a:custGeom>
                <a:avLst/>
                <a:gdLst>
                  <a:gd name="T0" fmla="*/ 90 w 93"/>
                  <a:gd name="T1" fmla="*/ 4 h 19"/>
                  <a:gd name="T2" fmla="*/ 42 w 93"/>
                  <a:gd name="T3" fmla="*/ 13 h 19"/>
                  <a:gd name="T4" fmla="*/ 42 w 93"/>
                  <a:gd name="T5" fmla="*/ 11 h 19"/>
                  <a:gd name="T6" fmla="*/ 47 w 93"/>
                  <a:gd name="T7" fmla="*/ 7 h 19"/>
                  <a:gd name="T8" fmla="*/ 93 w 93"/>
                  <a:gd name="T9" fmla="*/ 0 h 19"/>
                  <a:gd name="T10" fmla="*/ 90 w 93"/>
                  <a:gd name="T11" fmla="*/ 4 h 19"/>
                  <a:gd name="T12" fmla="*/ 16 w 93"/>
                  <a:gd name="T13" fmla="*/ 17 h 19"/>
                  <a:gd name="T14" fmla="*/ 2 w 93"/>
                  <a:gd name="T15" fmla="*/ 19 h 19"/>
                  <a:gd name="T16" fmla="*/ 0 w 93"/>
                  <a:gd name="T17" fmla="*/ 19 h 19"/>
                  <a:gd name="T18" fmla="*/ 0 w 93"/>
                  <a:gd name="T19" fmla="*/ 19 h 19"/>
                  <a:gd name="T20" fmla="*/ 0 w 93"/>
                  <a:gd name="T21" fmla="*/ 19 h 19"/>
                  <a:gd name="T22" fmla="*/ 0 w 93"/>
                  <a:gd name="T23" fmla="*/ 17 h 19"/>
                  <a:gd name="T24" fmla="*/ 0 w 93"/>
                  <a:gd name="T25" fmla="*/ 17 h 19"/>
                  <a:gd name="T26" fmla="*/ 0 w 93"/>
                  <a:gd name="T27" fmla="*/ 17 h 19"/>
                  <a:gd name="T28" fmla="*/ 0 w 93"/>
                  <a:gd name="T29" fmla="*/ 17 h 19"/>
                  <a:gd name="T30" fmla="*/ 0 w 93"/>
                  <a:gd name="T31" fmla="*/ 15 h 19"/>
                  <a:gd name="T32" fmla="*/ 16 w 93"/>
                  <a:gd name="T33" fmla="*/ 13 h 19"/>
                  <a:gd name="T34" fmla="*/ 16 w 93"/>
                  <a:gd name="T35" fmla="*/ 17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3" h="19">
                    <a:moveTo>
                      <a:pt x="90" y="4"/>
                    </a:moveTo>
                    <a:lnTo>
                      <a:pt x="42" y="13"/>
                    </a:lnTo>
                    <a:lnTo>
                      <a:pt x="42" y="11"/>
                    </a:lnTo>
                    <a:lnTo>
                      <a:pt x="47" y="7"/>
                    </a:lnTo>
                    <a:lnTo>
                      <a:pt x="93" y="0"/>
                    </a:lnTo>
                    <a:lnTo>
                      <a:pt x="90" y="4"/>
                    </a:lnTo>
                    <a:close/>
                    <a:moveTo>
                      <a:pt x="16" y="17"/>
                    </a:moveTo>
                    <a:lnTo>
                      <a:pt x="2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6" y="13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98D0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3" name="Freeform 5645"/>
              <p:cNvSpPr>
                <a:spLocks noEditPoints="1"/>
              </p:cNvSpPr>
              <p:nvPr/>
            </p:nvSpPr>
            <p:spPr bwMode="auto">
              <a:xfrm>
                <a:off x="4227" y="1528"/>
                <a:ext cx="98" cy="21"/>
              </a:xfrm>
              <a:custGeom>
                <a:avLst/>
                <a:gdLst>
                  <a:gd name="T0" fmla="*/ 93 w 98"/>
                  <a:gd name="T1" fmla="*/ 6 h 21"/>
                  <a:gd name="T2" fmla="*/ 44 w 98"/>
                  <a:gd name="T3" fmla="*/ 13 h 21"/>
                  <a:gd name="T4" fmla="*/ 51 w 98"/>
                  <a:gd name="T5" fmla="*/ 10 h 21"/>
                  <a:gd name="T6" fmla="*/ 98 w 98"/>
                  <a:gd name="T7" fmla="*/ 0 h 21"/>
                  <a:gd name="T8" fmla="*/ 93 w 98"/>
                  <a:gd name="T9" fmla="*/ 6 h 21"/>
                  <a:gd name="T10" fmla="*/ 17 w 98"/>
                  <a:gd name="T11" fmla="*/ 19 h 21"/>
                  <a:gd name="T12" fmla="*/ 1 w 98"/>
                  <a:gd name="T13" fmla="*/ 21 h 21"/>
                  <a:gd name="T14" fmla="*/ 1 w 98"/>
                  <a:gd name="T15" fmla="*/ 21 h 21"/>
                  <a:gd name="T16" fmla="*/ 1 w 98"/>
                  <a:gd name="T17" fmla="*/ 21 h 21"/>
                  <a:gd name="T18" fmla="*/ 1 w 98"/>
                  <a:gd name="T19" fmla="*/ 21 h 21"/>
                  <a:gd name="T20" fmla="*/ 1 w 98"/>
                  <a:gd name="T21" fmla="*/ 19 h 21"/>
                  <a:gd name="T22" fmla="*/ 1 w 98"/>
                  <a:gd name="T23" fmla="*/ 19 h 21"/>
                  <a:gd name="T24" fmla="*/ 0 w 98"/>
                  <a:gd name="T25" fmla="*/ 19 h 21"/>
                  <a:gd name="T26" fmla="*/ 0 w 98"/>
                  <a:gd name="T27" fmla="*/ 19 h 21"/>
                  <a:gd name="T28" fmla="*/ 0 w 98"/>
                  <a:gd name="T29" fmla="*/ 17 h 21"/>
                  <a:gd name="T30" fmla="*/ 17 w 98"/>
                  <a:gd name="T31" fmla="*/ 15 h 21"/>
                  <a:gd name="T32" fmla="*/ 17 w 98"/>
                  <a:gd name="T33" fmla="*/ 19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8" h="21">
                    <a:moveTo>
                      <a:pt x="93" y="6"/>
                    </a:moveTo>
                    <a:lnTo>
                      <a:pt x="44" y="13"/>
                    </a:lnTo>
                    <a:lnTo>
                      <a:pt x="51" y="10"/>
                    </a:lnTo>
                    <a:lnTo>
                      <a:pt x="98" y="0"/>
                    </a:lnTo>
                    <a:lnTo>
                      <a:pt x="93" y="6"/>
                    </a:lnTo>
                    <a:close/>
                    <a:moveTo>
                      <a:pt x="17" y="19"/>
                    </a:moveTo>
                    <a:lnTo>
                      <a:pt x="1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7" y="15"/>
                    </a:lnTo>
                    <a:lnTo>
                      <a:pt x="17" y="19"/>
                    </a:lnTo>
                    <a:close/>
                  </a:path>
                </a:pathLst>
              </a:custGeom>
              <a:solidFill>
                <a:srgbClr val="9BD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4" name="Freeform 5646"/>
              <p:cNvSpPr>
                <a:spLocks noEditPoints="1"/>
              </p:cNvSpPr>
              <p:nvPr/>
            </p:nvSpPr>
            <p:spPr bwMode="auto">
              <a:xfrm>
                <a:off x="4227" y="1526"/>
                <a:ext cx="99" cy="21"/>
              </a:xfrm>
              <a:custGeom>
                <a:avLst/>
                <a:gdLst>
                  <a:gd name="T0" fmla="*/ 94 w 99"/>
                  <a:gd name="T1" fmla="*/ 6 h 21"/>
                  <a:gd name="T2" fmla="*/ 48 w 99"/>
                  <a:gd name="T3" fmla="*/ 13 h 21"/>
                  <a:gd name="T4" fmla="*/ 51 w 99"/>
                  <a:gd name="T5" fmla="*/ 10 h 21"/>
                  <a:gd name="T6" fmla="*/ 55 w 99"/>
                  <a:gd name="T7" fmla="*/ 8 h 21"/>
                  <a:gd name="T8" fmla="*/ 99 w 99"/>
                  <a:gd name="T9" fmla="*/ 0 h 21"/>
                  <a:gd name="T10" fmla="*/ 94 w 99"/>
                  <a:gd name="T11" fmla="*/ 6 h 21"/>
                  <a:gd name="T12" fmla="*/ 17 w 99"/>
                  <a:gd name="T13" fmla="*/ 19 h 21"/>
                  <a:gd name="T14" fmla="*/ 1 w 99"/>
                  <a:gd name="T15" fmla="*/ 21 h 21"/>
                  <a:gd name="T16" fmla="*/ 1 w 99"/>
                  <a:gd name="T17" fmla="*/ 21 h 21"/>
                  <a:gd name="T18" fmla="*/ 0 w 99"/>
                  <a:gd name="T19" fmla="*/ 21 h 21"/>
                  <a:gd name="T20" fmla="*/ 0 w 99"/>
                  <a:gd name="T21" fmla="*/ 21 h 21"/>
                  <a:gd name="T22" fmla="*/ 0 w 99"/>
                  <a:gd name="T23" fmla="*/ 19 h 21"/>
                  <a:gd name="T24" fmla="*/ 0 w 99"/>
                  <a:gd name="T25" fmla="*/ 19 h 21"/>
                  <a:gd name="T26" fmla="*/ 0 w 99"/>
                  <a:gd name="T27" fmla="*/ 19 h 21"/>
                  <a:gd name="T28" fmla="*/ 0 w 99"/>
                  <a:gd name="T29" fmla="*/ 19 h 21"/>
                  <a:gd name="T30" fmla="*/ 0 w 99"/>
                  <a:gd name="T31" fmla="*/ 17 h 21"/>
                  <a:gd name="T32" fmla="*/ 17 w 99"/>
                  <a:gd name="T33" fmla="*/ 15 h 21"/>
                  <a:gd name="T34" fmla="*/ 17 w 99"/>
                  <a:gd name="T35" fmla="*/ 19 h 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9" h="21">
                    <a:moveTo>
                      <a:pt x="94" y="6"/>
                    </a:moveTo>
                    <a:lnTo>
                      <a:pt x="48" y="13"/>
                    </a:lnTo>
                    <a:lnTo>
                      <a:pt x="51" y="10"/>
                    </a:lnTo>
                    <a:lnTo>
                      <a:pt x="55" y="8"/>
                    </a:lnTo>
                    <a:lnTo>
                      <a:pt x="99" y="0"/>
                    </a:lnTo>
                    <a:lnTo>
                      <a:pt x="94" y="6"/>
                    </a:lnTo>
                    <a:close/>
                    <a:moveTo>
                      <a:pt x="17" y="19"/>
                    </a:moveTo>
                    <a:lnTo>
                      <a:pt x="1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7" y="15"/>
                    </a:lnTo>
                    <a:lnTo>
                      <a:pt x="17" y="19"/>
                    </a:lnTo>
                    <a:close/>
                  </a:path>
                </a:pathLst>
              </a:custGeom>
              <a:solidFill>
                <a:srgbClr val="9BD2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5" name="Freeform 5647"/>
              <p:cNvSpPr>
                <a:spLocks noEditPoints="1"/>
              </p:cNvSpPr>
              <p:nvPr/>
            </p:nvSpPr>
            <p:spPr bwMode="auto">
              <a:xfrm>
                <a:off x="4225" y="1524"/>
                <a:ext cx="105" cy="21"/>
              </a:xfrm>
              <a:custGeom>
                <a:avLst/>
                <a:gdLst>
                  <a:gd name="T0" fmla="*/ 100 w 105"/>
                  <a:gd name="T1" fmla="*/ 4 h 21"/>
                  <a:gd name="T2" fmla="*/ 53 w 105"/>
                  <a:gd name="T3" fmla="*/ 14 h 21"/>
                  <a:gd name="T4" fmla="*/ 53 w 105"/>
                  <a:gd name="T5" fmla="*/ 12 h 21"/>
                  <a:gd name="T6" fmla="*/ 62 w 105"/>
                  <a:gd name="T7" fmla="*/ 8 h 21"/>
                  <a:gd name="T8" fmla="*/ 105 w 105"/>
                  <a:gd name="T9" fmla="*/ 0 h 21"/>
                  <a:gd name="T10" fmla="*/ 100 w 105"/>
                  <a:gd name="T11" fmla="*/ 4 h 21"/>
                  <a:gd name="T12" fmla="*/ 19 w 105"/>
                  <a:gd name="T13" fmla="*/ 19 h 21"/>
                  <a:gd name="T14" fmla="*/ 2 w 105"/>
                  <a:gd name="T15" fmla="*/ 21 h 21"/>
                  <a:gd name="T16" fmla="*/ 2 w 105"/>
                  <a:gd name="T17" fmla="*/ 21 h 21"/>
                  <a:gd name="T18" fmla="*/ 2 w 105"/>
                  <a:gd name="T19" fmla="*/ 21 h 21"/>
                  <a:gd name="T20" fmla="*/ 2 w 105"/>
                  <a:gd name="T21" fmla="*/ 21 h 21"/>
                  <a:gd name="T22" fmla="*/ 2 w 105"/>
                  <a:gd name="T23" fmla="*/ 19 h 21"/>
                  <a:gd name="T24" fmla="*/ 0 w 105"/>
                  <a:gd name="T25" fmla="*/ 19 h 21"/>
                  <a:gd name="T26" fmla="*/ 0 w 105"/>
                  <a:gd name="T27" fmla="*/ 19 h 21"/>
                  <a:gd name="T28" fmla="*/ 0 w 105"/>
                  <a:gd name="T29" fmla="*/ 19 h 21"/>
                  <a:gd name="T30" fmla="*/ 0 w 105"/>
                  <a:gd name="T31" fmla="*/ 19 h 21"/>
                  <a:gd name="T32" fmla="*/ 19 w 105"/>
                  <a:gd name="T33" fmla="*/ 15 h 21"/>
                  <a:gd name="T34" fmla="*/ 19 w 105"/>
                  <a:gd name="T35" fmla="*/ 19 h 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5" h="21">
                    <a:moveTo>
                      <a:pt x="100" y="4"/>
                    </a:moveTo>
                    <a:lnTo>
                      <a:pt x="53" y="14"/>
                    </a:lnTo>
                    <a:lnTo>
                      <a:pt x="53" y="12"/>
                    </a:lnTo>
                    <a:lnTo>
                      <a:pt x="62" y="8"/>
                    </a:lnTo>
                    <a:lnTo>
                      <a:pt x="105" y="0"/>
                    </a:lnTo>
                    <a:lnTo>
                      <a:pt x="100" y="4"/>
                    </a:lnTo>
                    <a:close/>
                    <a:moveTo>
                      <a:pt x="19" y="19"/>
                    </a:move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19" y="15"/>
                    </a:lnTo>
                    <a:lnTo>
                      <a:pt x="19" y="19"/>
                    </a:lnTo>
                    <a:close/>
                  </a:path>
                </a:pathLst>
              </a:custGeom>
              <a:solidFill>
                <a:srgbClr val="9BD2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6" name="Freeform 5648"/>
              <p:cNvSpPr>
                <a:spLocks noEditPoints="1"/>
              </p:cNvSpPr>
              <p:nvPr/>
            </p:nvSpPr>
            <p:spPr bwMode="auto">
              <a:xfrm>
                <a:off x="4223" y="1523"/>
                <a:ext cx="109" cy="20"/>
              </a:xfrm>
              <a:custGeom>
                <a:avLst/>
                <a:gdLst>
                  <a:gd name="T0" fmla="*/ 103 w 109"/>
                  <a:gd name="T1" fmla="*/ 3 h 20"/>
                  <a:gd name="T2" fmla="*/ 59 w 109"/>
                  <a:gd name="T3" fmla="*/ 11 h 20"/>
                  <a:gd name="T4" fmla="*/ 69 w 109"/>
                  <a:gd name="T5" fmla="*/ 5 h 20"/>
                  <a:gd name="T6" fmla="*/ 109 w 109"/>
                  <a:gd name="T7" fmla="*/ 0 h 20"/>
                  <a:gd name="T8" fmla="*/ 103 w 109"/>
                  <a:gd name="T9" fmla="*/ 3 h 20"/>
                  <a:gd name="T10" fmla="*/ 21 w 109"/>
                  <a:gd name="T11" fmla="*/ 18 h 20"/>
                  <a:gd name="T12" fmla="*/ 4 w 109"/>
                  <a:gd name="T13" fmla="*/ 20 h 20"/>
                  <a:gd name="T14" fmla="*/ 2 w 109"/>
                  <a:gd name="T15" fmla="*/ 20 h 20"/>
                  <a:gd name="T16" fmla="*/ 2 w 109"/>
                  <a:gd name="T17" fmla="*/ 20 h 20"/>
                  <a:gd name="T18" fmla="*/ 2 w 109"/>
                  <a:gd name="T19" fmla="*/ 20 h 20"/>
                  <a:gd name="T20" fmla="*/ 2 w 109"/>
                  <a:gd name="T21" fmla="*/ 20 h 20"/>
                  <a:gd name="T22" fmla="*/ 2 w 109"/>
                  <a:gd name="T23" fmla="*/ 18 h 20"/>
                  <a:gd name="T24" fmla="*/ 2 w 109"/>
                  <a:gd name="T25" fmla="*/ 18 h 20"/>
                  <a:gd name="T26" fmla="*/ 2 w 109"/>
                  <a:gd name="T27" fmla="*/ 18 h 20"/>
                  <a:gd name="T28" fmla="*/ 0 w 109"/>
                  <a:gd name="T29" fmla="*/ 18 h 20"/>
                  <a:gd name="T30" fmla="*/ 21 w 109"/>
                  <a:gd name="T31" fmla="*/ 15 h 20"/>
                  <a:gd name="T32" fmla="*/ 21 w 109"/>
                  <a:gd name="T33" fmla="*/ 18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9" h="20">
                    <a:moveTo>
                      <a:pt x="103" y="3"/>
                    </a:moveTo>
                    <a:lnTo>
                      <a:pt x="59" y="11"/>
                    </a:lnTo>
                    <a:lnTo>
                      <a:pt x="69" y="5"/>
                    </a:lnTo>
                    <a:lnTo>
                      <a:pt x="109" y="0"/>
                    </a:lnTo>
                    <a:lnTo>
                      <a:pt x="103" y="3"/>
                    </a:lnTo>
                    <a:close/>
                    <a:moveTo>
                      <a:pt x="21" y="18"/>
                    </a:moveTo>
                    <a:lnTo>
                      <a:pt x="4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21" y="15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9BD2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7" name="Freeform 5649"/>
              <p:cNvSpPr>
                <a:spLocks noEditPoints="1"/>
              </p:cNvSpPr>
              <p:nvPr/>
            </p:nvSpPr>
            <p:spPr bwMode="auto">
              <a:xfrm>
                <a:off x="4223" y="1519"/>
                <a:ext cx="112" cy="24"/>
              </a:xfrm>
              <a:custGeom>
                <a:avLst/>
                <a:gdLst>
                  <a:gd name="T0" fmla="*/ 107 w 112"/>
                  <a:gd name="T1" fmla="*/ 5 h 24"/>
                  <a:gd name="T2" fmla="*/ 64 w 112"/>
                  <a:gd name="T3" fmla="*/ 13 h 24"/>
                  <a:gd name="T4" fmla="*/ 74 w 112"/>
                  <a:gd name="T5" fmla="*/ 7 h 24"/>
                  <a:gd name="T6" fmla="*/ 112 w 112"/>
                  <a:gd name="T7" fmla="*/ 0 h 24"/>
                  <a:gd name="T8" fmla="*/ 107 w 112"/>
                  <a:gd name="T9" fmla="*/ 5 h 24"/>
                  <a:gd name="T10" fmla="*/ 21 w 112"/>
                  <a:gd name="T11" fmla="*/ 20 h 24"/>
                  <a:gd name="T12" fmla="*/ 2 w 112"/>
                  <a:gd name="T13" fmla="*/ 24 h 24"/>
                  <a:gd name="T14" fmla="*/ 2 w 112"/>
                  <a:gd name="T15" fmla="*/ 22 h 24"/>
                  <a:gd name="T16" fmla="*/ 2 w 112"/>
                  <a:gd name="T17" fmla="*/ 22 h 24"/>
                  <a:gd name="T18" fmla="*/ 2 w 112"/>
                  <a:gd name="T19" fmla="*/ 22 h 24"/>
                  <a:gd name="T20" fmla="*/ 0 w 112"/>
                  <a:gd name="T21" fmla="*/ 22 h 24"/>
                  <a:gd name="T22" fmla="*/ 0 w 112"/>
                  <a:gd name="T23" fmla="*/ 20 h 24"/>
                  <a:gd name="T24" fmla="*/ 0 w 112"/>
                  <a:gd name="T25" fmla="*/ 20 h 24"/>
                  <a:gd name="T26" fmla="*/ 0 w 112"/>
                  <a:gd name="T27" fmla="*/ 20 h 24"/>
                  <a:gd name="T28" fmla="*/ 0 w 112"/>
                  <a:gd name="T29" fmla="*/ 20 h 24"/>
                  <a:gd name="T30" fmla="*/ 21 w 112"/>
                  <a:gd name="T31" fmla="*/ 17 h 24"/>
                  <a:gd name="T32" fmla="*/ 21 w 112"/>
                  <a:gd name="T33" fmla="*/ 2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2" h="24">
                    <a:moveTo>
                      <a:pt x="107" y="5"/>
                    </a:moveTo>
                    <a:lnTo>
                      <a:pt x="64" y="13"/>
                    </a:lnTo>
                    <a:lnTo>
                      <a:pt x="74" y="7"/>
                    </a:lnTo>
                    <a:lnTo>
                      <a:pt x="112" y="0"/>
                    </a:lnTo>
                    <a:lnTo>
                      <a:pt x="107" y="5"/>
                    </a:lnTo>
                    <a:close/>
                    <a:moveTo>
                      <a:pt x="21" y="20"/>
                    </a:moveTo>
                    <a:lnTo>
                      <a:pt x="2" y="24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1" y="17"/>
                    </a:lnTo>
                    <a:lnTo>
                      <a:pt x="21" y="20"/>
                    </a:lnTo>
                    <a:close/>
                  </a:path>
                </a:pathLst>
              </a:custGeom>
              <a:solidFill>
                <a:srgbClr val="9ED3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8" name="Freeform 5650"/>
              <p:cNvSpPr>
                <a:spLocks noEditPoints="1"/>
              </p:cNvSpPr>
              <p:nvPr/>
            </p:nvSpPr>
            <p:spPr bwMode="auto">
              <a:xfrm>
                <a:off x="4221" y="1517"/>
                <a:ext cx="116" cy="24"/>
              </a:xfrm>
              <a:custGeom>
                <a:avLst/>
                <a:gdLst>
                  <a:gd name="T0" fmla="*/ 111 w 116"/>
                  <a:gd name="T1" fmla="*/ 6 h 24"/>
                  <a:gd name="T2" fmla="*/ 71 w 116"/>
                  <a:gd name="T3" fmla="*/ 11 h 24"/>
                  <a:gd name="T4" fmla="*/ 80 w 116"/>
                  <a:gd name="T5" fmla="*/ 6 h 24"/>
                  <a:gd name="T6" fmla="*/ 116 w 116"/>
                  <a:gd name="T7" fmla="*/ 0 h 24"/>
                  <a:gd name="T8" fmla="*/ 111 w 116"/>
                  <a:gd name="T9" fmla="*/ 6 h 24"/>
                  <a:gd name="T10" fmla="*/ 23 w 116"/>
                  <a:gd name="T11" fmla="*/ 21 h 24"/>
                  <a:gd name="T12" fmla="*/ 2 w 116"/>
                  <a:gd name="T13" fmla="*/ 24 h 24"/>
                  <a:gd name="T14" fmla="*/ 2 w 116"/>
                  <a:gd name="T15" fmla="*/ 22 h 24"/>
                  <a:gd name="T16" fmla="*/ 2 w 116"/>
                  <a:gd name="T17" fmla="*/ 22 h 24"/>
                  <a:gd name="T18" fmla="*/ 2 w 116"/>
                  <a:gd name="T19" fmla="*/ 22 h 24"/>
                  <a:gd name="T20" fmla="*/ 2 w 116"/>
                  <a:gd name="T21" fmla="*/ 22 h 24"/>
                  <a:gd name="T22" fmla="*/ 2 w 116"/>
                  <a:gd name="T23" fmla="*/ 22 h 24"/>
                  <a:gd name="T24" fmla="*/ 0 w 116"/>
                  <a:gd name="T25" fmla="*/ 21 h 24"/>
                  <a:gd name="T26" fmla="*/ 0 w 116"/>
                  <a:gd name="T27" fmla="*/ 21 h 24"/>
                  <a:gd name="T28" fmla="*/ 0 w 116"/>
                  <a:gd name="T29" fmla="*/ 21 h 24"/>
                  <a:gd name="T30" fmla="*/ 23 w 116"/>
                  <a:gd name="T31" fmla="*/ 17 h 24"/>
                  <a:gd name="T32" fmla="*/ 23 w 116"/>
                  <a:gd name="T33" fmla="*/ 2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6" h="24">
                    <a:moveTo>
                      <a:pt x="111" y="6"/>
                    </a:moveTo>
                    <a:lnTo>
                      <a:pt x="71" y="11"/>
                    </a:lnTo>
                    <a:lnTo>
                      <a:pt x="80" y="6"/>
                    </a:lnTo>
                    <a:lnTo>
                      <a:pt x="116" y="0"/>
                    </a:lnTo>
                    <a:lnTo>
                      <a:pt x="111" y="6"/>
                    </a:lnTo>
                    <a:close/>
                    <a:moveTo>
                      <a:pt x="23" y="21"/>
                    </a:moveTo>
                    <a:lnTo>
                      <a:pt x="2" y="24"/>
                    </a:lnTo>
                    <a:lnTo>
                      <a:pt x="2" y="22"/>
                    </a:lnTo>
                    <a:lnTo>
                      <a:pt x="0" y="21"/>
                    </a:lnTo>
                    <a:lnTo>
                      <a:pt x="23" y="17"/>
                    </a:lnTo>
                    <a:lnTo>
                      <a:pt x="23" y="21"/>
                    </a:lnTo>
                    <a:close/>
                  </a:path>
                </a:pathLst>
              </a:custGeom>
              <a:solidFill>
                <a:srgbClr val="9ED3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9" name="Freeform 5651"/>
              <p:cNvSpPr>
                <a:spLocks noEditPoints="1"/>
              </p:cNvSpPr>
              <p:nvPr/>
            </p:nvSpPr>
            <p:spPr bwMode="auto">
              <a:xfrm>
                <a:off x="4220" y="1515"/>
                <a:ext cx="119" cy="24"/>
              </a:xfrm>
              <a:custGeom>
                <a:avLst/>
                <a:gdLst>
                  <a:gd name="T0" fmla="*/ 115 w 119"/>
                  <a:gd name="T1" fmla="*/ 4 h 24"/>
                  <a:gd name="T2" fmla="*/ 77 w 119"/>
                  <a:gd name="T3" fmla="*/ 11 h 24"/>
                  <a:gd name="T4" fmla="*/ 86 w 119"/>
                  <a:gd name="T5" fmla="*/ 6 h 24"/>
                  <a:gd name="T6" fmla="*/ 86 w 119"/>
                  <a:gd name="T7" fmla="*/ 6 h 24"/>
                  <a:gd name="T8" fmla="*/ 119 w 119"/>
                  <a:gd name="T9" fmla="*/ 0 h 24"/>
                  <a:gd name="T10" fmla="*/ 119 w 119"/>
                  <a:gd name="T11" fmla="*/ 2 h 24"/>
                  <a:gd name="T12" fmla="*/ 115 w 119"/>
                  <a:gd name="T13" fmla="*/ 4 h 24"/>
                  <a:gd name="T14" fmla="*/ 24 w 119"/>
                  <a:gd name="T15" fmla="*/ 21 h 24"/>
                  <a:gd name="T16" fmla="*/ 3 w 119"/>
                  <a:gd name="T17" fmla="*/ 24 h 24"/>
                  <a:gd name="T18" fmla="*/ 3 w 119"/>
                  <a:gd name="T19" fmla="*/ 24 h 24"/>
                  <a:gd name="T20" fmla="*/ 1 w 119"/>
                  <a:gd name="T21" fmla="*/ 23 h 24"/>
                  <a:gd name="T22" fmla="*/ 1 w 119"/>
                  <a:gd name="T23" fmla="*/ 23 h 24"/>
                  <a:gd name="T24" fmla="*/ 1 w 119"/>
                  <a:gd name="T25" fmla="*/ 23 h 24"/>
                  <a:gd name="T26" fmla="*/ 1 w 119"/>
                  <a:gd name="T27" fmla="*/ 23 h 24"/>
                  <a:gd name="T28" fmla="*/ 1 w 119"/>
                  <a:gd name="T29" fmla="*/ 21 h 24"/>
                  <a:gd name="T30" fmla="*/ 1 w 119"/>
                  <a:gd name="T31" fmla="*/ 21 h 24"/>
                  <a:gd name="T32" fmla="*/ 0 w 119"/>
                  <a:gd name="T33" fmla="*/ 21 h 24"/>
                  <a:gd name="T34" fmla="*/ 24 w 119"/>
                  <a:gd name="T35" fmla="*/ 17 h 24"/>
                  <a:gd name="T36" fmla="*/ 24 w 119"/>
                  <a:gd name="T37" fmla="*/ 21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9" h="24">
                    <a:moveTo>
                      <a:pt x="115" y="4"/>
                    </a:moveTo>
                    <a:lnTo>
                      <a:pt x="77" y="11"/>
                    </a:lnTo>
                    <a:lnTo>
                      <a:pt x="86" y="6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5" y="4"/>
                    </a:lnTo>
                    <a:close/>
                    <a:moveTo>
                      <a:pt x="24" y="21"/>
                    </a:moveTo>
                    <a:lnTo>
                      <a:pt x="3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24" y="17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9ED3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0" name="Freeform 5652"/>
              <p:cNvSpPr>
                <a:spLocks noEditPoints="1"/>
              </p:cNvSpPr>
              <p:nvPr/>
            </p:nvSpPr>
            <p:spPr bwMode="auto">
              <a:xfrm>
                <a:off x="4220" y="1513"/>
                <a:ext cx="120" cy="25"/>
              </a:xfrm>
              <a:custGeom>
                <a:avLst/>
                <a:gdLst>
                  <a:gd name="T0" fmla="*/ 117 w 120"/>
                  <a:gd name="T1" fmla="*/ 4 h 25"/>
                  <a:gd name="T2" fmla="*/ 81 w 120"/>
                  <a:gd name="T3" fmla="*/ 10 h 25"/>
                  <a:gd name="T4" fmla="*/ 86 w 120"/>
                  <a:gd name="T5" fmla="*/ 8 h 25"/>
                  <a:gd name="T6" fmla="*/ 89 w 120"/>
                  <a:gd name="T7" fmla="*/ 6 h 25"/>
                  <a:gd name="T8" fmla="*/ 120 w 120"/>
                  <a:gd name="T9" fmla="*/ 0 h 25"/>
                  <a:gd name="T10" fmla="*/ 119 w 120"/>
                  <a:gd name="T11" fmla="*/ 4 h 25"/>
                  <a:gd name="T12" fmla="*/ 117 w 120"/>
                  <a:gd name="T13" fmla="*/ 4 h 25"/>
                  <a:gd name="T14" fmla="*/ 24 w 120"/>
                  <a:gd name="T15" fmla="*/ 21 h 25"/>
                  <a:gd name="T16" fmla="*/ 1 w 120"/>
                  <a:gd name="T17" fmla="*/ 25 h 25"/>
                  <a:gd name="T18" fmla="*/ 1 w 120"/>
                  <a:gd name="T19" fmla="*/ 25 h 25"/>
                  <a:gd name="T20" fmla="*/ 1 w 120"/>
                  <a:gd name="T21" fmla="*/ 23 h 25"/>
                  <a:gd name="T22" fmla="*/ 1 w 120"/>
                  <a:gd name="T23" fmla="*/ 23 h 25"/>
                  <a:gd name="T24" fmla="*/ 0 w 120"/>
                  <a:gd name="T25" fmla="*/ 23 h 25"/>
                  <a:gd name="T26" fmla="*/ 0 w 120"/>
                  <a:gd name="T27" fmla="*/ 23 h 25"/>
                  <a:gd name="T28" fmla="*/ 0 w 120"/>
                  <a:gd name="T29" fmla="*/ 21 h 25"/>
                  <a:gd name="T30" fmla="*/ 0 w 120"/>
                  <a:gd name="T31" fmla="*/ 21 h 25"/>
                  <a:gd name="T32" fmla="*/ 0 w 120"/>
                  <a:gd name="T33" fmla="*/ 21 h 25"/>
                  <a:gd name="T34" fmla="*/ 24 w 120"/>
                  <a:gd name="T35" fmla="*/ 17 h 25"/>
                  <a:gd name="T36" fmla="*/ 24 w 120"/>
                  <a:gd name="T37" fmla="*/ 21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0" h="25">
                    <a:moveTo>
                      <a:pt x="117" y="4"/>
                    </a:moveTo>
                    <a:lnTo>
                      <a:pt x="81" y="10"/>
                    </a:lnTo>
                    <a:lnTo>
                      <a:pt x="86" y="8"/>
                    </a:lnTo>
                    <a:lnTo>
                      <a:pt x="89" y="6"/>
                    </a:lnTo>
                    <a:lnTo>
                      <a:pt x="120" y="0"/>
                    </a:lnTo>
                    <a:lnTo>
                      <a:pt x="119" y="4"/>
                    </a:lnTo>
                    <a:lnTo>
                      <a:pt x="117" y="4"/>
                    </a:lnTo>
                    <a:close/>
                    <a:moveTo>
                      <a:pt x="24" y="21"/>
                    </a:moveTo>
                    <a:lnTo>
                      <a:pt x="1" y="25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4" y="17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9ED3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1" name="Freeform 5653"/>
              <p:cNvSpPr>
                <a:spLocks noEditPoints="1"/>
              </p:cNvSpPr>
              <p:nvPr/>
            </p:nvSpPr>
            <p:spPr bwMode="auto">
              <a:xfrm>
                <a:off x="4218" y="1511"/>
                <a:ext cx="124" cy="25"/>
              </a:xfrm>
              <a:custGeom>
                <a:avLst/>
                <a:gdLst>
                  <a:gd name="T0" fmla="*/ 121 w 124"/>
                  <a:gd name="T1" fmla="*/ 4 h 25"/>
                  <a:gd name="T2" fmla="*/ 88 w 124"/>
                  <a:gd name="T3" fmla="*/ 10 h 25"/>
                  <a:gd name="T4" fmla="*/ 95 w 124"/>
                  <a:gd name="T5" fmla="*/ 4 h 25"/>
                  <a:gd name="T6" fmla="*/ 124 w 124"/>
                  <a:gd name="T7" fmla="*/ 0 h 25"/>
                  <a:gd name="T8" fmla="*/ 121 w 124"/>
                  <a:gd name="T9" fmla="*/ 4 h 25"/>
                  <a:gd name="T10" fmla="*/ 26 w 124"/>
                  <a:gd name="T11" fmla="*/ 21 h 25"/>
                  <a:gd name="T12" fmla="*/ 2 w 124"/>
                  <a:gd name="T13" fmla="*/ 25 h 25"/>
                  <a:gd name="T14" fmla="*/ 2 w 124"/>
                  <a:gd name="T15" fmla="*/ 25 h 25"/>
                  <a:gd name="T16" fmla="*/ 2 w 124"/>
                  <a:gd name="T17" fmla="*/ 23 h 25"/>
                  <a:gd name="T18" fmla="*/ 2 w 124"/>
                  <a:gd name="T19" fmla="*/ 23 h 25"/>
                  <a:gd name="T20" fmla="*/ 2 w 124"/>
                  <a:gd name="T21" fmla="*/ 23 h 25"/>
                  <a:gd name="T22" fmla="*/ 0 w 124"/>
                  <a:gd name="T23" fmla="*/ 23 h 25"/>
                  <a:gd name="T24" fmla="*/ 0 w 124"/>
                  <a:gd name="T25" fmla="*/ 23 h 25"/>
                  <a:gd name="T26" fmla="*/ 0 w 124"/>
                  <a:gd name="T27" fmla="*/ 21 h 25"/>
                  <a:gd name="T28" fmla="*/ 0 w 124"/>
                  <a:gd name="T29" fmla="*/ 21 h 25"/>
                  <a:gd name="T30" fmla="*/ 26 w 124"/>
                  <a:gd name="T31" fmla="*/ 17 h 25"/>
                  <a:gd name="T32" fmla="*/ 26 w 124"/>
                  <a:gd name="T33" fmla="*/ 21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4" h="25">
                    <a:moveTo>
                      <a:pt x="121" y="4"/>
                    </a:moveTo>
                    <a:lnTo>
                      <a:pt x="88" y="10"/>
                    </a:lnTo>
                    <a:lnTo>
                      <a:pt x="95" y="4"/>
                    </a:lnTo>
                    <a:lnTo>
                      <a:pt x="124" y="0"/>
                    </a:lnTo>
                    <a:lnTo>
                      <a:pt x="121" y="4"/>
                    </a:lnTo>
                    <a:close/>
                    <a:moveTo>
                      <a:pt x="26" y="21"/>
                    </a:moveTo>
                    <a:lnTo>
                      <a:pt x="2" y="25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6" y="17"/>
                    </a:lnTo>
                    <a:lnTo>
                      <a:pt x="26" y="21"/>
                    </a:lnTo>
                    <a:close/>
                  </a:path>
                </a:pathLst>
              </a:custGeom>
              <a:solidFill>
                <a:srgbClr val="A2D5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2" name="Freeform 5654"/>
              <p:cNvSpPr>
                <a:spLocks noEditPoints="1"/>
              </p:cNvSpPr>
              <p:nvPr/>
            </p:nvSpPr>
            <p:spPr bwMode="auto">
              <a:xfrm>
                <a:off x="4216" y="1509"/>
                <a:ext cx="128" cy="25"/>
              </a:xfrm>
              <a:custGeom>
                <a:avLst/>
                <a:gdLst>
                  <a:gd name="T0" fmla="*/ 124 w 128"/>
                  <a:gd name="T1" fmla="*/ 4 h 25"/>
                  <a:gd name="T2" fmla="*/ 93 w 128"/>
                  <a:gd name="T3" fmla="*/ 10 h 25"/>
                  <a:gd name="T4" fmla="*/ 97 w 128"/>
                  <a:gd name="T5" fmla="*/ 6 h 25"/>
                  <a:gd name="T6" fmla="*/ 98 w 128"/>
                  <a:gd name="T7" fmla="*/ 4 h 25"/>
                  <a:gd name="T8" fmla="*/ 128 w 128"/>
                  <a:gd name="T9" fmla="*/ 0 h 25"/>
                  <a:gd name="T10" fmla="*/ 124 w 128"/>
                  <a:gd name="T11" fmla="*/ 4 h 25"/>
                  <a:gd name="T12" fmla="*/ 28 w 128"/>
                  <a:gd name="T13" fmla="*/ 21 h 25"/>
                  <a:gd name="T14" fmla="*/ 4 w 128"/>
                  <a:gd name="T15" fmla="*/ 25 h 25"/>
                  <a:gd name="T16" fmla="*/ 2 w 128"/>
                  <a:gd name="T17" fmla="*/ 25 h 25"/>
                  <a:gd name="T18" fmla="*/ 2 w 128"/>
                  <a:gd name="T19" fmla="*/ 25 h 25"/>
                  <a:gd name="T20" fmla="*/ 2 w 128"/>
                  <a:gd name="T21" fmla="*/ 23 h 25"/>
                  <a:gd name="T22" fmla="*/ 2 w 128"/>
                  <a:gd name="T23" fmla="*/ 23 h 25"/>
                  <a:gd name="T24" fmla="*/ 2 w 128"/>
                  <a:gd name="T25" fmla="*/ 23 h 25"/>
                  <a:gd name="T26" fmla="*/ 2 w 128"/>
                  <a:gd name="T27" fmla="*/ 23 h 25"/>
                  <a:gd name="T28" fmla="*/ 0 w 128"/>
                  <a:gd name="T29" fmla="*/ 21 h 25"/>
                  <a:gd name="T30" fmla="*/ 0 w 128"/>
                  <a:gd name="T31" fmla="*/ 21 h 25"/>
                  <a:gd name="T32" fmla="*/ 28 w 128"/>
                  <a:gd name="T33" fmla="*/ 17 h 25"/>
                  <a:gd name="T34" fmla="*/ 28 w 128"/>
                  <a:gd name="T35" fmla="*/ 21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8" h="25">
                    <a:moveTo>
                      <a:pt x="124" y="4"/>
                    </a:moveTo>
                    <a:lnTo>
                      <a:pt x="93" y="10"/>
                    </a:lnTo>
                    <a:lnTo>
                      <a:pt x="97" y="6"/>
                    </a:lnTo>
                    <a:lnTo>
                      <a:pt x="98" y="4"/>
                    </a:lnTo>
                    <a:lnTo>
                      <a:pt x="128" y="0"/>
                    </a:lnTo>
                    <a:lnTo>
                      <a:pt x="124" y="4"/>
                    </a:lnTo>
                    <a:close/>
                    <a:moveTo>
                      <a:pt x="28" y="21"/>
                    </a:moveTo>
                    <a:lnTo>
                      <a:pt x="4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28" y="17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A2D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3" name="Freeform 5655"/>
              <p:cNvSpPr>
                <a:spLocks noEditPoints="1"/>
              </p:cNvSpPr>
              <p:nvPr/>
            </p:nvSpPr>
            <p:spPr bwMode="auto">
              <a:xfrm>
                <a:off x="4215" y="1506"/>
                <a:ext cx="129" cy="26"/>
              </a:xfrm>
              <a:custGeom>
                <a:avLst/>
                <a:gdLst>
                  <a:gd name="T0" fmla="*/ 127 w 129"/>
                  <a:gd name="T1" fmla="*/ 5 h 26"/>
                  <a:gd name="T2" fmla="*/ 98 w 129"/>
                  <a:gd name="T3" fmla="*/ 9 h 26"/>
                  <a:gd name="T4" fmla="*/ 98 w 129"/>
                  <a:gd name="T5" fmla="*/ 9 h 26"/>
                  <a:gd name="T6" fmla="*/ 101 w 129"/>
                  <a:gd name="T7" fmla="*/ 5 h 26"/>
                  <a:gd name="T8" fmla="*/ 129 w 129"/>
                  <a:gd name="T9" fmla="*/ 0 h 26"/>
                  <a:gd name="T10" fmla="*/ 127 w 129"/>
                  <a:gd name="T11" fmla="*/ 5 h 26"/>
                  <a:gd name="T12" fmla="*/ 29 w 129"/>
                  <a:gd name="T13" fmla="*/ 22 h 26"/>
                  <a:gd name="T14" fmla="*/ 3 w 129"/>
                  <a:gd name="T15" fmla="*/ 26 h 26"/>
                  <a:gd name="T16" fmla="*/ 3 w 129"/>
                  <a:gd name="T17" fmla="*/ 26 h 26"/>
                  <a:gd name="T18" fmla="*/ 3 w 129"/>
                  <a:gd name="T19" fmla="*/ 26 h 26"/>
                  <a:gd name="T20" fmla="*/ 1 w 129"/>
                  <a:gd name="T21" fmla="*/ 24 h 26"/>
                  <a:gd name="T22" fmla="*/ 1 w 129"/>
                  <a:gd name="T23" fmla="*/ 24 h 26"/>
                  <a:gd name="T24" fmla="*/ 1 w 129"/>
                  <a:gd name="T25" fmla="*/ 24 h 26"/>
                  <a:gd name="T26" fmla="*/ 1 w 129"/>
                  <a:gd name="T27" fmla="*/ 24 h 26"/>
                  <a:gd name="T28" fmla="*/ 1 w 129"/>
                  <a:gd name="T29" fmla="*/ 24 h 26"/>
                  <a:gd name="T30" fmla="*/ 0 w 129"/>
                  <a:gd name="T31" fmla="*/ 22 h 26"/>
                  <a:gd name="T32" fmla="*/ 29 w 129"/>
                  <a:gd name="T33" fmla="*/ 18 h 26"/>
                  <a:gd name="T34" fmla="*/ 29 w 129"/>
                  <a:gd name="T35" fmla="*/ 22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9" h="26">
                    <a:moveTo>
                      <a:pt x="127" y="5"/>
                    </a:moveTo>
                    <a:lnTo>
                      <a:pt x="98" y="9"/>
                    </a:lnTo>
                    <a:lnTo>
                      <a:pt x="101" y="5"/>
                    </a:lnTo>
                    <a:lnTo>
                      <a:pt x="129" y="0"/>
                    </a:lnTo>
                    <a:lnTo>
                      <a:pt x="127" y="5"/>
                    </a:lnTo>
                    <a:close/>
                    <a:moveTo>
                      <a:pt x="29" y="22"/>
                    </a:moveTo>
                    <a:lnTo>
                      <a:pt x="3" y="26"/>
                    </a:lnTo>
                    <a:lnTo>
                      <a:pt x="1" y="24"/>
                    </a:lnTo>
                    <a:lnTo>
                      <a:pt x="0" y="22"/>
                    </a:lnTo>
                    <a:lnTo>
                      <a:pt x="29" y="18"/>
                    </a:lnTo>
                    <a:lnTo>
                      <a:pt x="29" y="22"/>
                    </a:lnTo>
                    <a:close/>
                  </a:path>
                </a:pathLst>
              </a:custGeom>
              <a:solidFill>
                <a:srgbClr val="A2D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4" name="Freeform 5656"/>
              <p:cNvSpPr>
                <a:spLocks noEditPoints="1"/>
              </p:cNvSpPr>
              <p:nvPr/>
            </p:nvSpPr>
            <p:spPr bwMode="auto">
              <a:xfrm>
                <a:off x="4215" y="1504"/>
                <a:ext cx="130" cy="26"/>
              </a:xfrm>
              <a:custGeom>
                <a:avLst/>
                <a:gdLst>
                  <a:gd name="T0" fmla="*/ 129 w 130"/>
                  <a:gd name="T1" fmla="*/ 5 h 26"/>
                  <a:gd name="T2" fmla="*/ 99 w 130"/>
                  <a:gd name="T3" fmla="*/ 9 h 26"/>
                  <a:gd name="T4" fmla="*/ 105 w 130"/>
                  <a:gd name="T5" fmla="*/ 5 h 26"/>
                  <a:gd name="T6" fmla="*/ 105 w 130"/>
                  <a:gd name="T7" fmla="*/ 5 h 26"/>
                  <a:gd name="T8" fmla="*/ 130 w 130"/>
                  <a:gd name="T9" fmla="*/ 0 h 26"/>
                  <a:gd name="T10" fmla="*/ 129 w 130"/>
                  <a:gd name="T11" fmla="*/ 5 h 26"/>
                  <a:gd name="T12" fmla="*/ 29 w 130"/>
                  <a:gd name="T13" fmla="*/ 22 h 26"/>
                  <a:gd name="T14" fmla="*/ 1 w 130"/>
                  <a:gd name="T15" fmla="*/ 26 h 26"/>
                  <a:gd name="T16" fmla="*/ 1 w 130"/>
                  <a:gd name="T17" fmla="*/ 26 h 26"/>
                  <a:gd name="T18" fmla="*/ 1 w 130"/>
                  <a:gd name="T19" fmla="*/ 26 h 26"/>
                  <a:gd name="T20" fmla="*/ 1 w 130"/>
                  <a:gd name="T21" fmla="*/ 26 h 26"/>
                  <a:gd name="T22" fmla="*/ 0 w 130"/>
                  <a:gd name="T23" fmla="*/ 24 h 26"/>
                  <a:gd name="T24" fmla="*/ 0 w 130"/>
                  <a:gd name="T25" fmla="*/ 24 h 26"/>
                  <a:gd name="T26" fmla="*/ 0 w 130"/>
                  <a:gd name="T27" fmla="*/ 24 h 26"/>
                  <a:gd name="T28" fmla="*/ 0 w 130"/>
                  <a:gd name="T29" fmla="*/ 24 h 26"/>
                  <a:gd name="T30" fmla="*/ 0 w 130"/>
                  <a:gd name="T31" fmla="*/ 22 h 26"/>
                  <a:gd name="T32" fmla="*/ 29 w 130"/>
                  <a:gd name="T33" fmla="*/ 19 h 26"/>
                  <a:gd name="T34" fmla="*/ 29 w 130"/>
                  <a:gd name="T35" fmla="*/ 19 h 26"/>
                  <a:gd name="T36" fmla="*/ 29 w 130"/>
                  <a:gd name="T37" fmla="*/ 22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0" h="26">
                    <a:moveTo>
                      <a:pt x="129" y="5"/>
                    </a:moveTo>
                    <a:lnTo>
                      <a:pt x="99" y="9"/>
                    </a:lnTo>
                    <a:lnTo>
                      <a:pt x="105" y="5"/>
                    </a:lnTo>
                    <a:lnTo>
                      <a:pt x="130" y="0"/>
                    </a:lnTo>
                    <a:lnTo>
                      <a:pt x="129" y="5"/>
                    </a:lnTo>
                    <a:close/>
                    <a:moveTo>
                      <a:pt x="29" y="22"/>
                    </a:moveTo>
                    <a:lnTo>
                      <a:pt x="1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29" y="19"/>
                    </a:lnTo>
                    <a:lnTo>
                      <a:pt x="29" y="22"/>
                    </a:lnTo>
                    <a:close/>
                  </a:path>
                </a:pathLst>
              </a:custGeom>
              <a:solidFill>
                <a:srgbClr val="A4D6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5" name="Freeform 5657"/>
              <p:cNvSpPr>
                <a:spLocks noEditPoints="1"/>
              </p:cNvSpPr>
              <p:nvPr/>
            </p:nvSpPr>
            <p:spPr bwMode="auto">
              <a:xfrm>
                <a:off x="4213" y="1502"/>
                <a:ext cx="134" cy="26"/>
              </a:xfrm>
              <a:custGeom>
                <a:avLst/>
                <a:gdLst>
                  <a:gd name="T0" fmla="*/ 131 w 134"/>
                  <a:gd name="T1" fmla="*/ 4 h 26"/>
                  <a:gd name="T2" fmla="*/ 103 w 134"/>
                  <a:gd name="T3" fmla="*/ 9 h 26"/>
                  <a:gd name="T4" fmla="*/ 107 w 134"/>
                  <a:gd name="T5" fmla="*/ 7 h 26"/>
                  <a:gd name="T6" fmla="*/ 112 w 134"/>
                  <a:gd name="T7" fmla="*/ 4 h 26"/>
                  <a:gd name="T8" fmla="*/ 134 w 134"/>
                  <a:gd name="T9" fmla="*/ 0 h 26"/>
                  <a:gd name="T10" fmla="*/ 131 w 134"/>
                  <a:gd name="T11" fmla="*/ 4 h 26"/>
                  <a:gd name="T12" fmla="*/ 31 w 134"/>
                  <a:gd name="T13" fmla="*/ 22 h 26"/>
                  <a:gd name="T14" fmla="*/ 2 w 134"/>
                  <a:gd name="T15" fmla="*/ 26 h 26"/>
                  <a:gd name="T16" fmla="*/ 2 w 134"/>
                  <a:gd name="T17" fmla="*/ 26 h 26"/>
                  <a:gd name="T18" fmla="*/ 2 w 134"/>
                  <a:gd name="T19" fmla="*/ 26 h 26"/>
                  <a:gd name="T20" fmla="*/ 2 w 134"/>
                  <a:gd name="T21" fmla="*/ 26 h 26"/>
                  <a:gd name="T22" fmla="*/ 2 w 134"/>
                  <a:gd name="T23" fmla="*/ 24 h 26"/>
                  <a:gd name="T24" fmla="*/ 0 w 134"/>
                  <a:gd name="T25" fmla="*/ 24 h 26"/>
                  <a:gd name="T26" fmla="*/ 0 w 134"/>
                  <a:gd name="T27" fmla="*/ 24 h 26"/>
                  <a:gd name="T28" fmla="*/ 0 w 134"/>
                  <a:gd name="T29" fmla="*/ 24 h 26"/>
                  <a:gd name="T30" fmla="*/ 0 w 134"/>
                  <a:gd name="T31" fmla="*/ 24 h 26"/>
                  <a:gd name="T32" fmla="*/ 29 w 134"/>
                  <a:gd name="T33" fmla="*/ 19 h 26"/>
                  <a:gd name="T34" fmla="*/ 31 w 134"/>
                  <a:gd name="T35" fmla="*/ 21 h 26"/>
                  <a:gd name="T36" fmla="*/ 31 w 134"/>
                  <a:gd name="T37" fmla="*/ 22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4" h="26">
                    <a:moveTo>
                      <a:pt x="131" y="4"/>
                    </a:moveTo>
                    <a:lnTo>
                      <a:pt x="103" y="9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34" y="0"/>
                    </a:lnTo>
                    <a:lnTo>
                      <a:pt x="131" y="4"/>
                    </a:lnTo>
                    <a:close/>
                    <a:moveTo>
                      <a:pt x="31" y="22"/>
                    </a:moveTo>
                    <a:lnTo>
                      <a:pt x="2" y="26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A4D6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6" name="Freeform 5658"/>
              <p:cNvSpPr>
                <a:spLocks noEditPoints="1"/>
              </p:cNvSpPr>
              <p:nvPr/>
            </p:nvSpPr>
            <p:spPr bwMode="auto">
              <a:xfrm>
                <a:off x="4211" y="1500"/>
                <a:ext cx="138" cy="26"/>
              </a:xfrm>
              <a:custGeom>
                <a:avLst/>
                <a:gdLst>
                  <a:gd name="T0" fmla="*/ 134 w 138"/>
                  <a:gd name="T1" fmla="*/ 4 h 26"/>
                  <a:gd name="T2" fmla="*/ 109 w 138"/>
                  <a:gd name="T3" fmla="*/ 9 h 26"/>
                  <a:gd name="T4" fmla="*/ 114 w 138"/>
                  <a:gd name="T5" fmla="*/ 6 h 26"/>
                  <a:gd name="T6" fmla="*/ 119 w 138"/>
                  <a:gd name="T7" fmla="*/ 4 h 26"/>
                  <a:gd name="T8" fmla="*/ 138 w 138"/>
                  <a:gd name="T9" fmla="*/ 0 h 26"/>
                  <a:gd name="T10" fmla="*/ 138 w 138"/>
                  <a:gd name="T11" fmla="*/ 0 h 26"/>
                  <a:gd name="T12" fmla="*/ 134 w 138"/>
                  <a:gd name="T13" fmla="*/ 4 h 26"/>
                  <a:gd name="T14" fmla="*/ 33 w 138"/>
                  <a:gd name="T15" fmla="*/ 23 h 26"/>
                  <a:gd name="T16" fmla="*/ 4 w 138"/>
                  <a:gd name="T17" fmla="*/ 26 h 26"/>
                  <a:gd name="T18" fmla="*/ 2 w 138"/>
                  <a:gd name="T19" fmla="*/ 26 h 26"/>
                  <a:gd name="T20" fmla="*/ 2 w 138"/>
                  <a:gd name="T21" fmla="*/ 26 h 26"/>
                  <a:gd name="T22" fmla="*/ 2 w 138"/>
                  <a:gd name="T23" fmla="*/ 26 h 26"/>
                  <a:gd name="T24" fmla="*/ 2 w 138"/>
                  <a:gd name="T25" fmla="*/ 26 h 26"/>
                  <a:gd name="T26" fmla="*/ 2 w 138"/>
                  <a:gd name="T27" fmla="*/ 24 h 26"/>
                  <a:gd name="T28" fmla="*/ 0 w 138"/>
                  <a:gd name="T29" fmla="*/ 24 h 26"/>
                  <a:gd name="T30" fmla="*/ 0 w 138"/>
                  <a:gd name="T31" fmla="*/ 24 h 26"/>
                  <a:gd name="T32" fmla="*/ 0 w 138"/>
                  <a:gd name="T33" fmla="*/ 24 h 26"/>
                  <a:gd name="T34" fmla="*/ 31 w 138"/>
                  <a:gd name="T35" fmla="*/ 19 h 26"/>
                  <a:gd name="T36" fmla="*/ 33 w 138"/>
                  <a:gd name="T37" fmla="*/ 23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8" h="26">
                    <a:moveTo>
                      <a:pt x="134" y="4"/>
                    </a:moveTo>
                    <a:lnTo>
                      <a:pt x="109" y="9"/>
                    </a:lnTo>
                    <a:lnTo>
                      <a:pt x="114" y="6"/>
                    </a:lnTo>
                    <a:lnTo>
                      <a:pt x="119" y="4"/>
                    </a:lnTo>
                    <a:lnTo>
                      <a:pt x="138" y="0"/>
                    </a:lnTo>
                    <a:lnTo>
                      <a:pt x="134" y="4"/>
                    </a:lnTo>
                    <a:close/>
                    <a:moveTo>
                      <a:pt x="33" y="23"/>
                    </a:move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31" y="19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A4D6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7" name="Freeform 5659"/>
              <p:cNvSpPr>
                <a:spLocks noEditPoints="1"/>
              </p:cNvSpPr>
              <p:nvPr/>
            </p:nvSpPr>
            <p:spPr bwMode="auto">
              <a:xfrm>
                <a:off x="4209" y="1498"/>
                <a:ext cx="140" cy="28"/>
              </a:xfrm>
              <a:custGeom>
                <a:avLst/>
                <a:gdLst>
                  <a:gd name="T0" fmla="*/ 138 w 140"/>
                  <a:gd name="T1" fmla="*/ 4 h 28"/>
                  <a:gd name="T2" fmla="*/ 116 w 140"/>
                  <a:gd name="T3" fmla="*/ 8 h 28"/>
                  <a:gd name="T4" fmla="*/ 116 w 140"/>
                  <a:gd name="T5" fmla="*/ 8 h 28"/>
                  <a:gd name="T6" fmla="*/ 128 w 140"/>
                  <a:gd name="T7" fmla="*/ 2 h 28"/>
                  <a:gd name="T8" fmla="*/ 140 w 140"/>
                  <a:gd name="T9" fmla="*/ 0 h 28"/>
                  <a:gd name="T10" fmla="*/ 140 w 140"/>
                  <a:gd name="T11" fmla="*/ 2 h 28"/>
                  <a:gd name="T12" fmla="*/ 138 w 140"/>
                  <a:gd name="T13" fmla="*/ 4 h 28"/>
                  <a:gd name="T14" fmla="*/ 33 w 140"/>
                  <a:gd name="T15" fmla="*/ 23 h 28"/>
                  <a:gd name="T16" fmla="*/ 4 w 140"/>
                  <a:gd name="T17" fmla="*/ 28 h 28"/>
                  <a:gd name="T18" fmla="*/ 4 w 140"/>
                  <a:gd name="T19" fmla="*/ 26 h 28"/>
                  <a:gd name="T20" fmla="*/ 2 w 140"/>
                  <a:gd name="T21" fmla="*/ 26 h 28"/>
                  <a:gd name="T22" fmla="*/ 2 w 140"/>
                  <a:gd name="T23" fmla="*/ 26 h 28"/>
                  <a:gd name="T24" fmla="*/ 2 w 140"/>
                  <a:gd name="T25" fmla="*/ 26 h 28"/>
                  <a:gd name="T26" fmla="*/ 2 w 140"/>
                  <a:gd name="T27" fmla="*/ 25 h 28"/>
                  <a:gd name="T28" fmla="*/ 0 w 140"/>
                  <a:gd name="T29" fmla="*/ 25 h 28"/>
                  <a:gd name="T30" fmla="*/ 0 w 140"/>
                  <a:gd name="T31" fmla="*/ 25 h 28"/>
                  <a:gd name="T32" fmla="*/ 0 w 140"/>
                  <a:gd name="T33" fmla="*/ 25 h 28"/>
                  <a:gd name="T34" fmla="*/ 33 w 140"/>
                  <a:gd name="T35" fmla="*/ 19 h 28"/>
                  <a:gd name="T36" fmla="*/ 33 w 140"/>
                  <a:gd name="T37" fmla="*/ 23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0" h="28">
                    <a:moveTo>
                      <a:pt x="138" y="4"/>
                    </a:moveTo>
                    <a:lnTo>
                      <a:pt x="116" y="8"/>
                    </a:lnTo>
                    <a:lnTo>
                      <a:pt x="128" y="2"/>
                    </a:lnTo>
                    <a:lnTo>
                      <a:pt x="140" y="0"/>
                    </a:lnTo>
                    <a:lnTo>
                      <a:pt x="140" y="2"/>
                    </a:lnTo>
                    <a:lnTo>
                      <a:pt x="138" y="4"/>
                    </a:lnTo>
                    <a:close/>
                    <a:moveTo>
                      <a:pt x="33" y="23"/>
                    </a:moveTo>
                    <a:lnTo>
                      <a:pt x="4" y="28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33" y="19"/>
                    </a:ln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A4D6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8" name="Freeform 5660"/>
              <p:cNvSpPr>
                <a:spLocks noEditPoints="1"/>
              </p:cNvSpPr>
              <p:nvPr/>
            </p:nvSpPr>
            <p:spPr bwMode="auto">
              <a:xfrm>
                <a:off x="4208" y="1496"/>
                <a:ext cx="141" cy="28"/>
              </a:xfrm>
              <a:custGeom>
                <a:avLst/>
                <a:gdLst>
                  <a:gd name="T0" fmla="*/ 141 w 141"/>
                  <a:gd name="T1" fmla="*/ 4 h 28"/>
                  <a:gd name="T2" fmla="*/ 122 w 141"/>
                  <a:gd name="T3" fmla="*/ 8 h 28"/>
                  <a:gd name="T4" fmla="*/ 131 w 141"/>
                  <a:gd name="T5" fmla="*/ 4 h 28"/>
                  <a:gd name="T6" fmla="*/ 134 w 141"/>
                  <a:gd name="T7" fmla="*/ 2 h 28"/>
                  <a:gd name="T8" fmla="*/ 141 w 141"/>
                  <a:gd name="T9" fmla="*/ 0 h 28"/>
                  <a:gd name="T10" fmla="*/ 141 w 141"/>
                  <a:gd name="T11" fmla="*/ 4 h 28"/>
                  <a:gd name="T12" fmla="*/ 34 w 141"/>
                  <a:gd name="T13" fmla="*/ 23 h 28"/>
                  <a:gd name="T14" fmla="*/ 3 w 141"/>
                  <a:gd name="T15" fmla="*/ 28 h 28"/>
                  <a:gd name="T16" fmla="*/ 3 w 141"/>
                  <a:gd name="T17" fmla="*/ 27 h 28"/>
                  <a:gd name="T18" fmla="*/ 1 w 141"/>
                  <a:gd name="T19" fmla="*/ 27 h 28"/>
                  <a:gd name="T20" fmla="*/ 1 w 141"/>
                  <a:gd name="T21" fmla="*/ 27 h 28"/>
                  <a:gd name="T22" fmla="*/ 1 w 141"/>
                  <a:gd name="T23" fmla="*/ 27 h 28"/>
                  <a:gd name="T24" fmla="*/ 1 w 141"/>
                  <a:gd name="T25" fmla="*/ 27 h 28"/>
                  <a:gd name="T26" fmla="*/ 1 w 141"/>
                  <a:gd name="T27" fmla="*/ 25 h 28"/>
                  <a:gd name="T28" fmla="*/ 0 w 141"/>
                  <a:gd name="T29" fmla="*/ 25 h 28"/>
                  <a:gd name="T30" fmla="*/ 0 w 141"/>
                  <a:gd name="T31" fmla="*/ 25 h 28"/>
                  <a:gd name="T32" fmla="*/ 34 w 141"/>
                  <a:gd name="T33" fmla="*/ 19 h 28"/>
                  <a:gd name="T34" fmla="*/ 34 w 141"/>
                  <a:gd name="T35" fmla="*/ 23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1" h="28">
                    <a:moveTo>
                      <a:pt x="141" y="4"/>
                    </a:moveTo>
                    <a:lnTo>
                      <a:pt x="122" y="8"/>
                    </a:lnTo>
                    <a:lnTo>
                      <a:pt x="131" y="4"/>
                    </a:lnTo>
                    <a:lnTo>
                      <a:pt x="134" y="2"/>
                    </a:lnTo>
                    <a:lnTo>
                      <a:pt x="141" y="0"/>
                    </a:lnTo>
                    <a:lnTo>
                      <a:pt x="141" y="4"/>
                    </a:lnTo>
                    <a:close/>
                    <a:moveTo>
                      <a:pt x="34" y="23"/>
                    </a:moveTo>
                    <a:lnTo>
                      <a:pt x="3" y="28"/>
                    </a:lnTo>
                    <a:lnTo>
                      <a:pt x="3" y="27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34" y="19"/>
                    </a:lnTo>
                    <a:lnTo>
                      <a:pt x="34" y="23"/>
                    </a:lnTo>
                    <a:close/>
                  </a:path>
                </a:pathLst>
              </a:custGeom>
              <a:solidFill>
                <a:srgbClr val="A8D7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9" name="Freeform 5661"/>
              <p:cNvSpPr>
                <a:spLocks noEditPoints="1"/>
              </p:cNvSpPr>
              <p:nvPr/>
            </p:nvSpPr>
            <p:spPr bwMode="auto">
              <a:xfrm>
                <a:off x="4206" y="1494"/>
                <a:ext cx="143" cy="29"/>
              </a:xfrm>
              <a:custGeom>
                <a:avLst/>
                <a:gdLst>
                  <a:gd name="T0" fmla="*/ 143 w 143"/>
                  <a:gd name="T1" fmla="*/ 4 h 29"/>
                  <a:gd name="T2" fmla="*/ 131 w 143"/>
                  <a:gd name="T3" fmla="*/ 6 h 29"/>
                  <a:gd name="T4" fmla="*/ 133 w 143"/>
                  <a:gd name="T5" fmla="*/ 6 h 29"/>
                  <a:gd name="T6" fmla="*/ 139 w 143"/>
                  <a:gd name="T7" fmla="*/ 0 h 29"/>
                  <a:gd name="T8" fmla="*/ 143 w 143"/>
                  <a:gd name="T9" fmla="*/ 0 h 29"/>
                  <a:gd name="T10" fmla="*/ 143 w 143"/>
                  <a:gd name="T11" fmla="*/ 4 h 29"/>
                  <a:gd name="T12" fmla="*/ 36 w 143"/>
                  <a:gd name="T13" fmla="*/ 23 h 29"/>
                  <a:gd name="T14" fmla="*/ 3 w 143"/>
                  <a:gd name="T15" fmla="*/ 29 h 29"/>
                  <a:gd name="T16" fmla="*/ 3 w 143"/>
                  <a:gd name="T17" fmla="*/ 29 h 29"/>
                  <a:gd name="T18" fmla="*/ 3 w 143"/>
                  <a:gd name="T19" fmla="*/ 27 h 29"/>
                  <a:gd name="T20" fmla="*/ 2 w 143"/>
                  <a:gd name="T21" fmla="*/ 27 h 29"/>
                  <a:gd name="T22" fmla="*/ 2 w 143"/>
                  <a:gd name="T23" fmla="*/ 27 h 29"/>
                  <a:gd name="T24" fmla="*/ 2 w 143"/>
                  <a:gd name="T25" fmla="*/ 27 h 29"/>
                  <a:gd name="T26" fmla="*/ 2 w 143"/>
                  <a:gd name="T27" fmla="*/ 25 h 29"/>
                  <a:gd name="T28" fmla="*/ 2 w 143"/>
                  <a:gd name="T29" fmla="*/ 25 h 29"/>
                  <a:gd name="T30" fmla="*/ 0 w 143"/>
                  <a:gd name="T31" fmla="*/ 25 h 29"/>
                  <a:gd name="T32" fmla="*/ 36 w 143"/>
                  <a:gd name="T33" fmla="*/ 19 h 29"/>
                  <a:gd name="T34" fmla="*/ 36 w 143"/>
                  <a:gd name="T35" fmla="*/ 21 h 29"/>
                  <a:gd name="T36" fmla="*/ 36 w 143"/>
                  <a:gd name="T37" fmla="*/ 23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3" h="29">
                    <a:moveTo>
                      <a:pt x="143" y="4"/>
                    </a:moveTo>
                    <a:lnTo>
                      <a:pt x="131" y="6"/>
                    </a:lnTo>
                    <a:lnTo>
                      <a:pt x="133" y="6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3" y="4"/>
                    </a:lnTo>
                    <a:close/>
                    <a:moveTo>
                      <a:pt x="36" y="23"/>
                    </a:moveTo>
                    <a:lnTo>
                      <a:pt x="3" y="29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6" y="23"/>
                    </a:lnTo>
                    <a:close/>
                  </a:path>
                </a:pathLst>
              </a:custGeom>
              <a:solidFill>
                <a:srgbClr val="A8D7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0" name="Freeform 5662"/>
              <p:cNvSpPr>
                <a:spLocks noEditPoints="1"/>
              </p:cNvSpPr>
              <p:nvPr/>
            </p:nvSpPr>
            <p:spPr bwMode="auto">
              <a:xfrm>
                <a:off x="4206" y="1492"/>
                <a:ext cx="145" cy="29"/>
              </a:xfrm>
              <a:custGeom>
                <a:avLst/>
                <a:gdLst>
                  <a:gd name="T0" fmla="*/ 143 w 145"/>
                  <a:gd name="T1" fmla="*/ 4 h 29"/>
                  <a:gd name="T2" fmla="*/ 136 w 145"/>
                  <a:gd name="T3" fmla="*/ 6 h 29"/>
                  <a:gd name="T4" fmla="*/ 143 w 145"/>
                  <a:gd name="T5" fmla="*/ 0 h 29"/>
                  <a:gd name="T6" fmla="*/ 145 w 145"/>
                  <a:gd name="T7" fmla="*/ 0 h 29"/>
                  <a:gd name="T8" fmla="*/ 145 w 145"/>
                  <a:gd name="T9" fmla="*/ 0 h 29"/>
                  <a:gd name="T10" fmla="*/ 143 w 145"/>
                  <a:gd name="T11" fmla="*/ 4 h 29"/>
                  <a:gd name="T12" fmla="*/ 36 w 145"/>
                  <a:gd name="T13" fmla="*/ 23 h 29"/>
                  <a:gd name="T14" fmla="*/ 2 w 145"/>
                  <a:gd name="T15" fmla="*/ 29 h 29"/>
                  <a:gd name="T16" fmla="*/ 2 w 145"/>
                  <a:gd name="T17" fmla="*/ 29 h 29"/>
                  <a:gd name="T18" fmla="*/ 2 w 145"/>
                  <a:gd name="T19" fmla="*/ 27 h 29"/>
                  <a:gd name="T20" fmla="*/ 2 w 145"/>
                  <a:gd name="T21" fmla="*/ 27 h 29"/>
                  <a:gd name="T22" fmla="*/ 0 w 145"/>
                  <a:gd name="T23" fmla="*/ 27 h 29"/>
                  <a:gd name="T24" fmla="*/ 0 w 145"/>
                  <a:gd name="T25" fmla="*/ 27 h 29"/>
                  <a:gd name="T26" fmla="*/ 0 w 145"/>
                  <a:gd name="T27" fmla="*/ 27 h 29"/>
                  <a:gd name="T28" fmla="*/ 0 w 145"/>
                  <a:gd name="T29" fmla="*/ 25 h 29"/>
                  <a:gd name="T30" fmla="*/ 0 w 145"/>
                  <a:gd name="T31" fmla="*/ 25 h 29"/>
                  <a:gd name="T32" fmla="*/ 34 w 145"/>
                  <a:gd name="T33" fmla="*/ 19 h 29"/>
                  <a:gd name="T34" fmla="*/ 36 w 145"/>
                  <a:gd name="T35" fmla="*/ 23 h 29"/>
                  <a:gd name="T36" fmla="*/ 36 w 145"/>
                  <a:gd name="T37" fmla="*/ 23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5" h="29">
                    <a:moveTo>
                      <a:pt x="143" y="4"/>
                    </a:moveTo>
                    <a:lnTo>
                      <a:pt x="136" y="6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3" y="4"/>
                    </a:lnTo>
                    <a:close/>
                    <a:moveTo>
                      <a:pt x="36" y="23"/>
                    </a:moveTo>
                    <a:lnTo>
                      <a:pt x="2" y="29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34" y="19"/>
                    </a:lnTo>
                    <a:lnTo>
                      <a:pt x="36" y="23"/>
                    </a:lnTo>
                    <a:close/>
                  </a:path>
                </a:pathLst>
              </a:custGeom>
              <a:solidFill>
                <a:srgbClr val="A8D7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1" name="Freeform 5663"/>
              <p:cNvSpPr>
                <a:spLocks noEditPoints="1"/>
              </p:cNvSpPr>
              <p:nvPr/>
            </p:nvSpPr>
            <p:spPr bwMode="auto">
              <a:xfrm>
                <a:off x="4204" y="1492"/>
                <a:ext cx="147" cy="27"/>
              </a:xfrm>
              <a:custGeom>
                <a:avLst/>
                <a:gdLst>
                  <a:gd name="T0" fmla="*/ 145 w 147"/>
                  <a:gd name="T1" fmla="*/ 2 h 27"/>
                  <a:gd name="T2" fmla="*/ 141 w 147"/>
                  <a:gd name="T3" fmla="*/ 2 h 27"/>
                  <a:gd name="T4" fmla="*/ 145 w 147"/>
                  <a:gd name="T5" fmla="*/ 0 h 27"/>
                  <a:gd name="T6" fmla="*/ 147 w 147"/>
                  <a:gd name="T7" fmla="*/ 0 h 27"/>
                  <a:gd name="T8" fmla="*/ 147 w 147"/>
                  <a:gd name="T9" fmla="*/ 0 h 27"/>
                  <a:gd name="T10" fmla="*/ 145 w 147"/>
                  <a:gd name="T11" fmla="*/ 2 h 27"/>
                  <a:gd name="T12" fmla="*/ 38 w 147"/>
                  <a:gd name="T13" fmla="*/ 21 h 27"/>
                  <a:gd name="T14" fmla="*/ 2 w 147"/>
                  <a:gd name="T15" fmla="*/ 27 h 27"/>
                  <a:gd name="T16" fmla="*/ 2 w 147"/>
                  <a:gd name="T17" fmla="*/ 27 h 27"/>
                  <a:gd name="T18" fmla="*/ 2 w 147"/>
                  <a:gd name="T19" fmla="*/ 27 h 27"/>
                  <a:gd name="T20" fmla="*/ 2 w 147"/>
                  <a:gd name="T21" fmla="*/ 25 h 27"/>
                  <a:gd name="T22" fmla="*/ 2 w 147"/>
                  <a:gd name="T23" fmla="*/ 25 h 27"/>
                  <a:gd name="T24" fmla="*/ 0 w 147"/>
                  <a:gd name="T25" fmla="*/ 25 h 27"/>
                  <a:gd name="T26" fmla="*/ 0 w 147"/>
                  <a:gd name="T27" fmla="*/ 25 h 27"/>
                  <a:gd name="T28" fmla="*/ 0 w 147"/>
                  <a:gd name="T29" fmla="*/ 23 h 27"/>
                  <a:gd name="T30" fmla="*/ 0 w 147"/>
                  <a:gd name="T31" fmla="*/ 23 h 27"/>
                  <a:gd name="T32" fmla="*/ 36 w 147"/>
                  <a:gd name="T33" fmla="*/ 17 h 27"/>
                  <a:gd name="T34" fmla="*/ 38 w 147"/>
                  <a:gd name="T35" fmla="*/ 21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7" h="27">
                    <a:moveTo>
                      <a:pt x="145" y="2"/>
                    </a:moveTo>
                    <a:lnTo>
                      <a:pt x="141" y="2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45" y="2"/>
                    </a:lnTo>
                    <a:close/>
                    <a:moveTo>
                      <a:pt x="38" y="21"/>
                    </a:moveTo>
                    <a:lnTo>
                      <a:pt x="2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36" y="17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A8D7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2" name="Freeform 5664"/>
              <p:cNvSpPr>
                <a:spLocks noEditPoints="1"/>
              </p:cNvSpPr>
              <p:nvPr/>
            </p:nvSpPr>
            <p:spPr bwMode="auto">
              <a:xfrm>
                <a:off x="4202" y="1492"/>
                <a:ext cx="149" cy="25"/>
              </a:xfrm>
              <a:custGeom>
                <a:avLst/>
                <a:gdLst>
                  <a:gd name="T0" fmla="*/ 149 w 149"/>
                  <a:gd name="T1" fmla="*/ 0 h 25"/>
                  <a:gd name="T2" fmla="*/ 149 w 149"/>
                  <a:gd name="T3" fmla="*/ 0 h 25"/>
                  <a:gd name="T4" fmla="*/ 149 w 149"/>
                  <a:gd name="T5" fmla="*/ 0 h 25"/>
                  <a:gd name="T6" fmla="*/ 149 w 149"/>
                  <a:gd name="T7" fmla="*/ 0 h 25"/>
                  <a:gd name="T8" fmla="*/ 149 w 149"/>
                  <a:gd name="T9" fmla="*/ 0 h 25"/>
                  <a:gd name="T10" fmla="*/ 38 w 149"/>
                  <a:gd name="T11" fmla="*/ 19 h 25"/>
                  <a:gd name="T12" fmla="*/ 4 w 149"/>
                  <a:gd name="T13" fmla="*/ 25 h 25"/>
                  <a:gd name="T14" fmla="*/ 2 w 149"/>
                  <a:gd name="T15" fmla="*/ 25 h 25"/>
                  <a:gd name="T16" fmla="*/ 2 w 149"/>
                  <a:gd name="T17" fmla="*/ 25 h 25"/>
                  <a:gd name="T18" fmla="*/ 2 w 149"/>
                  <a:gd name="T19" fmla="*/ 23 h 25"/>
                  <a:gd name="T20" fmla="*/ 2 w 149"/>
                  <a:gd name="T21" fmla="*/ 23 h 25"/>
                  <a:gd name="T22" fmla="*/ 0 w 149"/>
                  <a:gd name="T23" fmla="*/ 23 h 25"/>
                  <a:gd name="T24" fmla="*/ 0 w 149"/>
                  <a:gd name="T25" fmla="*/ 23 h 25"/>
                  <a:gd name="T26" fmla="*/ 0 w 149"/>
                  <a:gd name="T27" fmla="*/ 23 h 25"/>
                  <a:gd name="T28" fmla="*/ 0 w 149"/>
                  <a:gd name="T29" fmla="*/ 21 h 25"/>
                  <a:gd name="T30" fmla="*/ 37 w 149"/>
                  <a:gd name="T31" fmla="*/ 16 h 25"/>
                  <a:gd name="T32" fmla="*/ 38 w 149"/>
                  <a:gd name="T33" fmla="*/ 17 h 25"/>
                  <a:gd name="T34" fmla="*/ 38 w 149"/>
                  <a:gd name="T35" fmla="*/ 19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9" h="25">
                    <a:moveTo>
                      <a:pt x="149" y="0"/>
                    </a:moveTo>
                    <a:lnTo>
                      <a:pt x="149" y="0"/>
                    </a:lnTo>
                    <a:close/>
                    <a:moveTo>
                      <a:pt x="38" y="19"/>
                    </a:moveTo>
                    <a:lnTo>
                      <a:pt x="4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37" y="16"/>
                    </a:lnTo>
                    <a:lnTo>
                      <a:pt x="38" y="17"/>
                    </a:ln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AAD8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3" name="Freeform 5665"/>
              <p:cNvSpPr>
                <a:spLocks/>
              </p:cNvSpPr>
              <p:nvPr/>
            </p:nvSpPr>
            <p:spPr bwMode="auto">
              <a:xfrm>
                <a:off x="4201" y="1506"/>
                <a:ext cx="39" cy="9"/>
              </a:xfrm>
              <a:custGeom>
                <a:avLst/>
                <a:gdLst>
                  <a:gd name="T0" fmla="*/ 39 w 39"/>
                  <a:gd name="T1" fmla="*/ 3 h 9"/>
                  <a:gd name="T2" fmla="*/ 3 w 39"/>
                  <a:gd name="T3" fmla="*/ 9 h 9"/>
                  <a:gd name="T4" fmla="*/ 1 w 39"/>
                  <a:gd name="T5" fmla="*/ 9 h 9"/>
                  <a:gd name="T6" fmla="*/ 1 w 39"/>
                  <a:gd name="T7" fmla="*/ 9 h 9"/>
                  <a:gd name="T8" fmla="*/ 1 w 39"/>
                  <a:gd name="T9" fmla="*/ 9 h 9"/>
                  <a:gd name="T10" fmla="*/ 1 w 39"/>
                  <a:gd name="T11" fmla="*/ 7 h 9"/>
                  <a:gd name="T12" fmla="*/ 1 w 39"/>
                  <a:gd name="T13" fmla="*/ 7 h 9"/>
                  <a:gd name="T14" fmla="*/ 0 w 39"/>
                  <a:gd name="T15" fmla="*/ 7 h 9"/>
                  <a:gd name="T16" fmla="*/ 0 w 39"/>
                  <a:gd name="T17" fmla="*/ 7 h 9"/>
                  <a:gd name="T18" fmla="*/ 0 w 39"/>
                  <a:gd name="T19" fmla="*/ 7 h 9"/>
                  <a:gd name="T20" fmla="*/ 0 w 39"/>
                  <a:gd name="T21" fmla="*/ 7 h 9"/>
                  <a:gd name="T22" fmla="*/ 38 w 39"/>
                  <a:gd name="T23" fmla="*/ 0 h 9"/>
                  <a:gd name="T24" fmla="*/ 39 w 39"/>
                  <a:gd name="T25" fmla="*/ 3 h 9"/>
                  <a:gd name="T26" fmla="*/ 39 w 39"/>
                  <a:gd name="T27" fmla="*/ 3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" h="9">
                    <a:moveTo>
                      <a:pt x="39" y="3"/>
                    </a:moveTo>
                    <a:lnTo>
                      <a:pt x="3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8" y="0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AAD8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4" name="Freeform 5666"/>
              <p:cNvSpPr>
                <a:spLocks/>
              </p:cNvSpPr>
              <p:nvPr/>
            </p:nvSpPr>
            <p:spPr bwMode="auto">
              <a:xfrm>
                <a:off x="4199" y="1504"/>
                <a:ext cx="40" cy="9"/>
              </a:xfrm>
              <a:custGeom>
                <a:avLst/>
                <a:gdLst>
                  <a:gd name="T0" fmla="*/ 40 w 40"/>
                  <a:gd name="T1" fmla="*/ 4 h 9"/>
                  <a:gd name="T2" fmla="*/ 3 w 40"/>
                  <a:gd name="T3" fmla="*/ 9 h 9"/>
                  <a:gd name="T4" fmla="*/ 3 w 40"/>
                  <a:gd name="T5" fmla="*/ 9 h 9"/>
                  <a:gd name="T6" fmla="*/ 3 w 40"/>
                  <a:gd name="T7" fmla="*/ 9 h 9"/>
                  <a:gd name="T8" fmla="*/ 2 w 40"/>
                  <a:gd name="T9" fmla="*/ 9 h 9"/>
                  <a:gd name="T10" fmla="*/ 2 w 40"/>
                  <a:gd name="T11" fmla="*/ 9 h 9"/>
                  <a:gd name="T12" fmla="*/ 2 w 40"/>
                  <a:gd name="T13" fmla="*/ 9 h 9"/>
                  <a:gd name="T14" fmla="*/ 2 w 40"/>
                  <a:gd name="T15" fmla="*/ 9 h 9"/>
                  <a:gd name="T16" fmla="*/ 2 w 40"/>
                  <a:gd name="T17" fmla="*/ 9 h 9"/>
                  <a:gd name="T18" fmla="*/ 2 w 40"/>
                  <a:gd name="T19" fmla="*/ 9 h 9"/>
                  <a:gd name="T20" fmla="*/ 0 w 40"/>
                  <a:gd name="T21" fmla="*/ 7 h 9"/>
                  <a:gd name="T22" fmla="*/ 40 w 40"/>
                  <a:gd name="T23" fmla="*/ 0 h 9"/>
                  <a:gd name="T24" fmla="*/ 40 w 40"/>
                  <a:gd name="T25" fmla="*/ 4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9">
                    <a:moveTo>
                      <a:pt x="40" y="4"/>
                    </a:moveTo>
                    <a:lnTo>
                      <a:pt x="3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40" y="0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AAD8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5" name="Freeform 5667"/>
              <p:cNvSpPr>
                <a:spLocks/>
              </p:cNvSpPr>
              <p:nvPr/>
            </p:nvSpPr>
            <p:spPr bwMode="auto">
              <a:xfrm>
                <a:off x="4197" y="1502"/>
                <a:ext cx="42" cy="11"/>
              </a:xfrm>
              <a:custGeom>
                <a:avLst/>
                <a:gdLst>
                  <a:gd name="T0" fmla="*/ 42 w 42"/>
                  <a:gd name="T1" fmla="*/ 4 h 11"/>
                  <a:gd name="T2" fmla="*/ 4 w 42"/>
                  <a:gd name="T3" fmla="*/ 11 h 11"/>
                  <a:gd name="T4" fmla="*/ 0 w 42"/>
                  <a:gd name="T5" fmla="*/ 7 h 11"/>
                  <a:gd name="T6" fmla="*/ 40 w 42"/>
                  <a:gd name="T7" fmla="*/ 0 h 11"/>
                  <a:gd name="T8" fmla="*/ 42 w 42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11">
                    <a:moveTo>
                      <a:pt x="42" y="4"/>
                    </a:moveTo>
                    <a:lnTo>
                      <a:pt x="4" y="11"/>
                    </a:lnTo>
                    <a:lnTo>
                      <a:pt x="0" y="7"/>
                    </a:lnTo>
                    <a:lnTo>
                      <a:pt x="40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AAD8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6" name="Freeform 5668"/>
              <p:cNvSpPr>
                <a:spLocks/>
              </p:cNvSpPr>
              <p:nvPr/>
            </p:nvSpPr>
            <p:spPr bwMode="auto">
              <a:xfrm>
                <a:off x="4196" y="1500"/>
                <a:ext cx="43" cy="11"/>
              </a:xfrm>
              <a:custGeom>
                <a:avLst/>
                <a:gdLst>
                  <a:gd name="T0" fmla="*/ 43 w 43"/>
                  <a:gd name="T1" fmla="*/ 4 h 11"/>
                  <a:gd name="T2" fmla="*/ 3 w 43"/>
                  <a:gd name="T3" fmla="*/ 11 h 11"/>
                  <a:gd name="T4" fmla="*/ 0 w 43"/>
                  <a:gd name="T5" fmla="*/ 8 h 11"/>
                  <a:gd name="T6" fmla="*/ 41 w 43"/>
                  <a:gd name="T7" fmla="*/ 0 h 11"/>
                  <a:gd name="T8" fmla="*/ 43 w 43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3" y="4"/>
                    </a:moveTo>
                    <a:lnTo>
                      <a:pt x="3" y="11"/>
                    </a:lnTo>
                    <a:lnTo>
                      <a:pt x="0" y="8"/>
                    </a:lnTo>
                    <a:lnTo>
                      <a:pt x="41" y="0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AED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7" name="Freeform 5669"/>
              <p:cNvSpPr>
                <a:spLocks/>
              </p:cNvSpPr>
              <p:nvPr/>
            </p:nvSpPr>
            <p:spPr bwMode="auto">
              <a:xfrm>
                <a:off x="4192" y="1498"/>
                <a:ext cx="45" cy="11"/>
              </a:xfrm>
              <a:custGeom>
                <a:avLst/>
                <a:gdLst>
                  <a:gd name="T0" fmla="*/ 45 w 45"/>
                  <a:gd name="T1" fmla="*/ 4 h 11"/>
                  <a:gd name="T2" fmla="*/ 5 w 45"/>
                  <a:gd name="T3" fmla="*/ 11 h 11"/>
                  <a:gd name="T4" fmla="*/ 0 w 45"/>
                  <a:gd name="T5" fmla="*/ 8 h 11"/>
                  <a:gd name="T6" fmla="*/ 43 w 45"/>
                  <a:gd name="T7" fmla="*/ 0 h 11"/>
                  <a:gd name="T8" fmla="*/ 45 w 45"/>
                  <a:gd name="T9" fmla="*/ 2 h 11"/>
                  <a:gd name="T10" fmla="*/ 45 w 45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11">
                    <a:moveTo>
                      <a:pt x="45" y="4"/>
                    </a:moveTo>
                    <a:lnTo>
                      <a:pt x="5" y="11"/>
                    </a:lnTo>
                    <a:lnTo>
                      <a:pt x="0" y="8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AEDA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8" name="Freeform 5670"/>
              <p:cNvSpPr>
                <a:spLocks/>
              </p:cNvSpPr>
              <p:nvPr/>
            </p:nvSpPr>
            <p:spPr bwMode="auto">
              <a:xfrm>
                <a:off x="4192" y="1496"/>
                <a:ext cx="45" cy="12"/>
              </a:xfrm>
              <a:custGeom>
                <a:avLst/>
                <a:gdLst>
                  <a:gd name="T0" fmla="*/ 45 w 45"/>
                  <a:gd name="T1" fmla="*/ 4 h 12"/>
                  <a:gd name="T2" fmla="*/ 4 w 45"/>
                  <a:gd name="T3" fmla="*/ 12 h 12"/>
                  <a:gd name="T4" fmla="*/ 0 w 45"/>
                  <a:gd name="T5" fmla="*/ 10 h 12"/>
                  <a:gd name="T6" fmla="*/ 0 w 45"/>
                  <a:gd name="T7" fmla="*/ 8 h 12"/>
                  <a:gd name="T8" fmla="*/ 41 w 45"/>
                  <a:gd name="T9" fmla="*/ 0 h 12"/>
                  <a:gd name="T10" fmla="*/ 45 w 45"/>
                  <a:gd name="T11" fmla="*/ 4 h 12"/>
                  <a:gd name="T12" fmla="*/ 45 w 45"/>
                  <a:gd name="T13" fmla="*/ 4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2">
                    <a:moveTo>
                      <a:pt x="45" y="4"/>
                    </a:moveTo>
                    <a:lnTo>
                      <a:pt x="4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1" y="0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AEDA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9" name="Freeform 5671"/>
              <p:cNvSpPr>
                <a:spLocks/>
              </p:cNvSpPr>
              <p:nvPr/>
            </p:nvSpPr>
            <p:spPr bwMode="auto">
              <a:xfrm>
                <a:off x="4190" y="1496"/>
                <a:ext cx="45" cy="10"/>
              </a:xfrm>
              <a:custGeom>
                <a:avLst/>
                <a:gdLst>
                  <a:gd name="T0" fmla="*/ 45 w 45"/>
                  <a:gd name="T1" fmla="*/ 2 h 10"/>
                  <a:gd name="T2" fmla="*/ 2 w 45"/>
                  <a:gd name="T3" fmla="*/ 10 h 10"/>
                  <a:gd name="T4" fmla="*/ 2 w 45"/>
                  <a:gd name="T5" fmla="*/ 10 h 10"/>
                  <a:gd name="T6" fmla="*/ 0 w 45"/>
                  <a:gd name="T7" fmla="*/ 6 h 10"/>
                  <a:gd name="T8" fmla="*/ 42 w 45"/>
                  <a:gd name="T9" fmla="*/ 0 h 10"/>
                  <a:gd name="T10" fmla="*/ 42 w 45"/>
                  <a:gd name="T11" fmla="*/ 0 h 10"/>
                  <a:gd name="T12" fmla="*/ 45 w 45"/>
                  <a:gd name="T13" fmla="*/ 2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0">
                    <a:moveTo>
                      <a:pt x="45" y="2"/>
                    </a:moveTo>
                    <a:lnTo>
                      <a:pt x="2" y="10"/>
                    </a:lnTo>
                    <a:lnTo>
                      <a:pt x="0" y="6"/>
                    </a:lnTo>
                    <a:lnTo>
                      <a:pt x="42" y="0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B1D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0" name="Freeform 5672"/>
              <p:cNvSpPr>
                <a:spLocks/>
              </p:cNvSpPr>
              <p:nvPr/>
            </p:nvSpPr>
            <p:spPr bwMode="auto">
              <a:xfrm>
                <a:off x="4189" y="1494"/>
                <a:ext cx="44" cy="10"/>
              </a:xfrm>
              <a:custGeom>
                <a:avLst/>
                <a:gdLst>
                  <a:gd name="T0" fmla="*/ 44 w 44"/>
                  <a:gd name="T1" fmla="*/ 2 h 10"/>
                  <a:gd name="T2" fmla="*/ 3 w 44"/>
                  <a:gd name="T3" fmla="*/ 10 h 10"/>
                  <a:gd name="T4" fmla="*/ 0 w 44"/>
                  <a:gd name="T5" fmla="*/ 8 h 10"/>
                  <a:gd name="T6" fmla="*/ 41 w 44"/>
                  <a:gd name="T7" fmla="*/ 0 h 10"/>
                  <a:gd name="T8" fmla="*/ 43 w 44"/>
                  <a:gd name="T9" fmla="*/ 2 h 10"/>
                  <a:gd name="T10" fmla="*/ 44 w 44"/>
                  <a:gd name="T11" fmla="*/ 2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10">
                    <a:moveTo>
                      <a:pt x="44" y="2"/>
                    </a:moveTo>
                    <a:lnTo>
                      <a:pt x="3" y="10"/>
                    </a:lnTo>
                    <a:lnTo>
                      <a:pt x="0" y="8"/>
                    </a:lnTo>
                    <a:lnTo>
                      <a:pt x="41" y="0"/>
                    </a:lnTo>
                    <a:lnTo>
                      <a:pt x="43" y="2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B1D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1" name="Freeform 5673"/>
              <p:cNvSpPr>
                <a:spLocks/>
              </p:cNvSpPr>
              <p:nvPr/>
            </p:nvSpPr>
            <p:spPr bwMode="auto">
              <a:xfrm>
                <a:off x="4187" y="1492"/>
                <a:ext cx="45" cy="10"/>
              </a:xfrm>
              <a:custGeom>
                <a:avLst/>
                <a:gdLst>
                  <a:gd name="T0" fmla="*/ 45 w 45"/>
                  <a:gd name="T1" fmla="*/ 4 h 10"/>
                  <a:gd name="T2" fmla="*/ 3 w 45"/>
                  <a:gd name="T3" fmla="*/ 10 h 10"/>
                  <a:gd name="T4" fmla="*/ 0 w 45"/>
                  <a:gd name="T5" fmla="*/ 8 h 10"/>
                  <a:gd name="T6" fmla="*/ 43 w 45"/>
                  <a:gd name="T7" fmla="*/ 0 h 10"/>
                  <a:gd name="T8" fmla="*/ 45 w 45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10">
                    <a:moveTo>
                      <a:pt x="45" y="4"/>
                    </a:moveTo>
                    <a:lnTo>
                      <a:pt x="3" y="10"/>
                    </a:lnTo>
                    <a:lnTo>
                      <a:pt x="0" y="8"/>
                    </a:lnTo>
                    <a:lnTo>
                      <a:pt x="43" y="0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B1D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2" name="Freeform 5674"/>
              <p:cNvSpPr>
                <a:spLocks/>
              </p:cNvSpPr>
              <p:nvPr/>
            </p:nvSpPr>
            <p:spPr bwMode="auto">
              <a:xfrm>
                <a:off x="4185" y="1491"/>
                <a:ext cx="45" cy="11"/>
              </a:xfrm>
              <a:custGeom>
                <a:avLst/>
                <a:gdLst>
                  <a:gd name="T0" fmla="*/ 45 w 45"/>
                  <a:gd name="T1" fmla="*/ 3 h 11"/>
                  <a:gd name="T2" fmla="*/ 4 w 45"/>
                  <a:gd name="T3" fmla="*/ 11 h 11"/>
                  <a:gd name="T4" fmla="*/ 0 w 45"/>
                  <a:gd name="T5" fmla="*/ 7 h 11"/>
                  <a:gd name="T6" fmla="*/ 43 w 45"/>
                  <a:gd name="T7" fmla="*/ 0 h 11"/>
                  <a:gd name="T8" fmla="*/ 45 w 45"/>
                  <a:gd name="T9" fmla="*/ 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11">
                    <a:moveTo>
                      <a:pt x="45" y="3"/>
                    </a:moveTo>
                    <a:lnTo>
                      <a:pt x="4" y="11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B1DB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3" name="Freeform 5675"/>
              <p:cNvSpPr>
                <a:spLocks/>
              </p:cNvSpPr>
              <p:nvPr/>
            </p:nvSpPr>
            <p:spPr bwMode="auto">
              <a:xfrm>
                <a:off x="4185" y="1489"/>
                <a:ext cx="45" cy="11"/>
              </a:xfrm>
              <a:custGeom>
                <a:avLst/>
                <a:gdLst>
                  <a:gd name="T0" fmla="*/ 45 w 45"/>
                  <a:gd name="T1" fmla="*/ 3 h 11"/>
                  <a:gd name="T2" fmla="*/ 2 w 45"/>
                  <a:gd name="T3" fmla="*/ 11 h 11"/>
                  <a:gd name="T4" fmla="*/ 0 w 45"/>
                  <a:gd name="T5" fmla="*/ 9 h 11"/>
                  <a:gd name="T6" fmla="*/ 0 w 45"/>
                  <a:gd name="T7" fmla="*/ 7 h 11"/>
                  <a:gd name="T8" fmla="*/ 42 w 45"/>
                  <a:gd name="T9" fmla="*/ 0 h 11"/>
                  <a:gd name="T10" fmla="*/ 45 w 45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11">
                    <a:moveTo>
                      <a:pt x="45" y="3"/>
                    </a:move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42" y="0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B4D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4" name="Freeform 5676"/>
              <p:cNvSpPr>
                <a:spLocks/>
              </p:cNvSpPr>
              <p:nvPr/>
            </p:nvSpPr>
            <p:spPr bwMode="auto">
              <a:xfrm>
                <a:off x="4184" y="1487"/>
                <a:ext cx="44" cy="11"/>
              </a:xfrm>
              <a:custGeom>
                <a:avLst/>
                <a:gdLst>
                  <a:gd name="T0" fmla="*/ 44 w 44"/>
                  <a:gd name="T1" fmla="*/ 4 h 11"/>
                  <a:gd name="T2" fmla="*/ 1 w 44"/>
                  <a:gd name="T3" fmla="*/ 11 h 11"/>
                  <a:gd name="T4" fmla="*/ 1 w 44"/>
                  <a:gd name="T5" fmla="*/ 11 h 11"/>
                  <a:gd name="T6" fmla="*/ 0 w 44"/>
                  <a:gd name="T7" fmla="*/ 7 h 11"/>
                  <a:gd name="T8" fmla="*/ 43 w 44"/>
                  <a:gd name="T9" fmla="*/ 0 h 11"/>
                  <a:gd name="T10" fmla="*/ 44 w 44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11">
                    <a:moveTo>
                      <a:pt x="44" y="4"/>
                    </a:moveTo>
                    <a:lnTo>
                      <a:pt x="1" y="11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B4D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5" name="Freeform 5677"/>
              <p:cNvSpPr>
                <a:spLocks/>
              </p:cNvSpPr>
              <p:nvPr/>
            </p:nvSpPr>
            <p:spPr bwMode="auto">
              <a:xfrm>
                <a:off x="4182" y="1485"/>
                <a:ext cx="45" cy="11"/>
              </a:xfrm>
              <a:custGeom>
                <a:avLst/>
                <a:gdLst>
                  <a:gd name="T0" fmla="*/ 45 w 45"/>
                  <a:gd name="T1" fmla="*/ 4 h 11"/>
                  <a:gd name="T2" fmla="*/ 3 w 45"/>
                  <a:gd name="T3" fmla="*/ 11 h 11"/>
                  <a:gd name="T4" fmla="*/ 0 w 45"/>
                  <a:gd name="T5" fmla="*/ 7 h 11"/>
                  <a:gd name="T6" fmla="*/ 43 w 45"/>
                  <a:gd name="T7" fmla="*/ 0 h 11"/>
                  <a:gd name="T8" fmla="*/ 45 w 45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11">
                    <a:moveTo>
                      <a:pt x="45" y="4"/>
                    </a:moveTo>
                    <a:lnTo>
                      <a:pt x="3" y="11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B4DD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6" name="Freeform 5678"/>
              <p:cNvSpPr>
                <a:spLocks/>
              </p:cNvSpPr>
              <p:nvPr/>
            </p:nvSpPr>
            <p:spPr bwMode="auto">
              <a:xfrm>
                <a:off x="4180" y="1483"/>
                <a:ext cx="47" cy="11"/>
              </a:xfrm>
              <a:custGeom>
                <a:avLst/>
                <a:gdLst>
                  <a:gd name="T0" fmla="*/ 47 w 47"/>
                  <a:gd name="T1" fmla="*/ 4 h 11"/>
                  <a:gd name="T2" fmla="*/ 4 w 47"/>
                  <a:gd name="T3" fmla="*/ 11 h 11"/>
                  <a:gd name="T4" fmla="*/ 0 w 47"/>
                  <a:gd name="T5" fmla="*/ 8 h 11"/>
                  <a:gd name="T6" fmla="*/ 43 w 47"/>
                  <a:gd name="T7" fmla="*/ 0 h 11"/>
                  <a:gd name="T8" fmla="*/ 47 w 47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11">
                    <a:moveTo>
                      <a:pt x="47" y="4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3" y="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B4DD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7" name="Freeform 5679"/>
              <p:cNvSpPr>
                <a:spLocks/>
              </p:cNvSpPr>
              <p:nvPr/>
            </p:nvSpPr>
            <p:spPr bwMode="auto">
              <a:xfrm>
                <a:off x="4178" y="1481"/>
                <a:ext cx="47" cy="11"/>
              </a:xfrm>
              <a:custGeom>
                <a:avLst/>
                <a:gdLst>
                  <a:gd name="T0" fmla="*/ 47 w 47"/>
                  <a:gd name="T1" fmla="*/ 4 h 11"/>
                  <a:gd name="T2" fmla="*/ 4 w 47"/>
                  <a:gd name="T3" fmla="*/ 11 h 11"/>
                  <a:gd name="T4" fmla="*/ 0 w 47"/>
                  <a:gd name="T5" fmla="*/ 8 h 11"/>
                  <a:gd name="T6" fmla="*/ 45 w 47"/>
                  <a:gd name="T7" fmla="*/ 0 h 11"/>
                  <a:gd name="T8" fmla="*/ 45 w 47"/>
                  <a:gd name="T9" fmla="*/ 2 h 11"/>
                  <a:gd name="T10" fmla="*/ 47 w 47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11">
                    <a:moveTo>
                      <a:pt x="47" y="4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B8DE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8" name="Freeform 5680"/>
              <p:cNvSpPr>
                <a:spLocks/>
              </p:cNvSpPr>
              <p:nvPr/>
            </p:nvSpPr>
            <p:spPr bwMode="auto">
              <a:xfrm>
                <a:off x="4177" y="1479"/>
                <a:ext cx="46" cy="12"/>
              </a:xfrm>
              <a:custGeom>
                <a:avLst/>
                <a:gdLst>
                  <a:gd name="T0" fmla="*/ 46 w 46"/>
                  <a:gd name="T1" fmla="*/ 4 h 12"/>
                  <a:gd name="T2" fmla="*/ 3 w 46"/>
                  <a:gd name="T3" fmla="*/ 12 h 12"/>
                  <a:gd name="T4" fmla="*/ 0 w 46"/>
                  <a:gd name="T5" fmla="*/ 8 h 12"/>
                  <a:gd name="T6" fmla="*/ 44 w 46"/>
                  <a:gd name="T7" fmla="*/ 0 h 12"/>
                  <a:gd name="T8" fmla="*/ 46 w 46"/>
                  <a:gd name="T9" fmla="*/ 4 h 12"/>
                  <a:gd name="T10" fmla="*/ 46 w 46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12">
                    <a:moveTo>
                      <a:pt x="46" y="4"/>
                    </a:moveTo>
                    <a:lnTo>
                      <a:pt x="3" y="12"/>
                    </a:lnTo>
                    <a:lnTo>
                      <a:pt x="0" y="8"/>
                    </a:lnTo>
                    <a:lnTo>
                      <a:pt x="44" y="0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B8DE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9" name="Freeform 5681"/>
              <p:cNvSpPr>
                <a:spLocks/>
              </p:cNvSpPr>
              <p:nvPr/>
            </p:nvSpPr>
            <p:spPr bwMode="auto">
              <a:xfrm>
                <a:off x="4175" y="1477"/>
                <a:ext cx="48" cy="12"/>
              </a:xfrm>
              <a:custGeom>
                <a:avLst/>
                <a:gdLst>
                  <a:gd name="T0" fmla="*/ 48 w 48"/>
                  <a:gd name="T1" fmla="*/ 4 h 12"/>
                  <a:gd name="T2" fmla="*/ 3 w 48"/>
                  <a:gd name="T3" fmla="*/ 12 h 12"/>
                  <a:gd name="T4" fmla="*/ 0 w 48"/>
                  <a:gd name="T5" fmla="*/ 10 h 12"/>
                  <a:gd name="T6" fmla="*/ 46 w 48"/>
                  <a:gd name="T7" fmla="*/ 0 h 12"/>
                  <a:gd name="T8" fmla="*/ 48 w 48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2">
                    <a:moveTo>
                      <a:pt x="48" y="4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B8DE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0" name="Freeform 5682"/>
              <p:cNvSpPr>
                <a:spLocks/>
              </p:cNvSpPr>
              <p:nvPr/>
            </p:nvSpPr>
            <p:spPr bwMode="auto">
              <a:xfrm>
                <a:off x="4175" y="1476"/>
                <a:ext cx="46" cy="11"/>
              </a:xfrm>
              <a:custGeom>
                <a:avLst/>
                <a:gdLst>
                  <a:gd name="T0" fmla="*/ 46 w 46"/>
                  <a:gd name="T1" fmla="*/ 3 h 11"/>
                  <a:gd name="T2" fmla="*/ 2 w 46"/>
                  <a:gd name="T3" fmla="*/ 11 h 11"/>
                  <a:gd name="T4" fmla="*/ 0 w 46"/>
                  <a:gd name="T5" fmla="*/ 9 h 11"/>
                  <a:gd name="T6" fmla="*/ 0 w 46"/>
                  <a:gd name="T7" fmla="*/ 9 h 11"/>
                  <a:gd name="T8" fmla="*/ 45 w 46"/>
                  <a:gd name="T9" fmla="*/ 0 h 11"/>
                  <a:gd name="T10" fmla="*/ 46 w 46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11">
                    <a:moveTo>
                      <a:pt x="46" y="3"/>
                    </a:moveTo>
                    <a:lnTo>
                      <a:pt x="2" y="11"/>
                    </a:lnTo>
                    <a:lnTo>
                      <a:pt x="0" y="9"/>
                    </a:lnTo>
                    <a:lnTo>
                      <a:pt x="45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B8DE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1" name="Freeform 5683"/>
              <p:cNvSpPr>
                <a:spLocks/>
              </p:cNvSpPr>
              <p:nvPr/>
            </p:nvSpPr>
            <p:spPr bwMode="auto">
              <a:xfrm>
                <a:off x="4173" y="1476"/>
                <a:ext cx="48" cy="11"/>
              </a:xfrm>
              <a:custGeom>
                <a:avLst/>
                <a:gdLst>
                  <a:gd name="T0" fmla="*/ 48 w 48"/>
                  <a:gd name="T1" fmla="*/ 1 h 11"/>
                  <a:gd name="T2" fmla="*/ 2 w 48"/>
                  <a:gd name="T3" fmla="*/ 11 h 11"/>
                  <a:gd name="T4" fmla="*/ 2 w 48"/>
                  <a:gd name="T5" fmla="*/ 9 h 11"/>
                  <a:gd name="T6" fmla="*/ 0 w 48"/>
                  <a:gd name="T7" fmla="*/ 7 h 11"/>
                  <a:gd name="T8" fmla="*/ 47 w 48"/>
                  <a:gd name="T9" fmla="*/ 0 h 11"/>
                  <a:gd name="T10" fmla="*/ 48 w 48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11">
                    <a:moveTo>
                      <a:pt x="48" y="1"/>
                    </a:moveTo>
                    <a:lnTo>
                      <a:pt x="2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47" y="0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BBD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2" name="Freeform 5684"/>
              <p:cNvSpPr>
                <a:spLocks/>
              </p:cNvSpPr>
              <p:nvPr/>
            </p:nvSpPr>
            <p:spPr bwMode="auto">
              <a:xfrm>
                <a:off x="4173" y="1474"/>
                <a:ext cx="47" cy="11"/>
              </a:xfrm>
              <a:custGeom>
                <a:avLst/>
                <a:gdLst>
                  <a:gd name="T0" fmla="*/ 47 w 47"/>
                  <a:gd name="T1" fmla="*/ 2 h 11"/>
                  <a:gd name="T2" fmla="*/ 2 w 47"/>
                  <a:gd name="T3" fmla="*/ 11 h 11"/>
                  <a:gd name="T4" fmla="*/ 0 w 47"/>
                  <a:gd name="T5" fmla="*/ 7 h 11"/>
                  <a:gd name="T6" fmla="*/ 0 w 47"/>
                  <a:gd name="T7" fmla="*/ 7 h 11"/>
                  <a:gd name="T8" fmla="*/ 45 w 47"/>
                  <a:gd name="T9" fmla="*/ 0 h 11"/>
                  <a:gd name="T10" fmla="*/ 47 w 47"/>
                  <a:gd name="T11" fmla="*/ 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11">
                    <a:moveTo>
                      <a:pt x="47" y="2"/>
                    </a:moveTo>
                    <a:lnTo>
                      <a:pt x="2" y="11"/>
                    </a:lnTo>
                    <a:lnTo>
                      <a:pt x="0" y="7"/>
                    </a:lnTo>
                    <a:lnTo>
                      <a:pt x="45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BBD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3" name="Freeform 5685"/>
              <p:cNvSpPr>
                <a:spLocks/>
              </p:cNvSpPr>
              <p:nvPr/>
            </p:nvSpPr>
            <p:spPr bwMode="auto">
              <a:xfrm>
                <a:off x="4171" y="1472"/>
                <a:ext cx="49" cy="11"/>
              </a:xfrm>
              <a:custGeom>
                <a:avLst/>
                <a:gdLst>
                  <a:gd name="T0" fmla="*/ 49 w 49"/>
                  <a:gd name="T1" fmla="*/ 4 h 11"/>
                  <a:gd name="T2" fmla="*/ 2 w 49"/>
                  <a:gd name="T3" fmla="*/ 11 h 11"/>
                  <a:gd name="T4" fmla="*/ 2 w 49"/>
                  <a:gd name="T5" fmla="*/ 9 h 11"/>
                  <a:gd name="T6" fmla="*/ 0 w 49"/>
                  <a:gd name="T7" fmla="*/ 7 h 11"/>
                  <a:gd name="T8" fmla="*/ 45 w 49"/>
                  <a:gd name="T9" fmla="*/ 0 h 11"/>
                  <a:gd name="T10" fmla="*/ 49 w 49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11">
                    <a:moveTo>
                      <a:pt x="49" y="4"/>
                    </a:moveTo>
                    <a:lnTo>
                      <a:pt x="2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BBD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4" name="Freeform 5686"/>
              <p:cNvSpPr>
                <a:spLocks/>
              </p:cNvSpPr>
              <p:nvPr/>
            </p:nvSpPr>
            <p:spPr bwMode="auto">
              <a:xfrm>
                <a:off x="4170" y="1470"/>
                <a:ext cx="48" cy="11"/>
              </a:xfrm>
              <a:custGeom>
                <a:avLst/>
                <a:gdLst>
                  <a:gd name="T0" fmla="*/ 48 w 48"/>
                  <a:gd name="T1" fmla="*/ 4 h 11"/>
                  <a:gd name="T2" fmla="*/ 3 w 48"/>
                  <a:gd name="T3" fmla="*/ 11 h 11"/>
                  <a:gd name="T4" fmla="*/ 0 w 48"/>
                  <a:gd name="T5" fmla="*/ 7 h 11"/>
                  <a:gd name="T6" fmla="*/ 46 w 48"/>
                  <a:gd name="T7" fmla="*/ 0 h 11"/>
                  <a:gd name="T8" fmla="*/ 48 w 48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1">
                    <a:moveTo>
                      <a:pt x="48" y="4"/>
                    </a:moveTo>
                    <a:lnTo>
                      <a:pt x="3" y="11"/>
                    </a:lnTo>
                    <a:lnTo>
                      <a:pt x="0" y="7"/>
                    </a:lnTo>
                    <a:lnTo>
                      <a:pt x="46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BFE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5" name="Freeform 5687"/>
              <p:cNvSpPr>
                <a:spLocks/>
              </p:cNvSpPr>
              <p:nvPr/>
            </p:nvSpPr>
            <p:spPr bwMode="auto">
              <a:xfrm>
                <a:off x="4170" y="1468"/>
                <a:ext cx="46" cy="11"/>
              </a:xfrm>
              <a:custGeom>
                <a:avLst/>
                <a:gdLst>
                  <a:gd name="T0" fmla="*/ 46 w 46"/>
                  <a:gd name="T1" fmla="*/ 4 h 11"/>
                  <a:gd name="T2" fmla="*/ 1 w 46"/>
                  <a:gd name="T3" fmla="*/ 11 h 11"/>
                  <a:gd name="T4" fmla="*/ 0 w 46"/>
                  <a:gd name="T5" fmla="*/ 8 h 11"/>
                  <a:gd name="T6" fmla="*/ 45 w 46"/>
                  <a:gd name="T7" fmla="*/ 0 h 11"/>
                  <a:gd name="T8" fmla="*/ 46 w 46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11">
                    <a:moveTo>
                      <a:pt x="46" y="4"/>
                    </a:moveTo>
                    <a:lnTo>
                      <a:pt x="1" y="11"/>
                    </a:lnTo>
                    <a:lnTo>
                      <a:pt x="0" y="8"/>
                    </a:lnTo>
                    <a:lnTo>
                      <a:pt x="45" y="0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BFE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6" name="Freeform 5688"/>
              <p:cNvSpPr>
                <a:spLocks/>
              </p:cNvSpPr>
              <p:nvPr/>
            </p:nvSpPr>
            <p:spPr bwMode="auto">
              <a:xfrm>
                <a:off x="4168" y="1466"/>
                <a:ext cx="48" cy="11"/>
              </a:xfrm>
              <a:custGeom>
                <a:avLst/>
                <a:gdLst>
                  <a:gd name="T0" fmla="*/ 48 w 48"/>
                  <a:gd name="T1" fmla="*/ 4 h 11"/>
                  <a:gd name="T2" fmla="*/ 2 w 48"/>
                  <a:gd name="T3" fmla="*/ 11 h 11"/>
                  <a:gd name="T4" fmla="*/ 0 w 48"/>
                  <a:gd name="T5" fmla="*/ 8 h 11"/>
                  <a:gd name="T6" fmla="*/ 47 w 48"/>
                  <a:gd name="T7" fmla="*/ 0 h 11"/>
                  <a:gd name="T8" fmla="*/ 48 w 48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1">
                    <a:moveTo>
                      <a:pt x="48" y="4"/>
                    </a:moveTo>
                    <a:lnTo>
                      <a:pt x="2" y="11"/>
                    </a:lnTo>
                    <a:lnTo>
                      <a:pt x="0" y="8"/>
                    </a:lnTo>
                    <a:lnTo>
                      <a:pt x="47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BFE1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7" name="Freeform 5689"/>
              <p:cNvSpPr>
                <a:spLocks/>
              </p:cNvSpPr>
              <p:nvPr/>
            </p:nvSpPr>
            <p:spPr bwMode="auto">
              <a:xfrm>
                <a:off x="4166" y="1464"/>
                <a:ext cx="49" cy="12"/>
              </a:xfrm>
              <a:custGeom>
                <a:avLst/>
                <a:gdLst>
                  <a:gd name="T0" fmla="*/ 49 w 49"/>
                  <a:gd name="T1" fmla="*/ 4 h 12"/>
                  <a:gd name="T2" fmla="*/ 4 w 49"/>
                  <a:gd name="T3" fmla="*/ 12 h 12"/>
                  <a:gd name="T4" fmla="*/ 0 w 49"/>
                  <a:gd name="T5" fmla="*/ 8 h 12"/>
                  <a:gd name="T6" fmla="*/ 0 w 49"/>
                  <a:gd name="T7" fmla="*/ 8 h 12"/>
                  <a:gd name="T8" fmla="*/ 47 w 49"/>
                  <a:gd name="T9" fmla="*/ 0 h 12"/>
                  <a:gd name="T10" fmla="*/ 49 w 49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12">
                    <a:moveTo>
                      <a:pt x="49" y="4"/>
                    </a:moveTo>
                    <a:lnTo>
                      <a:pt x="4" y="12"/>
                    </a:lnTo>
                    <a:lnTo>
                      <a:pt x="0" y="8"/>
                    </a:lnTo>
                    <a:lnTo>
                      <a:pt x="47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BFE1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8" name="Freeform 5690"/>
              <p:cNvSpPr>
                <a:spLocks/>
              </p:cNvSpPr>
              <p:nvPr/>
            </p:nvSpPr>
            <p:spPr bwMode="auto">
              <a:xfrm>
                <a:off x="4165" y="1462"/>
                <a:ext cx="50" cy="12"/>
              </a:xfrm>
              <a:custGeom>
                <a:avLst/>
                <a:gdLst>
                  <a:gd name="T0" fmla="*/ 50 w 50"/>
                  <a:gd name="T1" fmla="*/ 4 h 12"/>
                  <a:gd name="T2" fmla="*/ 3 w 50"/>
                  <a:gd name="T3" fmla="*/ 12 h 12"/>
                  <a:gd name="T4" fmla="*/ 1 w 50"/>
                  <a:gd name="T5" fmla="*/ 10 h 12"/>
                  <a:gd name="T6" fmla="*/ 0 w 50"/>
                  <a:gd name="T7" fmla="*/ 8 h 12"/>
                  <a:gd name="T8" fmla="*/ 48 w 50"/>
                  <a:gd name="T9" fmla="*/ 0 h 12"/>
                  <a:gd name="T10" fmla="*/ 50 w 50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2">
                    <a:moveTo>
                      <a:pt x="50" y="4"/>
                    </a:moveTo>
                    <a:lnTo>
                      <a:pt x="3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48" y="0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C1E2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9" name="Freeform 5691"/>
              <p:cNvSpPr>
                <a:spLocks/>
              </p:cNvSpPr>
              <p:nvPr/>
            </p:nvSpPr>
            <p:spPr bwMode="auto">
              <a:xfrm>
                <a:off x="4165" y="1461"/>
                <a:ext cx="48" cy="11"/>
              </a:xfrm>
              <a:custGeom>
                <a:avLst/>
                <a:gdLst>
                  <a:gd name="T0" fmla="*/ 48 w 48"/>
                  <a:gd name="T1" fmla="*/ 3 h 11"/>
                  <a:gd name="T2" fmla="*/ 1 w 48"/>
                  <a:gd name="T3" fmla="*/ 11 h 11"/>
                  <a:gd name="T4" fmla="*/ 0 w 48"/>
                  <a:gd name="T5" fmla="*/ 7 h 11"/>
                  <a:gd name="T6" fmla="*/ 46 w 48"/>
                  <a:gd name="T7" fmla="*/ 0 h 11"/>
                  <a:gd name="T8" fmla="*/ 48 w 48"/>
                  <a:gd name="T9" fmla="*/ 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1">
                    <a:moveTo>
                      <a:pt x="48" y="3"/>
                    </a:moveTo>
                    <a:lnTo>
                      <a:pt x="1" y="11"/>
                    </a:lnTo>
                    <a:lnTo>
                      <a:pt x="0" y="7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1E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0" name="Freeform 5692"/>
              <p:cNvSpPr>
                <a:spLocks/>
              </p:cNvSpPr>
              <p:nvPr/>
            </p:nvSpPr>
            <p:spPr bwMode="auto">
              <a:xfrm>
                <a:off x="4163" y="1459"/>
                <a:ext cx="50" cy="11"/>
              </a:xfrm>
              <a:custGeom>
                <a:avLst/>
                <a:gdLst>
                  <a:gd name="T0" fmla="*/ 50 w 50"/>
                  <a:gd name="T1" fmla="*/ 3 h 11"/>
                  <a:gd name="T2" fmla="*/ 2 w 50"/>
                  <a:gd name="T3" fmla="*/ 11 h 11"/>
                  <a:gd name="T4" fmla="*/ 0 w 50"/>
                  <a:gd name="T5" fmla="*/ 7 h 11"/>
                  <a:gd name="T6" fmla="*/ 46 w 50"/>
                  <a:gd name="T7" fmla="*/ 0 h 11"/>
                  <a:gd name="T8" fmla="*/ 50 w 50"/>
                  <a:gd name="T9" fmla="*/ 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11">
                    <a:moveTo>
                      <a:pt x="50" y="3"/>
                    </a:moveTo>
                    <a:lnTo>
                      <a:pt x="2" y="11"/>
                    </a:lnTo>
                    <a:lnTo>
                      <a:pt x="0" y="7"/>
                    </a:lnTo>
                    <a:lnTo>
                      <a:pt x="46" y="0"/>
                    </a:lnTo>
                    <a:lnTo>
                      <a:pt x="50" y="3"/>
                    </a:lnTo>
                    <a:close/>
                  </a:path>
                </a:pathLst>
              </a:custGeom>
              <a:solidFill>
                <a:srgbClr val="C1E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1" name="Freeform 5693"/>
              <p:cNvSpPr>
                <a:spLocks/>
              </p:cNvSpPr>
              <p:nvPr/>
            </p:nvSpPr>
            <p:spPr bwMode="auto">
              <a:xfrm>
                <a:off x="4163" y="1457"/>
                <a:ext cx="48" cy="11"/>
              </a:xfrm>
              <a:custGeom>
                <a:avLst/>
                <a:gdLst>
                  <a:gd name="T0" fmla="*/ 48 w 48"/>
                  <a:gd name="T1" fmla="*/ 4 h 11"/>
                  <a:gd name="T2" fmla="*/ 2 w 48"/>
                  <a:gd name="T3" fmla="*/ 11 h 11"/>
                  <a:gd name="T4" fmla="*/ 0 w 48"/>
                  <a:gd name="T5" fmla="*/ 9 h 11"/>
                  <a:gd name="T6" fmla="*/ 46 w 48"/>
                  <a:gd name="T7" fmla="*/ 0 h 11"/>
                  <a:gd name="T8" fmla="*/ 48 w 48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1">
                    <a:moveTo>
                      <a:pt x="48" y="4"/>
                    </a:moveTo>
                    <a:lnTo>
                      <a:pt x="2" y="11"/>
                    </a:lnTo>
                    <a:lnTo>
                      <a:pt x="0" y="9"/>
                    </a:lnTo>
                    <a:lnTo>
                      <a:pt x="46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C1E2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2" name="Freeform 5694"/>
              <p:cNvSpPr>
                <a:spLocks/>
              </p:cNvSpPr>
              <p:nvPr/>
            </p:nvSpPr>
            <p:spPr bwMode="auto">
              <a:xfrm>
                <a:off x="4161" y="1455"/>
                <a:ext cx="48" cy="11"/>
              </a:xfrm>
              <a:custGeom>
                <a:avLst/>
                <a:gdLst>
                  <a:gd name="T0" fmla="*/ 48 w 48"/>
                  <a:gd name="T1" fmla="*/ 4 h 11"/>
                  <a:gd name="T2" fmla="*/ 2 w 48"/>
                  <a:gd name="T3" fmla="*/ 11 h 11"/>
                  <a:gd name="T4" fmla="*/ 0 w 48"/>
                  <a:gd name="T5" fmla="*/ 9 h 11"/>
                  <a:gd name="T6" fmla="*/ 47 w 48"/>
                  <a:gd name="T7" fmla="*/ 0 h 11"/>
                  <a:gd name="T8" fmla="*/ 48 w 48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1">
                    <a:moveTo>
                      <a:pt x="48" y="4"/>
                    </a:moveTo>
                    <a:lnTo>
                      <a:pt x="2" y="11"/>
                    </a:lnTo>
                    <a:lnTo>
                      <a:pt x="0" y="9"/>
                    </a:lnTo>
                    <a:lnTo>
                      <a:pt x="47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C5E4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3" name="Freeform 5695"/>
              <p:cNvSpPr>
                <a:spLocks/>
              </p:cNvSpPr>
              <p:nvPr/>
            </p:nvSpPr>
            <p:spPr bwMode="auto">
              <a:xfrm>
                <a:off x="4161" y="1453"/>
                <a:ext cx="48" cy="13"/>
              </a:xfrm>
              <a:custGeom>
                <a:avLst/>
                <a:gdLst>
                  <a:gd name="T0" fmla="*/ 48 w 48"/>
                  <a:gd name="T1" fmla="*/ 4 h 13"/>
                  <a:gd name="T2" fmla="*/ 2 w 48"/>
                  <a:gd name="T3" fmla="*/ 13 h 13"/>
                  <a:gd name="T4" fmla="*/ 0 w 48"/>
                  <a:gd name="T5" fmla="*/ 9 h 13"/>
                  <a:gd name="T6" fmla="*/ 47 w 48"/>
                  <a:gd name="T7" fmla="*/ 0 h 13"/>
                  <a:gd name="T8" fmla="*/ 48 w 48"/>
                  <a:gd name="T9" fmla="*/ 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3">
                    <a:moveTo>
                      <a:pt x="48" y="4"/>
                    </a:moveTo>
                    <a:lnTo>
                      <a:pt x="2" y="13"/>
                    </a:lnTo>
                    <a:lnTo>
                      <a:pt x="0" y="9"/>
                    </a:lnTo>
                    <a:lnTo>
                      <a:pt x="47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C5E4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4" name="Freeform 5696"/>
              <p:cNvSpPr>
                <a:spLocks/>
              </p:cNvSpPr>
              <p:nvPr/>
            </p:nvSpPr>
            <p:spPr bwMode="auto">
              <a:xfrm>
                <a:off x="4159" y="1453"/>
                <a:ext cx="49" cy="11"/>
              </a:xfrm>
              <a:custGeom>
                <a:avLst/>
                <a:gdLst>
                  <a:gd name="T0" fmla="*/ 49 w 49"/>
                  <a:gd name="T1" fmla="*/ 2 h 11"/>
                  <a:gd name="T2" fmla="*/ 2 w 49"/>
                  <a:gd name="T3" fmla="*/ 11 h 11"/>
                  <a:gd name="T4" fmla="*/ 0 w 49"/>
                  <a:gd name="T5" fmla="*/ 8 h 11"/>
                  <a:gd name="T6" fmla="*/ 47 w 49"/>
                  <a:gd name="T7" fmla="*/ 0 h 11"/>
                  <a:gd name="T8" fmla="*/ 49 w 49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1">
                    <a:moveTo>
                      <a:pt x="49" y="2"/>
                    </a:moveTo>
                    <a:lnTo>
                      <a:pt x="2" y="11"/>
                    </a:lnTo>
                    <a:lnTo>
                      <a:pt x="0" y="8"/>
                    </a:lnTo>
                    <a:lnTo>
                      <a:pt x="47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C5E4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" name="Freeform 5697"/>
              <p:cNvSpPr>
                <a:spLocks/>
              </p:cNvSpPr>
              <p:nvPr/>
            </p:nvSpPr>
            <p:spPr bwMode="auto">
              <a:xfrm>
                <a:off x="4159" y="1451"/>
                <a:ext cx="49" cy="11"/>
              </a:xfrm>
              <a:custGeom>
                <a:avLst/>
                <a:gdLst>
                  <a:gd name="T0" fmla="*/ 49 w 49"/>
                  <a:gd name="T1" fmla="*/ 2 h 11"/>
                  <a:gd name="T2" fmla="*/ 2 w 49"/>
                  <a:gd name="T3" fmla="*/ 11 h 11"/>
                  <a:gd name="T4" fmla="*/ 0 w 49"/>
                  <a:gd name="T5" fmla="*/ 8 h 11"/>
                  <a:gd name="T6" fmla="*/ 47 w 49"/>
                  <a:gd name="T7" fmla="*/ 0 h 11"/>
                  <a:gd name="T8" fmla="*/ 49 w 49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1">
                    <a:moveTo>
                      <a:pt x="49" y="2"/>
                    </a:moveTo>
                    <a:lnTo>
                      <a:pt x="2" y="11"/>
                    </a:lnTo>
                    <a:lnTo>
                      <a:pt x="0" y="8"/>
                    </a:lnTo>
                    <a:lnTo>
                      <a:pt x="47" y="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C5E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6" name="Freeform 5698"/>
              <p:cNvSpPr>
                <a:spLocks/>
              </p:cNvSpPr>
              <p:nvPr/>
            </p:nvSpPr>
            <p:spPr bwMode="auto">
              <a:xfrm>
                <a:off x="4158" y="1449"/>
                <a:ext cx="48" cy="12"/>
              </a:xfrm>
              <a:custGeom>
                <a:avLst/>
                <a:gdLst>
                  <a:gd name="T0" fmla="*/ 48 w 48"/>
                  <a:gd name="T1" fmla="*/ 4 h 12"/>
                  <a:gd name="T2" fmla="*/ 1 w 48"/>
                  <a:gd name="T3" fmla="*/ 12 h 12"/>
                  <a:gd name="T4" fmla="*/ 0 w 48"/>
                  <a:gd name="T5" fmla="*/ 8 h 12"/>
                  <a:gd name="T6" fmla="*/ 46 w 48"/>
                  <a:gd name="T7" fmla="*/ 0 h 12"/>
                  <a:gd name="T8" fmla="*/ 48 w 48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2">
                    <a:moveTo>
                      <a:pt x="48" y="4"/>
                    </a:moveTo>
                    <a:lnTo>
                      <a:pt x="1" y="12"/>
                    </a:lnTo>
                    <a:lnTo>
                      <a:pt x="0" y="8"/>
                    </a:lnTo>
                    <a:lnTo>
                      <a:pt x="46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C8E5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" name="Freeform 5699"/>
              <p:cNvSpPr>
                <a:spLocks/>
              </p:cNvSpPr>
              <p:nvPr/>
            </p:nvSpPr>
            <p:spPr bwMode="auto">
              <a:xfrm>
                <a:off x="4158" y="1447"/>
                <a:ext cx="48" cy="12"/>
              </a:xfrm>
              <a:custGeom>
                <a:avLst/>
                <a:gdLst>
                  <a:gd name="T0" fmla="*/ 48 w 48"/>
                  <a:gd name="T1" fmla="*/ 4 h 12"/>
                  <a:gd name="T2" fmla="*/ 1 w 48"/>
                  <a:gd name="T3" fmla="*/ 12 h 12"/>
                  <a:gd name="T4" fmla="*/ 0 w 48"/>
                  <a:gd name="T5" fmla="*/ 8 h 12"/>
                  <a:gd name="T6" fmla="*/ 44 w 48"/>
                  <a:gd name="T7" fmla="*/ 0 h 12"/>
                  <a:gd name="T8" fmla="*/ 44 w 48"/>
                  <a:gd name="T9" fmla="*/ 0 h 12"/>
                  <a:gd name="T10" fmla="*/ 44 w 48"/>
                  <a:gd name="T11" fmla="*/ 0 h 12"/>
                  <a:gd name="T12" fmla="*/ 44 w 48"/>
                  <a:gd name="T13" fmla="*/ 0 h 12"/>
                  <a:gd name="T14" fmla="*/ 44 w 48"/>
                  <a:gd name="T15" fmla="*/ 0 h 12"/>
                  <a:gd name="T16" fmla="*/ 46 w 48"/>
                  <a:gd name="T17" fmla="*/ 0 h 12"/>
                  <a:gd name="T18" fmla="*/ 46 w 48"/>
                  <a:gd name="T19" fmla="*/ 0 h 12"/>
                  <a:gd name="T20" fmla="*/ 46 w 48"/>
                  <a:gd name="T21" fmla="*/ 0 h 12"/>
                  <a:gd name="T22" fmla="*/ 46 w 48"/>
                  <a:gd name="T23" fmla="*/ 0 h 12"/>
                  <a:gd name="T24" fmla="*/ 48 w 48"/>
                  <a:gd name="T25" fmla="*/ 4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12">
                    <a:moveTo>
                      <a:pt x="48" y="4"/>
                    </a:moveTo>
                    <a:lnTo>
                      <a:pt x="1" y="12"/>
                    </a:lnTo>
                    <a:lnTo>
                      <a:pt x="0" y="8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C8E5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" name="Freeform 5700"/>
              <p:cNvSpPr>
                <a:spLocks/>
              </p:cNvSpPr>
              <p:nvPr/>
            </p:nvSpPr>
            <p:spPr bwMode="auto">
              <a:xfrm>
                <a:off x="4156" y="1445"/>
                <a:ext cx="48" cy="12"/>
              </a:xfrm>
              <a:custGeom>
                <a:avLst/>
                <a:gdLst>
                  <a:gd name="T0" fmla="*/ 48 w 48"/>
                  <a:gd name="T1" fmla="*/ 4 h 12"/>
                  <a:gd name="T2" fmla="*/ 2 w 48"/>
                  <a:gd name="T3" fmla="*/ 12 h 12"/>
                  <a:gd name="T4" fmla="*/ 0 w 48"/>
                  <a:gd name="T5" fmla="*/ 8 h 12"/>
                  <a:gd name="T6" fmla="*/ 46 w 48"/>
                  <a:gd name="T7" fmla="*/ 0 h 12"/>
                  <a:gd name="T8" fmla="*/ 46 w 48"/>
                  <a:gd name="T9" fmla="*/ 0 h 12"/>
                  <a:gd name="T10" fmla="*/ 46 w 48"/>
                  <a:gd name="T11" fmla="*/ 0 h 12"/>
                  <a:gd name="T12" fmla="*/ 46 w 48"/>
                  <a:gd name="T13" fmla="*/ 0 h 12"/>
                  <a:gd name="T14" fmla="*/ 46 w 48"/>
                  <a:gd name="T15" fmla="*/ 0 h 12"/>
                  <a:gd name="T16" fmla="*/ 46 w 48"/>
                  <a:gd name="T17" fmla="*/ 2 h 12"/>
                  <a:gd name="T18" fmla="*/ 46 w 48"/>
                  <a:gd name="T19" fmla="*/ 2 h 12"/>
                  <a:gd name="T20" fmla="*/ 48 w 48"/>
                  <a:gd name="T21" fmla="*/ 2 h 12"/>
                  <a:gd name="T22" fmla="*/ 48 w 48"/>
                  <a:gd name="T23" fmla="*/ 2 h 12"/>
                  <a:gd name="T24" fmla="*/ 48 w 48"/>
                  <a:gd name="T25" fmla="*/ 4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12">
                    <a:moveTo>
                      <a:pt x="48" y="4"/>
                    </a:moveTo>
                    <a:lnTo>
                      <a:pt x="2" y="12"/>
                    </a:lnTo>
                    <a:lnTo>
                      <a:pt x="0" y="8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C8E5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" name="Freeform 5701"/>
              <p:cNvSpPr>
                <a:spLocks/>
              </p:cNvSpPr>
              <p:nvPr/>
            </p:nvSpPr>
            <p:spPr bwMode="auto">
              <a:xfrm>
                <a:off x="4156" y="1444"/>
                <a:ext cx="46" cy="11"/>
              </a:xfrm>
              <a:custGeom>
                <a:avLst/>
                <a:gdLst>
                  <a:gd name="T0" fmla="*/ 46 w 46"/>
                  <a:gd name="T1" fmla="*/ 3 h 11"/>
                  <a:gd name="T2" fmla="*/ 2 w 46"/>
                  <a:gd name="T3" fmla="*/ 11 h 11"/>
                  <a:gd name="T4" fmla="*/ 0 w 46"/>
                  <a:gd name="T5" fmla="*/ 7 h 11"/>
                  <a:gd name="T6" fmla="*/ 45 w 46"/>
                  <a:gd name="T7" fmla="*/ 0 h 11"/>
                  <a:gd name="T8" fmla="*/ 45 w 46"/>
                  <a:gd name="T9" fmla="*/ 0 h 11"/>
                  <a:gd name="T10" fmla="*/ 45 w 46"/>
                  <a:gd name="T11" fmla="*/ 0 h 11"/>
                  <a:gd name="T12" fmla="*/ 45 w 46"/>
                  <a:gd name="T13" fmla="*/ 1 h 11"/>
                  <a:gd name="T14" fmla="*/ 46 w 46"/>
                  <a:gd name="T15" fmla="*/ 1 h 11"/>
                  <a:gd name="T16" fmla="*/ 46 w 46"/>
                  <a:gd name="T17" fmla="*/ 1 h 11"/>
                  <a:gd name="T18" fmla="*/ 46 w 46"/>
                  <a:gd name="T19" fmla="*/ 1 h 11"/>
                  <a:gd name="T20" fmla="*/ 46 w 46"/>
                  <a:gd name="T21" fmla="*/ 3 h 11"/>
                  <a:gd name="T22" fmla="*/ 46 w 46"/>
                  <a:gd name="T23" fmla="*/ 3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1">
                    <a:moveTo>
                      <a:pt x="46" y="3"/>
                    </a:moveTo>
                    <a:lnTo>
                      <a:pt x="2" y="11"/>
                    </a:lnTo>
                    <a:lnTo>
                      <a:pt x="0" y="7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C8E5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" name="Freeform 5702"/>
              <p:cNvSpPr>
                <a:spLocks/>
              </p:cNvSpPr>
              <p:nvPr/>
            </p:nvSpPr>
            <p:spPr bwMode="auto">
              <a:xfrm>
                <a:off x="4154" y="1442"/>
                <a:ext cx="48" cy="11"/>
              </a:xfrm>
              <a:custGeom>
                <a:avLst/>
                <a:gdLst>
                  <a:gd name="T0" fmla="*/ 48 w 48"/>
                  <a:gd name="T1" fmla="*/ 3 h 11"/>
                  <a:gd name="T2" fmla="*/ 2 w 48"/>
                  <a:gd name="T3" fmla="*/ 11 h 11"/>
                  <a:gd name="T4" fmla="*/ 0 w 48"/>
                  <a:gd name="T5" fmla="*/ 7 h 11"/>
                  <a:gd name="T6" fmla="*/ 45 w 48"/>
                  <a:gd name="T7" fmla="*/ 0 h 11"/>
                  <a:gd name="T8" fmla="*/ 45 w 48"/>
                  <a:gd name="T9" fmla="*/ 0 h 11"/>
                  <a:gd name="T10" fmla="*/ 45 w 48"/>
                  <a:gd name="T11" fmla="*/ 2 h 11"/>
                  <a:gd name="T12" fmla="*/ 47 w 48"/>
                  <a:gd name="T13" fmla="*/ 2 h 11"/>
                  <a:gd name="T14" fmla="*/ 47 w 48"/>
                  <a:gd name="T15" fmla="*/ 2 h 11"/>
                  <a:gd name="T16" fmla="*/ 47 w 48"/>
                  <a:gd name="T17" fmla="*/ 2 h 11"/>
                  <a:gd name="T18" fmla="*/ 47 w 48"/>
                  <a:gd name="T19" fmla="*/ 2 h 11"/>
                  <a:gd name="T20" fmla="*/ 47 w 48"/>
                  <a:gd name="T21" fmla="*/ 3 h 11"/>
                  <a:gd name="T22" fmla="*/ 48 w 48"/>
                  <a:gd name="T23" fmla="*/ 3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1">
                    <a:moveTo>
                      <a:pt x="48" y="3"/>
                    </a:moveTo>
                    <a:lnTo>
                      <a:pt x="2" y="11"/>
                    </a:lnTo>
                    <a:lnTo>
                      <a:pt x="0" y="7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7" y="3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E7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" name="Freeform 5703"/>
              <p:cNvSpPr>
                <a:spLocks/>
              </p:cNvSpPr>
              <p:nvPr/>
            </p:nvSpPr>
            <p:spPr bwMode="auto">
              <a:xfrm>
                <a:off x="4153" y="1440"/>
                <a:ext cx="48" cy="11"/>
              </a:xfrm>
              <a:custGeom>
                <a:avLst/>
                <a:gdLst>
                  <a:gd name="T0" fmla="*/ 48 w 48"/>
                  <a:gd name="T1" fmla="*/ 4 h 11"/>
                  <a:gd name="T2" fmla="*/ 3 w 48"/>
                  <a:gd name="T3" fmla="*/ 11 h 11"/>
                  <a:gd name="T4" fmla="*/ 0 w 48"/>
                  <a:gd name="T5" fmla="*/ 7 h 11"/>
                  <a:gd name="T6" fmla="*/ 44 w 48"/>
                  <a:gd name="T7" fmla="*/ 0 h 11"/>
                  <a:gd name="T8" fmla="*/ 44 w 48"/>
                  <a:gd name="T9" fmla="*/ 0 h 11"/>
                  <a:gd name="T10" fmla="*/ 46 w 48"/>
                  <a:gd name="T11" fmla="*/ 2 h 11"/>
                  <a:gd name="T12" fmla="*/ 46 w 48"/>
                  <a:gd name="T13" fmla="*/ 2 h 11"/>
                  <a:gd name="T14" fmla="*/ 46 w 48"/>
                  <a:gd name="T15" fmla="*/ 2 h 11"/>
                  <a:gd name="T16" fmla="*/ 46 w 48"/>
                  <a:gd name="T17" fmla="*/ 2 h 11"/>
                  <a:gd name="T18" fmla="*/ 46 w 48"/>
                  <a:gd name="T19" fmla="*/ 4 h 11"/>
                  <a:gd name="T20" fmla="*/ 48 w 48"/>
                  <a:gd name="T21" fmla="*/ 4 h 11"/>
                  <a:gd name="T22" fmla="*/ 48 w 48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8" h="11">
                    <a:moveTo>
                      <a:pt x="48" y="4"/>
                    </a:moveTo>
                    <a:lnTo>
                      <a:pt x="3" y="11"/>
                    </a:lnTo>
                    <a:lnTo>
                      <a:pt x="0" y="7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CCE7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" name="Freeform 5704"/>
              <p:cNvSpPr>
                <a:spLocks/>
              </p:cNvSpPr>
              <p:nvPr/>
            </p:nvSpPr>
            <p:spPr bwMode="auto">
              <a:xfrm>
                <a:off x="4153" y="1438"/>
                <a:ext cx="46" cy="11"/>
              </a:xfrm>
              <a:custGeom>
                <a:avLst/>
                <a:gdLst>
                  <a:gd name="T0" fmla="*/ 46 w 46"/>
                  <a:gd name="T1" fmla="*/ 4 h 11"/>
                  <a:gd name="T2" fmla="*/ 1 w 46"/>
                  <a:gd name="T3" fmla="*/ 11 h 11"/>
                  <a:gd name="T4" fmla="*/ 0 w 46"/>
                  <a:gd name="T5" fmla="*/ 7 h 11"/>
                  <a:gd name="T6" fmla="*/ 43 w 46"/>
                  <a:gd name="T7" fmla="*/ 0 h 11"/>
                  <a:gd name="T8" fmla="*/ 43 w 46"/>
                  <a:gd name="T9" fmla="*/ 2 h 11"/>
                  <a:gd name="T10" fmla="*/ 44 w 46"/>
                  <a:gd name="T11" fmla="*/ 2 h 11"/>
                  <a:gd name="T12" fmla="*/ 44 w 46"/>
                  <a:gd name="T13" fmla="*/ 2 h 11"/>
                  <a:gd name="T14" fmla="*/ 44 w 46"/>
                  <a:gd name="T15" fmla="*/ 2 h 11"/>
                  <a:gd name="T16" fmla="*/ 44 w 46"/>
                  <a:gd name="T17" fmla="*/ 2 h 11"/>
                  <a:gd name="T18" fmla="*/ 46 w 46"/>
                  <a:gd name="T19" fmla="*/ 4 h 11"/>
                  <a:gd name="T20" fmla="*/ 46 w 46"/>
                  <a:gd name="T21" fmla="*/ 4 h 11"/>
                  <a:gd name="T22" fmla="*/ 46 w 46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6" h="11">
                    <a:moveTo>
                      <a:pt x="46" y="4"/>
                    </a:moveTo>
                    <a:lnTo>
                      <a:pt x="1" y="11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CCE7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" name="Freeform 5705"/>
              <p:cNvSpPr>
                <a:spLocks/>
              </p:cNvSpPr>
              <p:nvPr/>
            </p:nvSpPr>
            <p:spPr bwMode="auto">
              <a:xfrm>
                <a:off x="4151" y="1436"/>
                <a:ext cx="46" cy="11"/>
              </a:xfrm>
              <a:custGeom>
                <a:avLst/>
                <a:gdLst>
                  <a:gd name="T0" fmla="*/ 46 w 46"/>
                  <a:gd name="T1" fmla="*/ 4 h 11"/>
                  <a:gd name="T2" fmla="*/ 2 w 46"/>
                  <a:gd name="T3" fmla="*/ 11 h 11"/>
                  <a:gd name="T4" fmla="*/ 2 w 46"/>
                  <a:gd name="T5" fmla="*/ 9 h 11"/>
                  <a:gd name="T6" fmla="*/ 0 w 46"/>
                  <a:gd name="T7" fmla="*/ 8 h 11"/>
                  <a:gd name="T8" fmla="*/ 43 w 46"/>
                  <a:gd name="T9" fmla="*/ 0 h 11"/>
                  <a:gd name="T10" fmla="*/ 45 w 46"/>
                  <a:gd name="T11" fmla="*/ 2 h 11"/>
                  <a:gd name="T12" fmla="*/ 45 w 46"/>
                  <a:gd name="T13" fmla="*/ 2 h 11"/>
                  <a:gd name="T14" fmla="*/ 45 w 46"/>
                  <a:gd name="T15" fmla="*/ 2 h 11"/>
                  <a:gd name="T16" fmla="*/ 45 w 46"/>
                  <a:gd name="T17" fmla="*/ 2 h 11"/>
                  <a:gd name="T18" fmla="*/ 45 w 46"/>
                  <a:gd name="T19" fmla="*/ 4 h 11"/>
                  <a:gd name="T20" fmla="*/ 46 w 46"/>
                  <a:gd name="T21" fmla="*/ 4 h 11"/>
                  <a:gd name="T22" fmla="*/ 46 w 46"/>
                  <a:gd name="T23" fmla="*/ 4 h 11"/>
                  <a:gd name="T24" fmla="*/ 46 w 46"/>
                  <a:gd name="T25" fmla="*/ 4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11">
                    <a:moveTo>
                      <a:pt x="46" y="4"/>
                    </a:moveTo>
                    <a:lnTo>
                      <a:pt x="2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CFE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" name="Freeform 5706"/>
              <p:cNvSpPr>
                <a:spLocks/>
              </p:cNvSpPr>
              <p:nvPr/>
            </p:nvSpPr>
            <p:spPr bwMode="auto">
              <a:xfrm>
                <a:off x="4151" y="1436"/>
                <a:ext cx="45" cy="9"/>
              </a:xfrm>
              <a:custGeom>
                <a:avLst/>
                <a:gdLst>
                  <a:gd name="T0" fmla="*/ 45 w 45"/>
                  <a:gd name="T1" fmla="*/ 2 h 9"/>
                  <a:gd name="T2" fmla="*/ 2 w 45"/>
                  <a:gd name="T3" fmla="*/ 9 h 9"/>
                  <a:gd name="T4" fmla="*/ 2 w 45"/>
                  <a:gd name="T5" fmla="*/ 9 h 9"/>
                  <a:gd name="T6" fmla="*/ 0 w 45"/>
                  <a:gd name="T7" fmla="*/ 8 h 9"/>
                  <a:gd name="T8" fmla="*/ 43 w 45"/>
                  <a:gd name="T9" fmla="*/ 0 h 9"/>
                  <a:gd name="T10" fmla="*/ 43 w 45"/>
                  <a:gd name="T11" fmla="*/ 0 h 9"/>
                  <a:gd name="T12" fmla="*/ 43 w 45"/>
                  <a:gd name="T13" fmla="*/ 0 h 9"/>
                  <a:gd name="T14" fmla="*/ 43 w 45"/>
                  <a:gd name="T15" fmla="*/ 0 h 9"/>
                  <a:gd name="T16" fmla="*/ 43 w 45"/>
                  <a:gd name="T17" fmla="*/ 0 h 9"/>
                  <a:gd name="T18" fmla="*/ 45 w 45"/>
                  <a:gd name="T19" fmla="*/ 2 h 9"/>
                  <a:gd name="T20" fmla="*/ 45 w 45"/>
                  <a:gd name="T21" fmla="*/ 2 h 9"/>
                  <a:gd name="T22" fmla="*/ 45 w 45"/>
                  <a:gd name="T23" fmla="*/ 2 h 9"/>
                  <a:gd name="T24" fmla="*/ 45 w 45"/>
                  <a:gd name="T25" fmla="*/ 2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" h="9">
                    <a:moveTo>
                      <a:pt x="45" y="2"/>
                    </a:moveTo>
                    <a:lnTo>
                      <a:pt x="2" y="9"/>
                    </a:lnTo>
                    <a:lnTo>
                      <a:pt x="0" y="8"/>
                    </a:lnTo>
                    <a:lnTo>
                      <a:pt x="43" y="0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CFE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" name="Freeform 5707"/>
              <p:cNvSpPr>
                <a:spLocks/>
              </p:cNvSpPr>
              <p:nvPr/>
            </p:nvSpPr>
            <p:spPr bwMode="auto">
              <a:xfrm>
                <a:off x="4149" y="1434"/>
                <a:ext cx="45" cy="10"/>
              </a:xfrm>
              <a:custGeom>
                <a:avLst/>
                <a:gdLst>
                  <a:gd name="T0" fmla="*/ 45 w 45"/>
                  <a:gd name="T1" fmla="*/ 2 h 10"/>
                  <a:gd name="T2" fmla="*/ 2 w 45"/>
                  <a:gd name="T3" fmla="*/ 10 h 10"/>
                  <a:gd name="T4" fmla="*/ 0 w 45"/>
                  <a:gd name="T5" fmla="*/ 8 h 10"/>
                  <a:gd name="T6" fmla="*/ 43 w 45"/>
                  <a:gd name="T7" fmla="*/ 0 h 10"/>
                  <a:gd name="T8" fmla="*/ 43 w 45"/>
                  <a:gd name="T9" fmla="*/ 0 h 10"/>
                  <a:gd name="T10" fmla="*/ 43 w 45"/>
                  <a:gd name="T11" fmla="*/ 0 h 10"/>
                  <a:gd name="T12" fmla="*/ 43 w 45"/>
                  <a:gd name="T13" fmla="*/ 0 h 10"/>
                  <a:gd name="T14" fmla="*/ 45 w 45"/>
                  <a:gd name="T15" fmla="*/ 2 h 10"/>
                  <a:gd name="T16" fmla="*/ 45 w 45"/>
                  <a:gd name="T17" fmla="*/ 2 h 10"/>
                  <a:gd name="T18" fmla="*/ 45 w 45"/>
                  <a:gd name="T19" fmla="*/ 2 h 10"/>
                  <a:gd name="T20" fmla="*/ 45 w 45"/>
                  <a:gd name="T21" fmla="*/ 2 h 10"/>
                  <a:gd name="T22" fmla="*/ 45 w 45"/>
                  <a:gd name="T23" fmla="*/ 2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" h="10">
                    <a:moveTo>
                      <a:pt x="45" y="2"/>
                    </a:moveTo>
                    <a:lnTo>
                      <a:pt x="2" y="10"/>
                    </a:lnTo>
                    <a:lnTo>
                      <a:pt x="0" y="8"/>
                    </a:lnTo>
                    <a:lnTo>
                      <a:pt x="43" y="0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CFE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" name="Freeform 5708"/>
              <p:cNvSpPr>
                <a:spLocks/>
              </p:cNvSpPr>
              <p:nvPr/>
            </p:nvSpPr>
            <p:spPr bwMode="auto">
              <a:xfrm>
                <a:off x="4147" y="1432"/>
                <a:ext cx="47" cy="12"/>
              </a:xfrm>
              <a:custGeom>
                <a:avLst/>
                <a:gdLst>
                  <a:gd name="T0" fmla="*/ 47 w 47"/>
                  <a:gd name="T1" fmla="*/ 4 h 12"/>
                  <a:gd name="T2" fmla="*/ 4 w 47"/>
                  <a:gd name="T3" fmla="*/ 12 h 12"/>
                  <a:gd name="T4" fmla="*/ 0 w 47"/>
                  <a:gd name="T5" fmla="*/ 8 h 12"/>
                  <a:gd name="T6" fmla="*/ 0 w 47"/>
                  <a:gd name="T7" fmla="*/ 8 h 12"/>
                  <a:gd name="T8" fmla="*/ 43 w 47"/>
                  <a:gd name="T9" fmla="*/ 0 h 12"/>
                  <a:gd name="T10" fmla="*/ 43 w 47"/>
                  <a:gd name="T11" fmla="*/ 0 h 12"/>
                  <a:gd name="T12" fmla="*/ 43 w 47"/>
                  <a:gd name="T13" fmla="*/ 0 h 12"/>
                  <a:gd name="T14" fmla="*/ 43 w 47"/>
                  <a:gd name="T15" fmla="*/ 0 h 12"/>
                  <a:gd name="T16" fmla="*/ 45 w 47"/>
                  <a:gd name="T17" fmla="*/ 2 h 12"/>
                  <a:gd name="T18" fmla="*/ 45 w 47"/>
                  <a:gd name="T19" fmla="*/ 2 h 12"/>
                  <a:gd name="T20" fmla="*/ 45 w 47"/>
                  <a:gd name="T21" fmla="*/ 2 h 12"/>
                  <a:gd name="T22" fmla="*/ 45 w 47"/>
                  <a:gd name="T23" fmla="*/ 2 h 12"/>
                  <a:gd name="T24" fmla="*/ 47 w 47"/>
                  <a:gd name="T25" fmla="*/ 4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" h="12">
                    <a:moveTo>
                      <a:pt x="47" y="4"/>
                    </a:moveTo>
                    <a:lnTo>
                      <a:pt x="4" y="12"/>
                    </a:lnTo>
                    <a:lnTo>
                      <a:pt x="0" y="8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CFE8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" name="Freeform 5709"/>
              <p:cNvSpPr>
                <a:spLocks/>
              </p:cNvSpPr>
              <p:nvPr/>
            </p:nvSpPr>
            <p:spPr bwMode="auto">
              <a:xfrm>
                <a:off x="4147" y="1430"/>
                <a:ext cx="45" cy="12"/>
              </a:xfrm>
              <a:custGeom>
                <a:avLst/>
                <a:gdLst>
                  <a:gd name="T0" fmla="*/ 45 w 45"/>
                  <a:gd name="T1" fmla="*/ 4 h 12"/>
                  <a:gd name="T2" fmla="*/ 2 w 45"/>
                  <a:gd name="T3" fmla="*/ 12 h 12"/>
                  <a:gd name="T4" fmla="*/ 0 w 45"/>
                  <a:gd name="T5" fmla="*/ 10 h 12"/>
                  <a:gd name="T6" fmla="*/ 0 w 45"/>
                  <a:gd name="T7" fmla="*/ 8 h 12"/>
                  <a:gd name="T8" fmla="*/ 42 w 45"/>
                  <a:gd name="T9" fmla="*/ 0 h 12"/>
                  <a:gd name="T10" fmla="*/ 42 w 45"/>
                  <a:gd name="T11" fmla="*/ 0 h 12"/>
                  <a:gd name="T12" fmla="*/ 42 w 45"/>
                  <a:gd name="T13" fmla="*/ 0 h 12"/>
                  <a:gd name="T14" fmla="*/ 42 w 45"/>
                  <a:gd name="T15" fmla="*/ 2 h 12"/>
                  <a:gd name="T16" fmla="*/ 43 w 45"/>
                  <a:gd name="T17" fmla="*/ 2 h 12"/>
                  <a:gd name="T18" fmla="*/ 43 w 45"/>
                  <a:gd name="T19" fmla="*/ 2 h 12"/>
                  <a:gd name="T20" fmla="*/ 43 w 45"/>
                  <a:gd name="T21" fmla="*/ 2 h 12"/>
                  <a:gd name="T22" fmla="*/ 43 w 45"/>
                  <a:gd name="T23" fmla="*/ 2 h 12"/>
                  <a:gd name="T24" fmla="*/ 45 w 45"/>
                  <a:gd name="T25" fmla="*/ 4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" h="12">
                    <a:moveTo>
                      <a:pt x="45" y="4"/>
                    </a:moveTo>
                    <a:lnTo>
                      <a:pt x="2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D4EB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" name="Freeform 5710"/>
              <p:cNvSpPr>
                <a:spLocks/>
              </p:cNvSpPr>
              <p:nvPr/>
            </p:nvSpPr>
            <p:spPr bwMode="auto">
              <a:xfrm>
                <a:off x="4146" y="1429"/>
                <a:ext cx="44" cy="11"/>
              </a:xfrm>
              <a:custGeom>
                <a:avLst/>
                <a:gdLst>
                  <a:gd name="T0" fmla="*/ 44 w 44"/>
                  <a:gd name="T1" fmla="*/ 3 h 11"/>
                  <a:gd name="T2" fmla="*/ 1 w 44"/>
                  <a:gd name="T3" fmla="*/ 11 h 11"/>
                  <a:gd name="T4" fmla="*/ 0 w 44"/>
                  <a:gd name="T5" fmla="*/ 7 h 11"/>
                  <a:gd name="T6" fmla="*/ 41 w 44"/>
                  <a:gd name="T7" fmla="*/ 0 h 11"/>
                  <a:gd name="T8" fmla="*/ 41 w 44"/>
                  <a:gd name="T9" fmla="*/ 0 h 11"/>
                  <a:gd name="T10" fmla="*/ 41 w 44"/>
                  <a:gd name="T11" fmla="*/ 1 h 11"/>
                  <a:gd name="T12" fmla="*/ 43 w 44"/>
                  <a:gd name="T13" fmla="*/ 1 h 11"/>
                  <a:gd name="T14" fmla="*/ 43 w 44"/>
                  <a:gd name="T15" fmla="*/ 1 h 11"/>
                  <a:gd name="T16" fmla="*/ 43 w 44"/>
                  <a:gd name="T17" fmla="*/ 1 h 11"/>
                  <a:gd name="T18" fmla="*/ 43 w 44"/>
                  <a:gd name="T19" fmla="*/ 1 h 11"/>
                  <a:gd name="T20" fmla="*/ 43 w 44"/>
                  <a:gd name="T21" fmla="*/ 3 h 11"/>
                  <a:gd name="T22" fmla="*/ 44 w 44"/>
                  <a:gd name="T23" fmla="*/ 3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11">
                    <a:moveTo>
                      <a:pt x="44" y="3"/>
                    </a:moveTo>
                    <a:lnTo>
                      <a:pt x="1" y="11"/>
                    </a:lnTo>
                    <a:lnTo>
                      <a:pt x="0" y="7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3" y="1"/>
                    </a:lnTo>
                    <a:lnTo>
                      <a:pt x="43" y="3"/>
                    </a:lnTo>
                    <a:lnTo>
                      <a:pt x="44" y="3"/>
                    </a:lnTo>
                    <a:close/>
                  </a:path>
                </a:pathLst>
              </a:custGeom>
              <a:solidFill>
                <a:srgbClr val="D4EB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9" name="Freeform 5711"/>
              <p:cNvSpPr>
                <a:spLocks/>
              </p:cNvSpPr>
              <p:nvPr/>
            </p:nvSpPr>
            <p:spPr bwMode="auto">
              <a:xfrm>
                <a:off x="4146" y="1427"/>
                <a:ext cx="43" cy="11"/>
              </a:xfrm>
              <a:custGeom>
                <a:avLst/>
                <a:gdLst>
                  <a:gd name="T0" fmla="*/ 43 w 43"/>
                  <a:gd name="T1" fmla="*/ 3 h 11"/>
                  <a:gd name="T2" fmla="*/ 1 w 43"/>
                  <a:gd name="T3" fmla="*/ 11 h 11"/>
                  <a:gd name="T4" fmla="*/ 0 w 43"/>
                  <a:gd name="T5" fmla="*/ 7 h 11"/>
                  <a:gd name="T6" fmla="*/ 39 w 43"/>
                  <a:gd name="T7" fmla="*/ 0 h 11"/>
                  <a:gd name="T8" fmla="*/ 39 w 43"/>
                  <a:gd name="T9" fmla="*/ 0 h 11"/>
                  <a:gd name="T10" fmla="*/ 39 w 43"/>
                  <a:gd name="T11" fmla="*/ 2 h 11"/>
                  <a:gd name="T12" fmla="*/ 41 w 43"/>
                  <a:gd name="T13" fmla="*/ 2 h 11"/>
                  <a:gd name="T14" fmla="*/ 41 w 43"/>
                  <a:gd name="T15" fmla="*/ 2 h 11"/>
                  <a:gd name="T16" fmla="*/ 41 w 43"/>
                  <a:gd name="T17" fmla="*/ 2 h 11"/>
                  <a:gd name="T18" fmla="*/ 41 w 43"/>
                  <a:gd name="T19" fmla="*/ 3 h 11"/>
                  <a:gd name="T20" fmla="*/ 43 w 43"/>
                  <a:gd name="T21" fmla="*/ 3 h 11"/>
                  <a:gd name="T22" fmla="*/ 43 w 43"/>
                  <a:gd name="T23" fmla="*/ 3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" h="11">
                    <a:moveTo>
                      <a:pt x="43" y="3"/>
                    </a:moveTo>
                    <a:lnTo>
                      <a:pt x="1" y="11"/>
                    </a:lnTo>
                    <a:lnTo>
                      <a:pt x="0" y="7"/>
                    </a:lnTo>
                    <a:lnTo>
                      <a:pt x="39" y="0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D4EB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0" name="Freeform 5712"/>
              <p:cNvSpPr>
                <a:spLocks/>
              </p:cNvSpPr>
              <p:nvPr/>
            </p:nvSpPr>
            <p:spPr bwMode="auto">
              <a:xfrm>
                <a:off x="4146" y="1425"/>
                <a:ext cx="41" cy="11"/>
              </a:xfrm>
              <a:custGeom>
                <a:avLst/>
                <a:gdLst>
                  <a:gd name="T0" fmla="*/ 41 w 41"/>
                  <a:gd name="T1" fmla="*/ 4 h 11"/>
                  <a:gd name="T2" fmla="*/ 0 w 41"/>
                  <a:gd name="T3" fmla="*/ 11 h 11"/>
                  <a:gd name="T4" fmla="*/ 0 w 41"/>
                  <a:gd name="T5" fmla="*/ 7 h 11"/>
                  <a:gd name="T6" fmla="*/ 38 w 41"/>
                  <a:gd name="T7" fmla="*/ 0 h 11"/>
                  <a:gd name="T8" fmla="*/ 38 w 41"/>
                  <a:gd name="T9" fmla="*/ 2 h 11"/>
                  <a:gd name="T10" fmla="*/ 38 w 41"/>
                  <a:gd name="T11" fmla="*/ 2 h 11"/>
                  <a:gd name="T12" fmla="*/ 39 w 41"/>
                  <a:gd name="T13" fmla="*/ 2 h 11"/>
                  <a:gd name="T14" fmla="*/ 39 w 41"/>
                  <a:gd name="T15" fmla="*/ 2 h 11"/>
                  <a:gd name="T16" fmla="*/ 39 w 41"/>
                  <a:gd name="T17" fmla="*/ 2 h 11"/>
                  <a:gd name="T18" fmla="*/ 39 w 41"/>
                  <a:gd name="T19" fmla="*/ 4 h 11"/>
                  <a:gd name="T20" fmla="*/ 41 w 41"/>
                  <a:gd name="T21" fmla="*/ 4 h 11"/>
                  <a:gd name="T22" fmla="*/ 41 w 41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11">
                    <a:moveTo>
                      <a:pt x="41" y="4"/>
                    </a:moveTo>
                    <a:lnTo>
                      <a:pt x="0" y="11"/>
                    </a:lnTo>
                    <a:lnTo>
                      <a:pt x="0" y="7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D4EB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1" name="Freeform 5713"/>
              <p:cNvSpPr>
                <a:spLocks/>
              </p:cNvSpPr>
              <p:nvPr/>
            </p:nvSpPr>
            <p:spPr bwMode="auto">
              <a:xfrm>
                <a:off x="4144" y="1425"/>
                <a:ext cx="41" cy="9"/>
              </a:xfrm>
              <a:custGeom>
                <a:avLst/>
                <a:gdLst>
                  <a:gd name="T0" fmla="*/ 41 w 41"/>
                  <a:gd name="T1" fmla="*/ 2 h 9"/>
                  <a:gd name="T2" fmla="*/ 2 w 41"/>
                  <a:gd name="T3" fmla="*/ 9 h 9"/>
                  <a:gd name="T4" fmla="*/ 0 w 41"/>
                  <a:gd name="T5" fmla="*/ 5 h 9"/>
                  <a:gd name="T6" fmla="*/ 38 w 41"/>
                  <a:gd name="T7" fmla="*/ 0 h 9"/>
                  <a:gd name="T8" fmla="*/ 38 w 41"/>
                  <a:gd name="T9" fmla="*/ 0 h 9"/>
                  <a:gd name="T10" fmla="*/ 38 w 41"/>
                  <a:gd name="T11" fmla="*/ 0 h 9"/>
                  <a:gd name="T12" fmla="*/ 40 w 41"/>
                  <a:gd name="T13" fmla="*/ 0 h 9"/>
                  <a:gd name="T14" fmla="*/ 40 w 41"/>
                  <a:gd name="T15" fmla="*/ 0 h 9"/>
                  <a:gd name="T16" fmla="*/ 40 w 41"/>
                  <a:gd name="T17" fmla="*/ 2 h 9"/>
                  <a:gd name="T18" fmla="*/ 40 w 41"/>
                  <a:gd name="T19" fmla="*/ 2 h 9"/>
                  <a:gd name="T20" fmla="*/ 41 w 41"/>
                  <a:gd name="T21" fmla="*/ 2 h 9"/>
                  <a:gd name="T22" fmla="*/ 41 w 41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9">
                    <a:moveTo>
                      <a:pt x="41" y="2"/>
                    </a:moveTo>
                    <a:lnTo>
                      <a:pt x="2" y="9"/>
                    </a:lnTo>
                    <a:lnTo>
                      <a:pt x="0" y="5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D7EC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2" name="Freeform 5714"/>
              <p:cNvSpPr>
                <a:spLocks/>
              </p:cNvSpPr>
              <p:nvPr/>
            </p:nvSpPr>
            <p:spPr bwMode="auto">
              <a:xfrm>
                <a:off x="4144" y="1423"/>
                <a:ext cx="40" cy="9"/>
              </a:xfrm>
              <a:custGeom>
                <a:avLst/>
                <a:gdLst>
                  <a:gd name="T0" fmla="*/ 40 w 40"/>
                  <a:gd name="T1" fmla="*/ 2 h 9"/>
                  <a:gd name="T2" fmla="*/ 2 w 40"/>
                  <a:gd name="T3" fmla="*/ 9 h 9"/>
                  <a:gd name="T4" fmla="*/ 0 w 40"/>
                  <a:gd name="T5" fmla="*/ 6 h 9"/>
                  <a:gd name="T6" fmla="*/ 36 w 40"/>
                  <a:gd name="T7" fmla="*/ 0 h 9"/>
                  <a:gd name="T8" fmla="*/ 36 w 40"/>
                  <a:gd name="T9" fmla="*/ 0 h 9"/>
                  <a:gd name="T10" fmla="*/ 36 w 40"/>
                  <a:gd name="T11" fmla="*/ 0 h 9"/>
                  <a:gd name="T12" fmla="*/ 38 w 40"/>
                  <a:gd name="T13" fmla="*/ 0 h 9"/>
                  <a:gd name="T14" fmla="*/ 38 w 40"/>
                  <a:gd name="T15" fmla="*/ 2 h 9"/>
                  <a:gd name="T16" fmla="*/ 38 w 40"/>
                  <a:gd name="T17" fmla="*/ 2 h 9"/>
                  <a:gd name="T18" fmla="*/ 38 w 40"/>
                  <a:gd name="T19" fmla="*/ 2 h 9"/>
                  <a:gd name="T20" fmla="*/ 40 w 40"/>
                  <a:gd name="T21" fmla="*/ 2 h 9"/>
                  <a:gd name="T22" fmla="*/ 40 w 40"/>
                  <a:gd name="T23" fmla="*/ 2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9">
                    <a:moveTo>
                      <a:pt x="40" y="2"/>
                    </a:moveTo>
                    <a:lnTo>
                      <a:pt x="2" y="9"/>
                    </a:lnTo>
                    <a:lnTo>
                      <a:pt x="0" y="6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D7E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3" name="Freeform 5715"/>
              <p:cNvSpPr>
                <a:spLocks/>
              </p:cNvSpPr>
              <p:nvPr/>
            </p:nvSpPr>
            <p:spPr bwMode="auto">
              <a:xfrm>
                <a:off x="4142" y="1421"/>
                <a:ext cx="40" cy="9"/>
              </a:xfrm>
              <a:custGeom>
                <a:avLst/>
                <a:gdLst>
                  <a:gd name="T0" fmla="*/ 40 w 40"/>
                  <a:gd name="T1" fmla="*/ 4 h 9"/>
                  <a:gd name="T2" fmla="*/ 2 w 40"/>
                  <a:gd name="T3" fmla="*/ 9 h 9"/>
                  <a:gd name="T4" fmla="*/ 0 w 40"/>
                  <a:gd name="T5" fmla="*/ 6 h 9"/>
                  <a:gd name="T6" fmla="*/ 36 w 40"/>
                  <a:gd name="T7" fmla="*/ 0 h 9"/>
                  <a:gd name="T8" fmla="*/ 36 w 40"/>
                  <a:gd name="T9" fmla="*/ 0 h 9"/>
                  <a:gd name="T10" fmla="*/ 36 w 40"/>
                  <a:gd name="T11" fmla="*/ 0 h 9"/>
                  <a:gd name="T12" fmla="*/ 38 w 40"/>
                  <a:gd name="T13" fmla="*/ 0 h 9"/>
                  <a:gd name="T14" fmla="*/ 38 w 40"/>
                  <a:gd name="T15" fmla="*/ 2 h 9"/>
                  <a:gd name="T16" fmla="*/ 38 w 40"/>
                  <a:gd name="T17" fmla="*/ 2 h 9"/>
                  <a:gd name="T18" fmla="*/ 38 w 40"/>
                  <a:gd name="T19" fmla="*/ 2 h 9"/>
                  <a:gd name="T20" fmla="*/ 40 w 40"/>
                  <a:gd name="T21" fmla="*/ 2 h 9"/>
                  <a:gd name="T22" fmla="*/ 40 w 40"/>
                  <a:gd name="T23" fmla="*/ 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0" h="9">
                    <a:moveTo>
                      <a:pt x="40" y="4"/>
                    </a:moveTo>
                    <a:lnTo>
                      <a:pt x="2" y="9"/>
                    </a:lnTo>
                    <a:lnTo>
                      <a:pt x="0" y="6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D7E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4" name="Freeform 5716"/>
              <p:cNvSpPr>
                <a:spLocks/>
              </p:cNvSpPr>
              <p:nvPr/>
            </p:nvSpPr>
            <p:spPr bwMode="auto">
              <a:xfrm>
                <a:off x="4142" y="1419"/>
                <a:ext cx="38" cy="10"/>
              </a:xfrm>
              <a:custGeom>
                <a:avLst/>
                <a:gdLst>
                  <a:gd name="T0" fmla="*/ 38 w 38"/>
                  <a:gd name="T1" fmla="*/ 4 h 10"/>
                  <a:gd name="T2" fmla="*/ 2 w 38"/>
                  <a:gd name="T3" fmla="*/ 10 h 10"/>
                  <a:gd name="T4" fmla="*/ 0 w 38"/>
                  <a:gd name="T5" fmla="*/ 6 h 10"/>
                  <a:gd name="T6" fmla="*/ 35 w 38"/>
                  <a:gd name="T7" fmla="*/ 0 h 10"/>
                  <a:gd name="T8" fmla="*/ 35 w 38"/>
                  <a:gd name="T9" fmla="*/ 0 h 10"/>
                  <a:gd name="T10" fmla="*/ 35 w 38"/>
                  <a:gd name="T11" fmla="*/ 0 h 10"/>
                  <a:gd name="T12" fmla="*/ 35 w 38"/>
                  <a:gd name="T13" fmla="*/ 2 h 10"/>
                  <a:gd name="T14" fmla="*/ 36 w 38"/>
                  <a:gd name="T15" fmla="*/ 2 h 10"/>
                  <a:gd name="T16" fmla="*/ 36 w 38"/>
                  <a:gd name="T17" fmla="*/ 2 h 10"/>
                  <a:gd name="T18" fmla="*/ 36 w 38"/>
                  <a:gd name="T19" fmla="*/ 2 h 10"/>
                  <a:gd name="T20" fmla="*/ 38 w 38"/>
                  <a:gd name="T21" fmla="*/ 2 h 10"/>
                  <a:gd name="T22" fmla="*/ 38 w 38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8" h="10">
                    <a:moveTo>
                      <a:pt x="38" y="4"/>
                    </a:moveTo>
                    <a:lnTo>
                      <a:pt x="2" y="10"/>
                    </a:lnTo>
                    <a:lnTo>
                      <a:pt x="0" y="6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D7EC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5" name="Freeform 5717"/>
              <p:cNvSpPr>
                <a:spLocks/>
              </p:cNvSpPr>
              <p:nvPr/>
            </p:nvSpPr>
            <p:spPr bwMode="auto">
              <a:xfrm>
                <a:off x="4142" y="1417"/>
                <a:ext cx="36" cy="10"/>
              </a:xfrm>
              <a:custGeom>
                <a:avLst/>
                <a:gdLst>
                  <a:gd name="T0" fmla="*/ 36 w 36"/>
                  <a:gd name="T1" fmla="*/ 4 h 10"/>
                  <a:gd name="T2" fmla="*/ 0 w 36"/>
                  <a:gd name="T3" fmla="*/ 10 h 10"/>
                  <a:gd name="T4" fmla="*/ 0 w 36"/>
                  <a:gd name="T5" fmla="*/ 6 h 10"/>
                  <a:gd name="T6" fmla="*/ 31 w 36"/>
                  <a:gd name="T7" fmla="*/ 0 h 10"/>
                  <a:gd name="T8" fmla="*/ 33 w 36"/>
                  <a:gd name="T9" fmla="*/ 0 h 10"/>
                  <a:gd name="T10" fmla="*/ 33 w 36"/>
                  <a:gd name="T11" fmla="*/ 2 h 10"/>
                  <a:gd name="T12" fmla="*/ 33 w 36"/>
                  <a:gd name="T13" fmla="*/ 2 h 10"/>
                  <a:gd name="T14" fmla="*/ 35 w 36"/>
                  <a:gd name="T15" fmla="*/ 2 h 10"/>
                  <a:gd name="T16" fmla="*/ 35 w 36"/>
                  <a:gd name="T17" fmla="*/ 2 h 10"/>
                  <a:gd name="T18" fmla="*/ 35 w 36"/>
                  <a:gd name="T19" fmla="*/ 2 h 10"/>
                  <a:gd name="T20" fmla="*/ 35 w 36"/>
                  <a:gd name="T21" fmla="*/ 4 h 10"/>
                  <a:gd name="T22" fmla="*/ 36 w 36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10">
                    <a:moveTo>
                      <a:pt x="36" y="4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DCE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6" name="Freeform 5718"/>
              <p:cNvSpPr>
                <a:spLocks/>
              </p:cNvSpPr>
              <p:nvPr/>
            </p:nvSpPr>
            <p:spPr bwMode="auto">
              <a:xfrm>
                <a:off x="4140" y="1415"/>
                <a:ext cx="37" cy="10"/>
              </a:xfrm>
              <a:custGeom>
                <a:avLst/>
                <a:gdLst>
                  <a:gd name="T0" fmla="*/ 37 w 37"/>
                  <a:gd name="T1" fmla="*/ 4 h 10"/>
                  <a:gd name="T2" fmla="*/ 2 w 37"/>
                  <a:gd name="T3" fmla="*/ 10 h 10"/>
                  <a:gd name="T4" fmla="*/ 0 w 37"/>
                  <a:gd name="T5" fmla="*/ 6 h 10"/>
                  <a:gd name="T6" fmla="*/ 31 w 37"/>
                  <a:gd name="T7" fmla="*/ 0 h 10"/>
                  <a:gd name="T8" fmla="*/ 33 w 37"/>
                  <a:gd name="T9" fmla="*/ 2 h 10"/>
                  <a:gd name="T10" fmla="*/ 33 w 37"/>
                  <a:gd name="T11" fmla="*/ 2 h 10"/>
                  <a:gd name="T12" fmla="*/ 33 w 37"/>
                  <a:gd name="T13" fmla="*/ 2 h 10"/>
                  <a:gd name="T14" fmla="*/ 33 w 37"/>
                  <a:gd name="T15" fmla="*/ 2 h 10"/>
                  <a:gd name="T16" fmla="*/ 35 w 37"/>
                  <a:gd name="T17" fmla="*/ 2 h 10"/>
                  <a:gd name="T18" fmla="*/ 35 w 37"/>
                  <a:gd name="T19" fmla="*/ 4 h 10"/>
                  <a:gd name="T20" fmla="*/ 35 w 37"/>
                  <a:gd name="T21" fmla="*/ 4 h 10"/>
                  <a:gd name="T22" fmla="*/ 37 w 37"/>
                  <a:gd name="T23" fmla="*/ 4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10">
                    <a:moveTo>
                      <a:pt x="37" y="4"/>
                    </a:moveTo>
                    <a:lnTo>
                      <a:pt x="2" y="10"/>
                    </a:lnTo>
                    <a:lnTo>
                      <a:pt x="0" y="6"/>
                    </a:lnTo>
                    <a:lnTo>
                      <a:pt x="31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DCE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7" name="Freeform 5719"/>
              <p:cNvSpPr>
                <a:spLocks/>
              </p:cNvSpPr>
              <p:nvPr/>
            </p:nvSpPr>
            <p:spPr bwMode="auto">
              <a:xfrm>
                <a:off x="4140" y="1414"/>
                <a:ext cx="33" cy="9"/>
              </a:xfrm>
              <a:custGeom>
                <a:avLst/>
                <a:gdLst>
                  <a:gd name="T0" fmla="*/ 33 w 33"/>
                  <a:gd name="T1" fmla="*/ 3 h 9"/>
                  <a:gd name="T2" fmla="*/ 2 w 33"/>
                  <a:gd name="T3" fmla="*/ 9 h 9"/>
                  <a:gd name="T4" fmla="*/ 0 w 33"/>
                  <a:gd name="T5" fmla="*/ 5 h 9"/>
                  <a:gd name="T6" fmla="*/ 0 w 33"/>
                  <a:gd name="T7" fmla="*/ 5 h 9"/>
                  <a:gd name="T8" fmla="*/ 30 w 33"/>
                  <a:gd name="T9" fmla="*/ 0 h 9"/>
                  <a:gd name="T10" fmla="*/ 30 w 33"/>
                  <a:gd name="T11" fmla="*/ 1 h 9"/>
                  <a:gd name="T12" fmla="*/ 31 w 33"/>
                  <a:gd name="T13" fmla="*/ 1 h 9"/>
                  <a:gd name="T14" fmla="*/ 31 w 33"/>
                  <a:gd name="T15" fmla="*/ 1 h 9"/>
                  <a:gd name="T16" fmla="*/ 31 w 33"/>
                  <a:gd name="T17" fmla="*/ 1 h 9"/>
                  <a:gd name="T18" fmla="*/ 33 w 33"/>
                  <a:gd name="T19" fmla="*/ 3 h 9"/>
                  <a:gd name="T20" fmla="*/ 33 w 33"/>
                  <a:gd name="T21" fmla="*/ 3 h 9"/>
                  <a:gd name="T22" fmla="*/ 33 w 33"/>
                  <a:gd name="T23" fmla="*/ 3 h 9"/>
                  <a:gd name="T24" fmla="*/ 33 w 33"/>
                  <a:gd name="T25" fmla="*/ 3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9">
                    <a:moveTo>
                      <a:pt x="33" y="3"/>
                    </a:moveTo>
                    <a:lnTo>
                      <a:pt x="2" y="9"/>
                    </a:lnTo>
                    <a:lnTo>
                      <a:pt x="0" y="5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3" y="3"/>
                    </a:lnTo>
                    <a:close/>
                  </a:path>
                </a:pathLst>
              </a:custGeom>
              <a:solidFill>
                <a:srgbClr val="DCE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8" name="Freeform 5720"/>
              <p:cNvSpPr>
                <a:spLocks/>
              </p:cNvSpPr>
              <p:nvPr/>
            </p:nvSpPr>
            <p:spPr bwMode="auto">
              <a:xfrm>
                <a:off x="4139" y="1414"/>
                <a:ext cx="32" cy="7"/>
              </a:xfrm>
              <a:custGeom>
                <a:avLst/>
                <a:gdLst>
                  <a:gd name="T0" fmla="*/ 32 w 32"/>
                  <a:gd name="T1" fmla="*/ 1 h 7"/>
                  <a:gd name="T2" fmla="*/ 1 w 32"/>
                  <a:gd name="T3" fmla="*/ 7 h 7"/>
                  <a:gd name="T4" fmla="*/ 1 w 32"/>
                  <a:gd name="T5" fmla="*/ 5 h 7"/>
                  <a:gd name="T6" fmla="*/ 0 w 32"/>
                  <a:gd name="T7" fmla="*/ 3 h 7"/>
                  <a:gd name="T8" fmla="*/ 29 w 32"/>
                  <a:gd name="T9" fmla="*/ 0 h 7"/>
                  <a:gd name="T10" fmla="*/ 29 w 32"/>
                  <a:gd name="T11" fmla="*/ 0 h 7"/>
                  <a:gd name="T12" fmla="*/ 29 w 32"/>
                  <a:gd name="T13" fmla="*/ 0 h 7"/>
                  <a:gd name="T14" fmla="*/ 31 w 32"/>
                  <a:gd name="T15" fmla="*/ 0 h 7"/>
                  <a:gd name="T16" fmla="*/ 31 w 32"/>
                  <a:gd name="T17" fmla="*/ 0 h 7"/>
                  <a:gd name="T18" fmla="*/ 31 w 32"/>
                  <a:gd name="T19" fmla="*/ 1 h 7"/>
                  <a:gd name="T20" fmla="*/ 32 w 32"/>
                  <a:gd name="T21" fmla="*/ 1 h 7"/>
                  <a:gd name="T22" fmla="*/ 32 w 32"/>
                  <a:gd name="T23" fmla="*/ 1 h 7"/>
                  <a:gd name="T24" fmla="*/ 32 w 32"/>
                  <a:gd name="T25" fmla="*/ 1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7">
                    <a:moveTo>
                      <a:pt x="32" y="1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E0F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9" name="Freeform 5721"/>
              <p:cNvSpPr>
                <a:spLocks/>
              </p:cNvSpPr>
              <p:nvPr/>
            </p:nvSpPr>
            <p:spPr bwMode="auto">
              <a:xfrm>
                <a:off x="4139" y="1412"/>
                <a:ext cx="31" cy="7"/>
              </a:xfrm>
              <a:custGeom>
                <a:avLst/>
                <a:gdLst>
                  <a:gd name="T0" fmla="*/ 31 w 31"/>
                  <a:gd name="T1" fmla="*/ 2 h 7"/>
                  <a:gd name="T2" fmla="*/ 1 w 31"/>
                  <a:gd name="T3" fmla="*/ 7 h 7"/>
                  <a:gd name="T4" fmla="*/ 0 w 31"/>
                  <a:gd name="T5" fmla="*/ 3 h 7"/>
                  <a:gd name="T6" fmla="*/ 27 w 31"/>
                  <a:gd name="T7" fmla="*/ 0 h 7"/>
                  <a:gd name="T8" fmla="*/ 27 w 31"/>
                  <a:gd name="T9" fmla="*/ 0 h 7"/>
                  <a:gd name="T10" fmla="*/ 27 w 31"/>
                  <a:gd name="T11" fmla="*/ 0 h 7"/>
                  <a:gd name="T12" fmla="*/ 29 w 31"/>
                  <a:gd name="T13" fmla="*/ 0 h 7"/>
                  <a:gd name="T14" fmla="*/ 29 w 31"/>
                  <a:gd name="T15" fmla="*/ 2 h 7"/>
                  <a:gd name="T16" fmla="*/ 29 w 31"/>
                  <a:gd name="T17" fmla="*/ 2 h 7"/>
                  <a:gd name="T18" fmla="*/ 29 w 31"/>
                  <a:gd name="T19" fmla="*/ 2 h 7"/>
                  <a:gd name="T20" fmla="*/ 31 w 31"/>
                  <a:gd name="T21" fmla="*/ 2 h 7"/>
                  <a:gd name="T22" fmla="*/ 31 w 31"/>
                  <a:gd name="T23" fmla="*/ 2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7">
                    <a:moveTo>
                      <a:pt x="31" y="2"/>
                    </a:moveTo>
                    <a:lnTo>
                      <a:pt x="1" y="7"/>
                    </a:lnTo>
                    <a:lnTo>
                      <a:pt x="0" y="3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0F0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0" name="Freeform 5722"/>
              <p:cNvSpPr>
                <a:spLocks/>
              </p:cNvSpPr>
              <p:nvPr/>
            </p:nvSpPr>
            <p:spPr bwMode="auto">
              <a:xfrm>
                <a:off x="4137" y="1410"/>
                <a:ext cx="31" cy="7"/>
              </a:xfrm>
              <a:custGeom>
                <a:avLst/>
                <a:gdLst>
                  <a:gd name="T0" fmla="*/ 31 w 31"/>
                  <a:gd name="T1" fmla="*/ 4 h 7"/>
                  <a:gd name="T2" fmla="*/ 2 w 31"/>
                  <a:gd name="T3" fmla="*/ 7 h 7"/>
                  <a:gd name="T4" fmla="*/ 0 w 31"/>
                  <a:gd name="T5" fmla="*/ 4 h 7"/>
                  <a:gd name="T6" fmla="*/ 26 w 31"/>
                  <a:gd name="T7" fmla="*/ 0 h 7"/>
                  <a:gd name="T8" fmla="*/ 28 w 31"/>
                  <a:gd name="T9" fmla="*/ 0 h 7"/>
                  <a:gd name="T10" fmla="*/ 28 w 31"/>
                  <a:gd name="T11" fmla="*/ 0 h 7"/>
                  <a:gd name="T12" fmla="*/ 28 w 31"/>
                  <a:gd name="T13" fmla="*/ 2 h 7"/>
                  <a:gd name="T14" fmla="*/ 29 w 31"/>
                  <a:gd name="T15" fmla="*/ 2 h 7"/>
                  <a:gd name="T16" fmla="*/ 29 w 31"/>
                  <a:gd name="T17" fmla="*/ 2 h 7"/>
                  <a:gd name="T18" fmla="*/ 29 w 31"/>
                  <a:gd name="T19" fmla="*/ 2 h 7"/>
                  <a:gd name="T20" fmla="*/ 31 w 31"/>
                  <a:gd name="T21" fmla="*/ 2 h 7"/>
                  <a:gd name="T22" fmla="*/ 31 w 31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7">
                    <a:moveTo>
                      <a:pt x="31" y="4"/>
                    </a:moveTo>
                    <a:lnTo>
                      <a:pt x="2" y="7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4"/>
                    </a:lnTo>
                    <a:close/>
                  </a:path>
                </a:pathLst>
              </a:custGeom>
              <a:solidFill>
                <a:srgbClr val="E0F0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1" name="Freeform 5723"/>
              <p:cNvSpPr>
                <a:spLocks/>
              </p:cNvSpPr>
              <p:nvPr/>
            </p:nvSpPr>
            <p:spPr bwMode="auto">
              <a:xfrm>
                <a:off x="4137" y="1408"/>
                <a:ext cx="29" cy="7"/>
              </a:xfrm>
              <a:custGeom>
                <a:avLst/>
                <a:gdLst>
                  <a:gd name="T0" fmla="*/ 29 w 29"/>
                  <a:gd name="T1" fmla="*/ 4 h 7"/>
                  <a:gd name="T2" fmla="*/ 2 w 29"/>
                  <a:gd name="T3" fmla="*/ 7 h 7"/>
                  <a:gd name="T4" fmla="*/ 0 w 29"/>
                  <a:gd name="T5" fmla="*/ 4 h 7"/>
                  <a:gd name="T6" fmla="*/ 24 w 29"/>
                  <a:gd name="T7" fmla="*/ 0 h 7"/>
                  <a:gd name="T8" fmla="*/ 24 w 29"/>
                  <a:gd name="T9" fmla="*/ 0 h 7"/>
                  <a:gd name="T10" fmla="*/ 24 w 29"/>
                  <a:gd name="T11" fmla="*/ 2 h 7"/>
                  <a:gd name="T12" fmla="*/ 26 w 29"/>
                  <a:gd name="T13" fmla="*/ 2 h 7"/>
                  <a:gd name="T14" fmla="*/ 26 w 29"/>
                  <a:gd name="T15" fmla="*/ 2 h 7"/>
                  <a:gd name="T16" fmla="*/ 26 w 29"/>
                  <a:gd name="T17" fmla="*/ 2 h 7"/>
                  <a:gd name="T18" fmla="*/ 28 w 29"/>
                  <a:gd name="T19" fmla="*/ 2 h 7"/>
                  <a:gd name="T20" fmla="*/ 28 w 29"/>
                  <a:gd name="T21" fmla="*/ 4 h 7"/>
                  <a:gd name="T22" fmla="*/ 29 w 29"/>
                  <a:gd name="T23" fmla="*/ 4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7">
                    <a:moveTo>
                      <a:pt x="29" y="4"/>
                    </a:moveTo>
                    <a:lnTo>
                      <a:pt x="2" y="7"/>
                    </a:lnTo>
                    <a:lnTo>
                      <a:pt x="0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0F0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2" name="Freeform 5724"/>
              <p:cNvSpPr>
                <a:spLocks/>
              </p:cNvSpPr>
              <p:nvPr/>
            </p:nvSpPr>
            <p:spPr bwMode="auto">
              <a:xfrm>
                <a:off x="4135" y="1408"/>
                <a:ext cx="28" cy="6"/>
              </a:xfrm>
              <a:custGeom>
                <a:avLst/>
                <a:gdLst>
                  <a:gd name="T0" fmla="*/ 28 w 28"/>
                  <a:gd name="T1" fmla="*/ 2 h 6"/>
                  <a:gd name="T2" fmla="*/ 2 w 28"/>
                  <a:gd name="T3" fmla="*/ 6 h 6"/>
                  <a:gd name="T4" fmla="*/ 0 w 28"/>
                  <a:gd name="T5" fmla="*/ 4 h 6"/>
                  <a:gd name="T6" fmla="*/ 23 w 28"/>
                  <a:gd name="T7" fmla="*/ 0 h 6"/>
                  <a:gd name="T8" fmla="*/ 24 w 28"/>
                  <a:gd name="T9" fmla="*/ 0 h 6"/>
                  <a:gd name="T10" fmla="*/ 24 w 28"/>
                  <a:gd name="T11" fmla="*/ 0 h 6"/>
                  <a:gd name="T12" fmla="*/ 24 w 28"/>
                  <a:gd name="T13" fmla="*/ 0 h 6"/>
                  <a:gd name="T14" fmla="*/ 26 w 28"/>
                  <a:gd name="T15" fmla="*/ 0 h 6"/>
                  <a:gd name="T16" fmla="*/ 26 w 28"/>
                  <a:gd name="T17" fmla="*/ 0 h 6"/>
                  <a:gd name="T18" fmla="*/ 26 w 28"/>
                  <a:gd name="T19" fmla="*/ 2 h 6"/>
                  <a:gd name="T20" fmla="*/ 28 w 28"/>
                  <a:gd name="T21" fmla="*/ 2 h 6"/>
                  <a:gd name="T22" fmla="*/ 28 w 28"/>
                  <a:gd name="T23" fmla="*/ 2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6">
                    <a:moveTo>
                      <a:pt x="28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E3F2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3" name="Freeform 5725"/>
              <p:cNvSpPr>
                <a:spLocks/>
              </p:cNvSpPr>
              <p:nvPr/>
            </p:nvSpPr>
            <p:spPr bwMode="auto">
              <a:xfrm>
                <a:off x="4135" y="1406"/>
                <a:ext cx="26" cy="6"/>
              </a:xfrm>
              <a:custGeom>
                <a:avLst/>
                <a:gdLst>
                  <a:gd name="T0" fmla="*/ 26 w 26"/>
                  <a:gd name="T1" fmla="*/ 2 h 6"/>
                  <a:gd name="T2" fmla="*/ 2 w 26"/>
                  <a:gd name="T3" fmla="*/ 6 h 6"/>
                  <a:gd name="T4" fmla="*/ 0 w 26"/>
                  <a:gd name="T5" fmla="*/ 4 h 6"/>
                  <a:gd name="T6" fmla="*/ 21 w 26"/>
                  <a:gd name="T7" fmla="*/ 0 h 6"/>
                  <a:gd name="T8" fmla="*/ 21 w 26"/>
                  <a:gd name="T9" fmla="*/ 0 h 6"/>
                  <a:gd name="T10" fmla="*/ 21 w 26"/>
                  <a:gd name="T11" fmla="*/ 0 h 6"/>
                  <a:gd name="T12" fmla="*/ 23 w 26"/>
                  <a:gd name="T13" fmla="*/ 0 h 6"/>
                  <a:gd name="T14" fmla="*/ 23 w 26"/>
                  <a:gd name="T15" fmla="*/ 0 h 6"/>
                  <a:gd name="T16" fmla="*/ 23 w 26"/>
                  <a:gd name="T17" fmla="*/ 2 h 6"/>
                  <a:gd name="T18" fmla="*/ 24 w 26"/>
                  <a:gd name="T19" fmla="*/ 2 h 6"/>
                  <a:gd name="T20" fmla="*/ 24 w 26"/>
                  <a:gd name="T21" fmla="*/ 2 h 6"/>
                  <a:gd name="T22" fmla="*/ 24 w 26"/>
                  <a:gd name="T23" fmla="*/ 2 h 6"/>
                  <a:gd name="T24" fmla="*/ 26 w 26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6">
                    <a:moveTo>
                      <a:pt x="26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E3F2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4" name="Freeform 5726"/>
              <p:cNvSpPr>
                <a:spLocks/>
              </p:cNvSpPr>
              <p:nvPr/>
            </p:nvSpPr>
            <p:spPr bwMode="auto">
              <a:xfrm>
                <a:off x="4134" y="1404"/>
                <a:ext cx="24" cy="8"/>
              </a:xfrm>
              <a:custGeom>
                <a:avLst/>
                <a:gdLst>
                  <a:gd name="T0" fmla="*/ 24 w 24"/>
                  <a:gd name="T1" fmla="*/ 4 h 8"/>
                  <a:gd name="T2" fmla="*/ 1 w 24"/>
                  <a:gd name="T3" fmla="*/ 8 h 8"/>
                  <a:gd name="T4" fmla="*/ 0 w 24"/>
                  <a:gd name="T5" fmla="*/ 4 h 8"/>
                  <a:gd name="T6" fmla="*/ 20 w 24"/>
                  <a:gd name="T7" fmla="*/ 0 h 8"/>
                  <a:gd name="T8" fmla="*/ 22 w 24"/>
                  <a:gd name="T9" fmla="*/ 2 h 8"/>
                  <a:gd name="T10" fmla="*/ 22 w 24"/>
                  <a:gd name="T11" fmla="*/ 2 h 8"/>
                  <a:gd name="T12" fmla="*/ 22 w 24"/>
                  <a:gd name="T13" fmla="*/ 2 h 8"/>
                  <a:gd name="T14" fmla="*/ 24 w 24"/>
                  <a:gd name="T15" fmla="*/ 2 h 8"/>
                  <a:gd name="T16" fmla="*/ 24 w 24"/>
                  <a:gd name="T17" fmla="*/ 2 h 8"/>
                  <a:gd name="T18" fmla="*/ 24 w 24"/>
                  <a:gd name="T19" fmla="*/ 2 h 8"/>
                  <a:gd name="T20" fmla="*/ 24 w 24"/>
                  <a:gd name="T21" fmla="*/ 2 h 8"/>
                  <a:gd name="T22" fmla="*/ 24 w 24"/>
                  <a:gd name="T23" fmla="*/ 2 h 8"/>
                  <a:gd name="T24" fmla="*/ 24 w 24"/>
                  <a:gd name="T25" fmla="*/ 4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8">
                    <a:moveTo>
                      <a:pt x="24" y="4"/>
                    </a:moveTo>
                    <a:lnTo>
                      <a:pt x="1" y="8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3F2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5" name="Freeform 5727"/>
              <p:cNvSpPr>
                <a:spLocks/>
              </p:cNvSpPr>
              <p:nvPr/>
            </p:nvSpPr>
            <p:spPr bwMode="auto">
              <a:xfrm>
                <a:off x="4134" y="1402"/>
                <a:ext cx="22" cy="8"/>
              </a:xfrm>
              <a:custGeom>
                <a:avLst/>
                <a:gdLst>
                  <a:gd name="T0" fmla="*/ 22 w 22"/>
                  <a:gd name="T1" fmla="*/ 4 h 8"/>
                  <a:gd name="T2" fmla="*/ 1 w 22"/>
                  <a:gd name="T3" fmla="*/ 8 h 8"/>
                  <a:gd name="T4" fmla="*/ 0 w 22"/>
                  <a:gd name="T5" fmla="*/ 4 h 8"/>
                  <a:gd name="T6" fmla="*/ 19 w 22"/>
                  <a:gd name="T7" fmla="*/ 0 h 8"/>
                  <a:gd name="T8" fmla="*/ 22 w 22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2" y="4"/>
                    </a:moveTo>
                    <a:lnTo>
                      <a:pt x="1" y="8"/>
                    </a:lnTo>
                    <a:lnTo>
                      <a:pt x="0" y="4"/>
                    </a:lnTo>
                    <a:lnTo>
                      <a:pt x="19" y="0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E3F2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6" name="Freeform 5728"/>
              <p:cNvSpPr>
                <a:spLocks/>
              </p:cNvSpPr>
              <p:nvPr/>
            </p:nvSpPr>
            <p:spPr bwMode="auto">
              <a:xfrm>
                <a:off x="4134" y="1400"/>
                <a:ext cx="20" cy="8"/>
              </a:xfrm>
              <a:custGeom>
                <a:avLst/>
                <a:gdLst>
                  <a:gd name="T0" fmla="*/ 20 w 20"/>
                  <a:gd name="T1" fmla="*/ 4 h 8"/>
                  <a:gd name="T2" fmla="*/ 0 w 20"/>
                  <a:gd name="T3" fmla="*/ 8 h 8"/>
                  <a:gd name="T4" fmla="*/ 0 w 20"/>
                  <a:gd name="T5" fmla="*/ 4 h 8"/>
                  <a:gd name="T6" fmla="*/ 0 w 20"/>
                  <a:gd name="T7" fmla="*/ 4 h 8"/>
                  <a:gd name="T8" fmla="*/ 17 w 20"/>
                  <a:gd name="T9" fmla="*/ 0 h 8"/>
                  <a:gd name="T10" fmla="*/ 19 w 20"/>
                  <a:gd name="T11" fmla="*/ 2 h 8"/>
                  <a:gd name="T12" fmla="*/ 20 w 20"/>
                  <a:gd name="T13" fmla="*/ 4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20" y="4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E8F4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7" name="Freeform 5729"/>
              <p:cNvSpPr>
                <a:spLocks/>
              </p:cNvSpPr>
              <p:nvPr/>
            </p:nvSpPr>
            <p:spPr bwMode="auto">
              <a:xfrm>
                <a:off x="4132" y="1399"/>
                <a:ext cx="21" cy="7"/>
              </a:xfrm>
              <a:custGeom>
                <a:avLst/>
                <a:gdLst>
                  <a:gd name="T0" fmla="*/ 21 w 21"/>
                  <a:gd name="T1" fmla="*/ 3 h 7"/>
                  <a:gd name="T2" fmla="*/ 2 w 21"/>
                  <a:gd name="T3" fmla="*/ 7 h 7"/>
                  <a:gd name="T4" fmla="*/ 2 w 21"/>
                  <a:gd name="T5" fmla="*/ 5 h 7"/>
                  <a:gd name="T6" fmla="*/ 0 w 21"/>
                  <a:gd name="T7" fmla="*/ 3 h 7"/>
                  <a:gd name="T8" fmla="*/ 17 w 21"/>
                  <a:gd name="T9" fmla="*/ 0 h 7"/>
                  <a:gd name="T10" fmla="*/ 21 w 21"/>
                  <a:gd name="T11" fmla="*/ 3 h 7"/>
                  <a:gd name="T12" fmla="*/ 21 w 21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7">
                    <a:moveTo>
                      <a:pt x="21" y="3"/>
                    </a:moveTo>
                    <a:lnTo>
                      <a:pt x="2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17" y="0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E8F4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8" name="Freeform 5730"/>
              <p:cNvSpPr>
                <a:spLocks/>
              </p:cNvSpPr>
              <p:nvPr/>
            </p:nvSpPr>
            <p:spPr bwMode="auto">
              <a:xfrm>
                <a:off x="4132" y="1397"/>
                <a:ext cx="19" cy="7"/>
              </a:xfrm>
              <a:custGeom>
                <a:avLst/>
                <a:gdLst>
                  <a:gd name="T0" fmla="*/ 19 w 19"/>
                  <a:gd name="T1" fmla="*/ 3 h 7"/>
                  <a:gd name="T2" fmla="*/ 2 w 19"/>
                  <a:gd name="T3" fmla="*/ 7 h 7"/>
                  <a:gd name="T4" fmla="*/ 0 w 19"/>
                  <a:gd name="T5" fmla="*/ 3 h 7"/>
                  <a:gd name="T6" fmla="*/ 17 w 19"/>
                  <a:gd name="T7" fmla="*/ 0 h 7"/>
                  <a:gd name="T8" fmla="*/ 19 w 19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9" y="3"/>
                    </a:moveTo>
                    <a:lnTo>
                      <a:pt x="2" y="7"/>
                    </a:lnTo>
                    <a:lnTo>
                      <a:pt x="0" y="3"/>
                    </a:lnTo>
                    <a:lnTo>
                      <a:pt x="17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E8F4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9" name="Freeform 5731"/>
              <p:cNvSpPr>
                <a:spLocks/>
              </p:cNvSpPr>
              <p:nvPr/>
            </p:nvSpPr>
            <p:spPr bwMode="auto">
              <a:xfrm>
                <a:off x="4132" y="1395"/>
                <a:ext cx="17" cy="7"/>
              </a:xfrm>
              <a:custGeom>
                <a:avLst/>
                <a:gdLst>
                  <a:gd name="T0" fmla="*/ 17 w 17"/>
                  <a:gd name="T1" fmla="*/ 4 h 7"/>
                  <a:gd name="T2" fmla="*/ 0 w 17"/>
                  <a:gd name="T3" fmla="*/ 7 h 7"/>
                  <a:gd name="T4" fmla="*/ 0 w 17"/>
                  <a:gd name="T5" fmla="*/ 4 h 7"/>
                  <a:gd name="T6" fmla="*/ 15 w 17"/>
                  <a:gd name="T7" fmla="*/ 0 h 7"/>
                  <a:gd name="T8" fmla="*/ 17 w 17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7" y="4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8F4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0" name="Freeform 5732"/>
              <p:cNvSpPr>
                <a:spLocks/>
              </p:cNvSpPr>
              <p:nvPr/>
            </p:nvSpPr>
            <p:spPr bwMode="auto">
              <a:xfrm>
                <a:off x="4132" y="1393"/>
                <a:ext cx="17" cy="7"/>
              </a:xfrm>
              <a:custGeom>
                <a:avLst/>
                <a:gdLst>
                  <a:gd name="T0" fmla="*/ 17 w 17"/>
                  <a:gd name="T1" fmla="*/ 4 h 7"/>
                  <a:gd name="T2" fmla="*/ 0 w 17"/>
                  <a:gd name="T3" fmla="*/ 7 h 7"/>
                  <a:gd name="T4" fmla="*/ 0 w 17"/>
                  <a:gd name="T5" fmla="*/ 4 h 7"/>
                  <a:gd name="T6" fmla="*/ 14 w 17"/>
                  <a:gd name="T7" fmla="*/ 0 h 7"/>
                  <a:gd name="T8" fmla="*/ 17 w 17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7" y="4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BF6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1" name="Freeform 5733"/>
              <p:cNvSpPr>
                <a:spLocks/>
              </p:cNvSpPr>
              <p:nvPr/>
            </p:nvSpPr>
            <p:spPr bwMode="auto">
              <a:xfrm>
                <a:off x="4130" y="1393"/>
                <a:ext cx="17" cy="6"/>
              </a:xfrm>
              <a:custGeom>
                <a:avLst/>
                <a:gdLst>
                  <a:gd name="T0" fmla="*/ 17 w 17"/>
                  <a:gd name="T1" fmla="*/ 2 h 6"/>
                  <a:gd name="T2" fmla="*/ 2 w 17"/>
                  <a:gd name="T3" fmla="*/ 6 h 6"/>
                  <a:gd name="T4" fmla="*/ 0 w 17"/>
                  <a:gd name="T5" fmla="*/ 2 h 6"/>
                  <a:gd name="T6" fmla="*/ 14 w 17"/>
                  <a:gd name="T7" fmla="*/ 0 h 6"/>
                  <a:gd name="T8" fmla="*/ 17 w 17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7" y="2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EBF6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2" name="Freeform 5734"/>
              <p:cNvSpPr>
                <a:spLocks/>
              </p:cNvSpPr>
              <p:nvPr/>
            </p:nvSpPr>
            <p:spPr bwMode="auto">
              <a:xfrm>
                <a:off x="4130" y="1391"/>
                <a:ext cx="16" cy="6"/>
              </a:xfrm>
              <a:custGeom>
                <a:avLst/>
                <a:gdLst>
                  <a:gd name="T0" fmla="*/ 16 w 16"/>
                  <a:gd name="T1" fmla="*/ 2 h 6"/>
                  <a:gd name="T2" fmla="*/ 2 w 16"/>
                  <a:gd name="T3" fmla="*/ 6 h 6"/>
                  <a:gd name="T4" fmla="*/ 0 w 16"/>
                  <a:gd name="T5" fmla="*/ 2 h 6"/>
                  <a:gd name="T6" fmla="*/ 14 w 16"/>
                  <a:gd name="T7" fmla="*/ 0 h 6"/>
                  <a:gd name="T8" fmla="*/ 16 w 16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6" y="2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EBF6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3" name="Freeform 5735"/>
              <p:cNvSpPr>
                <a:spLocks/>
              </p:cNvSpPr>
              <p:nvPr/>
            </p:nvSpPr>
            <p:spPr bwMode="auto">
              <a:xfrm>
                <a:off x="4130" y="1389"/>
                <a:ext cx="14" cy="6"/>
              </a:xfrm>
              <a:custGeom>
                <a:avLst/>
                <a:gdLst>
                  <a:gd name="T0" fmla="*/ 14 w 14"/>
                  <a:gd name="T1" fmla="*/ 4 h 6"/>
                  <a:gd name="T2" fmla="*/ 0 w 14"/>
                  <a:gd name="T3" fmla="*/ 6 h 6"/>
                  <a:gd name="T4" fmla="*/ 0 w 14"/>
                  <a:gd name="T5" fmla="*/ 2 h 6"/>
                  <a:gd name="T6" fmla="*/ 12 w 14"/>
                  <a:gd name="T7" fmla="*/ 0 h 6"/>
                  <a:gd name="T8" fmla="*/ 14 w 1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4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F0F8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4" name="Freeform 5736"/>
              <p:cNvSpPr>
                <a:spLocks/>
              </p:cNvSpPr>
              <p:nvPr/>
            </p:nvSpPr>
            <p:spPr bwMode="auto">
              <a:xfrm>
                <a:off x="4130" y="1387"/>
                <a:ext cx="14" cy="6"/>
              </a:xfrm>
              <a:custGeom>
                <a:avLst/>
                <a:gdLst>
                  <a:gd name="T0" fmla="*/ 14 w 14"/>
                  <a:gd name="T1" fmla="*/ 4 h 6"/>
                  <a:gd name="T2" fmla="*/ 0 w 14"/>
                  <a:gd name="T3" fmla="*/ 6 h 6"/>
                  <a:gd name="T4" fmla="*/ 0 w 14"/>
                  <a:gd name="T5" fmla="*/ 2 h 6"/>
                  <a:gd name="T6" fmla="*/ 10 w 14"/>
                  <a:gd name="T7" fmla="*/ 0 h 6"/>
                  <a:gd name="T8" fmla="*/ 14 w 1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4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F0F8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5" name="Freeform 5737"/>
              <p:cNvSpPr>
                <a:spLocks/>
              </p:cNvSpPr>
              <p:nvPr/>
            </p:nvSpPr>
            <p:spPr bwMode="auto">
              <a:xfrm>
                <a:off x="4130" y="1385"/>
                <a:ext cx="12" cy="6"/>
              </a:xfrm>
              <a:custGeom>
                <a:avLst/>
                <a:gdLst>
                  <a:gd name="T0" fmla="*/ 12 w 12"/>
                  <a:gd name="T1" fmla="*/ 4 h 6"/>
                  <a:gd name="T2" fmla="*/ 0 w 12"/>
                  <a:gd name="T3" fmla="*/ 6 h 6"/>
                  <a:gd name="T4" fmla="*/ 0 w 12"/>
                  <a:gd name="T5" fmla="*/ 2 h 6"/>
                  <a:gd name="T6" fmla="*/ 9 w 12"/>
                  <a:gd name="T7" fmla="*/ 0 h 6"/>
                  <a:gd name="T8" fmla="*/ 12 w 12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F0F8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6" name="Freeform 5738"/>
              <p:cNvSpPr>
                <a:spLocks/>
              </p:cNvSpPr>
              <p:nvPr/>
            </p:nvSpPr>
            <p:spPr bwMode="auto">
              <a:xfrm>
                <a:off x="4128" y="1383"/>
                <a:ext cx="12" cy="6"/>
              </a:xfrm>
              <a:custGeom>
                <a:avLst/>
                <a:gdLst>
                  <a:gd name="T0" fmla="*/ 12 w 12"/>
                  <a:gd name="T1" fmla="*/ 4 h 6"/>
                  <a:gd name="T2" fmla="*/ 2 w 12"/>
                  <a:gd name="T3" fmla="*/ 6 h 6"/>
                  <a:gd name="T4" fmla="*/ 0 w 12"/>
                  <a:gd name="T5" fmla="*/ 2 h 6"/>
                  <a:gd name="T6" fmla="*/ 11 w 12"/>
                  <a:gd name="T7" fmla="*/ 0 h 6"/>
                  <a:gd name="T8" fmla="*/ 12 w 12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lnTo>
                      <a:pt x="2" y="6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F0F8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7" name="Freeform 5739"/>
              <p:cNvSpPr>
                <a:spLocks/>
              </p:cNvSpPr>
              <p:nvPr/>
            </p:nvSpPr>
            <p:spPr bwMode="auto">
              <a:xfrm>
                <a:off x="4128" y="1382"/>
                <a:ext cx="11" cy="5"/>
              </a:xfrm>
              <a:custGeom>
                <a:avLst/>
                <a:gdLst>
                  <a:gd name="T0" fmla="*/ 11 w 11"/>
                  <a:gd name="T1" fmla="*/ 3 h 5"/>
                  <a:gd name="T2" fmla="*/ 2 w 11"/>
                  <a:gd name="T3" fmla="*/ 5 h 5"/>
                  <a:gd name="T4" fmla="*/ 0 w 11"/>
                  <a:gd name="T5" fmla="*/ 1 h 5"/>
                  <a:gd name="T6" fmla="*/ 9 w 11"/>
                  <a:gd name="T7" fmla="*/ 0 h 5"/>
                  <a:gd name="T8" fmla="*/ 11 w 11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1" y="3"/>
                    </a:moveTo>
                    <a:lnTo>
                      <a:pt x="2" y="5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F3F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8" name="Freeform 5740"/>
              <p:cNvSpPr>
                <a:spLocks/>
              </p:cNvSpPr>
              <p:nvPr/>
            </p:nvSpPr>
            <p:spPr bwMode="auto">
              <a:xfrm>
                <a:off x="4128" y="1380"/>
                <a:ext cx="11" cy="5"/>
              </a:xfrm>
              <a:custGeom>
                <a:avLst/>
                <a:gdLst>
                  <a:gd name="T0" fmla="*/ 11 w 11"/>
                  <a:gd name="T1" fmla="*/ 3 h 5"/>
                  <a:gd name="T2" fmla="*/ 0 w 11"/>
                  <a:gd name="T3" fmla="*/ 5 h 5"/>
                  <a:gd name="T4" fmla="*/ 0 w 11"/>
                  <a:gd name="T5" fmla="*/ 2 h 5"/>
                  <a:gd name="T6" fmla="*/ 7 w 11"/>
                  <a:gd name="T7" fmla="*/ 0 h 5"/>
                  <a:gd name="T8" fmla="*/ 9 w 11"/>
                  <a:gd name="T9" fmla="*/ 2 h 5"/>
                  <a:gd name="T10" fmla="*/ 11 w 11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5">
                    <a:moveTo>
                      <a:pt x="11" y="3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F3F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9" name="Freeform 5741"/>
              <p:cNvSpPr>
                <a:spLocks/>
              </p:cNvSpPr>
              <p:nvPr/>
            </p:nvSpPr>
            <p:spPr bwMode="auto">
              <a:xfrm>
                <a:off x="4128" y="1378"/>
                <a:ext cx="9" cy="5"/>
              </a:xfrm>
              <a:custGeom>
                <a:avLst/>
                <a:gdLst>
                  <a:gd name="T0" fmla="*/ 9 w 9"/>
                  <a:gd name="T1" fmla="*/ 4 h 5"/>
                  <a:gd name="T2" fmla="*/ 0 w 9"/>
                  <a:gd name="T3" fmla="*/ 5 h 5"/>
                  <a:gd name="T4" fmla="*/ 0 w 9"/>
                  <a:gd name="T5" fmla="*/ 2 h 5"/>
                  <a:gd name="T6" fmla="*/ 7 w 9"/>
                  <a:gd name="T7" fmla="*/ 0 h 5"/>
                  <a:gd name="T8" fmla="*/ 9 w 9"/>
                  <a:gd name="T9" fmla="*/ 4 h 5"/>
                  <a:gd name="T10" fmla="*/ 9 w 9"/>
                  <a:gd name="T11" fmla="*/ 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4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3F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0" name="Freeform 5742"/>
              <p:cNvSpPr>
                <a:spLocks/>
              </p:cNvSpPr>
              <p:nvPr/>
            </p:nvSpPr>
            <p:spPr bwMode="auto">
              <a:xfrm>
                <a:off x="4127" y="1376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1 w 8"/>
                  <a:gd name="T3" fmla="*/ 6 h 6"/>
                  <a:gd name="T4" fmla="*/ 0 w 8"/>
                  <a:gd name="T5" fmla="*/ 2 h 6"/>
                  <a:gd name="T6" fmla="*/ 8 w 8"/>
                  <a:gd name="T7" fmla="*/ 0 h 6"/>
                  <a:gd name="T8" fmla="*/ 8 w 8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1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1" name="Freeform 5743"/>
              <p:cNvSpPr>
                <a:spLocks/>
              </p:cNvSpPr>
              <p:nvPr/>
            </p:nvSpPr>
            <p:spPr bwMode="auto">
              <a:xfrm>
                <a:off x="4127" y="1374"/>
                <a:ext cx="8" cy="6"/>
              </a:xfrm>
              <a:custGeom>
                <a:avLst/>
                <a:gdLst>
                  <a:gd name="T0" fmla="*/ 8 w 8"/>
                  <a:gd name="T1" fmla="*/ 4 h 6"/>
                  <a:gd name="T2" fmla="*/ 1 w 8"/>
                  <a:gd name="T3" fmla="*/ 6 h 6"/>
                  <a:gd name="T4" fmla="*/ 0 w 8"/>
                  <a:gd name="T5" fmla="*/ 2 h 6"/>
                  <a:gd name="T6" fmla="*/ 7 w 8"/>
                  <a:gd name="T7" fmla="*/ 0 h 6"/>
                  <a:gd name="T8" fmla="*/ 7 w 8"/>
                  <a:gd name="T9" fmla="*/ 2 h 6"/>
                  <a:gd name="T10" fmla="*/ 8 w 8"/>
                  <a:gd name="T11" fmla="*/ 4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1" y="6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7FB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2" name="Freeform 5744"/>
              <p:cNvSpPr>
                <a:spLocks/>
              </p:cNvSpPr>
              <p:nvPr/>
            </p:nvSpPr>
            <p:spPr bwMode="auto">
              <a:xfrm>
                <a:off x="4127" y="1374"/>
                <a:ext cx="8" cy="4"/>
              </a:xfrm>
              <a:custGeom>
                <a:avLst/>
                <a:gdLst>
                  <a:gd name="T0" fmla="*/ 8 w 8"/>
                  <a:gd name="T1" fmla="*/ 2 h 4"/>
                  <a:gd name="T2" fmla="*/ 0 w 8"/>
                  <a:gd name="T3" fmla="*/ 4 h 4"/>
                  <a:gd name="T4" fmla="*/ 0 w 8"/>
                  <a:gd name="T5" fmla="*/ 0 h 4"/>
                  <a:gd name="T6" fmla="*/ 5 w 8"/>
                  <a:gd name="T7" fmla="*/ 0 h 4"/>
                  <a:gd name="T8" fmla="*/ 7 w 8"/>
                  <a:gd name="T9" fmla="*/ 2 h 4"/>
                  <a:gd name="T10" fmla="*/ 8 w 8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7FB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3" name="Freeform 5745"/>
              <p:cNvSpPr>
                <a:spLocks/>
              </p:cNvSpPr>
              <p:nvPr/>
            </p:nvSpPr>
            <p:spPr bwMode="auto">
              <a:xfrm>
                <a:off x="4127" y="1372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0 w 7"/>
                  <a:gd name="T3" fmla="*/ 4 h 4"/>
                  <a:gd name="T4" fmla="*/ 0 w 7"/>
                  <a:gd name="T5" fmla="*/ 0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7F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4" name="Freeform 5746"/>
              <p:cNvSpPr>
                <a:spLocks/>
              </p:cNvSpPr>
              <p:nvPr/>
            </p:nvSpPr>
            <p:spPr bwMode="auto">
              <a:xfrm>
                <a:off x="4127" y="1370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0 w 5"/>
                  <a:gd name="T3" fmla="*/ 4 h 4"/>
                  <a:gd name="T4" fmla="*/ 0 w 5"/>
                  <a:gd name="T5" fmla="*/ 0 h 4"/>
                  <a:gd name="T6" fmla="*/ 1 w 5"/>
                  <a:gd name="T7" fmla="*/ 0 h 4"/>
                  <a:gd name="T8" fmla="*/ 5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7F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5" name="Freeform 5747"/>
              <p:cNvSpPr>
                <a:spLocks/>
              </p:cNvSpPr>
              <p:nvPr/>
            </p:nvSpPr>
            <p:spPr bwMode="auto">
              <a:xfrm>
                <a:off x="4125" y="1368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2 w 5"/>
                  <a:gd name="T3" fmla="*/ 4 h 4"/>
                  <a:gd name="T4" fmla="*/ 0 w 5"/>
                  <a:gd name="T5" fmla="*/ 0 h 4"/>
                  <a:gd name="T6" fmla="*/ 2 w 5"/>
                  <a:gd name="T7" fmla="*/ 0 h 4"/>
                  <a:gd name="T8" fmla="*/ 5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AFD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6" name="Freeform 5748"/>
              <p:cNvSpPr>
                <a:spLocks/>
              </p:cNvSpPr>
              <p:nvPr/>
            </p:nvSpPr>
            <p:spPr bwMode="auto">
              <a:xfrm>
                <a:off x="4125" y="1367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3 h 3"/>
                  <a:gd name="T4" fmla="*/ 0 w 3"/>
                  <a:gd name="T5" fmla="*/ 0 h 3"/>
                  <a:gd name="T6" fmla="*/ 2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AFD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7" name="Freeform 5749"/>
              <p:cNvSpPr>
                <a:spLocks/>
              </p:cNvSpPr>
              <p:nvPr/>
            </p:nvSpPr>
            <p:spPr bwMode="auto">
              <a:xfrm>
                <a:off x="4220" y="1543"/>
                <a:ext cx="8" cy="53"/>
              </a:xfrm>
              <a:custGeom>
                <a:avLst/>
                <a:gdLst>
                  <a:gd name="T0" fmla="*/ 1 w 8"/>
                  <a:gd name="T1" fmla="*/ 53 h 53"/>
                  <a:gd name="T2" fmla="*/ 0 w 8"/>
                  <a:gd name="T3" fmla="*/ 2 h 53"/>
                  <a:gd name="T4" fmla="*/ 3 w 8"/>
                  <a:gd name="T5" fmla="*/ 0 h 53"/>
                  <a:gd name="T6" fmla="*/ 5 w 8"/>
                  <a:gd name="T7" fmla="*/ 4 h 53"/>
                  <a:gd name="T8" fmla="*/ 7 w 8"/>
                  <a:gd name="T9" fmla="*/ 10 h 53"/>
                  <a:gd name="T10" fmla="*/ 7 w 8"/>
                  <a:gd name="T11" fmla="*/ 17 h 53"/>
                  <a:gd name="T12" fmla="*/ 8 w 8"/>
                  <a:gd name="T13" fmla="*/ 23 h 53"/>
                  <a:gd name="T14" fmla="*/ 8 w 8"/>
                  <a:gd name="T15" fmla="*/ 28 h 53"/>
                  <a:gd name="T16" fmla="*/ 8 w 8"/>
                  <a:gd name="T17" fmla="*/ 34 h 53"/>
                  <a:gd name="T18" fmla="*/ 7 w 8"/>
                  <a:gd name="T19" fmla="*/ 40 h 53"/>
                  <a:gd name="T20" fmla="*/ 5 w 8"/>
                  <a:gd name="T21" fmla="*/ 45 h 53"/>
                  <a:gd name="T22" fmla="*/ 3 w 8"/>
                  <a:gd name="T23" fmla="*/ 51 h 53"/>
                  <a:gd name="T24" fmla="*/ 1 w 8"/>
                  <a:gd name="T25" fmla="*/ 53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" h="53">
                    <a:moveTo>
                      <a:pt x="1" y="53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5" y="4"/>
                    </a:lnTo>
                    <a:lnTo>
                      <a:pt x="7" y="10"/>
                    </a:lnTo>
                    <a:lnTo>
                      <a:pt x="7" y="17"/>
                    </a:lnTo>
                    <a:lnTo>
                      <a:pt x="8" y="23"/>
                    </a:lnTo>
                    <a:lnTo>
                      <a:pt x="8" y="28"/>
                    </a:lnTo>
                    <a:lnTo>
                      <a:pt x="8" y="34"/>
                    </a:lnTo>
                    <a:lnTo>
                      <a:pt x="7" y="40"/>
                    </a:lnTo>
                    <a:lnTo>
                      <a:pt x="5" y="45"/>
                    </a:lnTo>
                    <a:lnTo>
                      <a:pt x="3" y="51"/>
                    </a:lnTo>
                    <a:lnTo>
                      <a:pt x="1" y="53"/>
                    </a:lnTo>
                    <a:close/>
                  </a:path>
                </a:pathLst>
              </a:custGeom>
              <a:solidFill>
                <a:srgbClr val="06A9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8" name="Freeform 5750"/>
              <p:cNvSpPr>
                <a:spLocks/>
              </p:cNvSpPr>
              <p:nvPr/>
            </p:nvSpPr>
            <p:spPr bwMode="auto">
              <a:xfrm>
                <a:off x="4247" y="1498"/>
                <a:ext cx="36" cy="55"/>
              </a:xfrm>
              <a:custGeom>
                <a:avLst/>
                <a:gdLst>
                  <a:gd name="T0" fmla="*/ 0 w 36"/>
                  <a:gd name="T1" fmla="*/ 55 h 55"/>
                  <a:gd name="T2" fmla="*/ 2 w 36"/>
                  <a:gd name="T3" fmla="*/ 49 h 55"/>
                  <a:gd name="T4" fmla="*/ 2 w 36"/>
                  <a:gd name="T5" fmla="*/ 43 h 55"/>
                  <a:gd name="T6" fmla="*/ 4 w 36"/>
                  <a:gd name="T7" fmla="*/ 38 h 55"/>
                  <a:gd name="T8" fmla="*/ 5 w 36"/>
                  <a:gd name="T9" fmla="*/ 32 h 55"/>
                  <a:gd name="T10" fmla="*/ 7 w 36"/>
                  <a:gd name="T11" fmla="*/ 26 h 55"/>
                  <a:gd name="T12" fmla="*/ 11 w 36"/>
                  <a:gd name="T13" fmla="*/ 21 h 55"/>
                  <a:gd name="T14" fmla="*/ 16 w 36"/>
                  <a:gd name="T15" fmla="*/ 15 h 55"/>
                  <a:gd name="T16" fmla="*/ 21 w 36"/>
                  <a:gd name="T17" fmla="*/ 10 h 55"/>
                  <a:gd name="T18" fmla="*/ 36 w 36"/>
                  <a:gd name="T19" fmla="*/ 0 h 55"/>
                  <a:gd name="T20" fmla="*/ 31 w 36"/>
                  <a:gd name="T21" fmla="*/ 8 h 55"/>
                  <a:gd name="T22" fmla="*/ 28 w 36"/>
                  <a:gd name="T23" fmla="*/ 15 h 55"/>
                  <a:gd name="T24" fmla="*/ 23 w 36"/>
                  <a:gd name="T25" fmla="*/ 21 h 55"/>
                  <a:gd name="T26" fmla="*/ 19 w 36"/>
                  <a:gd name="T27" fmla="*/ 28 h 55"/>
                  <a:gd name="T28" fmla="*/ 14 w 36"/>
                  <a:gd name="T29" fmla="*/ 34 h 55"/>
                  <a:gd name="T30" fmla="*/ 11 w 36"/>
                  <a:gd name="T31" fmla="*/ 40 h 55"/>
                  <a:gd name="T32" fmla="*/ 7 w 36"/>
                  <a:gd name="T33" fmla="*/ 47 h 55"/>
                  <a:gd name="T34" fmla="*/ 4 w 36"/>
                  <a:gd name="T35" fmla="*/ 53 h 55"/>
                  <a:gd name="T36" fmla="*/ 0 w 36"/>
                  <a:gd name="T37" fmla="*/ 55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55">
                    <a:moveTo>
                      <a:pt x="0" y="55"/>
                    </a:moveTo>
                    <a:lnTo>
                      <a:pt x="2" y="49"/>
                    </a:lnTo>
                    <a:lnTo>
                      <a:pt x="2" y="43"/>
                    </a:lnTo>
                    <a:lnTo>
                      <a:pt x="4" y="38"/>
                    </a:lnTo>
                    <a:lnTo>
                      <a:pt x="5" y="32"/>
                    </a:lnTo>
                    <a:lnTo>
                      <a:pt x="7" y="26"/>
                    </a:lnTo>
                    <a:lnTo>
                      <a:pt x="11" y="21"/>
                    </a:lnTo>
                    <a:lnTo>
                      <a:pt x="16" y="15"/>
                    </a:lnTo>
                    <a:lnTo>
                      <a:pt x="21" y="10"/>
                    </a:lnTo>
                    <a:lnTo>
                      <a:pt x="36" y="0"/>
                    </a:lnTo>
                    <a:lnTo>
                      <a:pt x="31" y="8"/>
                    </a:lnTo>
                    <a:lnTo>
                      <a:pt x="28" y="15"/>
                    </a:lnTo>
                    <a:lnTo>
                      <a:pt x="23" y="21"/>
                    </a:lnTo>
                    <a:lnTo>
                      <a:pt x="19" y="28"/>
                    </a:lnTo>
                    <a:lnTo>
                      <a:pt x="14" y="34"/>
                    </a:lnTo>
                    <a:lnTo>
                      <a:pt x="11" y="40"/>
                    </a:lnTo>
                    <a:lnTo>
                      <a:pt x="7" y="47"/>
                    </a:lnTo>
                    <a:lnTo>
                      <a:pt x="4" y="5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6A9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9" name="Freeform 5751"/>
              <p:cNvSpPr>
                <a:spLocks/>
              </p:cNvSpPr>
              <p:nvPr/>
            </p:nvSpPr>
            <p:spPr bwMode="auto">
              <a:xfrm>
                <a:off x="4259" y="1429"/>
                <a:ext cx="121" cy="118"/>
              </a:xfrm>
              <a:custGeom>
                <a:avLst/>
                <a:gdLst>
                  <a:gd name="T0" fmla="*/ 0 w 121"/>
                  <a:gd name="T1" fmla="*/ 118 h 118"/>
                  <a:gd name="T2" fmla="*/ 4 w 121"/>
                  <a:gd name="T3" fmla="*/ 110 h 118"/>
                  <a:gd name="T4" fmla="*/ 7 w 121"/>
                  <a:gd name="T5" fmla="*/ 105 h 118"/>
                  <a:gd name="T6" fmla="*/ 11 w 121"/>
                  <a:gd name="T7" fmla="*/ 97 h 118"/>
                  <a:gd name="T8" fmla="*/ 14 w 121"/>
                  <a:gd name="T9" fmla="*/ 92 h 118"/>
                  <a:gd name="T10" fmla="*/ 19 w 121"/>
                  <a:gd name="T11" fmla="*/ 86 h 118"/>
                  <a:gd name="T12" fmla="*/ 24 w 121"/>
                  <a:gd name="T13" fmla="*/ 79 h 118"/>
                  <a:gd name="T14" fmla="*/ 30 w 121"/>
                  <a:gd name="T15" fmla="*/ 73 h 118"/>
                  <a:gd name="T16" fmla="*/ 36 w 121"/>
                  <a:gd name="T17" fmla="*/ 65 h 118"/>
                  <a:gd name="T18" fmla="*/ 57 w 121"/>
                  <a:gd name="T19" fmla="*/ 48 h 118"/>
                  <a:gd name="T20" fmla="*/ 80 w 121"/>
                  <a:gd name="T21" fmla="*/ 28 h 118"/>
                  <a:gd name="T22" fmla="*/ 85 w 121"/>
                  <a:gd name="T23" fmla="*/ 24 h 118"/>
                  <a:gd name="T24" fmla="*/ 102 w 121"/>
                  <a:gd name="T25" fmla="*/ 13 h 118"/>
                  <a:gd name="T26" fmla="*/ 111 w 121"/>
                  <a:gd name="T27" fmla="*/ 7 h 118"/>
                  <a:gd name="T28" fmla="*/ 121 w 121"/>
                  <a:gd name="T29" fmla="*/ 0 h 118"/>
                  <a:gd name="T30" fmla="*/ 117 w 121"/>
                  <a:gd name="T31" fmla="*/ 11 h 118"/>
                  <a:gd name="T32" fmla="*/ 111 w 121"/>
                  <a:gd name="T33" fmla="*/ 22 h 118"/>
                  <a:gd name="T34" fmla="*/ 102 w 121"/>
                  <a:gd name="T35" fmla="*/ 32 h 118"/>
                  <a:gd name="T36" fmla="*/ 95 w 121"/>
                  <a:gd name="T37" fmla="*/ 41 h 118"/>
                  <a:gd name="T38" fmla="*/ 85 w 121"/>
                  <a:gd name="T39" fmla="*/ 50 h 118"/>
                  <a:gd name="T40" fmla="*/ 76 w 121"/>
                  <a:gd name="T41" fmla="*/ 60 h 118"/>
                  <a:gd name="T42" fmla="*/ 67 w 121"/>
                  <a:gd name="T43" fmla="*/ 69 h 118"/>
                  <a:gd name="T44" fmla="*/ 57 w 121"/>
                  <a:gd name="T45" fmla="*/ 79 h 118"/>
                  <a:gd name="T46" fmla="*/ 47 w 121"/>
                  <a:gd name="T47" fmla="*/ 88 h 118"/>
                  <a:gd name="T48" fmla="*/ 21 w 121"/>
                  <a:gd name="T49" fmla="*/ 103 h 118"/>
                  <a:gd name="T50" fmla="*/ 11 w 121"/>
                  <a:gd name="T51" fmla="*/ 110 h 118"/>
                  <a:gd name="T52" fmla="*/ 5 w 121"/>
                  <a:gd name="T53" fmla="*/ 116 h 118"/>
                  <a:gd name="T54" fmla="*/ 0 w 121"/>
                  <a:gd name="T55" fmla="*/ 118 h 1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1" h="118">
                    <a:moveTo>
                      <a:pt x="0" y="118"/>
                    </a:moveTo>
                    <a:lnTo>
                      <a:pt x="4" y="110"/>
                    </a:lnTo>
                    <a:lnTo>
                      <a:pt x="7" y="105"/>
                    </a:lnTo>
                    <a:lnTo>
                      <a:pt x="11" y="97"/>
                    </a:lnTo>
                    <a:lnTo>
                      <a:pt x="14" y="92"/>
                    </a:lnTo>
                    <a:lnTo>
                      <a:pt x="19" y="86"/>
                    </a:lnTo>
                    <a:lnTo>
                      <a:pt x="24" y="79"/>
                    </a:lnTo>
                    <a:lnTo>
                      <a:pt x="30" y="73"/>
                    </a:lnTo>
                    <a:lnTo>
                      <a:pt x="36" y="65"/>
                    </a:lnTo>
                    <a:lnTo>
                      <a:pt x="57" y="48"/>
                    </a:lnTo>
                    <a:lnTo>
                      <a:pt x="80" y="28"/>
                    </a:lnTo>
                    <a:lnTo>
                      <a:pt x="85" y="24"/>
                    </a:lnTo>
                    <a:lnTo>
                      <a:pt x="102" y="13"/>
                    </a:lnTo>
                    <a:lnTo>
                      <a:pt x="111" y="7"/>
                    </a:lnTo>
                    <a:lnTo>
                      <a:pt x="121" y="0"/>
                    </a:lnTo>
                    <a:lnTo>
                      <a:pt x="117" y="11"/>
                    </a:lnTo>
                    <a:lnTo>
                      <a:pt x="111" y="22"/>
                    </a:lnTo>
                    <a:lnTo>
                      <a:pt x="102" y="32"/>
                    </a:lnTo>
                    <a:lnTo>
                      <a:pt x="95" y="41"/>
                    </a:lnTo>
                    <a:lnTo>
                      <a:pt x="85" y="50"/>
                    </a:lnTo>
                    <a:lnTo>
                      <a:pt x="76" y="60"/>
                    </a:lnTo>
                    <a:lnTo>
                      <a:pt x="67" y="69"/>
                    </a:lnTo>
                    <a:lnTo>
                      <a:pt x="57" y="79"/>
                    </a:lnTo>
                    <a:lnTo>
                      <a:pt x="47" y="88"/>
                    </a:lnTo>
                    <a:lnTo>
                      <a:pt x="21" y="103"/>
                    </a:lnTo>
                    <a:lnTo>
                      <a:pt x="11" y="110"/>
                    </a:lnTo>
                    <a:lnTo>
                      <a:pt x="5" y="1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3BB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0" name="Freeform 5752"/>
              <p:cNvSpPr>
                <a:spLocks/>
              </p:cNvSpPr>
              <p:nvPr/>
            </p:nvSpPr>
            <p:spPr bwMode="auto">
              <a:xfrm>
                <a:off x="4251" y="1355"/>
                <a:ext cx="125" cy="162"/>
              </a:xfrm>
              <a:custGeom>
                <a:avLst/>
                <a:gdLst>
                  <a:gd name="T0" fmla="*/ 0 w 125"/>
                  <a:gd name="T1" fmla="*/ 162 h 162"/>
                  <a:gd name="T2" fmla="*/ 1 w 125"/>
                  <a:gd name="T3" fmla="*/ 147 h 162"/>
                  <a:gd name="T4" fmla="*/ 7 w 125"/>
                  <a:gd name="T5" fmla="*/ 137 h 162"/>
                  <a:gd name="T6" fmla="*/ 19 w 125"/>
                  <a:gd name="T7" fmla="*/ 128 h 162"/>
                  <a:gd name="T8" fmla="*/ 27 w 125"/>
                  <a:gd name="T9" fmla="*/ 124 h 162"/>
                  <a:gd name="T10" fmla="*/ 31 w 125"/>
                  <a:gd name="T11" fmla="*/ 119 h 162"/>
                  <a:gd name="T12" fmla="*/ 39 w 125"/>
                  <a:gd name="T13" fmla="*/ 111 h 162"/>
                  <a:gd name="T14" fmla="*/ 46 w 125"/>
                  <a:gd name="T15" fmla="*/ 104 h 162"/>
                  <a:gd name="T16" fmla="*/ 53 w 125"/>
                  <a:gd name="T17" fmla="*/ 96 h 162"/>
                  <a:gd name="T18" fmla="*/ 58 w 125"/>
                  <a:gd name="T19" fmla="*/ 87 h 162"/>
                  <a:gd name="T20" fmla="*/ 63 w 125"/>
                  <a:gd name="T21" fmla="*/ 77 h 162"/>
                  <a:gd name="T22" fmla="*/ 69 w 125"/>
                  <a:gd name="T23" fmla="*/ 68 h 162"/>
                  <a:gd name="T24" fmla="*/ 74 w 125"/>
                  <a:gd name="T25" fmla="*/ 59 h 162"/>
                  <a:gd name="T26" fmla="*/ 79 w 125"/>
                  <a:gd name="T27" fmla="*/ 49 h 162"/>
                  <a:gd name="T28" fmla="*/ 82 w 125"/>
                  <a:gd name="T29" fmla="*/ 44 h 162"/>
                  <a:gd name="T30" fmla="*/ 88 w 125"/>
                  <a:gd name="T31" fmla="*/ 36 h 162"/>
                  <a:gd name="T32" fmla="*/ 91 w 125"/>
                  <a:gd name="T33" fmla="*/ 30 h 162"/>
                  <a:gd name="T34" fmla="*/ 96 w 125"/>
                  <a:gd name="T35" fmla="*/ 25 h 162"/>
                  <a:gd name="T36" fmla="*/ 103 w 125"/>
                  <a:gd name="T37" fmla="*/ 19 h 162"/>
                  <a:gd name="T38" fmla="*/ 108 w 125"/>
                  <a:gd name="T39" fmla="*/ 13 h 162"/>
                  <a:gd name="T40" fmla="*/ 113 w 125"/>
                  <a:gd name="T41" fmla="*/ 8 h 162"/>
                  <a:gd name="T42" fmla="*/ 120 w 125"/>
                  <a:gd name="T43" fmla="*/ 2 h 162"/>
                  <a:gd name="T44" fmla="*/ 125 w 125"/>
                  <a:gd name="T45" fmla="*/ 0 h 162"/>
                  <a:gd name="T46" fmla="*/ 122 w 125"/>
                  <a:gd name="T47" fmla="*/ 13 h 162"/>
                  <a:gd name="T48" fmla="*/ 117 w 125"/>
                  <a:gd name="T49" fmla="*/ 27 h 162"/>
                  <a:gd name="T50" fmla="*/ 113 w 125"/>
                  <a:gd name="T51" fmla="*/ 40 h 162"/>
                  <a:gd name="T52" fmla="*/ 108 w 125"/>
                  <a:gd name="T53" fmla="*/ 53 h 162"/>
                  <a:gd name="T54" fmla="*/ 101 w 125"/>
                  <a:gd name="T55" fmla="*/ 66 h 162"/>
                  <a:gd name="T56" fmla="*/ 94 w 125"/>
                  <a:gd name="T57" fmla="*/ 79 h 162"/>
                  <a:gd name="T58" fmla="*/ 88 w 125"/>
                  <a:gd name="T59" fmla="*/ 92 h 162"/>
                  <a:gd name="T60" fmla="*/ 79 w 125"/>
                  <a:gd name="T61" fmla="*/ 106 h 162"/>
                  <a:gd name="T62" fmla="*/ 58 w 125"/>
                  <a:gd name="T63" fmla="*/ 121 h 162"/>
                  <a:gd name="T64" fmla="*/ 44 w 125"/>
                  <a:gd name="T65" fmla="*/ 132 h 162"/>
                  <a:gd name="T66" fmla="*/ 29 w 125"/>
                  <a:gd name="T67" fmla="*/ 141 h 162"/>
                  <a:gd name="T68" fmla="*/ 24 w 125"/>
                  <a:gd name="T69" fmla="*/ 143 h 162"/>
                  <a:gd name="T70" fmla="*/ 17 w 125"/>
                  <a:gd name="T71" fmla="*/ 147 h 162"/>
                  <a:gd name="T72" fmla="*/ 0 w 125"/>
                  <a:gd name="T73" fmla="*/ 162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5" h="162">
                    <a:moveTo>
                      <a:pt x="0" y="162"/>
                    </a:moveTo>
                    <a:lnTo>
                      <a:pt x="1" y="147"/>
                    </a:lnTo>
                    <a:lnTo>
                      <a:pt x="7" y="137"/>
                    </a:lnTo>
                    <a:lnTo>
                      <a:pt x="19" y="128"/>
                    </a:lnTo>
                    <a:lnTo>
                      <a:pt x="27" y="124"/>
                    </a:lnTo>
                    <a:lnTo>
                      <a:pt x="31" y="119"/>
                    </a:lnTo>
                    <a:lnTo>
                      <a:pt x="39" y="111"/>
                    </a:lnTo>
                    <a:lnTo>
                      <a:pt x="46" y="104"/>
                    </a:lnTo>
                    <a:lnTo>
                      <a:pt x="53" y="96"/>
                    </a:lnTo>
                    <a:lnTo>
                      <a:pt x="58" y="87"/>
                    </a:lnTo>
                    <a:lnTo>
                      <a:pt x="63" y="77"/>
                    </a:lnTo>
                    <a:lnTo>
                      <a:pt x="69" y="68"/>
                    </a:lnTo>
                    <a:lnTo>
                      <a:pt x="74" y="59"/>
                    </a:lnTo>
                    <a:lnTo>
                      <a:pt x="79" y="49"/>
                    </a:lnTo>
                    <a:lnTo>
                      <a:pt x="82" y="44"/>
                    </a:lnTo>
                    <a:lnTo>
                      <a:pt x="88" y="36"/>
                    </a:lnTo>
                    <a:lnTo>
                      <a:pt x="91" y="30"/>
                    </a:lnTo>
                    <a:lnTo>
                      <a:pt x="96" y="25"/>
                    </a:lnTo>
                    <a:lnTo>
                      <a:pt x="103" y="19"/>
                    </a:lnTo>
                    <a:lnTo>
                      <a:pt x="108" y="13"/>
                    </a:lnTo>
                    <a:lnTo>
                      <a:pt x="113" y="8"/>
                    </a:lnTo>
                    <a:lnTo>
                      <a:pt x="120" y="2"/>
                    </a:lnTo>
                    <a:lnTo>
                      <a:pt x="125" y="0"/>
                    </a:lnTo>
                    <a:lnTo>
                      <a:pt x="122" y="13"/>
                    </a:lnTo>
                    <a:lnTo>
                      <a:pt x="117" y="27"/>
                    </a:lnTo>
                    <a:lnTo>
                      <a:pt x="113" y="40"/>
                    </a:lnTo>
                    <a:lnTo>
                      <a:pt x="108" y="53"/>
                    </a:lnTo>
                    <a:lnTo>
                      <a:pt x="101" y="66"/>
                    </a:lnTo>
                    <a:lnTo>
                      <a:pt x="94" y="79"/>
                    </a:lnTo>
                    <a:lnTo>
                      <a:pt x="88" y="92"/>
                    </a:lnTo>
                    <a:lnTo>
                      <a:pt x="79" y="106"/>
                    </a:lnTo>
                    <a:lnTo>
                      <a:pt x="58" y="121"/>
                    </a:lnTo>
                    <a:lnTo>
                      <a:pt x="44" y="132"/>
                    </a:lnTo>
                    <a:lnTo>
                      <a:pt x="29" y="141"/>
                    </a:lnTo>
                    <a:lnTo>
                      <a:pt x="24" y="143"/>
                    </a:lnTo>
                    <a:lnTo>
                      <a:pt x="17" y="147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3BB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1" name="Freeform 5753"/>
              <p:cNvSpPr>
                <a:spLocks/>
              </p:cNvSpPr>
              <p:nvPr/>
            </p:nvSpPr>
            <p:spPr bwMode="auto">
              <a:xfrm>
                <a:off x="4163" y="1284"/>
                <a:ext cx="84" cy="231"/>
              </a:xfrm>
              <a:custGeom>
                <a:avLst/>
                <a:gdLst>
                  <a:gd name="T0" fmla="*/ 83 w 84"/>
                  <a:gd name="T1" fmla="*/ 231 h 231"/>
                  <a:gd name="T2" fmla="*/ 76 w 84"/>
                  <a:gd name="T3" fmla="*/ 216 h 231"/>
                  <a:gd name="T4" fmla="*/ 69 w 84"/>
                  <a:gd name="T5" fmla="*/ 208 h 231"/>
                  <a:gd name="T6" fmla="*/ 64 w 84"/>
                  <a:gd name="T7" fmla="*/ 199 h 231"/>
                  <a:gd name="T8" fmla="*/ 57 w 84"/>
                  <a:gd name="T9" fmla="*/ 192 h 231"/>
                  <a:gd name="T10" fmla="*/ 53 w 84"/>
                  <a:gd name="T11" fmla="*/ 184 h 231"/>
                  <a:gd name="T12" fmla="*/ 53 w 84"/>
                  <a:gd name="T13" fmla="*/ 180 h 231"/>
                  <a:gd name="T14" fmla="*/ 48 w 84"/>
                  <a:gd name="T15" fmla="*/ 177 h 231"/>
                  <a:gd name="T16" fmla="*/ 46 w 84"/>
                  <a:gd name="T17" fmla="*/ 171 h 231"/>
                  <a:gd name="T18" fmla="*/ 45 w 84"/>
                  <a:gd name="T19" fmla="*/ 163 h 231"/>
                  <a:gd name="T20" fmla="*/ 39 w 84"/>
                  <a:gd name="T21" fmla="*/ 158 h 231"/>
                  <a:gd name="T22" fmla="*/ 12 w 84"/>
                  <a:gd name="T23" fmla="*/ 96 h 231"/>
                  <a:gd name="T24" fmla="*/ 10 w 84"/>
                  <a:gd name="T25" fmla="*/ 90 h 231"/>
                  <a:gd name="T26" fmla="*/ 7 w 84"/>
                  <a:gd name="T27" fmla="*/ 75 h 231"/>
                  <a:gd name="T28" fmla="*/ 5 w 84"/>
                  <a:gd name="T29" fmla="*/ 69 h 231"/>
                  <a:gd name="T30" fmla="*/ 3 w 84"/>
                  <a:gd name="T31" fmla="*/ 66 h 231"/>
                  <a:gd name="T32" fmla="*/ 2 w 84"/>
                  <a:gd name="T33" fmla="*/ 60 h 231"/>
                  <a:gd name="T34" fmla="*/ 2 w 84"/>
                  <a:gd name="T35" fmla="*/ 54 h 231"/>
                  <a:gd name="T36" fmla="*/ 0 w 84"/>
                  <a:gd name="T37" fmla="*/ 49 h 231"/>
                  <a:gd name="T38" fmla="*/ 0 w 84"/>
                  <a:gd name="T39" fmla="*/ 43 h 231"/>
                  <a:gd name="T40" fmla="*/ 0 w 84"/>
                  <a:gd name="T41" fmla="*/ 37 h 231"/>
                  <a:gd name="T42" fmla="*/ 0 w 84"/>
                  <a:gd name="T43" fmla="*/ 32 h 231"/>
                  <a:gd name="T44" fmla="*/ 2 w 84"/>
                  <a:gd name="T45" fmla="*/ 0 h 231"/>
                  <a:gd name="T46" fmla="*/ 33 w 84"/>
                  <a:gd name="T47" fmla="*/ 58 h 231"/>
                  <a:gd name="T48" fmla="*/ 57 w 84"/>
                  <a:gd name="T49" fmla="*/ 115 h 231"/>
                  <a:gd name="T50" fmla="*/ 58 w 84"/>
                  <a:gd name="T51" fmla="*/ 122 h 231"/>
                  <a:gd name="T52" fmla="*/ 60 w 84"/>
                  <a:gd name="T53" fmla="*/ 128 h 231"/>
                  <a:gd name="T54" fmla="*/ 62 w 84"/>
                  <a:gd name="T55" fmla="*/ 135 h 231"/>
                  <a:gd name="T56" fmla="*/ 64 w 84"/>
                  <a:gd name="T57" fmla="*/ 141 h 231"/>
                  <a:gd name="T58" fmla="*/ 67 w 84"/>
                  <a:gd name="T59" fmla="*/ 146 h 231"/>
                  <a:gd name="T60" fmla="*/ 70 w 84"/>
                  <a:gd name="T61" fmla="*/ 154 h 231"/>
                  <a:gd name="T62" fmla="*/ 74 w 84"/>
                  <a:gd name="T63" fmla="*/ 160 h 231"/>
                  <a:gd name="T64" fmla="*/ 79 w 84"/>
                  <a:gd name="T65" fmla="*/ 165 h 231"/>
                  <a:gd name="T66" fmla="*/ 79 w 84"/>
                  <a:gd name="T67" fmla="*/ 175 h 231"/>
                  <a:gd name="T68" fmla="*/ 81 w 84"/>
                  <a:gd name="T69" fmla="*/ 182 h 231"/>
                  <a:gd name="T70" fmla="*/ 83 w 84"/>
                  <a:gd name="T71" fmla="*/ 192 h 231"/>
                  <a:gd name="T72" fmla="*/ 84 w 84"/>
                  <a:gd name="T73" fmla="*/ 199 h 231"/>
                  <a:gd name="T74" fmla="*/ 84 w 84"/>
                  <a:gd name="T75" fmla="*/ 207 h 231"/>
                  <a:gd name="T76" fmla="*/ 84 w 84"/>
                  <a:gd name="T77" fmla="*/ 214 h 231"/>
                  <a:gd name="T78" fmla="*/ 84 w 84"/>
                  <a:gd name="T79" fmla="*/ 222 h 231"/>
                  <a:gd name="T80" fmla="*/ 84 w 84"/>
                  <a:gd name="T81" fmla="*/ 229 h 231"/>
                  <a:gd name="T82" fmla="*/ 83 w 84"/>
                  <a:gd name="T83" fmla="*/ 231 h 23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4" h="231">
                    <a:moveTo>
                      <a:pt x="83" y="231"/>
                    </a:moveTo>
                    <a:lnTo>
                      <a:pt x="76" y="216"/>
                    </a:lnTo>
                    <a:lnTo>
                      <a:pt x="69" y="208"/>
                    </a:lnTo>
                    <a:lnTo>
                      <a:pt x="64" y="199"/>
                    </a:lnTo>
                    <a:lnTo>
                      <a:pt x="57" y="192"/>
                    </a:lnTo>
                    <a:lnTo>
                      <a:pt x="53" y="184"/>
                    </a:lnTo>
                    <a:lnTo>
                      <a:pt x="53" y="180"/>
                    </a:lnTo>
                    <a:lnTo>
                      <a:pt x="48" y="177"/>
                    </a:lnTo>
                    <a:lnTo>
                      <a:pt x="46" y="171"/>
                    </a:lnTo>
                    <a:lnTo>
                      <a:pt x="45" y="163"/>
                    </a:lnTo>
                    <a:lnTo>
                      <a:pt x="39" y="158"/>
                    </a:lnTo>
                    <a:lnTo>
                      <a:pt x="12" y="96"/>
                    </a:lnTo>
                    <a:lnTo>
                      <a:pt x="10" y="90"/>
                    </a:lnTo>
                    <a:lnTo>
                      <a:pt x="7" y="75"/>
                    </a:lnTo>
                    <a:lnTo>
                      <a:pt x="5" y="69"/>
                    </a:lnTo>
                    <a:lnTo>
                      <a:pt x="3" y="66"/>
                    </a:lnTo>
                    <a:lnTo>
                      <a:pt x="2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2" y="0"/>
                    </a:lnTo>
                    <a:lnTo>
                      <a:pt x="33" y="58"/>
                    </a:lnTo>
                    <a:lnTo>
                      <a:pt x="57" y="115"/>
                    </a:lnTo>
                    <a:lnTo>
                      <a:pt x="58" y="122"/>
                    </a:lnTo>
                    <a:lnTo>
                      <a:pt x="60" y="128"/>
                    </a:lnTo>
                    <a:lnTo>
                      <a:pt x="62" y="135"/>
                    </a:lnTo>
                    <a:lnTo>
                      <a:pt x="64" y="141"/>
                    </a:lnTo>
                    <a:lnTo>
                      <a:pt x="67" y="146"/>
                    </a:lnTo>
                    <a:lnTo>
                      <a:pt x="70" y="154"/>
                    </a:lnTo>
                    <a:lnTo>
                      <a:pt x="74" y="160"/>
                    </a:lnTo>
                    <a:lnTo>
                      <a:pt x="79" y="165"/>
                    </a:lnTo>
                    <a:lnTo>
                      <a:pt x="79" y="175"/>
                    </a:lnTo>
                    <a:lnTo>
                      <a:pt x="81" y="182"/>
                    </a:lnTo>
                    <a:lnTo>
                      <a:pt x="83" y="192"/>
                    </a:lnTo>
                    <a:lnTo>
                      <a:pt x="84" y="199"/>
                    </a:lnTo>
                    <a:lnTo>
                      <a:pt x="84" y="207"/>
                    </a:lnTo>
                    <a:lnTo>
                      <a:pt x="84" y="214"/>
                    </a:lnTo>
                    <a:lnTo>
                      <a:pt x="84" y="222"/>
                    </a:lnTo>
                    <a:lnTo>
                      <a:pt x="84" y="229"/>
                    </a:lnTo>
                    <a:lnTo>
                      <a:pt x="83" y="231"/>
                    </a:lnTo>
                    <a:close/>
                  </a:path>
                </a:pathLst>
              </a:custGeom>
              <a:solidFill>
                <a:srgbClr val="3BB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2" name="Freeform 5754"/>
              <p:cNvSpPr>
                <a:spLocks/>
              </p:cNvSpPr>
              <p:nvPr/>
            </p:nvSpPr>
            <p:spPr bwMode="auto">
              <a:xfrm>
                <a:off x="4249" y="1352"/>
                <a:ext cx="121" cy="140"/>
              </a:xfrm>
              <a:custGeom>
                <a:avLst/>
                <a:gdLst>
                  <a:gd name="T0" fmla="*/ 2 w 121"/>
                  <a:gd name="T1" fmla="*/ 140 h 140"/>
                  <a:gd name="T2" fmla="*/ 0 w 121"/>
                  <a:gd name="T3" fmla="*/ 135 h 140"/>
                  <a:gd name="T4" fmla="*/ 2 w 121"/>
                  <a:gd name="T5" fmla="*/ 129 h 140"/>
                  <a:gd name="T6" fmla="*/ 2 w 121"/>
                  <a:gd name="T7" fmla="*/ 124 h 140"/>
                  <a:gd name="T8" fmla="*/ 3 w 121"/>
                  <a:gd name="T9" fmla="*/ 118 h 140"/>
                  <a:gd name="T10" fmla="*/ 5 w 121"/>
                  <a:gd name="T11" fmla="*/ 112 h 140"/>
                  <a:gd name="T12" fmla="*/ 7 w 121"/>
                  <a:gd name="T13" fmla="*/ 107 h 140"/>
                  <a:gd name="T14" fmla="*/ 10 w 121"/>
                  <a:gd name="T15" fmla="*/ 101 h 140"/>
                  <a:gd name="T16" fmla="*/ 14 w 121"/>
                  <a:gd name="T17" fmla="*/ 95 h 140"/>
                  <a:gd name="T18" fmla="*/ 24 w 121"/>
                  <a:gd name="T19" fmla="*/ 90 h 140"/>
                  <a:gd name="T20" fmla="*/ 29 w 121"/>
                  <a:gd name="T21" fmla="*/ 84 h 140"/>
                  <a:gd name="T22" fmla="*/ 36 w 121"/>
                  <a:gd name="T23" fmla="*/ 82 h 140"/>
                  <a:gd name="T24" fmla="*/ 43 w 121"/>
                  <a:gd name="T25" fmla="*/ 77 h 140"/>
                  <a:gd name="T26" fmla="*/ 50 w 121"/>
                  <a:gd name="T27" fmla="*/ 69 h 140"/>
                  <a:gd name="T28" fmla="*/ 57 w 121"/>
                  <a:gd name="T29" fmla="*/ 63 h 140"/>
                  <a:gd name="T30" fmla="*/ 62 w 121"/>
                  <a:gd name="T31" fmla="*/ 56 h 140"/>
                  <a:gd name="T32" fmla="*/ 69 w 121"/>
                  <a:gd name="T33" fmla="*/ 48 h 140"/>
                  <a:gd name="T34" fmla="*/ 74 w 121"/>
                  <a:gd name="T35" fmla="*/ 41 h 140"/>
                  <a:gd name="T36" fmla="*/ 77 w 121"/>
                  <a:gd name="T37" fmla="*/ 33 h 140"/>
                  <a:gd name="T38" fmla="*/ 81 w 121"/>
                  <a:gd name="T39" fmla="*/ 24 h 140"/>
                  <a:gd name="T40" fmla="*/ 90 w 121"/>
                  <a:gd name="T41" fmla="*/ 16 h 140"/>
                  <a:gd name="T42" fmla="*/ 96 w 121"/>
                  <a:gd name="T43" fmla="*/ 13 h 140"/>
                  <a:gd name="T44" fmla="*/ 121 w 121"/>
                  <a:gd name="T45" fmla="*/ 0 h 140"/>
                  <a:gd name="T46" fmla="*/ 103 w 121"/>
                  <a:gd name="T47" fmla="*/ 15 h 140"/>
                  <a:gd name="T48" fmla="*/ 91 w 121"/>
                  <a:gd name="T49" fmla="*/ 31 h 140"/>
                  <a:gd name="T50" fmla="*/ 79 w 121"/>
                  <a:gd name="T51" fmla="*/ 50 h 140"/>
                  <a:gd name="T52" fmla="*/ 69 w 121"/>
                  <a:gd name="T53" fmla="*/ 69 h 140"/>
                  <a:gd name="T54" fmla="*/ 59 w 121"/>
                  <a:gd name="T55" fmla="*/ 88 h 140"/>
                  <a:gd name="T56" fmla="*/ 46 w 121"/>
                  <a:gd name="T57" fmla="*/ 105 h 140"/>
                  <a:gd name="T58" fmla="*/ 40 w 121"/>
                  <a:gd name="T59" fmla="*/ 112 h 140"/>
                  <a:gd name="T60" fmla="*/ 31 w 121"/>
                  <a:gd name="T61" fmla="*/ 120 h 140"/>
                  <a:gd name="T62" fmla="*/ 24 w 121"/>
                  <a:gd name="T63" fmla="*/ 127 h 140"/>
                  <a:gd name="T64" fmla="*/ 14 w 121"/>
                  <a:gd name="T65" fmla="*/ 133 h 140"/>
                  <a:gd name="T66" fmla="*/ 2 w 121"/>
                  <a:gd name="T67" fmla="*/ 140 h 1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1" h="140">
                    <a:moveTo>
                      <a:pt x="2" y="140"/>
                    </a:moveTo>
                    <a:lnTo>
                      <a:pt x="0" y="135"/>
                    </a:lnTo>
                    <a:lnTo>
                      <a:pt x="2" y="129"/>
                    </a:lnTo>
                    <a:lnTo>
                      <a:pt x="2" y="124"/>
                    </a:lnTo>
                    <a:lnTo>
                      <a:pt x="3" y="118"/>
                    </a:lnTo>
                    <a:lnTo>
                      <a:pt x="5" y="112"/>
                    </a:lnTo>
                    <a:lnTo>
                      <a:pt x="7" y="107"/>
                    </a:lnTo>
                    <a:lnTo>
                      <a:pt x="10" y="101"/>
                    </a:lnTo>
                    <a:lnTo>
                      <a:pt x="14" y="95"/>
                    </a:lnTo>
                    <a:lnTo>
                      <a:pt x="24" y="90"/>
                    </a:lnTo>
                    <a:lnTo>
                      <a:pt x="29" y="84"/>
                    </a:lnTo>
                    <a:lnTo>
                      <a:pt x="36" y="82"/>
                    </a:lnTo>
                    <a:lnTo>
                      <a:pt x="43" y="77"/>
                    </a:lnTo>
                    <a:lnTo>
                      <a:pt x="50" y="69"/>
                    </a:lnTo>
                    <a:lnTo>
                      <a:pt x="57" y="63"/>
                    </a:lnTo>
                    <a:lnTo>
                      <a:pt x="62" y="56"/>
                    </a:lnTo>
                    <a:lnTo>
                      <a:pt x="69" y="48"/>
                    </a:lnTo>
                    <a:lnTo>
                      <a:pt x="74" y="41"/>
                    </a:lnTo>
                    <a:lnTo>
                      <a:pt x="77" y="33"/>
                    </a:lnTo>
                    <a:lnTo>
                      <a:pt x="81" y="24"/>
                    </a:lnTo>
                    <a:lnTo>
                      <a:pt x="90" y="16"/>
                    </a:lnTo>
                    <a:lnTo>
                      <a:pt x="96" y="13"/>
                    </a:lnTo>
                    <a:lnTo>
                      <a:pt x="121" y="0"/>
                    </a:lnTo>
                    <a:lnTo>
                      <a:pt x="103" y="15"/>
                    </a:lnTo>
                    <a:lnTo>
                      <a:pt x="91" y="31"/>
                    </a:lnTo>
                    <a:lnTo>
                      <a:pt x="79" y="50"/>
                    </a:lnTo>
                    <a:lnTo>
                      <a:pt x="69" y="69"/>
                    </a:lnTo>
                    <a:lnTo>
                      <a:pt x="59" y="88"/>
                    </a:lnTo>
                    <a:lnTo>
                      <a:pt x="46" y="105"/>
                    </a:lnTo>
                    <a:lnTo>
                      <a:pt x="40" y="112"/>
                    </a:lnTo>
                    <a:lnTo>
                      <a:pt x="31" y="120"/>
                    </a:lnTo>
                    <a:lnTo>
                      <a:pt x="24" y="127"/>
                    </a:lnTo>
                    <a:lnTo>
                      <a:pt x="14" y="133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06A9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3" name="Freeform 5755"/>
              <p:cNvSpPr>
                <a:spLocks/>
              </p:cNvSpPr>
              <p:nvPr/>
            </p:nvSpPr>
            <p:spPr bwMode="auto">
              <a:xfrm>
                <a:off x="4401" y="1415"/>
                <a:ext cx="24" cy="70"/>
              </a:xfrm>
              <a:custGeom>
                <a:avLst/>
                <a:gdLst>
                  <a:gd name="T0" fmla="*/ 5 w 24"/>
                  <a:gd name="T1" fmla="*/ 70 h 70"/>
                  <a:gd name="T2" fmla="*/ 3 w 24"/>
                  <a:gd name="T3" fmla="*/ 61 h 70"/>
                  <a:gd name="T4" fmla="*/ 1 w 24"/>
                  <a:gd name="T5" fmla="*/ 53 h 70"/>
                  <a:gd name="T6" fmla="*/ 1 w 24"/>
                  <a:gd name="T7" fmla="*/ 44 h 70"/>
                  <a:gd name="T8" fmla="*/ 0 w 24"/>
                  <a:gd name="T9" fmla="*/ 36 h 70"/>
                  <a:gd name="T10" fmla="*/ 1 w 24"/>
                  <a:gd name="T11" fmla="*/ 27 h 70"/>
                  <a:gd name="T12" fmla="*/ 3 w 24"/>
                  <a:gd name="T13" fmla="*/ 17 h 70"/>
                  <a:gd name="T14" fmla="*/ 5 w 24"/>
                  <a:gd name="T15" fmla="*/ 10 h 70"/>
                  <a:gd name="T16" fmla="*/ 10 w 24"/>
                  <a:gd name="T17" fmla="*/ 0 h 70"/>
                  <a:gd name="T18" fmla="*/ 20 w 24"/>
                  <a:gd name="T19" fmla="*/ 6 h 70"/>
                  <a:gd name="T20" fmla="*/ 22 w 24"/>
                  <a:gd name="T21" fmla="*/ 12 h 70"/>
                  <a:gd name="T22" fmla="*/ 22 w 24"/>
                  <a:gd name="T23" fmla="*/ 17 h 70"/>
                  <a:gd name="T24" fmla="*/ 24 w 24"/>
                  <a:gd name="T25" fmla="*/ 23 h 70"/>
                  <a:gd name="T26" fmla="*/ 24 w 24"/>
                  <a:gd name="T27" fmla="*/ 29 h 70"/>
                  <a:gd name="T28" fmla="*/ 24 w 24"/>
                  <a:gd name="T29" fmla="*/ 34 h 70"/>
                  <a:gd name="T30" fmla="*/ 22 w 24"/>
                  <a:gd name="T31" fmla="*/ 40 h 70"/>
                  <a:gd name="T32" fmla="*/ 22 w 24"/>
                  <a:gd name="T33" fmla="*/ 46 h 70"/>
                  <a:gd name="T34" fmla="*/ 20 w 24"/>
                  <a:gd name="T35" fmla="*/ 51 h 70"/>
                  <a:gd name="T36" fmla="*/ 15 w 24"/>
                  <a:gd name="T37" fmla="*/ 61 h 70"/>
                  <a:gd name="T38" fmla="*/ 5 w 24"/>
                  <a:gd name="T39" fmla="*/ 70 h 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4" h="70">
                    <a:moveTo>
                      <a:pt x="5" y="70"/>
                    </a:moveTo>
                    <a:lnTo>
                      <a:pt x="3" y="61"/>
                    </a:lnTo>
                    <a:lnTo>
                      <a:pt x="1" y="53"/>
                    </a:lnTo>
                    <a:lnTo>
                      <a:pt x="1" y="44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3" y="17"/>
                    </a:lnTo>
                    <a:lnTo>
                      <a:pt x="5" y="1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2" y="12"/>
                    </a:lnTo>
                    <a:lnTo>
                      <a:pt x="22" y="17"/>
                    </a:lnTo>
                    <a:lnTo>
                      <a:pt x="24" y="23"/>
                    </a:lnTo>
                    <a:lnTo>
                      <a:pt x="24" y="29"/>
                    </a:lnTo>
                    <a:lnTo>
                      <a:pt x="24" y="34"/>
                    </a:lnTo>
                    <a:lnTo>
                      <a:pt x="22" y="40"/>
                    </a:lnTo>
                    <a:lnTo>
                      <a:pt x="22" y="46"/>
                    </a:lnTo>
                    <a:lnTo>
                      <a:pt x="20" y="51"/>
                    </a:lnTo>
                    <a:lnTo>
                      <a:pt x="15" y="61"/>
                    </a:lnTo>
                    <a:lnTo>
                      <a:pt x="5" y="70"/>
                    </a:lnTo>
                    <a:close/>
                  </a:path>
                </a:pathLst>
              </a:custGeom>
              <a:solidFill>
                <a:srgbClr val="06A9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4" name="Freeform 5756"/>
              <p:cNvSpPr>
                <a:spLocks/>
              </p:cNvSpPr>
              <p:nvPr/>
            </p:nvSpPr>
            <p:spPr bwMode="auto">
              <a:xfrm>
                <a:off x="4247" y="1449"/>
                <a:ext cx="11" cy="15"/>
              </a:xfrm>
              <a:custGeom>
                <a:avLst/>
                <a:gdLst>
                  <a:gd name="T0" fmla="*/ 0 w 11"/>
                  <a:gd name="T1" fmla="*/ 15 h 15"/>
                  <a:gd name="T2" fmla="*/ 4 w 11"/>
                  <a:gd name="T3" fmla="*/ 0 h 15"/>
                  <a:gd name="T4" fmla="*/ 11 w 11"/>
                  <a:gd name="T5" fmla="*/ 0 h 15"/>
                  <a:gd name="T6" fmla="*/ 0 w 11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5">
                    <a:moveTo>
                      <a:pt x="0" y="15"/>
                    </a:moveTo>
                    <a:lnTo>
                      <a:pt x="4" y="0"/>
                    </a:lnTo>
                    <a:lnTo>
                      <a:pt x="11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6A9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5" name="Freeform 5757"/>
              <p:cNvSpPr>
                <a:spLocks/>
              </p:cNvSpPr>
              <p:nvPr/>
            </p:nvSpPr>
            <p:spPr bwMode="auto">
              <a:xfrm>
                <a:off x="4204" y="1352"/>
                <a:ext cx="43" cy="95"/>
              </a:xfrm>
              <a:custGeom>
                <a:avLst/>
                <a:gdLst>
                  <a:gd name="T0" fmla="*/ 40 w 43"/>
                  <a:gd name="T1" fmla="*/ 95 h 95"/>
                  <a:gd name="T2" fmla="*/ 35 w 43"/>
                  <a:gd name="T3" fmla="*/ 88 h 95"/>
                  <a:gd name="T4" fmla="*/ 31 w 43"/>
                  <a:gd name="T5" fmla="*/ 84 h 95"/>
                  <a:gd name="T6" fmla="*/ 28 w 43"/>
                  <a:gd name="T7" fmla="*/ 78 h 95"/>
                  <a:gd name="T8" fmla="*/ 24 w 43"/>
                  <a:gd name="T9" fmla="*/ 65 h 95"/>
                  <a:gd name="T10" fmla="*/ 2 w 43"/>
                  <a:gd name="T11" fmla="*/ 7 h 95"/>
                  <a:gd name="T12" fmla="*/ 0 w 43"/>
                  <a:gd name="T13" fmla="*/ 0 h 95"/>
                  <a:gd name="T14" fmla="*/ 12 w 43"/>
                  <a:gd name="T15" fmla="*/ 13 h 95"/>
                  <a:gd name="T16" fmla="*/ 28 w 43"/>
                  <a:gd name="T17" fmla="*/ 39 h 95"/>
                  <a:gd name="T18" fmla="*/ 40 w 43"/>
                  <a:gd name="T19" fmla="*/ 63 h 95"/>
                  <a:gd name="T20" fmla="*/ 40 w 43"/>
                  <a:gd name="T21" fmla="*/ 67 h 95"/>
                  <a:gd name="T22" fmla="*/ 42 w 43"/>
                  <a:gd name="T23" fmla="*/ 71 h 95"/>
                  <a:gd name="T24" fmla="*/ 42 w 43"/>
                  <a:gd name="T25" fmla="*/ 75 h 95"/>
                  <a:gd name="T26" fmla="*/ 42 w 43"/>
                  <a:gd name="T27" fmla="*/ 78 h 95"/>
                  <a:gd name="T28" fmla="*/ 42 w 43"/>
                  <a:gd name="T29" fmla="*/ 82 h 95"/>
                  <a:gd name="T30" fmla="*/ 42 w 43"/>
                  <a:gd name="T31" fmla="*/ 86 h 95"/>
                  <a:gd name="T32" fmla="*/ 42 w 43"/>
                  <a:gd name="T33" fmla="*/ 90 h 95"/>
                  <a:gd name="T34" fmla="*/ 43 w 43"/>
                  <a:gd name="T35" fmla="*/ 93 h 95"/>
                  <a:gd name="T36" fmla="*/ 40 w 43"/>
                  <a:gd name="T37" fmla="*/ 95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3" h="95">
                    <a:moveTo>
                      <a:pt x="40" y="95"/>
                    </a:moveTo>
                    <a:lnTo>
                      <a:pt x="35" y="88"/>
                    </a:lnTo>
                    <a:lnTo>
                      <a:pt x="31" y="84"/>
                    </a:lnTo>
                    <a:lnTo>
                      <a:pt x="28" y="78"/>
                    </a:lnTo>
                    <a:lnTo>
                      <a:pt x="24" y="6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12" y="13"/>
                    </a:lnTo>
                    <a:lnTo>
                      <a:pt x="28" y="39"/>
                    </a:lnTo>
                    <a:lnTo>
                      <a:pt x="40" y="63"/>
                    </a:lnTo>
                    <a:lnTo>
                      <a:pt x="40" y="67"/>
                    </a:lnTo>
                    <a:lnTo>
                      <a:pt x="42" y="71"/>
                    </a:lnTo>
                    <a:lnTo>
                      <a:pt x="42" y="75"/>
                    </a:lnTo>
                    <a:lnTo>
                      <a:pt x="42" y="78"/>
                    </a:lnTo>
                    <a:lnTo>
                      <a:pt x="42" y="82"/>
                    </a:lnTo>
                    <a:lnTo>
                      <a:pt x="42" y="86"/>
                    </a:lnTo>
                    <a:lnTo>
                      <a:pt x="42" y="90"/>
                    </a:lnTo>
                    <a:lnTo>
                      <a:pt x="43" y="93"/>
                    </a:lnTo>
                    <a:lnTo>
                      <a:pt x="40" y="95"/>
                    </a:lnTo>
                    <a:close/>
                  </a:path>
                </a:pathLst>
              </a:custGeom>
              <a:solidFill>
                <a:srgbClr val="06A9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6" name="Freeform 5758"/>
              <p:cNvSpPr>
                <a:spLocks/>
              </p:cNvSpPr>
              <p:nvPr/>
            </p:nvSpPr>
            <p:spPr bwMode="auto">
              <a:xfrm>
                <a:off x="4251" y="1293"/>
                <a:ext cx="96" cy="151"/>
              </a:xfrm>
              <a:custGeom>
                <a:avLst/>
                <a:gdLst>
                  <a:gd name="T0" fmla="*/ 0 w 96"/>
                  <a:gd name="T1" fmla="*/ 151 h 151"/>
                  <a:gd name="T2" fmla="*/ 0 w 96"/>
                  <a:gd name="T3" fmla="*/ 121 h 151"/>
                  <a:gd name="T4" fmla="*/ 1 w 96"/>
                  <a:gd name="T5" fmla="*/ 115 h 151"/>
                  <a:gd name="T6" fmla="*/ 5 w 96"/>
                  <a:gd name="T7" fmla="*/ 111 h 151"/>
                  <a:gd name="T8" fmla="*/ 8 w 96"/>
                  <a:gd name="T9" fmla="*/ 106 h 151"/>
                  <a:gd name="T10" fmla="*/ 12 w 96"/>
                  <a:gd name="T11" fmla="*/ 102 h 151"/>
                  <a:gd name="T12" fmla="*/ 17 w 96"/>
                  <a:gd name="T13" fmla="*/ 98 h 151"/>
                  <a:gd name="T14" fmla="*/ 20 w 96"/>
                  <a:gd name="T15" fmla="*/ 94 h 151"/>
                  <a:gd name="T16" fmla="*/ 26 w 96"/>
                  <a:gd name="T17" fmla="*/ 89 h 151"/>
                  <a:gd name="T18" fmla="*/ 29 w 96"/>
                  <a:gd name="T19" fmla="*/ 85 h 151"/>
                  <a:gd name="T20" fmla="*/ 32 w 96"/>
                  <a:gd name="T21" fmla="*/ 83 h 151"/>
                  <a:gd name="T22" fmla="*/ 38 w 96"/>
                  <a:gd name="T23" fmla="*/ 79 h 151"/>
                  <a:gd name="T24" fmla="*/ 46 w 96"/>
                  <a:gd name="T25" fmla="*/ 70 h 151"/>
                  <a:gd name="T26" fmla="*/ 55 w 96"/>
                  <a:gd name="T27" fmla="*/ 60 h 151"/>
                  <a:gd name="T28" fmla="*/ 62 w 96"/>
                  <a:gd name="T29" fmla="*/ 51 h 151"/>
                  <a:gd name="T30" fmla="*/ 70 w 96"/>
                  <a:gd name="T31" fmla="*/ 42 h 151"/>
                  <a:gd name="T32" fmla="*/ 77 w 96"/>
                  <a:gd name="T33" fmla="*/ 30 h 151"/>
                  <a:gd name="T34" fmla="*/ 82 w 96"/>
                  <a:gd name="T35" fmla="*/ 21 h 151"/>
                  <a:gd name="T36" fmla="*/ 89 w 96"/>
                  <a:gd name="T37" fmla="*/ 10 h 151"/>
                  <a:gd name="T38" fmla="*/ 96 w 96"/>
                  <a:gd name="T39" fmla="*/ 0 h 151"/>
                  <a:gd name="T40" fmla="*/ 94 w 96"/>
                  <a:gd name="T41" fmla="*/ 17 h 151"/>
                  <a:gd name="T42" fmla="*/ 93 w 96"/>
                  <a:gd name="T43" fmla="*/ 34 h 151"/>
                  <a:gd name="T44" fmla="*/ 89 w 96"/>
                  <a:gd name="T45" fmla="*/ 51 h 151"/>
                  <a:gd name="T46" fmla="*/ 82 w 96"/>
                  <a:gd name="T47" fmla="*/ 68 h 151"/>
                  <a:gd name="T48" fmla="*/ 75 w 96"/>
                  <a:gd name="T49" fmla="*/ 87 h 151"/>
                  <a:gd name="T50" fmla="*/ 65 w 96"/>
                  <a:gd name="T51" fmla="*/ 104 h 151"/>
                  <a:gd name="T52" fmla="*/ 51 w 96"/>
                  <a:gd name="T53" fmla="*/ 121 h 151"/>
                  <a:gd name="T54" fmla="*/ 34 w 96"/>
                  <a:gd name="T55" fmla="*/ 137 h 151"/>
                  <a:gd name="T56" fmla="*/ 24 w 96"/>
                  <a:gd name="T57" fmla="*/ 143 h 151"/>
                  <a:gd name="T58" fmla="*/ 19 w 96"/>
                  <a:gd name="T59" fmla="*/ 145 h 151"/>
                  <a:gd name="T60" fmla="*/ 13 w 96"/>
                  <a:gd name="T61" fmla="*/ 149 h 151"/>
                  <a:gd name="T62" fmla="*/ 8 w 96"/>
                  <a:gd name="T63" fmla="*/ 151 h 151"/>
                  <a:gd name="T64" fmla="*/ 0 w 96"/>
                  <a:gd name="T65" fmla="*/ 151 h 1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6" h="151">
                    <a:moveTo>
                      <a:pt x="0" y="151"/>
                    </a:moveTo>
                    <a:lnTo>
                      <a:pt x="0" y="121"/>
                    </a:lnTo>
                    <a:lnTo>
                      <a:pt x="1" y="115"/>
                    </a:lnTo>
                    <a:lnTo>
                      <a:pt x="5" y="111"/>
                    </a:lnTo>
                    <a:lnTo>
                      <a:pt x="8" y="106"/>
                    </a:lnTo>
                    <a:lnTo>
                      <a:pt x="12" y="102"/>
                    </a:lnTo>
                    <a:lnTo>
                      <a:pt x="17" y="98"/>
                    </a:lnTo>
                    <a:lnTo>
                      <a:pt x="20" y="94"/>
                    </a:lnTo>
                    <a:lnTo>
                      <a:pt x="26" y="89"/>
                    </a:lnTo>
                    <a:lnTo>
                      <a:pt x="29" y="85"/>
                    </a:lnTo>
                    <a:lnTo>
                      <a:pt x="32" y="83"/>
                    </a:lnTo>
                    <a:lnTo>
                      <a:pt x="38" y="79"/>
                    </a:lnTo>
                    <a:lnTo>
                      <a:pt x="46" y="70"/>
                    </a:lnTo>
                    <a:lnTo>
                      <a:pt x="55" y="60"/>
                    </a:lnTo>
                    <a:lnTo>
                      <a:pt x="62" y="51"/>
                    </a:lnTo>
                    <a:lnTo>
                      <a:pt x="70" y="42"/>
                    </a:lnTo>
                    <a:lnTo>
                      <a:pt x="77" y="30"/>
                    </a:lnTo>
                    <a:lnTo>
                      <a:pt x="82" y="21"/>
                    </a:lnTo>
                    <a:lnTo>
                      <a:pt x="89" y="10"/>
                    </a:lnTo>
                    <a:lnTo>
                      <a:pt x="96" y="0"/>
                    </a:lnTo>
                    <a:lnTo>
                      <a:pt x="94" y="17"/>
                    </a:lnTo>
                    <a:lnTo>
                      <a:pt x="93" y="34"/>
                    </a:lnTo>
                    <a:lnTo>
                      <a:pt x="89" y="51"/>
                    </a:lnTo>
                    <a:lnTo>
                      <a:pt x="82" y="68"/>
                    </a:lnTo>
                    <a:lnTo>
                      <a:pt x="75" y="87"/>
                    </a:lnTo>
                    <a:lnTo>
                      <a:pt x="65" y="104"/>
                    </a:lnTo>
                    <a:lnTo>
                      <a:pt x="51" y="121"/>
                    </a:lnTo>
                    <a:lnTo>
                      <a:pt x="34" y="137"/>
                    </a:lnTo>
                    <a:lnTo>
                      <a:pt x="24" y="143"/>
                    </a:lnTo>
                    <a:lnTo>
                      <a:pt x="19" y="145"/>
                    </a:lnTo>
                    <a:lnTo>
                      <a:pt x="13" y="149"/>
                    </a:lnTo>
                    <a:lnTo>
                      <a:pt x="8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3BB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7" name="Freeform 5759"/>
              <p:cNvSpPr>
                <a:spLocks/>
              </p:cNvSpPr>
              <p:nvPr/>
            </p:nvSpPr>
            <p:spPr bwMode="auto">
              <a:xfrm>
                <a:off x="4345" y="143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BB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8" name="Freeform 5760"/>
              <p:cNvSpPr>
                <a:spLocks/>
              </p:cNvSpPr>
              <p:nvPr/>
            </p:nvSpPr>
            <p:spPr bwMode="auto">
              <a:xfrm>
                <a:off x="4354" y="1397"/>
                <a:ext cx="40" cy="41"/>
              </a:xfrm>
              <a:custGeom>
                <a:avLst/>
                <a:gdLst>
                  <a:gd name="T0" fmla="*/ 0 w 40"/>
                  <a:gd name="T1" fmla="*/ 41 h 41"/>
                  <a:gd name="T2" fmla="*/ 16 w 40"/>
                  <a:gd name="T3" fmla="*/ 5 h 41"/>
                  <a:gd name="T4" fmla="*/ 17 w 40"/>
                  <a:gd name="T5" fmla="*/ 5 h 41"/>
                  <a:gd name="T6" fmla="*/ 26 w 40"/>
                  <a:gd name="T7" fmla="*/ 3 h 41"/>
                  <a:gd name="T8" fmla="*/ 40 w 40"/>
                  <a:gd name="T9" fmla="*/ 0 h 41"/>
                  <a:gd name="T10" fmla="*/ 38 w 40"/>
                  <a:gd name="T11" fmla="*/ 5 h 41"/>
                  <a:gd name="T12" fmla="*/ 34 w 40"/>
                  <a:gd name="T13" fmla="*/ 11 h 41"/>
                  <a:gd name="T14" fmla="*/ 31 w 40"/>
                  <a:gd name="T15" fmla="*/ 17 h 41"/>
                  <a:gd name="T16" fmla="*/ 28 w 40"/>
                  <a:gd name="T17" fmla="*/ 22 h 41"/>
                  <a:gd name="T18" fmla="*/ 22 w 40"/>
                  <a:gd name="T19" fmla="*/ 28 h 41"/>
                  <a:gd name="T20" fmla="*/ 17 w 40"/>
                  <a:gd name="T21" fmla="*/ 32 h 41"/>
                  <a:gd name="T22" fmla="*/ 12 w 40"/>
                  <a:gd name="T23" fmla="*/ 37 h 41"/>
                  <a:gd name="T24" fmla="*/ 7 w 40"/>
                  <a:gd name="T25" fmla="*/ 41 h 41"/>
                  <a:gd name="T26" fmla="*/ 0 w 40"/>
                  <a:gd name="T27" fmla="*/ 41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0" y="41"/>
                    </a:moveTo>
                    <a:lnTo>
                      <a:pt x="16" y="5"/>
                    </a:lnTo>
                    <a:lnTo>
                      <a:pt x="17" y="5"/>
                    </a:lnTo>
                    <a:lnTo>
                      <a:pt x="26" y="3"/>
                    </a:lnTo>
                    <a:lnTo>
                      <a:pt x="40" y="0"/>
                    </a:lnTo>
                    <a:lnTo>
                      <a:pt x="38" y="5"/>
                    </a:lnTo>
                    <a:lnTo>
                      <a:pt x="34" y="11"/>
                    </a:lnTo>
                    <a:lnTo>
                      <a:pt x="31" y="17"/>
                    </a:lnTo>
                    <a:lnTo>
                      <a:pt x="28" y="22"/>
                    </a:lnTo>
                    <a:lnTo>
                      <a:pt x="22" y="28"/>
                    </a:lnTo>
                    <a:lnTo>
                      <a:pt x="17" y="32"/>
                    </a:lnTo>
                    <a:lnTo>
                      <a:pt x="12" y="37"/>
                    </a:lnTo>
                    <a:lnTo>
                      <a:pt x="7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6A9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9" name="Freeform 5761"/>
              <p:cNvSpPr>
                <a:spLocks/>
              </p:cNvSpPr>
              <p:nvPr/>
            </p:nvSpPr>
            <p:spPr bwMode="auto">
              <a:xfrm>
                <a:off x="4122" y="1318"/>
                <a:ext cx="70" cy="111"/>
              </a:xfrm>
              <a:custGeom>
                <a:avLst/>
                <a:gdLst>
                  <a:gd name="T0" fmla="*/ 68 w 70"/>
                  <a:gd name="T1" fmla="*/ 109 h 111"/>
                  <a:gd name="T2" fmla="*/ 34 w 70"/>
                  <a:gd name="T3" fmla="*/ 84 h 111"/>
                  <a:gd name="T4" fmla="*/ 25 w 70"/>
                  <a:gd name="T5" fmla="*/ 73 h 111"/>
                  <a:gd name="T6" fmla="*/ 17 w 70"/>
                  <a:gd name="T7" fmla="*/ 62 h 111"/>
                  <a:gd name="T8" fmla="*/ 17 w 70"/>
                  <a:gd name="T9" fmla="*/ 56 h 111"/>
                  <a:gd name="T10" fmla="*/ 3 w 70"/>
                  <a:gd name="T11" fmla="*/ 34 h 111"/>
                  <a:gd name="T12" fmla="*/ 0 w 70"/>
                  <a:gd name="T13" fmla="*/ 7 h 111"/>
                  <a:gd name="T14" fmla="*/ 0 w 70"/>
                  <a:gd name="T15" fmla="*/ 0 h 111"/>
                  <a:gd name="T16" fmla="*/ 6 w 70"/>
                  <a:gd name="T17" fmla="*/ 5 h 111"/>
                  <a:gd name="T18" fmla="*/ 13 w 70"/>
                  <a:gd name="T19" fmla="*/ 11 h 111"/>
                  <a:gd name="T20" fmla="*/ 18 w 70"/>
                  <a:gd name="T21" fmla="*/ 18 h 111"/>
                  <a:gd name="T22" fmla="*/ 24 w 70"/>
                  <a:gd name="T23" fmla="*/ 26 h 111"/>
                  <a:gd name="T24" fmla="*/ 31 w 70"/>
                  <a:gd name="T25" fmla="*/ 32 h 111"/>
                  <a:gd name="T26" fmla="*/ 36 w 70"/>
                  <a:gd name="T27" fmla="*/ 39 h 111"/>
                  <a:gd name="T28" fmla="*/ 41 w 70"/>
                  <a:gd name="T29" fmla="*/ 45 h 111"/>
                  <a:gd name="T30" fmla="*/ 46 w 70"/>
                  <a:gd name="T31" fmla="*/ 50 h 111"/>
                  <a:gd name="T32" fmla="*/ 70 w 70"/>
                  <a:gd name="T33" fmla="*/ 111 h 111"/>
                  <a:gd name="T34" fmla="*/ 68 w 70"/>
                  <a:gd name="T35" fmla="*/ 109 h 1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0" h="111">
                    <a:moveTo>
                      <a:pt x="68" y="109"/>
                    </a:moveTo>
                    <a:lnTo>
                      <a:pt x="34" y="84"/>
                    </a:lnTo>
                    <a:lnTo>
                      <a:pt x="25" y="73"/>
                    </a:lnTo>
                    <a:lnTo>
                      <a:pt x="17" y="62"/>
                    </a:lnTo>
                    <a:lnTo>
                      <a:pt x="17" y="56"/>
                    </a:lnTo>
                    <a:lnTo>
                      <a:pt x="3" y="3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3" y="11"/>
                    </a:lnTo>
                    <a:lnTo>
                      <a:pt x="18" y="18"/>
                    </a:lnTo>
                    <a:lnTo>
                      <a:pt x="24" y="26"/>
                    </a:lnTo>
                    <a:lnTo>
                      <a:pt x="31" y="32"/>
                    </a:lnTo>
                    <a:lnTo>
                      <a:pt x="36" y="39"/>
                    </a:lnTo>
                    <a:lnTo>
                      <a:pt x="41" y="45"/>
                    </a:lnTo>
                    <a:lnTo>
                      <a:pt x="46" y="50"/>
                    </a:lnTo>
                    <a:lnTo>
                      <a:pt x="70" y="111"/>
                    </a:lnTo>
                    <a:lnTo>
                      <a:pt x="68" y="109"/>
                    </a:lnTo>
                    <a:close/>
                  </a:path>
                </a:pathLst>
              </a:custGeom>
              <a:solidFill>
                <a:srgbClr val="06A9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0" name="Freeform 5762"/>
              <p:cNvSpPr>
                <a:spLocks/>
              </p:cNvSpPr>
              <p:nvPr/>
            </p:nvSpPr>
            <p:spPr bwMode="auto">
              <a:xfrm>
                <a:off x="4201" y="1009"/>
                <a:ext cx="46" cy="403"/>
              </a:xfrm>
              <a:custGeom>
                <a:avLst/>
                <a:gdLst>
                  <a:gd name="T0" fmla="*/ 43 w 46"/>
                  <a:gd name="T1" fmla="*/ 403 h 403"/>
                  <a:gd name="T2" fmla="*/ 41 w 46"/>
                  <a:gd name="T3" fmla="*/ 395 h 403"/>
                  <a:gd name="T4" fmla="*/ 38 w 46"/>
                  <a:gd name="T5" fmla="*/ 390 h 403"/>
                  <a:gd name="T6" fmla="*/ 36 w 46"/>
                  <a:gd name="T7" fmla="*/ 388 h 403"/>
                  <a:gd name="T8" fmla="*/ 34 w 46"/>
                  <a:gd name="T9" fmla="*/ 382 h 403"/>
                  <a:gd name="T10" fmla="*/ 29 w 46"/>
                  <a:gd name="T11" fmla="*/ 376 h 403"/>
                  <a:gd name="T12" fmla="*/ 24 w 46"/>
                  <a:gd name="T13" fmla="*/ 363 h 403"/>
                  <a:gd name="T14" fmla="*/ 19 w 46"/>
                  <a:gd name="T15" fmla="*/ 354 h 403"/>
                  <a:gd name="T16" fmla="*/ 14 w 46"/>
                  <a:gd name="T17" fmla="*/ 350 h 403"/>
                  <a:gd name="T18" fmla="*/ 12 w 46"/>
                  <a:gd name="T19" fmla="*/ 344 h 403"/>
                  <a:gd name="T20" fmla="*/ 7 w 46"/>
                  <a:gd name="T21" fmla="*/ 339 h 403"/>
                  <a:gd name="T22" fmla="*/ 3 w 46"/>
                  <a:gd name="T23" fmla="*/ 333 h 403"/>
                  <a:gd name="T24" fmla="*/ 3 w 46"/>
                  <a:gd name="T25" fmla="*/ 324 h 403"/>
                  <a:gd name="T26" fmla="*/ 1 w 46"/>
                  <a:gd name="T27" fmla="*/ 314 h 403"/>
                  <a:gd name="T28" fmla="*/ 1 w 46"/>
                  <a:gd name="T29" fmla="*/ 305 h 403"/>
                  <a:gd name="T30" fmla="*/ 0 w 46"/>
                  <a:gd name="T31" fmla="*/ 296 h 403"/>
                  <a:gd name="T32" fmla="*/ 0 w 46"/>
                  <a:gd name="T33" fmla="*/ 286 h 403"/>
                  <a:gd name="T34" fmla="*/ 0 w 46"/>
                  <a:gd name="T35" fmla="*/ 275 h 403"/>
                  <a:gd name="T36" fmla="*/ 1 w 46"/>
                  <a:gd name="T37" fmla="*/ 265 h 403"/>
                  <a:gd name="T38" fmla="*/ 1 w 46"/>
                  <a:gd name="T39" fmla="*/ 256 h 403"/>
                  <a:gd name="T40" fmla="*/ 1 w 46"/>
                  <a:gd name="T41" fmla="*/ 181 h 403"/>
                  <a:gd name="T42" fmla="*/ 3 w 46"/>
                  <a:gd name="T43" fmla="*/ 160 h 403"/>
                  <a:gd name="T44" fmla="*/ 5 w 46"/>
                  <a:gd name="T45" fmla="*/ 119 h 403"/>
                  <a:gd name="T46" fmla="*/ 8 w 46"/>
                  <a:gd name="T47" fmla="*/ 68 h 403"/>
                  <a:gd name="T48" fmla="*/ 15 w 46"/>
                  <a:gd name="T49" fmla="*/ 14 h 403"/>
                  <a:gd name="T50" fmla="*/ 20 w 46"/>
                  <a:gd name="T51" fmla="*/ 6 h 403"/>
                  <a:gd name="T52" fmla="*/ 24 w 46"/>
                  <a:gd name="T53" fmla="*/ 4 h 403"/>
                  <a:gd name="T54" fmla="*/ 31 w 46"/>
                  <a:gd name="T55" fmla="*/ 2 h 403"/>
                  <a:gd name="T56" fmla="*/ 43 w 46"/>
                  <a:gd name="T57" fmla="*/ 0 h 403"/>
                  <a:gd name="T58" fmla="*/ 41 w 46"/>
                  <a:gd name="T59" fmla="*/ 17 h 403"/>
                  <a:gd name="T60" fmla="*/ 39 w 46"/>
                  <a:gd name="T61" fmla="*/ 36 h 403"/>
                  <a:gd name="T62" fmla="*/ 36 w 46"/>
                  <a:gd name="T63" fmla="*/ 53 h 403"/>
                  <a:gd name="T64" fmla="*/ 32 w 46"/>
                  <a:gd name="T65" fmla="*/ 72 h 403"/>
                  <a:gd name="T66" fmla="*/ 29 w 46"/>
                  <a:gd name="T67" fmla="*/ 89 h 403"/>
                  <a:gd name="T68" fmla="*/ 27 w 46"/>
                  <a:gd name="T69" fmla="*/ 108 h 403"/>
                  <a:gd name="T70" fmla="*/ 26 w 46"/>
                  <a:gd name="T71" fmla="*/ 124 h 403"/>
                  <a:gd name="T72" fmla="*/ 24 w 46"/>
                  <a:gd name="T73" fmla="*/ 141 h 403"/>
                  <a:gd name="T74" fmla="*/ 24 w 46"/>
                  <a:gd name="T75" fmla="*/ 158 h 403"/>
                  <a:gd name="T76" fmla="*/ 22 w 46"/>
                  <a:gd name="T77" fmla="*/ 177 h 403"/>
                  <a:gd name="T78" fmla="*/ 24 w 46"/>
                  <a:gd name="T79" fmla="*/ 188 h 403"/>
                  <a:gd name="T80" fmla="*/ 26 w 46"/>
                  <a:gd name="T81" fmla="*/ 198 h 403"/>
                  <a:gd name="T82" fmla="*/ 26 w 46"/>
                  <a:gd name="T83" fmla="*/ 209 h 403"/>
                  <a:gd name="T84" fmla="*/ 24 w 46"/>
                  <a:gd name="T85" fmla="*/ 218 h 403"/>
                  <a:gd name="T86" fmla="*/ 20 w 46"/>
                  <a:gd name="T87" fmla="*/ 239 h 403"/>
                  <a:gd name="T88" fmla="*/ 17 w 46"/>
                  <a:gd name="T89" fmla="*/ 260 h 403"/>
                  <a:gd name="T90" fmla="*/ 12 w 46"/>
                  <a:gd name="T91" fmla="*/ 280 h 403"/>
                  <a:gd name="T92" fmla="*/ 10 w 46"/>
                  <a:gd name="T93" fmla="*/ 301 h 403"/>
                  <a:gd name="T94" fmla="*/ 10 w 46"/>
                  <a:gd name="T95" fmla="*/ 311 h 403"/>
                  <a:gd name="T96" fmla="*/ 12 w 46"/>
                  <a:gd name="T97" fmla="*/ 322 h 403"/>
                  <a:gd name="T98" fmla="*/ 15 w 46"/>
                  <a:gd name="T99" fmla="*/ 331 h 403"/>
                  <a:gd name="T100" fmla="*/ 19 w 46"/>
                  <a:gd name="T101" fmla="*/ 343 h 403"/>
                  <a:gd name="T102" fmla="*/ 43 w 46"/>
                  <a:gd name="T103" fmla="*/ 373 h 403"/>
                  <a:gd name="T104" fmla="*/ 46 w 46"/>
                  <a:gd name="T105" fmla="*/ 382 h 403"/>
                  <a:gd name="T106" fmla="*/ 46 w 46"/>
                  <a:gd name="T107" fmla="*/ 403 h 403"/>
                  <a:gd name="T108" fmla="*/ 43 w 46"/>
                  <a:gd name="T109" fmla="*/ 403 h 4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6" h="403">
                    <a:moveTo>
                      <a:pt x="43" y="403"/>
                    </a:moveTo>
                    <a:lnTo>
                      <a:pt x="41" y="395"/>
                    </a:lnTo>
                    <a:lnTo>
                      <a:pt x="38" y="390"/>
                    </a:lnTo>
                    <a:lnTo>
                      <a:pt x="36" y="388"/>
                    </a:lnTo>
                    <a:lnTo>
                      <a:pt x="34" y="382"/>
                    </a:lnTo>
                    <a:lnTo>
                      <a:pt x="29" y="376"/>
                    </a:lnTo>
                    <a:lnTo>
                      <a:pt x="24" y="363"/>
                    </a:lnTo>
                    <a:lnTo>
                      <a:pt x="19" y="354"/>
                    </a:lnTo>
                    <a:lnTo>
                      <a:pt x="14" y="350"/>
                    </a:lnTo>
                    <a:lnTo>
                      <a:pt x="12" y="344"/>
                    </a:lnTo>
                    <a:lnTo>
                      <a:pt x="7" y="339"/>
                    </a:lnTo>
                    <a:lnTo>
                      <a:pt x="3" y="333"/>
                    </a:lnTo>
                    <a:lnTo>
                      <a:pt x="3" y="324"/>
                    </a:lnTo>
                    <a:lnTo>
                      <a:pt x="1" y="314"/>
                    </a:lnTo>
                    <a:lnTo>
                      <a:pt x="1" y="305"/>
                    </a:lnTo>
                    <a:lnTo>
                      <a:pt x="0" y="296"/>
                    </a:lnTo>
                    <a:lnTo>
                      <a:pt x="0" y="286"/>
                    </a:lnTo>
                    <a:lnTo>
                      <a:pt x="0" y="275"/>
                    </a:lnTo>
                    <a:lnTo>
                      <a:pt x="1" y="265"/>
                    </a:lnTo>
                    <a:lnTo>
                      <a:pt x="1" y="256"/>
                    </a:lnTo>
                    <a:lnTo>
                      <a:pt x="1" y="181"/>
                    </a:lnTo>
                    <a:lnTo>
                      <a:pt x="3" y="160"/>
                    </a:lnTo>
                    <a:lnTo>
                      <a:pt x="5" y="119"/>
                    </a:lnTo>
                    <a:lnTo>
                      <a:pt x="8" y="68"/>
                    </a:lnTo>
                    <a:lnTo>
                      <a:pt x="15" y="14"/>
                    </a:lnTo>
                    <a:lnTo>
                      <a:pt x="20" y="6"/>
                    </a:lnTo>
                    <a:lnTo>
                      <a:pt x="24" y="4"/>
                    </a:lnTo>
                    <a:lnTo>
                      <a:pt x="31" y="2"/>
                    </a:lnTo>
                    <a:lnTo>
                      <a:pt x="43" y="0"/>
                    </a:lnTo>
                    <a:lnTo>
                      <a:pt x="41" y="17"/>
                    </a:lnTo>
                    <a:lnTo>
                      <a:pt x="39" y="36"/>
                    </a:lnTo>
                    <a:lnTo>
                      <a:pt x="36" y="53"/>
                    </a:lnTo>
                    <a:lnTo>
                      <a:pt x="32" y="72"/>
                    </a:lnTo>
                    <a:lnTo>
                      <a:pt x="29" y="89"/>
                    </a:lnTo>
                    <a:lnTo>
                      <a:pt x="27" y="108"/>
                    </a:lnTo>
                    <a:lnTo>
                      <a:pt x="26" y="124"/>
                    </a:lnTo>
                    <a:lnTo>
                      <a:pt x="24" y="141"/>
                    </a:lnTo>
                    <a:lnTo>
                      <a:pt x="24" y="158"/>
                    </a:lnTo>
                    <a:lnTo>
                      <a:pt x="22" y="177"/>
                    </a:lnTo>
                    <a:lnTo>
                      <a:pt x="24" y="188"/>
                    </a:lnTo>
                    <a:lnTo>
                      <a:pt x="26" y="198"/>
                    </a:lnTo>
                    <a:lnTo>
                      <a:pt x="26" y="209"/>
                    </a:lnTo>
                    <a:lnTo>
                      <a:pt x="24" y="218"/>
                    </a:lnTo>
                    <a:lnTo>
                      <a:pt x="20" y="239"/>
                    </a:lnTo>
                    <a:lnTo>
                      <a:pt x="17" y="260"/>
                    </a:lnTo>
                    <a:lnTo>
                      <a:pt x="12" y="280"/>
                    </a:lnTo>
                    <a:lnTo>
                      <a:pt x="10" y="301"/>
                    </a:lnTo>
                    <a:lnTo>
                      <a:pt x="10" y="311"/>
                    </a:lnTo>
                    <a:lnTo>
                      <a:pt x="12" y="322"/>
                    </a:lnTo>
                    <a:lnTo>
                      <a:pt x="15" y="331"/>
                    </a:lnTo>
                    <a:lnTo>
                      <a:pt x="19" y="343"/>
                    </a:lnTo>
                    <a:lnTo>
                      <a:pt x="43" y="373"/>
                    </a:lnTo>
                    <a:lnTo>
                      <a:pt x="46" y="382"/>
                    </a:lnTo>
                    <a:lnTo>
                      <a:pt x="46" y="403"/>
                    </a:lnTo>
                    <a:lnTo>
                      <a:pt x="43" y="403"/>
                    </a:lnTo>
                    <a:close/>
                  </a:path>
                </a:pathLst>
              </a:custGeom>
              <a:solidFill>
                <a:srgbClr val="3BB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1" name="Freeform 5763"/>
              <p:cNvSpPr>
                <a:spLocks/>
              </p:cNvSpPr>
              <p:nvPr/>
            </p:nvSpPr>
            <p:spPr bwMode="auto">
              <a:xfrm>
                <a:off x="4252" y="1320"/>
                <a:ext cx="52" cy="79"/>
              </a:xfrm>
              <a:custGeom>
                <a:avLst/>
                <a:gdLst>
                  <a:gd name="T0" fmla="*/ 0 w 52"/>
                  <a:gd name="T1" fmla="*/ 79 h 79"/>
                  <a:gd name="T2" fmla="*/ 0 w 52"/>
                  <a:gd name="T3" fmla="*/ 75 h 79"/>
                  <a:gd name="T4" fmla="*/ 2 w 52"/>
                  <a:gd name="T5" fmla="*/ 69 h 79"/>
                  <a:gd name="T6" fmla="*/ 2 w 52"/>
                  <a:gd name="T7" fmla="*/ 63 h 79"/>
                  <a:gd name="T8" fmla="*/ 4 w 52"/>
                  <a:gd name="T9" fmla="*/ 58 h 79"/>
                  <a:gd name="T10" fmla="*/ 6 w 52"/>
                  <a:gd name="T11" fmla="*/ 52 h 79"/>
                  <a:gd name="T12" fmla="*/ 9 w 52"/>
                  <a:gd name="T13" fmla="*/ 47 h 79"/>
                  <a:gd name="T14" fmla="*/ 11 w 52"/>
                  <a:gd name="T15" fmla="*/ 43 h 79"/>
                  <a:gd name="T16" fmla="*/ 14 w 52"/>
                  <a:gd name="T17" fmla="*/ 37 h 79"/>
                  <a:gd name="T18" fmla="*/ 21 w 52"/>
                  <a:gd name="T19" fmla="*/ 30 h 79"/>
                  <a:gd name="T20" fmla="*/ 30 w 52"/>
                  <a:gd name="T21" fmla="*/ 24 h 79"/>
                  <a:gd name="T22" fmla="*/ 52 w 52"/>
                  <a:gd name="T23" fmla="*/ 0 h 79"/>
                  <a:gd name="T24" fmla="*/ 49 w 52"/>
                  <a:gd name="T25" fmla="*/ 35 h 79"/>
                  <a:gd name="T26" fmla="*/ 0 w 52"/>
                  <a:gd name="T27" fmla="*/ 79 h 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2" h="79">
                    <a:moveTo>
                      <a:pt x="0" y="79"/>
                    </a:moveTo>
                    <a:lnTo>
                      <a:pt x="0" y="75"/>
                    </a:lnTo>
                    <a:lnTo>
                      <a:pt x="2" y="69"/>
                    </a:lnTo>
                    <a:lnTo>
                      <a:pt x="2" y="63"/>
                    </a:lnTo>
                    <a:lnTo>
                      <a:pt x="4" y="58"/>
                    </a:lnTo>
                    <a:lnTo>
                      <a:pt x="6" y="52"/>
                    </a:lnTo>
                    <a:lnTo>
                      <a:pt x="9" y="47"/>
                    </a:lnTo>
                    <a:lnTo>
                      <a:pt x="11" y="43"/>
                    </a:lnTo>
                    <a:lnTo>
                      <a:pt x="14" y="37"/>
                    </a:lnTo>
                    <a:lnTo>
                      <a:pt x="21" y="30"/>
                    </a:lnTo>
                    <a:lnTo>
                      <a:pt x="30" y="24"/>
                    </a:lnTo>
                    <a:lnTo>
                      <a:pt x="52" y="0"/>
                    </a:lnTo>
                    <a:lnTo>
                      <a:pt x="49" y="35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6A9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2" name="Freeform 5764"/>
              <p:cNvSpPr>
                <a:spLocks/>
              </p:cNvSpPr>
              <p:nvPr/>
            </p:nvSpPr>
            <p:spPr bwMode="auto">
              <a:xfrm>
                <a:off x="4215" y="1243"/>
                <a:ext cx="43" cy="137"/>
              </a:xfrm>
              <a:custGeom>
                <a:avLst/>
                <a:gdLst>
                  <a:gd name="T0" fmla="*/ 32 w 43"/>
                  <a:gd name="T1" fmla="*/ 137 h 137"/>
                  <a:gd name="T2" fmla="*/ 29 w 43"/>
                  <a:gd name="T3" fmla="*/ 133 h 137"/>
                  <a:gd name="T4" fmla="*/ 17 w 43"/>
                  <a:gd name="T5" fmla="*/ 120 h 137"/>
                  <a:gd name="T6" fmla="*/ 13 w 43"/>
                  <a:gd name="T7" fmla="*/ 116 h 137"/>
                  <a:gd name="T8" fmla="*/ 10 w 43"/>
                  <a:gd name="T9" fmla="*/ 110 h 137"/>
                  <a:gd name="T10" fmla="*/ 6 w 43"/>
                  <a:gd name="T11" fmla="*/ 105 h 137"/>
                  <a:gd name="T12" fmla="*/ 3 w 43"/>
                  <a:gd name="T13" fmla="*/ 99 h 137"/>
                  <a:gd name="T14" fmla="*/ 1 w 43"/>
                  <a:gd name="T15" fmla="*/ 93 h 137"/>
                  <a:gd name="T16" fmla="*/ 0 w 43"/>
                  <a:gd name="T17" fmla="*/ 88 h 137"/>
                  <a:gd name="T18" fmla="*/ 0 w 43"/>
                  <a:gd name="T19" fmla="*/ 82 h 137"/>
                  <a:gd name="T20" fmla="*/ 0 w 43"/>
                  <a:gd name="T21" fmla="*/ 77 h 137"/>
                  <a:gd name="T22" fmla="*/ 0 w 43"/>
                  <a:gd name="T23" fmla="*/ 69 h 137"/>
                  <a:gd name="T24" fmla="*/ 0 w 43"/>
                  <a:gd name="T25" fmla="*/ 60 h 137"/>
                  <a:gd name="T26" fmla="*/ 0 w 43"/>
                  <a:gd name="T27" fmla="*/ 52 h 137"/>
                  <a:gd name="T28" fmla="*/ 1 w 43"/>
                  <a:gd name="T29" fmla="*/ 46 h 137"/>
                  <a:gd name="T30" fmla="*/ 3 w 43"/>
                  <a:gd name="T31" fmla="*/ 39 h 137"/>
                  <a:gd name="T32" fmla="*/ 5 w 43"/>
                  <a:gd name="T33" fmla="*/ 31 h 137"/>
                  <a:gd name="T34" fmla="*/ 8 w 43"/>
                  <a:gd name="T35" fmla="*/ 24 h 137"/>
                  <a:gd name="T36" fmla="*/ 10 w 43"/>
                  <a:gd name="T37" fmla="*/ 16 h 137"/>
                  <a:gd name="T38" fmla="*/ 17 w 43"/>
                  <a:gd name="T39" fmla="*/ 9 h 137"/>
                  <a:gd name="T40" fmla="*/ 22 w 43"/>
                  <a:gd name="T41" fmla="*/ 0 h 137"/>
                  <a:gd name="T42" fmla="*/ 25 w 43"/>
                  <a:gd name="T43" fmla="*/ 28 h 137"/>
                  <a:gd name="T44" fmla="*/ 27 w 43"/>
                  <a:gd name="T45" fmla="*/ 33 h 137"/>
                  <a:gd name="T46" fmla="*/ 27 w 43"/>
                  <a:gd name="T47" fmla="*/ 35 h 137"/>
                  <a:gd name="T48" fmla="*/ 32 w 43"/>
                  <a:gd name="T49" fmla="*/ 41 h 137"/>
                  <a:gd name="T50" fmla="*/ 32 w 43"/>
                  <a:gd name="T51" fmla="*/ 46 h 137"/>
                  <a:gd name="T52" fmla="*/ 36 w 43"/>
                  <a:gd name="T53" fmla="*/ 52 h 137"/>
                  <a:gd name="T54" fmla="*/ 43 w 43"/>
                  <a:gd name="T55" fmla="*/ 67 h 137"/>
                  <a:gd name="T56" fmla="*/ 43 w 43"/>
                  <a:gd name="T57" fmla="*/ 75 h 137"/>
                  <a:gd name="T58" fmla="*/ 43 w 43"/>
                  <a:gd name="T59" fmla="*/ 84 h 137"/>
                  <a:gd name="T60" fmla="*/ 43 w 43"/>
                  <a:gd name="T61" fmla="*/ 93 h 137"/>
                  <a:gd name="T62" fmla="*/ 43 w 43"/>
                  <a:gd name="T63" fmla="*/ 103 h 137"/>
                  <a:gd name="T64" fmla="*/ 41 w 43"/>
                  <a:gd name="T65" fmla="*/ 110 h 137"/>
                  <a:gd name="T66" fmla="*/ 39 w 43"/>
                  <a:gd name="T67" fmla="*/ 120 h 137"/>
                  <a:gd name="T68" fmla="*/ 37 w 43"/>
                  <a:gd name="T69" fmla="*/ 127 h 137"/>
                  <a:gd name="T70" fmla="*/ 34 w 43"/>
                  <a:gd name="T71" fmla="*/ 137 h 137"/>
                  <a:gd name="T72" fmla="*/ 32 w 43"/>
                  <a:gd name="T73" fmla="*/ 137 h 13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3" h="137">
                    <a:moveTo>
                      <a:pt x="32" y="137"/>
                    </a:moveTo>
                    <a:lnTo>
                      <a:pt x="29" y="133"/>
                    </a:lnTo>
                    <a:lnTo>
                      <a:pt x="17" y="120"/>
                    </a:lnTo>
                    <a:lnTo>
                      <a:pt x="13" y="116"/>
                    </a:lnTo>
                    <a:lnTo>
                      <a:pt x="10" y="110"/>
                    </a:lnTo>
                    <a:lnTo>
                      <a:pt x="6" y="105"/>
                    </a:lnTo>
                    <a:lnTo>
                      <a:pt x="3" y="99"/>
                    </a:lnTo>
                    <a:lnTo>
                      <a:pt x="1" y="93"/>
                    </a:lnTo>
                    <a:lnTo>
                      <a:pt x="0" y="88"/>
                    </a:lnTo>
                    <a:lnTo>
                      <a:pt x="0" y="82"/>
                    </a:lnTo>
                    <a:lnTo>
                      <a:pt x="0" y="77"/>
                    </a:lnTo>
                    <a:lnTo>
                      <a:pt x="0" y="69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3" y="39"/>
                    </a:lnTo>
                    <a:lnTo>
                      <a:pt x="5" y="31"/>
                    </a:lnTo>
                    <a:lnTo>
                      <a:pt x="8" y="24"/>
                    </a:lnTo>
                    <a:lnTo>
                      <a:pt x="10" y="16"/>
                    </a:lnTo>
                    <a:lnTo>
                      <a:pt x="17" y="9"/>
                    </a:lnTo>
                    <a:lnTo>
                      <a:pt x="22" y="0"/>
                    </a:lnTo>
                    <a:lnTo>
                      <a:pt x="25" y="28"/>
                    </a:lnTo>
                    <a:lnTo>
                      <a:pt x="27" y="33"/>
                    </a:lnTo>
                    <a:lnTo>
                      <a:pt x="27" y="35"/>
                    </a:lnTo>
                    <a:lnTo>
                      <a:pt x="32" y="41"/>
                    </a:lnTo>
                    <a:lnTo>
                      <a:pt x="32" y="46"/>
                    </a:lnTo>
                    <a:lnTo>
                      <a:pt x="36" y="52"/>
                    </a:lnTo>
                    <a:lnTo>
                      <a:pt x="43" y="67"/>
                    </a:lnTo>
                    <a:lnTo>
                      <a:pt x="43" y="75"/>
                    </a:lnTo>
                    <a:lnTo>
                      <a:pt x="43" y="84"/>
                    </a:lnTo>
                    <a:lnTo>
                      <a:pt x="43" y="93"/>
                    </a:lnTo>
                    <a:lnTo>
                      <a:pt x="43" y="103"/>
                    </a:lnTo>
                    <a:lnTo>
                      <a:pt x="41" y="110"/>
                    </a:lnTo>
                    <a:lnTo>
                      <a:pt x="39" y="120"/>
                    </a:lnTo>
                    <a:lnTo>
                      <a:pt x="37" y="127"/>
                    </a:lnTo>
                    <a:lnTo>
                      <a:pt x="34" y="137"/>
                    </a:lnTo>
                    <a:lnTo>
                      <a:pt x="32" y="137"/>
                    </a:lnTo>
                    <a:close/>
                  </a:path>
                </a:pathLst>
              </a:custGeom>
              <a:solidFill>
                <a:srgbClr val="3BB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3" name="Freeform 5765"/>
              <p:cNvSpPr>
                <a:spLocks/>
              </p:cNvSpPr>
              <p:nvPr/>
            </p:nvSpPr>
            <p:spPr bwMode="auto">
              <a:xfrm>
                <a:off x="4263" y="1201"/>
                <a:ext cx="55" cy="151"/>
              </a:xfrm>
              <a:custGeom>
                <a:avLst/>
                <a:gdLst>
                  <a:gd name="T0" fmla="*/ 0 w 55"/>
                  <a:gd name="T1" fmla="*/ 151 h 151"/>
                  <a:gd name="T2" fmla="*/ 0 w 55"/>
                  <a:gd name="T3" fmla="*/ 135 h 151"/>
                  <a:gd name="T4" fmla="*/ 0 w 55"/>
                  <a:gd name="T5" fmla="*/ 119 h 151"/>
                  <a:gd name="T6" fmla="*/ 0 w 55"/>
                  <a:gd name="T7" fmla="*/ 102 h 151"/>
                  <a:gd name="T8" fmla="*/ 3 w 55"/>
                  <a:gd name="T9" fmla="*/ 85 h 151"/>
                  <a:gd name="T10" fmla="*/ 8 w 55"/>
                  <a:gd name="T11" fmla="*/ 68 h 151"/>
                  <a:gd name="T12" fmla="*/ 17 w 55"/>
                  <a:gd name="T13" fmla="*/ 51 h 151"/>
                  <a:gd name="T14" fmla="*/ 27 w 55"/>
                  <a:gd name="T15" fmla="*/ 34 h 151"/>
                  <a:gd name="T16" fmla="*/ 38 w 55"/>
                  <a:gd name="T17" fmla="*/ 17 h 151"/>
                  <a:gd name="T18" fmla="*/ 51 w 55"/>
                  <a:gd name="T19" fmla="*/ 0 h 151"/>
                  <a:gd name="T20" fmla="*/ 53 w 55"/>
                  <a:gd name="T21" fmla="*/ 19 h 151"/>
                  <a:gd name="T22" fmla="*/ 55 w 55"/>
                  <a:gd name="T23" fmla="*/ 38 h 151"/>
                  <a:gd name="T24" fmla="*/ 55 w 55"/>
                  <a:gd name="T25" fmla="*/ 57 h 151"/>
                  <a:gd name="T26" fmla="*/ 53 w 55"/>
                  <a:gd name="T27" fmla="*/ 75 h 151"/>
                  <a:gd name="T28" fmla="*/ 51 w 55"/>
                  <a:gd name="T29" fmla="*/ 85 h 151"/>
                  <a:gd name="T30" fmla="*/ 48 w 55"/>
                  <a:gd name="T31" fmla="*/ 94 h 151"/>
                  <a:gd name="T32" fmla="*/ 45 w 55"/>
                  <a:gd name="T33" fmla="*/ 104 h 151"/>
                  <a:gd name="T34" fmla="*/ 39 w 55"/>
                  <a:gd name="T35" fmla="*/ 113 h 151"/>
                  <a:gd name="T36" fmla="*/ 34 w 55"/>
                  <a:gd name="T37" fmla="*/ 120 h 151"/>
                  <a:gd name="T38" fmla="*/ 27 w 55"/>
                  <a:gd name="T39" fmla="*/ 130 h 151"/>
                  <a:gd name="T40" fmla="*/ 19 w 55"/>
                  <a:gd name="T41" fmla="*/ 137 h 151"/>
                  <a:gd name="T42" fmla="*/ 10 w 55"/>
                  <a:gd name="T43" fmla="*/ 145 h 151"/>
                  <a:gd name="T44" fmla="*/ 0 w 55"/>
                  <a:gd name="T45" fmla="*/ 151 h 1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5" h="151">
                    <a:moveTo>
                      <a:pt x="0" y="151"/>
                    </a:moveTo>
                    <a:lnTo>
                      <a:pt x="0" y="135"/>
                    </a:lnTo>
                    <a:lnTo>
                      <a:pt x="0" y="119"/>
                    </a:lnTo>
                    <a:lnTo>
                      <a:pt x="0" y="102"/>
                    </a:lnTo>
                    <a:lnTo>
                      <a:pt x="3" y="85"/>
                    </a:lnTo>
                    <a:lnTo>
                      <a:pt x="8" y="68"/>
                    </a:lnTo>
                    <a:lnTo>
                      <a:pt x="17" y="51"/>
                    </a:lnTo>
                    <a:lnTo>
                      <a:pt x="27" y="34"/>
                    </a:lnTo>
                    <a:lnTo>
                      <a:pt x="38" y="17"/>
                    </a:lnTo>
                    <a:lnTo>
                      <a:pt x="51" y="0"/>
                    </a:lnTo>
                    <a:lnTo>
                      <a:pt x="53" y="19"/>
                    </a:lnTo>
                    <a:lnTo>
                      <a:pt x="55" y="38"/>
                    </a:lnTo>
                    <a:lnTo>
                      <a:pt x="55" y="57"/>
                    </a:lnTo>
                    <a:lnTo>
                      <a:pt x="53" y="75"/>
                    </a:lnTo>
                    <a:lnTo>
                      <a:pt x="51" y="85"/>
                    </a:lnTo>
                    <a:lnTo>
                      <a:pt x="48" y="94"/>
                    </a:lnTo>
                    <a:lnTo>
                      <a:pt x="45" y="104"/>
                    </a:lnTo>
                    <a:lnTo>
                      <a:pt x="39" y="113"/>
                    </a:lnTo>
                    <a:lnTo>
                      <a:pt x="34" y="120"/>
                    </a:lnTo>
                    <a:lnTo>
                      <a:pt x="27" y="130"/>
                    </a:lnTo>
                    <a:lnTo>
                      <a:pt x="19" y="137"/>
                    </a:lnTo>
                    <a:lnTo>
                      <a:pt x="10" y="14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3BB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4" name="Freeform 5766"/>
              <p:cNvSpPr>
                <a:spLocks/>
              </p:cNvSpPr>
              <p:nvPr/>
            </p:nvSpPr>
            <p:spPr bwMode="auto">
              <a:xfrm>
                <a:off x="4304" y="1303"/>
                <a:ext cx="31" cy="45"/>
              </a:xfrm>
              <a:custGeom>
                <a:avLst/>
                <a:gdLst>
                  <a:gd name="T0" fmla="*/ 0 w 31"/>
                  <a:gd name="T1" fmla="*/ 45 h 45"/>
                  <a:gd name="T2" fmla="*/ 12 w 31"/>
                  <a:gd name="T3" fmla="*/ 7 h 45"/>
                  <a:gd name="T4" fmla="*/ 17 w 31"/>
                  <a:gd name="T5" fmla="*/ 5 h 45"/>
                  <a:gd name="T6" fmla="*/ 22 w 31"/>
                  <a:gd name="T7" fmla="*/ 3 h 45"/>
                  <a:gd name="T8" fmla="*/ 31 w 31"/>
                  <a:gd name="T9" fmla="*/ 0 h 45"/>
                  <a:gd name="T10" fmla="*/ 12 w 31"/>
                  <a:gd name="T11" fmla="*/ 33 h 45"/>
                  <a:gd name="T12" fmla="*/ 0 w 31"/>
                  <a:gd name="T13" fmla="*/ 45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5">
                    <a:moveTo>
                      <a:pt x="0" y="45"/>
                    </a:moveTo>
                    <a:lnTo>
                      <a:pt x="12" y="7"/>
                    </a:lnTo>
                    <a:lnTo>
                      <a:pt x="17" y="5"/>
                    </a:lnTo>
                    <a:lnTo>
                      <a:pt x="22" y="3"/>
                    </a:lnTo>
                    <a:lnTo>
                      <a:pt x="31" y="0"/>
                    </a:lnTo>
                    <a:lnTo>
                      <a:pt x="12" y="3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3BB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5" name="Freeform 5767"/>
              <p:cNvSpPr>
                <a:spLocks/>
              </p:cNvSpPr>
              <p:nvPr/>
            </p:nvSpPr>
            <p:spPr bwMode="auto">
              <a:xfrm>
                <a:off x="4249" y="1156"/>
                <a:ext cx="36" cy="145"/>
              </a:xfrm>
              <a:custGeom>
                <a:avLst/>
                <a:gdLst>
                  <a:gd name="T0" fmla="*/ 9 w 36"/>
                  <a:gd name="T1" fmla="*/ 145 h 145"/>
                  <a:gd name="T2" fmla="*/ 7 w 36"/>
                  <a:gd name="T3" fmla="*/ 139 h 145"/>
                  <a:gd name="T4" fmla="*/ 5 w 36"/>
                  <a:gd name="T5" fmla="*/ 133 h 145"/>
                  <a:gd name="T6" fmla="*/ 2 w 36"/>
                  <a:gd name="T7" fmla="*/ 117 h 145"/>
                  <a:gd name="T8" fmla="*/ 0 w 36"/>
                  <a:gd name="T9" fmla="*/ 100 h 145"/>
                  <a:gd name="T10" fmla="*/ 2 w 36"/>
                  <a:gd name="T11" fmla="*/ 85 h 145"/>
                  <a:gd name="T12" fmla="*/ 5 w 36"/>
                  <a:gd name="T13" fmla="*/ 68 h 145"/>
                  <a:gd name="T14" fmla="*/ 9 w 36"/>
                  <a:gd name="T15" fmla="*/ 51 h 145"/>
                  <a:gd name="T16" fmla="*/ 15 w 36"/>
                  <a:gd name="T17" fmla="*/ 34 h 145"/>
                  <a:gd name="T18" fmla="*/ 24 w 36"/>
                  <a:gd name="T19" fmla="*/ 17 h 145"/>
                  <a:gd name="T20" fmla="*/ 34 w 36"/>
                  <a:gd name="T21" fmla="*/ 0 h 145"/>
                  <a:gd name="T22" fmla="*/ 36 w 36"/>
                  <a:gd name="T23" fmla="*/ 4 h 145"/>
                  <a:gd name="T24" fmla="*/ 36 w 36"/>
                  <a:gd name="T25" fmla="*/ 17 h 145"/>
                  <a:gd name="T26" fmla="*/ 29 w 36"/>
                  <a:gd name="T27" fmla="*/ 90 h 145"/>
                  <a:gd name="T28" fmla="*/ 9 w 36"/>
                  <a:gd name="T29" fmla="*/ 145 h 1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" h="145">
                    <a:moveTo>
                      <a:pt x="9" y="145"/>
                    </a:moveTo>
                    <a:lnTo>
                      <a:pt x="7" y="139"/>
                    </a:lnTo>
                    <a:lnTo>
                      <a:pt x="5" y="133"/>
                    </a:lnTo>
                    <a:lnTo>
                      <a:pt x="2" y="117"/>
                    </a:lnTo>
                    <a:lnTo>
                      <a:pt x="0" y="100"/>
                    </a:lnTo>
                    <a:lnTo>
                      <a:pt x="2" y="85"/>
                    </a:lnTo>
                    <a:lnTo>
                      <a:pt x="5" y="68"/>
                    </a:lnTo>
                    <a:lnTo>
                      <a:pt x="9" y="51"/>
                    </a:lnTo>
                    <a:lnTo>
                      <a:pt x="15" y="34"/>
                    </a:lnTo>
                    <a:lnTo>
                      <a:pt x="24" y="17"/>
                    </a:lnTo>
                    <a:lnTo>
                      <a:pt x="34" y="0"/>
                    </a:lnTo>
                    <a:lnTo>
                      <a:pt x="36" y="4"/>
                    </a:lnTo>
                    <a:lnTo>
                      <a:pt x="36" y="17"/>
                    </a:lnTo>
                    <a:lnTo>
                      <a:pt x="29" y="90"/>
                    </a:lnTo>
                    <a:lnTo>
                      <a:pt x="9" y="145"/>
                    </a:lnTo>
                    <a:close/>
                  </a:path>
                </a:pathLst>
              </a:custGeom>
              <a:solidFill>
                <a:srgbClr val="3BB2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6" name="Freeform 5768"/>
              <p:cNvSpPr>
                <a:spLocks/>
              </p:cNvSpPr>
              <p:nvPr/>
            </p:nvSpPr>
            <p:spPr bwMode="auto">
              <a:xfrm>
                <a:off x="4388" y="1209"/>
                <a:ext cx="26" cy="79"/>
              </a:xfrm>
              <a:custGeom>
                <a:avLst/>
                <a:gdLst>
                  <a:gd name="T0" fmla="*/ 9 w 26"/>
                  <a:gd name="T1" fmla="*/ 79 h 79"/>
                  <a:gd name="T2" fmla="*/ 7 w 26"/>
                  <a:gd name="T3" fmla="*/ 73 h 79"/>
                  <a:gd name="T4" fmla="*/ 4 w 26"/>
                  <a:gd name="T5" fmla="*/ 65 h 79"/>
                  <a:gd name="T6" fmla="*/ 2 w 26"/>
                  <a:gd name="T7" fmla="*/ 56 h 79"/>
                  <a:gd name="T8" fmla="*/ 0 w 26"/>
                  <a:gd name="T9" fmla="*/ 47 h 79"/>
                  <a:gd name="T10" fmla="*/ 0 w 26"/>
                  <a:gd name="T11" fmla="*/ 39 h 79"/>
                  <a:gd name="T12" fmla="*/ 2 w 26"/>
                  <a:gd name="T13" fmla="*/ 30 h 79"/>
                  <a:gd name="T14" fmla="*/ 2 w 26"/>
                  <a:gd name="T15" fmla="*/ 22 h 79"/>
                  <a:gd name="T16" fmla="*/ 4 w 26"/>
                  <a:gd name="T17" fmla="*/ 13 h 79"/>
                  <a:gd name="T18" fmla="*/ 4 w 26"/>
                  <a:gd name="T19" fmla="*/ 5 h 79"/>
                  <a:gd name="T20" fmla="*/ 7 w 26"/>
                  <a:gd name="T21" fmla="*/ 0 h 79"/>
                  <a:gd name="T22" fmla="*/ 18 w 26"/>
                  <a:gd name="T23" fmla="*/ 3 h 79"/>
                  <a:gd name="T24" fmla="*/ 21 w 26"/>
                  <a:gd name="T25" fmla="*/ 9 h 79"/>
                  <a:gd name="T26" fmla="*/ 25 w 26"/>
                  <a:gd name="T27" fmla="*/ 18 h 79"/>
                  <a:gd name="T28" fmla="*/ 26 w 26"/>
                  <a:gd name="T29" fmla="*/ 24 h 79"/>
                  <a:gd name="T30" fmla="*/ 26 w 26"/>
                  <a:gd name="T31" fmla="*/ 32 h 79"/>
                  <a:gd name="T32" fmla="*/ 25 w 26"/>
                  <a:gd name="T33" fmla="*/ 39 h 79"/>
                  <a:gd name="T34" fmla="*/ 23 w 26"/>
                  <a:gd name="T35" fmla="*/ 45 h 79"/>
                  <a:gd name="T36" fmla="*/ 21 w 26"/>
                  <a:gd name="T37" fmla="*/ 52 h 79"/>
                  <a:gd name="T38" fmla="*/ 19 w 26"/>
                  <a:gd name="T39" fmla="*/ 58 h 79"/>
                  <a:gd name="T40" fmla="*/ 16 w 26"/>
                  <a:gd name="T41" fmla="*/ 65 h 79"/>
                  <a:gd name="T42" fmla="*/ 13 w 26"/>
                  <a:gd name="T43" fmla="*/ 71 h 79"/>
                  <a:gd name="T44" fmla="*/ 9 w 26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6" h="79">
                    <a:moveTo>
                      <a:pt x="9" y="79"/>
                    </a:moveTo>
                    <a:lnTo>
                      <a:pt x="7" y="73"/>
                    </a:lnTo>
                    <a:lnTo>
                      <a:pt x="4" y="65"/>
                    </a:lnTo>
                    <a:lnTo>
                      <a:pt x="2" y="56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2" y="30"/>
                    </a:lnTo>
                    <a:lnTo>
                      <a:pt x="2" y="22"/>
                    </a:lnTo>
                    <a:lnTo>
                      <a:pt x="4" y="13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1" y="9"/>
                    </a:lnTo>
                    <a:lnTo>
                      <a:pt x="25" y="18"/>
                    </a:lnTo>
                    <a:lnTo>
                      <a:pt x="26" y="24"/>
                    </a:lnTo>
                    <a:lnTo>
                      <a:pt x="26" y="32"/>
                    </a:lnTo>
                    <a:lnTo>
                      <a:pt x="25" y="39"/>
                    </a:lnTo>
                    <a:lnTo>
                      <a:pt x="23" y="45"/>
                    </a:lnTo>
                    <a:lnTo>
                      <a:pt x="21" y="52"/>
                    </a:lnTo>
                    <a:lnTo>
                      <a:pt x="19" y="58"/>
                    </a:lnTo>
                    <a:lnTo>
                      <a:pt x="16" y="65"/>
                    </a:lnTo>
                    <a:lnTo>
                      <a:pt x="13" y="71"/>
                    </a:lnTo>
                    <a:lnTo>
                      <a:pt x="9" y="79"/>
                    </a:lnTo>
                    <a:close/>
                  </a:path>
                </a:pathLst>
              </a:custGeom>
              <a:solidFill>
                <a:srgbClr val="06A9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7" name="Freeform 5769"/>
              <p:cNvSpPr>
                <a:spLocks/>
              </p:cNvSpPr>
              <p:nvPr/>
            </p:nvSpPr>
            <p:spPr bwMode="auto">
              <a:xfrm>
                <a:off x="4227" y="993"/>
                <a:ext cx="20" cy="15"/>
              </a:xfrm>
              <a:custGeom>
                <a:avLst/>
                <a:gdLst>
                  <a:gd name="T0" fmla="*/ 0 w 20"/>
                  <a:gd name="T1" fmla="*/ 15 h 15"/>
                  <a:gd name="T2" fmla="*/ 8 w 20"/>
                  <a:gd name="T3" fmla="*/ 5 h 15"/>
                  <a:gd name="T4" fmla="*/ 17 w 20"/>
                  <a:gd name="T5" fmla="*/ 0 h 15"/>
                  <a:gd name="T6" fmla="*/ 20 w 20"/>
                  <a:gd name="T7" fmla="*/ 3 h 15"/>
                  <a:gd name="T8" fmla="*/ 13 w 20"/>
                  <a:gd name="T9" fmla="*/ 11 h 15"/>
                  <a:gd name="T10" fmla="*/ 0 w 20"/>
                  <a:gd name="T11" fmla="*/ 1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5">
                    <a:moveTo>
                      <a:pt x="0" y="15"/>
                    </a:moveTo>
                    <a:lnTo>
                      <a:pt x="8" y="5"/>
                    </a:lnTo>
                    <a:lnTo>
                      <a:pt x="17" y="0"/>
                    </a:lnTo>
                    <a:lnTo>
                      <a:pt x="20" y="3"/>
                    </a:lnTo>
                    <a:lnTo>
                      <a:pt x="13" y="1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6A9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928" name="Group 5770"/>
              <p:cNvGrpSpPr>
                <a:grpSpLocks/>
              </p:cNvGrpSpPr>
              <p:nvPr/>
            </p:nvGrpSpPr>
            <p:grpSpPr bwMode="auto">
              <a:xfrm>
                <a:off x="1920" y="1496"/>
                <a:ext cx="1920" cy="1934"/>
                <a:chOff x="2090" y="1207"/>
                <a:chExt cx="1920" cy="1934"/>
              </a:xfrm>
            </p:grpSpPr>
            <p:sp>
              <p:nvSpPr>
                <p:cNvPr id="10930" name="Freeform 5771"/>
                <p:cNvSpPr>
                  <a:spLocks/>
                </p:cNvSpPr>
                <p:nvPr/>
              </p:nvSpPr>
              <p:spPr bwMode="auto">
                <a:xfrm>
                  <a:off x="2970" y="1303"/>
                  <a:ext cx="544" cy="1836"/>
                </a:xfrm>
                <a:custGeom>
                  <a:avLst/>
                  <a:gdLst>
                    <a:gd name="T0" fmla="*/ 464 w 544"/>
                    <a:gd name="T1" fmla="*/ 765 h 1836"/>
                    <a:gd name="T2" fmla="*/ 415 w 544"/>
                    <a:gd name="T3" fmla="*/ 721 h 1836"/>
                    <a:gd name="T4" fmla="*/ 366 w 544"/>
                    <a:gd name="T5" fmla="*/ 844 h 1836"/>
                    <a:gd name="T6" fmla="*/ 273 w 544"/>
                    <a:gd name="T7" fmla="*/ 981 h 1836"/>
                    <a:gd name="T8" fmla="*/ 263 w 544"/>
                    <a:gd name="T9" fmla="*/ 1127 h 1836"/>
                    <a:gd name="T10" fmla="*/ 260 w 544"/>
                    <a:gd name="T11" fmla="*/ 1360 h 1836"/>
                    <a:gd name="T12" fmla="*/ 308 w 544"/>
                    <a:gd name="T13" fmla="*/ 1486 h 1836"/>
                    <a:gd name="T14" fmla="*/ 306 w 544"/>
                    <a:gd name="T15" fmla="*/ 1631 h 1836"/>
                    <a:gd name="T16" fmla="*/ 349 w 544"/>
                    <a:gd name="T17" fmla="*/ 1806 h 1836"/>
                    <a:gd name="T18" fmla="*/ 272 w 544"/>
                    <a:gd name="T19" fmla="*/ 1639 h 1836"/>
                    <a:gd name="T20" fmla="*/ 244 w 544"/>
                    <a:gd name="T21" fmla="*/ 1515 h 1836"/>
                    <a:gd name="T22" fmla="*/ 230 w 544"/>
                    <a:gd name="T23" fmla="*/ 1197 h 1836"/>
                    <a:gd name="T24" fmla="*/ 266 w 544"/>
                    <a:gd name="T25" fmla="*/ 817 h 1836"/>
                    <a:gd name="T26" fmla="*/ 254 w 544"/>
                    <a:gd name="T27" fmla="*/ 453 h 1836"/>
                    <a:gd name="T28" fmla="*/ 208 w 544"/>
                    <a:gd name="T29" fmla="*/ 479 h 1836"/>
                    <a:gd name="T30" fmla="*/ 170 w 544"/>
                    <a:gd name="T31" fmla="*/ 443 h 1836"/>
                    <a:gd name="T32" fmla="*/ 203 w 544"/>
                    <a:gd name="T33" fmla="*/ 381 h 1836"/>
                    <a:gd name="T34" fmla="*/ 137 w 544"/>
                    <a:gd name="T35" fmla="*/ 368 h 1836"/>
                    <a:gd name="T36" fmla="*/ 167 w 544"/>
                    <a:gd name="T37" fmla="*/ 314 h 1836"/>
                    <a:gd name="T38" fmla="*/ 218 w 544"/>
                    <a:gd name="T39" fmla="*/ 347 h 1836"/>
                    <a:gd name="T40" fmla="*/ 68 w 544"/>
                    <a:gd name="T41" fmla="*/ 336 h 1836"/>
                    <a:gd name="T42" fmla="*/ 3 w 544"/>
                    <a:gd name="T43" fmla="*/ 308 h 1836"/>
                    <a:gd name="T44" fmla="*/ 0 w 544"/>
                    <a:gd name="T45" fmla="*/ 265 h 1836"/>
                    <a:gd name="T46" fmla="*/ 55 w 544"/>
                    <a:gd name="T47" fmla="*/ 235 h 1836"/>
                    <a:gd name="T48" fmla="*/ 111 w 544"/>
                    <a:gd name="T49" fmla="*/ 259 h 1836"/>
                    <a:gd name="T50" fmla="*/ 41 w 544"/>
                    <a:gd name="T51" fmla="*/ 165 h 1836"/>
                    <a:gd name="T52" fmla="*/ 87 w 544"/>
                    <a:gd name="T53" fmla="*/ 148 h 1836"/>
                    <a:gd name="T54" fmla="*/ 136 w 544"/>
                    <a:gd name="T55" fmla="*/ 112 h 1836"/>
                    <a:gd name="T56" fmla="*/ 122 w 544"/>
                    <a:gd name="T57" fmla="*/ 186 h 1836"/>
                    <a:gd name="T58" fmla="*/ 161 w 544"/>
                    <a:gd name="T59" fmla="*/ 184 h 1836"/>
                    <a:gd name="T60" fmla="*/ 175 w 544"/>
                    <a:gd name="T61" fmla="*/ 112 h 1836"/>
                    <a:gd name="T62" fmla="*/ 261 w 544"/>
                    <a:gd name="T63" fmla="*/ 127 h 1836"/>
                    <a:gd name="T64" fmla="*/ 280 w 544"/>
                    <a:gd name="T65" fmla="*/ 127 h 1836"/>
                    <a:gd name="T66" fmla="*/ 258 w 544"/>
                    <a:gd name="T67" fmla="*/ 79 h 1836"/>
                    <a:gd name="T68" fmla="*/ 291 w 544"/>
                    <a:gd name="T69" fmla="*/ 15 h 1836"/>
                    <a:gd name="T70" fmla="*/ 340 w 544"/>
                    <a:gd name="T71" fmla="*/ 3 h 1836"/>
                    <a:gd name="T72" fmla="*/ 382 w 544"/>
                    <a:gd name="T73" fmla="*/ 52 h 1836"/>
                    <a:gd name="T74" fmla="*/ 323 w 544"/>
                    <a:gd name="T75" fmla="*/ 186 h 1836"/>
                    <a:gd name="T76" fmla="*/ 346 w 544"/>
                    <a:gd name="T77" fmla="*/ 268 h 1836"/>
                    <a:gd name="T78" fmla="*/ 394 w 544"/>
                    <a:gd name="T79" fmla="*/ 240 h 1836"/>
                    <a:gd name="T80" fmla="*/ 427 w 544"/>
                    <a:gd name="T81" fmla="*/ 182 h 1836"/>
                    <a:gd name="T82" fmla="*/ 489 w 544"/>
                    <a:gd name="T83" fmla="*/ 206 h 1836"/>
                    <a:gd name="T84" fmla="*/ 470 w 544"/>
                    <a:gd name="T85" fmla="*/ 250 h 1836"/>
                    <a:gd name="T86" fmla="*/ 389 w 544"/>
                    <a:gd name="T87" fmla="*/ 267 h 1836"/>
                    <a:gd name="T88" fmla="*/ 416 w 544"/>
                    <a:gd name="T89" fmla="*/ 319 h 1836"/>
                    <a:gd name="T90" fmla="*/ 483 w 544"/>
                    <a:gd name="T91" fmla="*/ 351 h 1836"/>
                    <a:gd name="T92" fmla="*/ 404 w 544"/>
                    <a:gd name="T93" fmla="*/ 345 h 1836"/>
                    <a:gd name="T94" fmla="*/ 451 w 544"/>
                    <a:gd name="T95" fmla="*/ 391 h 1836"/>
                    <a:gd name="T96" fmla="*/ 452 w 544"/>
                    <a:gd name="T97" fmla="*/ 462 h 1836"/>
                    <a:gd name="T98" fmla="*/ 406 w 544"/>
                    <a:gd name="T99" fmla="*/ 434 h 1836"/>
                    <a:gd name="T100" fmla="*/ 408 w 544"/>
                    <a:gd name="T101" fmla="*/ 372 h 1836"/>
                    <a:gd name="T102" fmla="*/ 356 w 544"/>
                    <a:gd name="T103" fmla="*/ 423 h 1836"/>
                    <a:gd name="T104" fmla="*/ 377 w 544"/>
                    <a:gd name="T105" fmla="*/ 334 h 1836"/>
                    <a:gd name="T106" fmla="*/ 335 w 544"/>
                    <a:gd name="T107" fmla="*/ 306 h 1836"/>
                    <a:gd name="T108" fmla="*/ 328 w 544"/>
                    <a:gd name="T109" fmla="*/ 438 h 1836"/>
                    <a:gd name="T110" fmla="*/ 328 w 544"/>
                    <a:gd name="T111" fmla="*/ 620 h 1836"/>
                    <a:gd name="T112" fmla="*/ 394 w 544"/>
                    <a:gd name="T113" fmla="*/ 688 h 1836"/>
                    <a:gd name="T114" fmla="*/ 402 w 544"/>
                    <a:gd name="T115" fmla="*/ 603 h 1836"/>
                    <a:gd name="T116" fmla="*/ 468 w 544"/>
                    <a:gd name="T117" fmla="*/ 550 h 1836"/>
                    <a:gd name="T118" fmla="*/ 430 w 544"/>
                    <a:gd name="T119" fmla="*/ 686 h 1836"/>
                    <a:gd name="T120" fmla="*/ 478 w 544"/>
                    <a:gd name="T121" fmla="*/ 688 h 1836"/>
                    <a:gd name="T122" fmla="*/ 544 w 544"/>
                    <a:gd name="T123" fmla="*/ 725 h 18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544" h="1836">
                      <a:moveTo>
                        <a:pt x="544" y="729"/>
                      </a:moveTo>
                      <a:lnTo>
                        <a:pt x="544" y="731"/>
                      </a:lnTo>
                      <a:lnTo>
                        <a:pt x="537" y="742"/>
                      </a:lnTo>
                      <a:lnTo>
                        <a:pt x="523" y="750"/>
                      </a:lnTo>
                      <a:lnTo>
                        <a:pt x="518" y="755"/>
                      </a:lnTo>
                      <a:lnTo>
                        <a:pt x="513" y="757"/>
                      </a:lnTo>
                      <a:lnTo>
                        <a:pt x="480" y="766"/>
                      </a:lnTo>
                      <a:lnTo>
                        <a:pt x="475" y="765"/>
                      </a:lnTo>
                      <a:lnTo>
                        <a:pt x="470" y="765"/>
                      </a:lnTo>
                      <a:lnTo>
                        <a:pt x="464" y="765"/>
                      </a:lnTo>
                      <a:lnTo>
                        <a:pt x="458" y="765"/>
                      </a:lnTo>
                      <a:lnTo>
                        <a:pt x="452" y="763"/>
                      </a:lnTo>
                      <a:lnTo>
                        <a:pt x="447" y="761"/>
                      </a:lnTo>
                      <a:lnTo>
                        <a:pt x="442" y="759"/>
                      </a:lnTo>
                      <a:lnTo>
                        <a:pt x="435" y="755"/>
                      </a:lnTo>
                      <a:lnTo>
                        <a:pt x="427" y="750"/>
                      </a:lnTo>
                      <a:lnTo>
                        <a:pt x="421" y="738"/>
                      </a:lnTo>
                      <a:lnTo>
                        <a:pt x="418" y="733"/>
                      </a:lnTo>
                      <a:lnTo>
                        <a:pt x="415" y="725"/>
                      </a:lnTo>
                      <a:lnTo>
                        <a:pt x="415" y="721"/>
                      </a:lnTo>
                      <a:lnTo>
                        <a:pt x="409" y="721"/>
                      </a:lnTo>
                      <a:lnTo>
                        <a:pt x="406" y="727"/>
                      </a:lnTo>
                      <a:lnTo>
                        <a:pt x="404" y="751"/>
                      </a:lnTo>
                      <a:lnTo>
                        <a:pt x="404" y="765"/>
                      </a:lnTo>
                      <a:lnTo>
                        <a:pt x="401" y="778"/>
                      </a:lnTo>
                      <a:lnTo>
                        <a:pt x="397" y="791"/>
                      </a:lnTo>
                      <a:lnTo>
                        <a:pt x="390" y="804"/>
                      </a:lnTo>
                      <a:lnTo>
                        <a:pt x="384" y="817"/>
                      </a:lnTo>
                      <a:lnTo>
                        <a:pt x="375" y="830"/>
                      </a:lnTo>
                      <a:lnTo>
                        <a:pt x="366" y="844"/>
                      </a:lnTo>
                      <a:lnTo>
                        <a:pt x="356" y="857"/>
                      </a:lnTo>
                      <a:lnTo>
                        <a:pt x="337" y="879"/>
                      </a:lnTo>
                      <a:lnTo>
                        <a:pt x="323" y="891"/>
                      </a:lnTo>
                      <a:lnTo>
                        <a:pt x="303" y="919"/>
                      </a:lnTo>
                      <a:lnTo>
                        <a:pt x="297" y="921"/>
                      </a:lnTo>
                      <a:lnTo>
                        <a:pt x="292" y="926"/>
                      </a:lnTo>
                      <a:lnTo>
                        <a:pt x="280" y="949"/>
                      </a:lnTo>
                      <a:lnTo>
                        <a:pt x="277" y="960"/>
                      </a:lnTo>
                      <a:lnTo>
                        <a:pt x="275" y="971"/>
                      </a:lnTo>
                      <a:lnTo>
                        <a:pt x="273" y="981"/>
                      </a:lnTo>
                      <a:lnTo>
                        <a:pt x="272" y="992"/>
                      </a:lnTo>
                      <a:lnTo>
                        <a:pt x="270" y="1003"/>
                      </a:lnTo>
                      <a:lnTo>
                        <a:pt x="268" y="1015"/>
                      </a:lnTo>
                      <a:lnTo>
                        <a:pt x="268" y="1026"/>
                      </a:lnTo>
                      <a:lnTo>
                        <a:pt x="266" y="1037"/>
                      </a:lnTo>
                      <a:lnTo>
                        <a:pt x="265" y="1078"/>
                      </a:lnTo>
                      <a:lnTo>
                        <a:pt x="265" y="1092"/>
                      </a:lnTo>
                      <a:lnTo>
                        <a:pt x="265" y="1103"/>
                      </a:lnTo>
                      <a:lnTo>
                        <a:pt x="263" y="1116"/>
                      </a:lnTo>
                      <a:lnTo>
                        <a:pt x="263" y="1127"/>
                      </a:lnTo>
                      <a:lnTo>
                        <a:pt x="263" y="1141"/>
                      </a:lnTo>
                      <a:lnTo>
                        <a:pt x="263" y="1152"/>
                      </a:lnTo>
                      <a:lnTo>
                        <a:pt x="263" y="1165"/>
                      </a:lnTo>
                      <a:lnTo>
                        <a:pt x="263" y="1176"/>
                      </a:lnTo>
                      <a:lnTo>
                        <a:pt x="263" y="1201"/>
                      </a:lnTo>
                      <a:lnTo>
                        <a:pt x="265" y="1204"/>
                      </a:lnTo>
                      <a:lnTo>
                        <a:pt x="265" y="1259"/>
                      </a:lnTo>
                      <a:lnTo>
                        <a:pt x="261" y="1312"/>
                      </a:lnTo>
                      <a:lnTo>
                        <a:pt x="260" y="1336"/>
                      </a:lnTo>
                      <a:lnTo>
                        <a:pt x="260" y="1360"/>
                      </a:lnTo>
                      <a:lnTo>
                        <a:pt x="260" y="1385"/>
                      </a:lnTo>
                      <a:lnTo>
                        <a:pt x="261" y="1409"/>
                      </a:lnTo>
                      <a:lnTo>
                        <a:pt x="263" y="1434"/>
                      </a:lnTo>
                      <a:lnTo>
                        <a:pt x="266" y="1458"/>
                      </a:lnTo>
                      <a:lnTo>
                        <a:pt x="270" y="1483"/>
                      </a:lnTo>
                      <a:lnTo>
                        <a:pt x="273" y="1505"/>
                      </a:lnTo>
                      <a:lnTo>
                        <a:pt x="279" y="1524"/>
                      </a:lnTo>
                      <a:lnTo>
                        <a:pt x="296" y="1439"/>
                      </a:lnTo>
                      <a:lnTo>
                        <a:pt x="301" y="1432"/>
                      </a:lnTo>
                      <a:lnTo>
                        <a:pt x="308" y="1486"/>
                      </a:lnTo>
                      <a:lnTo>
                        <a:pt x="306" y="1486"/>
                      </a:lnTo>
                      <a:lnTo>
                        <a:pt x="308" y="1490"/>
                      </a:lnTo>
                      <a:lnTo>
                        <a:pt x="308" y="1507"/>
                      </a:lnTo>
                      <a:lnTo>
                        <a:pt x="306" y="1526"/>
                      </a:lnTo>
                      <a:lnTo>
                        <a:pt x="304" y="1543"/>
                      </a:lnTo>
                      <a:lnTo>
                        <a:pt x="303" y="1562"/>
                      </a:lnTo>
                      <a:lnTo>
                        <a:pt x="301" y="1578"/>
                      </a:lnTo>
                      <a:lnTo>
                        <a:pt x="301" y="1595"/>
                      </a:lnTo>
                      <a:lnTo>
                        <a:pt x="303" y="1614"/>
                      </a:lnTo>
                      <a:lnTo>
                        <a:pt x="306" y="1631"/>
                      </a:lnTo>
                      <a:lnTo>
                        <a:pt x="309" y="1640"/>
                      </a:lnTo>
                      <a:lnTo>
                        <a:pt x="315" y="1657"/>
                      </a:lnTo>
                      <a:lnTo>
                        <a:pt x="323" y="1689"/>
                      </a:lnTo>
                      <a:lnTo>
                        <a:pt x="328" y="1706"/>
                      </a:lnTo>
                      <a:lnTo>
                        <a:pt x="332" y="1723"/>
                      </a:lnTo>
                      <a:lnTo>
                        <a:pt x="335" y="1740"/>
                      </a:lnTo>
                      <a:lnTo>
                        <a:pt x="339" y="1757"/>
                      </a:lnTo>
                      <a:lnTo>
                        <a:pt x="342" y="1774"/>
                      </a:lnTo>
                      <a:lnTo>
                        <a:pt x="346" y="1789"/>
                      </a:lnTo>
                      <a:lnTo>
                        <a:pt x="349" y="1806"/>
                      </a:lnTo>
                      <a:lnTo>
                        <a:pt x="353" y="1823"/>
                      </a:lnTo>
                      <a:lnTo>
                        <a:pt x="354" y="1828"/>
                      </a:lnTo>
                      <a:lnTo>
                        <a:pt x="354" y="1836"/>
                      </a:lnTo>
                      <a:lnTo>
                        <a:pt x="301" y="1836"/>
                      </a:lnTo>
                      <a:lnTo>
                        <a:pt x="299" y="1770"/>
                      </a:lnTo>
                      <a:lnTo>
                        <a:pt x="291" y="1718"/>
                      </a:lnTo>
                      <a:lnTo>
                        <a:pt x="289" y="1710"/>
                      </a:lnTo>
                      <a:lnTo>
                        <a:pt x="282" y="1687"/>
                      </a:lnTo>
                      <a:lnTo>
                        <a:pt x="277" y="1663"/>
                      </a:lnTo>
                      <a:lnTo>
                        <a:pt x="272" y="1639"/>
                      </a:lnTo>
                      <a:lnTo>
                        <a:pt x="266" y="1614"/>
                      </a:lnTo>
                      <a:lnTo>
                        <a:pt x="260" y="1590"/>
                      </a:lnTo>
                      <a:lnTo>
                        <a:pt x="253" y="1565"/>
                      </a:lnTo>
                      <a:lnTo>
                        <a:pt x="244" y="1543"/>
                      </a:lnTo>
                      <a:lnTo>
                        <a:pt x="230" y="1518"/>
                      </a:lnTo>
                      <a:lnTo>
                        <a:pt x="229" y="1507"/>
                      </a:lnTo>
                      <a:lnTo>
                        <a:pt x="227" y="1492"/>
                      </a:lnTo>
                      <a:lnTo>
                        <a:pt x="223" y="1484"/>
                      </a:lnTo>
                      <a:lnTo>
                        <a:pt x="227" y="1481"/>
                      </a:lnTo>
                      <a:lnTo>
                        <a:pt x="244" y="1515"/>
                      </a:lnTo>
                      <a:lnTo>
                        <a:pt x="249" y="1524"/>
                      </a:lnTo>
                      <a:lnTo>
                        <a:pt x="242" y="1484"/>
                      </a:lnTo>
                      <a:lnTo>
                        <a:pt x="237" y="1443"/>
                      </a:lnTo>
                      <a:lnTo>
                        <a:pt x="234" y="1402"/>
                      </a:lnTo>
                      <a:lnTo>
                        <a:pt x="230" y="1362"/>
                      </a:lnTo>
                      <a:lnTo>
                        <a:pt x="229" y="1321"/>
                      </a:lnTo>
                      <a:lnTo>
                        <a:pt x="227" y="1281"/>
                      </a:lnTo>
                      <a:lnTo>
                        <a:pt x="227" y="1240"/>
                      </a:lnTo>
                      <a:lnTo>
                        <a:pt x="227" y="1199"/>
                      </a:lnTo>
                      <a:lnTo>
                        <a:pt x="230" y="1197"/>
                      </a:lnTo>
                      <a:lnTo>
                        <a:pt x="229" y="1148"/>
                      </a:lnTo>
                      <a:lnTo>
                        <a:pt x="234" y="1016"/>
                      </a:lnTo>
                      <a:lnTo>
                        <a:pt x="235" y="1003"/>
                      </a:lnTo>
                      <a:lnTo>
                        <a:pt x="244" y="949"/>
                      </a:lnTo>
                      <a:lnTo>
                        <a:pt x="249" y="883"/>
                      </a:lnTo>
                      <a:lnTo>
                        <a:pt x="249" y="870"/>
                      </a:lnTo>
                      <a:lnTo>
                        <a:pt x="253" y="870"/>
                      </a:lnTo>
                      <a:lnTo>
                        <a:pt x="254" y="874"/>
                      </a:lnTo>
                      <a:lnTo>
                        <a:pt x="261" y="845"/>
                      </a:lnTo>
                      <a:lnTo>
                        <a:pt x="266" y="817"/>
                      </a:lnTo>
                      <a:lnTo>
                        <a:pt x="272" y="791"/>
                      </a:lnTo>
                      <a:lnTo>
                        <a:pt x="275" y="763"/>
                      </a:lnTo>
                      <a:lnTo>
                        <a:pt x="279" y="735"/>
                      </a:lnTo>
                      <a:lnTo>
                        <a:pt x="282" y="708"/>
                      </a:lnTo>
                      <a:lnTo>
                        <a:pt x="284" y="680"/>
                      </a:lnTo>
                      <a:lnTo>
                        <a:pt x="287" y="652"/>
                      </a:lnTo>
                      <a:lnTo>
                        <a:pt x="287" y="646"/>
                      </a:lnTo>
                      <a:lnTo>
                        <a:pt x="284" y="579"/>
                      </a:lnTo>
                      <a:lnTo>
                        <a:pt x="256" y="460"/>
                      </a:lnTo>
                      <a:lnTo>
                        <a:pt x="254" y="453"/>
                      </a:lnTo>
                      <a:lnTo>
                        <a:pt x="251" y="449"/>
                      </a:lnTo>
                      <a:lnTo>
                        <a:pt x="246" y="445"/>
                      </a:lnTo>
                      <a:lnTo>
                        <a:pt x="230" y="470"/>
                      </a:lnTo>
                      <a:lnTo>
                        <a:pt x="227" y="471"/>
                      </a:lnTo>
                      <a:lnTo>
                        <a:pt x="223" y="473"/>
                      </a:lnTo>
                      <a:lnTo>
                        <a:pt x="222" y="475"/>
                      </a:lnTo>
                      <a:lnTo>
                        <a:pt x="218" y="477"/>
                      </a:lnTo>
                      <a:lnTo>
                        <a:pt x="215" y="479"/>
                      </a:lnTo>
                      <a:lnTo>
                        <a:pt x="211" y="479"/>
                      </a:lnTo>
                      <a:lnTo>
                        <a:pt x="208" y="479"/>
                      </a:lnTo>
                      <a:lnTo>
                        <a:pt x="206" y="481"/>
                      </a:lnTo>
                      <a:lnTo>
                        <a:pt x="191" y="481"/>
                      </a:lnTo>
                      <a:lnTo>
                        <a:pt x="172" y="470"/>
                      </a:lnTo>
                      <a:lnTo>
                        <a:pt x="170" y="466"/>
                      </a:lnTo>
                      <a:lnTo>
                        <a:pt x="168" y="462"/>
                      </a:lnTo>
                      <a:lnTo>
                        <a:pt x="168" y="458"/>
                      </a:lnTo>
                      <a:lnTo>
                        <a:pt x="168" y="454"/>
                      </a:lnTo>
                      <a:lnTo>
                        <a:pt x="168" y="451"/>
                      </a:lnTo>
                      <a:lnTo>
                        <a:pt x="168" y="447"/>
                      </a:lnTo>
                      <a:lnTo>
                        <a:pt x="170" y="443"/>
                      </a:lnTo>
                      <a:lnTo>
                        <a:pt x="170" y="439"/>
                      </a:lnTo>
                      <a:lnTo>
                        <a:pt x="182" y="423"/>
                      </a:lnTo>
                      <a:lnTo>
                        <a:pt x="210" y="411"/>
                      </a:lnTo>
                      <a:lnTo>
                        <a:pt x="237" y="423"/>
                      </a:lnTo>
                      <a:lnTo>
                        <a:pt x="244" y="428"/>
                      </a:lnTo>
                      <a:lnTo>
                        <a:pt x="248" y="436"/>
                      </a:lnTo>
                      <a:lnTo>
                        <a:pt x="234" y="374"/>
                      </a:lnTo>
                      <a:lnTo>
                        <a:pt x="222" y="361"/>
                      </a:lnTo>
                      <a:lnTo>
                        <a:pt x="210" y="377"/>
                      </a:lnTo>
                      <a:lnTo>
                        <a:pt x="203" y="381"/>
                      </a:lnTo>
                      <a:lnTo>
                        <a:pt x="196" y="385"/>
                      </a:lnTo>
                      <a:lnTo>
                        <a:pt x="191" y="387"/>
                      </a:lnTo>
                      <a:lnTo>
                        <a:pt x="184" y="387"/>
                      </a:lnTo>
                      <a:lnTo>
                        <a:pt x="177" y="387"/>
                      </a:lnTo>
                      <a:lnTo>
                        <a:pt x="172" y="387"/>
                      </a:lnTo>
                      <a:lnTo>
                        <a:pt x="165" y="387"/>
                      </a:lnTo>
                      <a:lnTo>
                        <a:pt x="158" y="385"/>
                      </a:lnTo>
                      <a:lnTo>
                        <a:pt x="156" y="383"/>
                      </a:lnTo>
                      <a:lnTo>
                        <a:pt x="142" y="376"/>
                      </a:lnTo>
                      <a:lnTo>
                        <a:pt x="137" y="368"/>
                      </a:lnTo>
                      <a:lnTo>
                        <a:pt x="134" y="359"/>
                      </a:lnTo>
                      <a:lnTo>
                        <a:pt x="136" y="353"/>
                      </a:lnTo>
                      <a:lnTo>
                        <a:pt x="136" y="345"/>
                      </a:lnTo>
                      <a:lnTo>
                        <a:pt x="137" y="340"/>
                      </a:lnTo>
                      <a:lnTo>
                        <a:pt x="141" y="332"/>
                      </a:lnTo>
                      <a:lnTo>
                        <a:pt x="144" y="327"/>
                      </a:lnTo>
                      <a:lnTo>
                        <a:pt x="149" y="321"/>
                      </a:lnTo>
                      <a:lnTo>
                        <a:pt x="155" y="317"/>
                      </a:lnTo>
                      <a:lnTo>
                        <a:pt x="161" y="314"/>
                      </a:lnTo>
                      <a:lnTo>
                        <a:pt x="167" y="314"/>
                      </a:lnTo>
                      <a:lnTo>
                        <a:pt x="172" y="314"/>
                      </a:lnTo>
                      <a:lnTo>
                        <a:pt x="179" y="314"/>
                      </a:lnTo>
                      <a:lnTo>
                        <a:pt x="184" y="315"/>
                      </a:lnTo>
                      <a:lnTo>
                        <a:pt x="189" y="317"/>
                      </a:lnTo>
                      <a:lnTo>
                        <a:pt x="194" y="321"/>
                      </a:lnTo>
                      <a:lnTo>
                        <a:pt x="199" y="325"/>
                      </a:lnTo>
                      <a:lnTo>
                        <a:pt x="206" y="329"/>
                      </a:lnTo>
                      <a:lnTo>
                        <a:pt x="211" y="336"/>
                      </a:lnTo>
                      <a:lnTo>
                        <a:pt x="217" y="342"/>
                      </a:lnTo>
                      <a:lnTo>
                        <a:pt x="218" y="347"/>
                      </a:lnTo>
                      <a:lnTo>
                        <a:pt x="225" y="353"/>
                      </a:lnTo>
                      <a:lnTo>
                        <a:pt x="217" y="338"/>
                      </a:lnTo>
                      <a:lnTo>
                        <a:pt x="194" y="308"/>
                      </a:lnTo>
                      <a:lnTo>
                        <a:pt x="167" y="293"/>
                      </a:lnTo>
                      <a:lnTo>
                        <a:pt x="148" y="283"/>
                      </a:lnTo>
                      <a:lnTo>
                        <a:pt x="125" y="282"/>
                      </a:lnTo>
                      <a:lnTo>
                        <a:pt x="106" y="280"/>
                      </a:lnTo>
                      <a:lnTo>
                        <a:pt x="98" y="295"/>
                      </a:lnTo>
                      <a:lnTo>
                        <a:pt x="86" y="312"/>
                      </a:lnTo>
                      <a:lnTo>
                        <a:pt x="68" y="336"/>
                      </a:lnTo>
                      <a:lnTo>
                        <a:pt x="60" y="338"/>
                      </a:lnTo>
                      <a:lnTo>
                        <a:pt x="55" y="334"/>
                      </a:lnTo>
                      <a:lnTo>
                        <a:pt x="53" y="334"/>
                      </a:lnTo>
                      <a:lnTo>
                        <a:pt x="46" y="340"/>
                      </a:lnTo>
                      <a:lnTo>
                        <a:pt x="31" y="338"/>
                      </a:lnTo>
                      <a:lnTo>
                        <a:pt x="31" y="319"/>
                      </a:lnTo>
                      <a:lnTo>
                        <a:pt x="22" y="319"/>
                      </a:lnTo>
                      <a:lnTo>
                        <a:pt x="15" y="314"/>
                      </a:lnTo>
                      <a:lnTo>
                        <a:pt x="12" y="314"/>
                      </a:lnTo>
                      <a:lnTo>
                        <a:pt x="3" y="308"/>
                      </a:lnTo>
                      <a:lnTo>
                        <a:pt x="1" y="302"/>
                      </a:lnTo>
                      <a:lnTo>
                        <a:pt x="5" y="283"/>
                      </a:lnTo>
                      <a:lnTo>
                        <a:pt x="3" y="282"/>
                      </a:lnTo>
                      <a:lnTo>
                        <a:pt x="1" y="280"/>
                      </a:lnTo>
                      <a:lnTo>
                        <a:pt x="0" y="276"/>
                      </a:lnTo>
                      <a:lnTo>
                        <a:pt x="0" y="274"/>
                      </a:lnTo>
                      <a:lnTo>
                        <a:pt x="0" y="272"/>
                      </a:lnTo>
                      <a:lnTo>
                        <a:pt x="0" y="270"/>
                      </a:lnTo>
                      <a:lnTo>
                        <a:pt x="0" y="267"/>
                      </a:lnTo>
                      <a:lnTo>
                        <a:pt x="0" y="265"/>
                      </a:lnTo>
                      <a:lnTo>
                        <a:pt x="5" y="252"/>
                      </a:lnTo>
                      <a:lnTo>
                        <a:pt x="6" y="252"/>
                      </a:lnTo>
                      <a:lnTo>
                        <a:pt x="10" y="252"/>
                      </a:lnTo>
                      <a:lnTo>
                        <a:pt x="15" y="235"/>
                      </a:lnTo>
                      <a:lnTo>
                        <a:pt x="18" y="233"/>
                      </a:lnTo>
                      <a:lnTo>
                        <a:pt x="20" y="231"/>
                      </a:lnTo>
                      <a:lnTo>
                        <a:pt x="31" y="235"/>
                      </a:lnTo>
                      <a:lnTo>
                        <a:pt x="37" y="227"/>
                      </a:lnTo>
                      <a:lnTo>
                        <a:pt x="48" y="229"/>
                      </a:lnTo>
                      <a:lnTo>
                        <a:pt x="55" y="235"/>
                      </a:lnTo>
                      <a:lnTo>
                        <a:pt x="60" y="233"/>
                      </a:lnTo>
                      <a:lnTo>
                        <a:pt x="70" y="240"/>
                      </a:lnTo>
                      <a:lnTo>
                        <a:pt x="72" y="233"/>
                      </a:lnTo>
                      <a:lnTo>
                        <a:pt x="80" y="236"/>
                      </a:lnTo>
                      <a:lnTo>
                        <a:pt x="82" y="242"/>
                      </a:lnTo>
                      <a:lnTo>
                        <a:pt x="86" y="246"/>
                      </a:lnTo>
                      <a:lnTo>
                        <a:pt x="91" y="250"/>
                      </a:lnTo>
                      <a:lnTo>
                        <a:pt x="94" y="257"/>
                      </a:lnTo>
                      <a:lnTo>
                        <a:pt x="98" y="257"/>
                      </a:lnTo>
                      <a:lnTo>
                        <a:pt x="111" y="259"/>
                      </a:lnTo>
                      <a:lnTo>
                        <a:pt x="106" y="225"/>
                      </a:lnTo>
                      <a:lnTo>
                        <a:pt x="105" y="221"/>
                      </a:lnTo>
                      <a:lnTo>
                        <a:pt x="91" y="214"/>
                      </a:lnTo>
                      <a:lnTo>
                        <a:pt x="68" y="212"/>
                      </a:lnTo>
                      <a:lnTo>
                        <a:pt x="51" y="197"/>
                      </a:lnTo>
                      <a:lnTo>
                        <a:pt x="48" y="189"/>
                      </a:lnTo>
                      <a:lnTo>
                        <a:pt x="44" y="184"/>
                      </a:lnTo>
                      <a:lnTo>
                        <a:pt x="43" y="178"/>
                      </a:lnTo>
                      <a:lnTo>
                        <a:pt x="41" y="171"/>
                      </a:lnTo>
                      <a:lnTo>
                        <a:pt x="41" y="165"/>
                      </a:lnTo>
                      <a:lnTo>
                        <a:pt x="41" y="159"/>
                      </a:lnTo>
                      <a:lnTo>
                        <a:pt x="41" y="154"/>
                      </a:lnTo>
                      <a:lnTo>
                        <a:pt x="43" y="146"/>
                      </a:lnTo>
                      <a:lnTo>
                        <a:pt x="48" y="137"/>
                      </a:lnTo>
                      <a:lnTo>
                        <a:pt x="51" y="137"/>
                      </a:lnTo>
                      <a:lnTo>
                        <a:pt x="63" y="144"/>
                      </a:lnTo>
                      <a:lnTo>
                        <a:pt x="84" y="161"/>
                      </a:lnTo>
                      <a:lnTo>
                        <a:pt x="89" y="165"/>
                      </a:lnTo>
                      <a:lnTo>
                        <a:pt x="87" y="158"/>
                      </a:lnTo>
                      <a:lnTo>
                        <a:pt x="87" y="148"/>
                      </a:lnTo>
                      <a:lnTo>
                        <a:pt x="87" y="141"/>
                      </a:lnTo>
                      <a:lnTo>
                        <a:pt x="87" y="131"/>
                      </a:lnTo>
                      <a:lnTo>
                        <a:pt x="89" y="124"/>
                      </a:lnTo>
                      <a:lnTo>
                        <a:pt x="93" y="114"/>
                      </a:lnTo>
                      <a:lnTo>
                        <a:pt x="98" y="107"/>
                      </a:lnTo>
                      <a:lnTo>
                        <a:pt x="105" y="99"/>
                      </a:lnTo>
                      <a:lnTo>
                        <a:pt x="111" y="96"/>
                      </a:lnTo>
                      <a:lnTo>
                        <a:pt x="125" y="99"/>
                      </a:lnTo>
                      <a:lnTo>
                        <a:pt x="129" y="103"/>
                      </a:lnTo>
                      <a:lnTo>
                        <a:pt x="136" y="112"/>
                      </a:lnTo>
                      <a:lnTo>
                        <a:pt x="136" y="114"/>
                      </a:lnTo>
                      <a:lnTo>
                        <a:pt x="139" y="124"/>
                      </a:lnTo>
                      <a:lnTo>
                        <a:pt x="139" y="131"/>
                      </a:lnTo>
                      <a:lnTo>
                        <a:pt x="139" y="139"/>
                      </a:lnTo>
                      <a:lnTo>
                        <a:pt x="139" y="148"/>
                      </a:lnTo>
                      <a:lnTo>
                        <a:pt x="137" y="156"/>
                      </a:lnTo>
                      <a:lnTo>
                        <a:pt x="134" y="165"/>
                      </a:lnTo>
                      <a:lnTo>
                        <a:pt x="130" y="173"/>
                      </a:lnTo>
                      <a:lnTo>
                        <a:pt x="127" y="182"/>
                      </a:lnTo>
                      <a:lnTo>
                        <a:pt x="122" y="186"/>
                      </a:lnTo>
                      <a:lnTo>
                        <a:pt x="111" y="188"/>
                      </a:lnTo>
                      <a:lnTo>
                        <a:pt x="111" y="218"/>
                      </a:lnTo>
                      <a:lnTo>
                        <a:pt x="122" y="214"/>
                      </a:lnTo>
                      <a:lnTo>
                        <a:pt x="124" y="214"/>
                      </a:lnTo>
                      <a:lnTo>
                        <a:pt x="127" y="203"/>
                      </a:lnTo>
                      <a:lnTo>
                        <a:pt x="136" y="189"/>
                      </a:lnTo>
                      <a:lnTo>
                        <a:pt x="139" y="188"/>
                      </a:lnTo>
                      <a:lnTo>
                        <a:pt x="148" y="184"/>
                      </a:lnTo>
                      <a:lnTo>
                        <a:pt x="155" y="186"/>
                      </a:lnTo>
                      <a:lnTo>
                        <a:pt x="161" y="184"/>
                      </a:lnTo>
                      <a:lnTo>
                        <a:pt x="194" y="174"/>
                      </a:lnTo>
                      <a:lnTo>
                        <a:pt x="172" y="156"/>
                      </a:lnTo>
                      <a:lnTo>
                        <a:pt x="170" y="150"/>
                      </a:lnTo>
                      <a:lnTo>
                        <a:pt x="168" y="144"/>
                      </a:lnTo>
                      <a:lnTo>
                        <a:pt x="168" y="139"/>
                      </a:lnTo>
                      <a:lnTo>
                        <a:pt x="168" y="133"/>
                      </a:lnTo>
                      <a:lnTo>
                        <a:pt x="168" y="129"/>
                      </a:lnTo>
                      <a:lnTo>
                        <a:pt x="170" y="124"/>
                      </a:lnTo>
                      <a:lnTo>
                        <a:pt x="172" y="118"/>
                      </a:lnTo>
                      <a:lnTo>
                        <a:pt x="175" y="112"/>
                      </a:lnTo>
                      <a:lnTo>
                        <a:pt x="192" y="101"/>
                      </a:lnTo>
                      <a:lnTo>
                        <a:pt x="217" y="105"/>
                      </a:lnTo>
                      <a:lnTo>
                        <a:pt x="234" y="112"/>
                      </a:lnTo>
                      <a:lnTo>
                        <a:pt x="237" y="112"/>
                      </a:lnTo>
                      <a:lnTo>
                        <a:pt x="242" y="114"/>
                      </a:lnTo>
                      <a:lnTo>
                        <a:pt x="246" y="114"/>
                      </a:lnTo>
                      <a:lnTo>
                        <a:pt x="249" y="118"/>
                      </a:lnTo>
                      <a:lnTo>
                        <a:pt x="253" y="120"/>
                      </a:lnTo>
                      <a:lnTo>
                        <a:pt x="258" y="124"/>
                      </a:lnTo>
                      <a:lnTo>
                        <a:pt x="261" y="127"/>
                      </a:lnTo>
                      <a:lnTo>
                        <a:pt x="265" y="131"/>
                      </a:lnTo>
                      <a:lnTo>
                        <a:pt x="268" y="139"/>
                      </a:lnTo>
                      <a:lnTo>
                        <a:pt x="270" y="146"/>
                      </a:lnTo>
                      <a:lnTo>
                        <a:pt x="289" y="156"/>
                      </a:lnTo>
                      <a:lnTo>
                        <a:pt x="299" y="165"/>
                      </a:lnTo>
                      <a:lnTo>
                        <a:pt x="299" y="163"/>
                      </a:lnTo>
                      <a:lnTo>
                        <a:pt x="291" y="152"/>
                      </a:lnTo>
                      <a:lnTo>
                        <a:pt x="285" y="142"/>
                      </a:lnTo>
                      <a:lnTo>
                        <a:pt x="280" y="133"/>
                      </a:lnTo>
                      <a:lnTo>
                        <a:pt x="280" y="127"/>
                      </a:lnTo>
                      <a:lnTo>
                        <a:pt x="279" y="122"/>
                      </a:lnTo>
                      <a:lnTo>
                        <a:pt x="277" y="118"/>
                      </a:lnTo>
                      <a:lnTo>
                        <a:pt x="275" y="112"/>
                      </a:lnTo>
                      <a:lnTo>
                        <a:pt x="273" y="109"/>
                      </a:lnTo>
                      <a:lnTo>
                        <a:pt x="270" y="103"/>
                      </a:lnTo>
                      <a:lnTo>
                        <a:pt x="268" y="99"/>
                      </a:lnTo>
                      <a:lnTo>
                        <a:pt x="268" y="94"/>
                      </a:lnTo>
                      <a:lnTo>
                        <a:pt x="268" y="90"/>
                      </a:lnTo>
                      <a:lnTo>
                        <a:pt x="260" y="80"/>
                      </a:lnTo>
                      <a:lnTo>
                        <a:pt x="258" y="79"/>
                      </a:lnTo>
                      <a:lnTo>
                        <a:pt x="263" y="64"/>
                      </a:lnTo>
                      <a:lnTo>
                        <a:pt x="261" y="60"/>
                      </a:lnTo>
                      <a:lnTo>
                        <a:pt x="266" y="37"/>
                      </a:lnTo>
                      <a:lnTo>
                        <a:pt x="270" y="35"/>
                      </a:lnTo>
                      <a:lnTo>
                        <a:pt x="272" y="35"/>
                      </a:lnTo>
                      <a:lnTo>
                        <a:pt x="273" y="30"/>
                      </a:lnTo>
                      <a:lnTo>
                        <a:pt x="280" y="15"/>
                      </a:lnTo>
                      <a:lnTo>
                        <a:pt x="282" y="15"/>
                      </a:lnTo>
                      <a:lnTo>
                        <a:pt x="284" y="13"/>
                      </a:lnTo>
                      <a:lnTo>
                        <a:pt x="291" y="15"/>
                      </a:lnTo>
                      <a:lnTo>
                        <a:pt x="297" y="9"/>
                      </a:lnTo>
                      <a:lnTo>
                        <a:pt x="306" y="9"/>
                      </a:lnTo>
                      <a:lnTo>
                        <a:pt x="311" y="0"/>
                      </a:lnTo>
                      <a:lnTo>
                        <a:pt x="313" y="0"/>
                      </a:lnTo>
                      <a:lnTo>
                        <a:pt x="316" y="0"/>
                      </a:lnTo>
                      <a:lnTo>
                        <a:pt x="323" y="3"/>
                      </a:lnTo>
                      <a:lnTo>
                        <a:pt x="323" y="5"/>
                      </a:lnTo>
                      <a:lnTo>
                        <a:pt x="330" y="2"/>
                      </a:lnTo>
                      <a:lnTo>
                        <a:pt x="332" y="0"/>
                      </a:lnTo>
                      <a:lnTo>
                        <a:pt x="340" y="3"/>
                      </a:lnTo>
                      <a:lnTo>
                        <a:pt x="340" y="5"/>
                      </a:lnTo>
                      <a:lnTo>
                        <a:pt x="351" y="0"/>
                      </a:lnTo>
                      <a:lnTo>
                        <a:pt x="359" y="3"/>
                      </a:lnTo>
                      <a:lnTo>
                        <a:pt x="361" y="13"/>
                      </a:lnTo>
                      <a:lnTo>
                        <a:pt x="365" y="13"/>
                      </a:lnTo>
                      <a:lnTo>
                        <a:pt x="375" y="20"/>
                      </a:lnTo>
                      <a:lnTo>
                        <a:pt x="375" y="24"/>
                      </a:lnTo>
                      <a:lnTo>
                        <a:pt x="375" y="33"/>
                      </a:lnTo>
                      <a:lnTo>
                        <a:pt x="382" y="37"/>
                      </a:lnTo>
                      <a:lnTo>
                        <a:pt x="382" y="52"/>
                      </a:lnTo>
                      <a:lnTo>
                        <a:pt x="385" y="62"/>
                      </a:lnTo>
                      <a:lnTo>
                        <a:pt x="363" y="101"/>
                      </a:lnTo>
                      <a:lnTo>
                        <a:pt x="363" y="105"/>
                      </a:lnTo>
                      <a:lnTo>
                        <a:pt x="368" y="112"/>
                      </a:lnTo>
                      <a:lnTo>
                        <a:pt x="368" y="114"/>
                      </a:lnTo>
                      <a:lnTo>
                        <a:pt x="361" y="126"/>
                      </a:lnTo>
                      <a:lnTo>
                        <a:pt x="349" y="141"/>
                      </a:lnTo>
                      <a:lnTo>
                        <a:pt x="323" y="165"/>
                      </a:lnTo>
                      <a:lnTo>
                        <a:pt x="322" y="173"/>
                      </a:lnTo>
                      <a:lnTo>
                        <a:pt x="323" y="186"/>
                      </a:lnTo>
                      <a:lnTo>
                        <a:pt x="325" y="199"/>
                      </a:lnTo>
                      <a:lnTo>
                        <a:pt x="327" y="212"/>
                      </a:lnTo>
                      <a:lnTo>
                        <a:pt x="327" y="225"/>
                      </a:lnTo>
                      <a:lnTo>
                        <a:pt x="328" y="238"/>
                      </a:lnTo>
                      <a:lnTo>
                        <a:pt x="330" y="252"/>
                      </a:lnTo>
                      <a:lnTo>
                        <a:pt x="330" y="265"/>
                      </a:lnTo>
                      <a:lnTo>
                        <a:pt x="330" y="278"/>
                      </a:lnTo>
                      <a:lnTo>
                        <a:pt x="335" y="274"/>
                      </a:lnTo>
                      <a:lnTo>
                        <a:pt x="340" y="270"/>
                      </a:lnTo>
                      <a:lnTo>
                        <a:pt x="346" y="268"/>
                      </a:lnTo>
                      <a:lnTo>
                        <a:pt x="351" y="267"/>
                      </a:lnTo>
                      <a:lnTo>
                        <a:pt x="356" y="265"/>
                      </a:lnTo>
                      <a:lnTo>
                        <a:pt x="361" y="263"/>
                      </a:lnTo>
                      <a:lnTo>
                        <a:pt x="366" y="261"/>
                      </a:lnTo>
                      <a:lnTo>
                        <a:pt x="373" y="259"/>
                      </a:lnTo>
                      <a:lnTo>
                        <a:pt x="377" y="255"/>
                      </a:lnTo>
                      <a:lnTo>
                        <a:pt x="382" y="253"/>
                      </a:lnTo>
                      <a:lnTo>
                        <a:pt x="385" y="250"/>
                      </a:lnTo>
                      <a:lnTo>
                        <a:pt x="390" y="244"/>
                      </a:lnTo>
                      <a:lnTo>
                        <a:pt x="394" y="240"/>
                      </a:lnTo>
                      <a:lnTo>
                        <a:pt x="396" y="236"/>
                      </a:lnTo>
                      <a:lnTo>
                        <a:pt x="397" y="231"/>
                      </a:lnTo>
                      <a:lnTo>
                        <a:pt x="399" y="227"/>
                      </a:lnTo>
                      <a:lnTo>
                        <a:pt x="399" y="218"/>
                      </a:lnTo>
                      <a:lnTo>
                        <a:pt x="396" y="210"/>
                      </a:lnTo>
                      <a:lnTo>
                        <a:pt x="402" y="216"/>
                      </a:lnTo>
                      <a:lnTo>
                        <a:pt x="411" y="193"/>
                      </a:lnTo>
                      <a:lnTo>
                        <a:pt x="415" y="186"/>
                      </a:lnTo>
                      <a:lnTo>
                        <a:pt x="420" y="182"/>
                      </a:lnTo>
                      <a:lnTo>
                        <a:pt x="427" y="182"/>
                      </a:lnTo>
                      <a:lnTo>
                        <a:pt x="432" y="174"/>
                      </a:lnTo>
                      <a:lnTo>
                        <a:pt x="444" y="174"/>
                      </a:lnTo>
                      <a:lnTo>
                        <a:pt x="456" y="173"/>
                      </a:lnTo>
                      <a:lnTo>
                        <a:pt x="463" y="178"/>
                      </a:lnTo>
                      <a:lnTo>
                        <a:pt x="464" y="180"/>
                      </a:lnTo>
                      <a:lnTo>
                        <a:pt x="468" y="180"/>
                      </a:lnTo>
                      <a:lnTo>
                        <a:pt x="471" y="180"/>
                      </a:lnTo>
                      <a:lnTo>
                        <a:pt x="478" y="182"/>
                      </a:lnTo>
                      <a:lnTo>
                        <a:pt x="482" y="199"/>
                      </a:lnTo>
                      <a:lnTo>
                        <a:pt x="489" y="206"/>
                      </a:lnTo>
                      <a:lnTo>
                        <a:pt x="489" y="210"/>
                      </a:lnTo>
                      <a:lnTo>
                        <a:pt x="485" y="227"/>
                      </a:lnTo>
                      <a:lnTo>
                        <a:pt x="485" y="233"/>
                      </a:lnTo>
                      <a:lnTo>
                        <a:pt x="482" y="240"/>
                      </a:lnTo>
                      <a:lnTo>
                        <a:pt x="478" y="242"/>
                      </a:lnTo>
                      <a:lnTo>
                        <a:pt x="477" y="246"/>
                      </a:lnTo>
                      <a:lnTo>
                        <a:pt x="475" y="248"/>
                      </a:lnTo>
                      <a:lnTo>
                        <a:pt x="473" y="248"/>
                      </a:lnTo>
                      <a:lnTo>
                        <a:pt x="471" y="250"/>
                      </a:lnTo>
                      <a:lnTo>
                        <a:pt x="470" y="250"/>
                      </a:lnTo>
                      <a:lnTo>
                        <a:pt x="466" y="252"/>
                      </a:lnTo>
                      <a:lnTo>
                        <a:pt x="464" y="252"/>
                      </a:lnTo>
                      <a:lnTo>
                        <a:pt x="461" y="252"/>
                      </a:lnTo>
                      <a:lnTo>
                        <a:pt x="458" y="253"/>
                      </a:lnTo>
                      <a:lnTo>
                        <a:pt x="449" y="257"/>
                      </a:lnTo>
                      <a:lnTo>
                        <a:pt x="446" y="257"/>
                      </a:lnTo>
                      <a:lnTo>
                        <a:pt x="442" y="263"/>
                      </a:lnTo>
                      <a:lnTo>
                        <a:pt x="423" y="265"/>
                      </a:lnTo>
                      <a:lnTo>
                        <a:pt x="409" y="263"/>
                      </a:lnTo>
                      <a:lnTo>
                        <a:pt x="389" y="267"/>
                      </a:lnTo>
                      <a:lnTo>
                        <a:pt x="380" y="267"/>
                      </a:lnTo>
                      <a:lnTo>
                        <a:pt x="361" y="278"/>
                      </a:lnTo>
                      <a:lnTo>
                        <a:pt x="358" y="280"/>
                      </a:lnTo>
                      <a:lnTo>
                        <a:pt x="349" y="287"/>
                      </a:lnTo>
                      <a:lnTo>
                        <a:pt x="378" y="300"/>
                      </a:lnTo>
                      <a:lnTo>
                        <a:pt x="384" y="310"/>
                      </a:lnTo>
                      <a:lnTo>
                        <a:pt x="384" y="312"/>
                      </a:lnTo>
                      <a:lnTo>
                        <a:pt x="394" y="323"/>
                      </a:lnTo>
                      <a:lnTo>
                        <a:pt x="409" y="330"/>
                      </a:lnTo>
                      <a:lnTo>
                        <a:pt x="416" y="319"/>
                      </a:lnTo>
                      <a:lnTo>
                        <a:pt x="442" y="308"/>
                      </a:lnTo>
                      <a:lnTo>
                        <a:pt x="477" y="319"/>
                      </a:lnTo>
                      <a:lnTo>
                        <a:pt x="477" y="323"/>
                      </a:lnTo>
                      <a:lnTo>
                        <a:pt x="480" y="329"/>
                      </a:lnTo>
                      <a:lnTo>
                        <a:pt x="482" y="332"/>
                      </a:lnTo>
                      <a:lnTo>
                        <a:pt x="483" y="336"/>
                      </a:lnTo>
                      <a:lnTo>
                        <a:pt x="483" y="340"/>
                      </a:lnTo>
                      <a:lnTo>
                        <a:pt x="483" y="344"/>
                      </a:lnTo>
                      <a:lnTo>
                        <a:pt x="483" y="347"/>
                      </a:lnTo>
                      <a:lnTo>
                        <a:pt x="483" y="351"/>
                      </a:lnTo>
                      <a:lnTo>
                        <a:pt x="482" y="355"/>
                      </a:lnTo>
                      <a:lnTo>
                        <a:pt x="480" y="359"/>
                      </a:lnTo>
                      <a:lnTo>
                        <a:pt x="473" y="364"/>
                      </a:lnTo>
                      <a:lnTo>
                        <a:pt x="468" y="368"/>
                      </a:lnTo>
                      <a:lnTo>
                        <a:pt x="447" y="372"/>
                      </a:lnTo>
                      <a:lnTo>
                        <a:pt x="439" y="372"/>
                      </a:lnTo>
                      <a:lnTo>
                        <a:pt x="415" y="351"/>
                      </a:lnTo>
                      <a:lnTo>
                        <a:pt x="413" y="338"/>
                      </a:lnTo>
                      <a:lnTo>
                        <a:pt x="401" y="336"/>
                      </a:lnTo>
                      <a:lnTo>
                        <a:pt x="404" y="345"/>
                      </a:lnTo>
                      <a:lnTo>
                        <a:pt x="415" y="361"/>
                      </a:lnTo>
                      <a:lnTo>
                        <a:pt x="415" y="366"/>
                      </a:lnTo>
                      <a:lnTo>
                        <a:pt x="421" y="377"/>
                      </a:lnTo>
                      <a:lnTo>
                        <a:pt x="425" y="377"/>
                      </a:lnTo>
                      <a:lnTo>
                        <a:pt x="430" y="377"/>
                      </a:lnTo>
                      <a:lnTo>
                        <a:pt x="433" y="379"/>
                      </a:lnTo>
                      <a:lnTo>
                        <a:pt x="439" y="381"/>
                      </a:lnTo>
                      <a:lnTo>
                        <a:pt x="442" y="383"/>
                      </a:lnTo>
                      <a:lnTo>
                        <a:pt x="446" y="387"/>
                      </a:lnTo>
                      <a:lnTo>
                        <a:pt x="451" y="391"/>
                      </a:lnTo>
                      <a:lnTo>
                        <a:pt x="454" y="396"/>
                      </a:lnTo>
                      <a:lnTo>
                        <a:pt x="458" y="400"/>
                      </a:lnTo>
                      <a:lnTo>
                        <a:pt x="463" y="423"/>
                      </a:lnTo>
                      <a:lnTo>
                        <a:pt x="463" y="428"/>
                      </a:lnTo>
                      <a:lnTo>
                        <a:pt x="461" y="434"/>
                      </a:lnTo>
                      <a:lnTo>
                        <a:pt x="461" y="439"/>
                      </a:lnTo>
                      <a:lnTo>
                        <a:pt x="459" y="445"/>
                      </a:lnTo>
                      <a:lnTo>
                        <a:pt x="458" y="451"/>
                      </a:lnTo>
                      <a:lnTo>
                        <a:pt x="456" y="456"/>
                      </a:lnTo>
                      <a:lnTo>
                        <a:pt x="452" y="462"/>
                      </a:lnTo>
                      <a:lnTo>
                        <a:pt x="449" y="468"/>
                      </a:lnTo>
                      <a:lnTo>
                        <a:pt x="428" y="466"/>
                      </a:lnTo>
                      <a:lnTo>
                        <a:pt x="423" y="462"/>
                      </a:lnTo>
                      <a:lnTo>
                        <a:pt x="420" y="458"/>
                      </a:lnTo>
                      <a:lnTo>
                        <a:pt x="416" y="454"/>
                      </a:lnTo>
                      <a:lnTo>
                        <a:pt x="413" y="451"/>
                      </a:lnTo>
                      <a:lnTo>
                        <a:pt x="409" y="447"/>
                      </a:lnTo>
                      <a:lnTo>
                        <a:pt x="408" y="441"/>
                      </a:lnTo>
                      <a:lnTo>
                        <a:pt x="406" y="438"/>
                      </a:lnTo>
                      <a:lnTo>
                        <a:pt x="406" y="434"/>
                      </a:lnTo>
                      <a:lnTo>
                        <a:pt x="406" y="426"/>
                      </a:lnTo>
                      <a:lnTo>
                        <a:pt x="406" y="421"/>
                      </a:lnTo>
                      <a:lnTo>
                        <a:pt x="406" y="415"/>
                      </a:lnTo>
                      <a:lnTo>
                        <a:pt x="406" y="409"/>
                      </a:lnTo>
                      <a:lnTo>
                        <a:pt x="408" y="402"/>
                      </a:lnTo>
                      <a:lnTo>
                        <a:pt x="409" y="396"/>
                      </a:lnTo>
                      <a:lnTo>
                        <a:pt x="411" y="391"/>
                      </a:lnTo>
                      <a:lnTo>
                        <a:pt x="415" y="385"/>
                      </a:lnTo>
                      <a:lnTo>
                        <a:pt x="408" y="362"/>
                      </a:lnTo>
                      <a:lnTo>
                        <a:pt x="408" y="372"/>
                      </a:lnTo>
                      <a:lnTo>
                        <a:pt x="406" y="379"/>
                      </a:lnTo>
                      <a:lnTo>
                        <a:pt x="404" y="387"/>
                      </a:lnTo>
                      <a:lnTo>
                        <a:pt x="401" y="394"/>
                      </a:lnTo>
                      <a:lnTo>
                        <a:pt x="397" y="402"/>
                      </a:lnTo>
                      <a:lnTo>
                        <a:pt x="392" y="409"/>
                      </a:lnTo>
                      <a:lnTo>
                        <a:pt x="387" y="419"/>
                      </a:lnTo>
                      <a:lnTo>
                        <a:pt x="382" y="426"/>
                      </a:lnTo>
                      <a:lnTo>
                        <a:pt x="378" y="428"/>
                      </a:lnTo>
                      <a:lnTo>
                        <a:pt x="365" y="428"/>
                      </a:lnTo>
                      <a:lnTo>
                        <a:pt x="356" y="423"/>
                      </a:lnTo>
                      <a:lnTo>
                        <a:pt x="353" y="417"/>
                      </a:lnTo>
                      <a:lnTo>
                        <a:pt x="354" y="408"/>
                      </a:lnTo>
                      <a:lnTo>
                        <a:pt x="356" y="398"/>
                      </a:lnTo>
                      <a:lnTo>
                        <a:pt x="356" y="389"/>
                      </a:lnTo>
                      <a:lnTo>
                        <a:pt x="358" y="379"/>
                      </a:lnTo>
                      <a:lnTo>
                        <a:pt x="359" y="370"/>
                      </a:lnTo>
                      <a:lnTo>
                        <a:pt x="363" y="361"/>
                      </a:lnTo>
                      <a:lnTo>
                        <a:pt x="366" y="351"/>
                      </a:lnTo>
                      <a:lnTo>
                        <a:pt x="371" y="340"/>
                      </a:lnTo>
                      <a:lnTo>
                        <a:pt x="377" y="334"/>
                      </a:lnTo>
                      <a:lnTo>
                        <a:pt x="378" y="334"/>
                      </a:lnTo>
                      <a:lnTo>
                        <a:pt x="382" y="332"/>
                      </a:lnTo>
                      <a:lnTo>
                        <a:pt x="392" y="334"/>
                      </a:lnTo>
                      <a:lnTo>
                        <a:pt x="380" y="315"/>
                      </a:lnTo>
                      <a:lnTo>
                        <a:pt x="375" y="312"/>
                      </a:lnTo>
                      <a:lnTo>
                        <a:pt x="370" y="310"/>
                      </a:lnTo>
                      <a:lnTo>
                        <a:pt x="370" y="306"/>
                      </a:lnTo>
                      <a:lnTo>
                        <a:pt x="359" y="297"/>
                      </a:lnTo>
                      <a:lnTo>
                        <a:pt x="342" y="295"/>
                      </a:lnTo>
                      <a:lnTo>
                        <a:pt x="335" y="306"/>
                      </a:lnTo>
                      <a:lnTo>
                        <a:pt x="330" y="317"/>
                      </a:lnTo>
                      <a:lnTo>
                        <a:pt x="327" y="329"/>
                      </a:lnTo>
                      <a:lnTo>
                        <a:pt x="325" y="340"/>
                      </a:lnTo>
                      <a:lnTo>
                        <a:pt x="323" y="351"/>
                      </a:lnTo>
                      <a:lnTo>
                        <a:pt x="323" y="362"/>
                      </a:lnTo>
                      <a:lnTo>
                        <a:pt x="323" y="374"/>
                      </a:lnTo>
                      <a:lnTo>
                        <a:pt x="322" y="383"/>
                      </a:lnTo>
                      <a:lnTo>
                        <a:pt x="323" y="402"/>
                      </a:lnTo>
                      <a:lnTo>
                        <a:pt x="327" y="421"/>
                      </a:lnTo>
                      <a:lnTo>
                        <a:pt x="328" y="438"/>
                      </a:lnTo>
                      <a:lnTo>
                        <a:pt x="332" y="456"/>
                      </a:lnTo>
                      <a:lnTo>
                        <a:pt x="334" y="473"/>
                      </a:lnTo>
                      <a:lnTo>
                        <a:pt x="335" y="490"/>
                      </a:lnTo>
                      <a:lnTo>
                        <a:pt x="335" y="507"/>
                      </a:lnTo>
                      <a:lnTo>
                        <a:pt x="335" y="526"/>
                      </a:lnTo>
                      <a:lnTo>
                        <a:pt x="335" y="539"/>
                      </a:lnTo>
                      <a:lnTo>
                        <a:pt x="334" y="567"/>
                      </a:lnTo>
                      <a:lnTo>
                        <a:pt x="342" y="571"/>
                      </a:lnTo>
                      <a:lnTo>
                        <a:pt x="328" y="620"/>
                      </a:lnTo>
                      <a:lnTo>
                        <a:pt x="334" y="620"/>
                      </a:lnTo>
                      <a:lnTo>
                        <a:pt x="363" y="629"/>
                      </a:lnTo>
                      <a:lnTo>
                        <a:pt x="385" y="650"/>
                      </a:lnTo>
                      <a:lnTo>
                        <a:pt x="387" y="656"/>
                      </a:lnTo>
                      <a:lnTo>
                        <a:pt x="389" y="661"/>
                      </a:lnTo>
                      <a:lnTo>
                        <a:pt x="390" y="665"/>
                      </a:lnTo>
                      <a:lnTo>
                        <a:pt x="392" y="671"/>
                      </a:lnTo>
                      <a:lnTo>
                        <a:pt x="392" y="676"/>
                      </a:lnTo>
                      <a:lnTo>
                        <a:pt x="394" y="682"/>
                      </a:lnTo>
                      <a:lnTo>
                        <a:pt x="394" y="688"/>
                      </a:lnTo>
                      <a:lnTo>
                        <a:pt x="394" y="693"/>
                      </a:lnTo>
                      <a:lnTo>
                        <a:pt x="396" y="697"/>
                      </a:lnTo>
                      <a:lnTo>
                        <a:pt x="401" y="704"/>
                      </a:lnTo>
                      <a:lnTo>
                        <a:pt x="409" y="686"/>
                      </a:lnTo>
                      <a:lnTo>
                        <a:pt x="401" y="659"/>
                      </a:lnTo>
                      <a:lnTo>
                        <a:pt x="399" y="648"/>
                      </a:lnTo>
                      <a:lnTo>
                        <a:pt x="399" y="637"/>
                      </a:lnTo>
                      <a:lnTo>
                        <a:pt x="399" y="626"/>
                      </a:lnTo>
                      <a:lnTo>
                        <a:pt x="399" y="614"/>
                      </a:lnTo>
                      <a:lnTo>
                        <a:pt x="402" y="603"/>
                      </a:lnTo>
                      <a:lnTo>
                        <a:pt x="406" y="592"/>
                      </a:lnTo>
                      <a:lnTo>
                        <a:pt x="409" y="580"/>
                      </a:lnTo>
                      <a:lnTo>
                        <a:pt x="416" y="569"/>
                      </a:lnTo>
                      <a:lnTo>
                        <a:pt x="423" y="562"/>
                      </a:lnTo>
                      <a:lnTo>
                        <a:pt x="427" y="560"/>
                      </a:lnTo>
                      <a:lnTo>
                        <a:pt x="446" y="543"/>
                      </a:lnTo>
                      <a:lnTo>
                        <a:pt x="451" y="539"/>
                      </a:lnTo>
                      <a:lnTo>
                        <a:pt x="452" y="539"/>
                      </a:lnTo>
                      <a:lnTo>
                        <a:pt x="456" y="539"/>
                      </a:lnTo>
                      <a:lnTo>
                        <a:pt x="468" y="550"/>
                      </a:lnTo>
                      <a:lnTo>
                        <a:pt x="470" y="564"/>
                      </a:lnTo>
                      <a:lnTo>
                        <a:pt x="471" y="579"/>
                      </a:lnTo>
                      <a:lnTo>
                        <a:pt x="475" y="592"/>
                      </a:lnTo>
                      <a:lnTo>
                        <a:pt x="477" y="607"/>
                      </a:lnTo>
                      <a:lnTo>
                        <a:pt x="477" y="622"/>
                      </a:lnTo>
                      <a:lnTo>
                        <a:pt x="475" y="635"/>
                      </a:lnTo>
                      <a:lnTo>
                        <a:pt x="471" y="650"/>
                      </a:lnTo>
                      <a:lnTo>
                        <a:pt x="463" y="663"/>
                      </a:lnTo>
                      <a:lnTo>
                        <a:pt x="446" y="682"/>
                      </a:lnTo>
                      <a:lnTo>
                        <a:pt x="430" y="686"/>
                      </a:lnTo>
                      <a:lnTo>
                        <a:pt x="428" y="688"/>
                      </a:lnTo>
                      <a:lnTo>
                        <a:pt x="416" y="686"/>
                      </a:lnTo>
                      <a:lnTo>
                        <a:pt x="408" y="716"/>
                      </a:lnTo>
                      <a:lnTo>
                        <a:pt x="415" y="714"/>
                      </a:lnTo>
                      <a:lnTo>
                        <a:pt x="421" y="708"/>
                      </a:lnTo>
                      <a:lnTo>
                        <a:pt x="427" y="704"/>
                      </a:lnTo>
                      <a:lnTo>
                        <a:pt x="451" y="699"/>
                      </a:lnTo>
                      <a:lnTo>
                        <a:pt x="466" y="689"/>
                      </a:lnTo>
                      <a:lnTo>
                        <a:pt x="473" y="688"/>
                      </a:lnTo>
                      <a:lnTo>
                        <a:pt x="478" y="688"/>
                      </a:lnTo>
                      <a:lnTo>
                        <a:pt x="485" y="686"/>
                      </a:lnTo>
                      <a:lnTo>
                        <a:pt x="490" y="688"/>
                      </a:lnTo>
                      <a:lnTo>
                        <a:pt x="497" y="688"/>
                      </a:lnTo>
                      <a:lnTo>
                        <a:pt x="502" y="689"/>
                      </a:lnTo>
                      <a:lnTo>
                        <a:pt x="509" y="693"/>
                      </a:lnTo>
                      <a:lnTo>
                        <a:pt x="514" y="695"/>
                      </a:lnTo>
                      <a:lnTo>
                        <a:pt x="520" y="697"/>
                      </a:lnTo>
                      <a:lnTo>
                        <a:pt x="525" y="703"/>
                      </a:lnTo>
                      <a:lnTo>
                        <a:pt x="539" y="710"/>
                      </a:lnTo>
                      <a:lnTo>
                        <a:pt x="544" y="725"/>
                      </a:lnTo>
                      <a:lnTo>
                        <a:pt x="544" y="729"/>
                      </a:lnTo>
                      <a:close/>
                    </a:path>
                  </a:pathLst>
                </a:custGeom>
                <a:solidFill>
                  <a:srgbClr val="798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1" name="Freeform 5772"/>
                <p:cNvSpPr>
                  <a:spLocks/>
                </p:cNvSpPr>
                <p:nvPr/>
              </p:nvSpPr>
              <p:spPr bwMode="auto">
                <a:xfrm>
                  <a:off x="2970" y="1303"/>
                  <a:ext cx="544" cy="1836"/>
                </a:xfrm>
                <a:custGeom>
                  <a:avLst/>
                  <a:gdLst>
                    <a:gd name="T0" fmla="*/ 464 w 544"/>
                    <a:gd name="T1" fmla="*/ 765 h 1836"/>
                    <a:gd name="T2" fmla="*/ 415 w 544"/>
                    <a:gd name="T3" fmla="*/ 721 h 1836"/>
                    <a:gd name="T4" fmla="*/ 366 w 544"/>
                    <a:gd name="T5" fmla="*/ 844 h 1836"/>
                    <a:gd name="T6" fmla="*/ 273 w 544"/>
                    <a:gd name="T7" fmla="*/ 981 h 1836"/>
                    <a:gd name="T8" fmla="*/ 263 w 544"/>
                    <a:gd name="T9" fmla="*/ 1127 h 1836"/>
                    <a:gd name="T10" fmla="*/ 260 w 544"/>
                    <a:gd name="T11" fmla="*/ 1360 h 1836"/>
                    <a:gd name="T12" fmla="*/ 308 w 544"/>
                    <a:gd name="T13" fmla="*/ 1486 h 1836"/>
                    <a:gd name="T14" fmla="*/ 306 w 544"/>
                    <a:gd name="T15" fmla="*/ 1631 h 1836"/>
                    <a:gd name="T16" fmla="*/ 349 w 544"/>
                    <a:gd name="T17" fmla="*/ 1806 h 1836"/>
                    <a:gd name="T18" fmla="*/ 272 w 544"/>
                    <a:gd name="T19" fmla="*/ 1639 h 1836"/>
                    <a:gd name="T20" fmla="*/ 244 w 544"/>
                    <a:gd name="T21" fmla="*/ 1515 h 1836"/>
                    <a:gd name="T22" fmla="*/ 230 w 544"/>
                    <a:gd name="T23" fmla="*/ 1197 h 1836"/>
                    <a:gd name="T24" fmla="*/ 266 w 544"/>
                    <a:gd name="T25" fmla="*/ 817 h 1836"/>
                    <a:gd name="T26" fmla="*/ 254 w 544"/>
                    <a:gd name="T27" fmla="*/ 453 h 1836"/>
                    <a:gd name="T28" fmla="*/ 208 w 544"/>
                    <a:gd name="T29" fmla="*/ 479 h 1836"/>
                    <a:gd name="T30" fmla="*/ 170 w 544"/>
                    <a:gd name="T31" fmla="*/ 443 h 1836"/>
                    <a:gd name="T32" fmla="*/ 203 w 544"/>
                    <a:gd name="T33" fmla="*/ 381 h 1836"/>
                    <a:gd name="T34" fmla="*/ 137 w 544"/>
                    <a:gd name="T35" fmla="*/ 368 h 1836"/>
                    <a:gd name="T36" fmla="*/ 167 w 544"/>
                    <a:gd name="T37" fmla="*/ 314 h 1836"/>
                    <a:gd name="T38" fmla="*/ 218 w 544"/>
                    <a:gd name="T39" fmla="*/ 347 h 1836"/>
                    <a:gd name="T40" fmla="*/ 68 w 544"/>
                    <a:gd name="T41" fmla="*/ 336 h 1836"/>
                    <a:gd name="T42" fmla="*/ 3 w 544"/>
                    <a:gd name="T43" fmla="*/ 308 h 1836"/>
                    <a:gd name="T44" fmla="*/ 0 w 544"/>
                    <a:gd name="T45" fmla="*/ 265 h 1836"/>
                    <a:gd name="T46" fmla="*/ 55 w 544"/>
                    <a:gd name="T47" fmla="*/ 235 h 1836"/>
                    <a:gd name="T48" fmla="*/ 111 w 544"/>
                    <a:gd name="T49" fmla="*/ 259 h 1836"/>
                    <a:gd name="T50" fmla="*/ 41 w 544"/>
                    <a:gd name="T51" fmla="*/ 165 h 1836"/>
                    <a:gd name="T52" fmla="*/ 87 w 544"/>
                    <a:gd name="T53" fmla="*/ 148 h 1836"/>
                    <a:gd name="T54" fmla="*/ 136 w 544"/>
                    <a:gd name="T55" fmla="*/ 112 h 1836"/>
                    <a:gd name="T56" fmla="*/ 122 w 544"/>
                    <a:gd name="T57" fmla="*/ 186 h 1836"/>
                    <a:gd name="T58" fmla="*/ 161 w 544"/>
                    <a:gd name="T59" fmla="*/ 184 h 1836"/>
                    <a:gd name="T60" fmla="*/ 175 w 544"/>
                    <a:gd name="T61" fmla="*/ 112 h 1836"/>
                    <a:gd name="T62" fmla="*/ 261 w 544"/>
                    <a:gd name="T63" fmla="*/ 127 h 1836"/>
                    <a:gd name="T64" fmla="*/ 280 w 544"/>
                    <a:gd name="T65" fmla="*/ 127 h 1836"/>
                    <a:gd name="T66" fmla="*/ 258 w 544"/>
                    <a:gd name="T67" fmla="*/ 79 h 1836"/>
                    <a:gd name="T68" fmla="*/ 291 w 544"/>
                    <a:gd name="T69" fmla="*/ 15 h 1836"/>
                    <a:gd name="T70" fmla="*/ 340 w 544"/>
                    <a:gd name="T71" fmla="*/ 3 h 1836"/>
                    <a:gd name="T72" fmla="*/ 382 w 544"/>
                    <a:gd name="T73" fmla="*/ 52 h 1836"/>
                    <a:gd name="T74" fmla="*/ 323 w 544"/>
                    <a:gd name="T75" fmla="*/ 186 h 1836"/>
                    <a:gd name="T76" fmla="*/ 346 w 544"/>
                    <a:gd name="T77" fmla="*/ 268 h 1836"/>
                    <a:gd name="T78" fmla="*/ 394 w 544"/>
                    <a:gd name="T79" fmla="*/ 240 h 1836"/>
                    <a:gd name="T80" fmla="*/ 427 w 544"/>
                    <a:gd name="T81" fmla="*/ 182 h 1836"/>
                    <a:gd name="T82" fmla="*/ 489 w 544"/>
                    <a:gd name="T83" fmla="*/ 206 h 1836"/>
                    <a:gd name="T84" fmla="*/ 470 w 544"/>
                    <a:gd name="T85" fmla="*/ 250 h 1836"/>
                    <a:gd name="T86" fmla="*/ 389 w 544"/>
                    <a:gd name="T87" fmla="*/ 267 h 1836"/>
                    <a:gd name="T88" fmla="*/ 416 w 544"/>
                    <a:gd name="T89" fmla="*/ 319 h 1836"/>
                    <a:gd name="T90" fmla="*/ 483 w 544"/>
                    <a:gd name="T91" fmla="*/ 351 h 1836"/>
                    <a:gd name="T92" fmla="*/ 404 w 544"/>
                    <a:gd name="T93" fmla="*/ 345 h 1836"/>
                    <a:gd name="T94" fmla="*/ 451 w 544"/>
                    <a:gd name="T95" fmla="*/ 391 h 1836"/>
                    <a:gd name="T96" fmla="*/ 452 w 544"/>
                    <a:gd name="T97" fmla="*/ 462 h 1836"/>
                    <a:gd name="T98" fmla="*/ 406 w 544"/>
                    <a:gd name="T99" fmla="*/ 434 h 1836"/>
                    <a:gd name="T100" fmla="*/ 408 w 544"/>
                    <a:gd name="T101" fmla="*/ 372 h 1836"/>
                    <a:gd name="T102" fmla="*/ 356 w 544"/>
                    <a:gd name="T103" fmla="*/ 423 h 1836"/>
                    <a:gd name="T104" fmla="*/ 377 w 544"/>
                    <a:gd name="T105" fmla="*/ 334 h 1836"/>
                    <a:gd name="T106" fmla="*/ 335 w 544"/>
                    <a:gd name="T107" fmla="*/ 306 h 1836"/>
                    <a:gd name="T108" fmla="*/ 328 w 544"/>
                    <a:gd name="T109" fmla="*/ 438 h 1836"/>
                    <a:gd name="T110" fmla="*/ 328 w 544"/>
                    <a:gd name="T111" fmla="*/ 620 h 1836"/>
                    <a:gd name="T112" fmla="*/ 394 w 544"/>
                    <a:gd name="T113" fmla="*/ 688 h 1836"/>
                    <a:gd name="T114" fmla="*/ 402 w 544"/>
                    <a:gd name="T115" fmla="*/ 603 h 1836"/>
                    <a:gd name="T116" fmla="*/ 468 w 544"/>
                    <a:gd name="T117" fmla="*/ 550 h 1836"/>
                    <a:gd name="T118" fmla="*/ 430 w 544"/>
                    <a:gd name="T119" fmla="*/ 686 h 1836"/>
                    <a:gd name="T120" fmla="*/ 478 w 544"/>
                    <a:gd name="T121" fmla="*/ 688 h 1836"/>
                    <a:gd name="T122" fmla="*/ 544 w 544"/>
                    <a:gd name="T123" fmla="*/ 725 h 18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544" h="1836">
                      <a:moveTo>
                        <a:pt x="544" y="729"/>
                      </a:moveTo>
                      <a:lnTo>
                        <a:pt x="544" y="731"/>
                      </a:lnTo>
                      <a:lnTo>
                        <a:pt x="537" y="742"/>
                      </a:lnTo>
                      <a:lnTo>
                        <a:pt x="523" y="750"/>
                      </a:lnTo>
                      <a:lnTo>
                        <a:pt x="518" y="755"/>
                      </a:lnTo>
                      <a:lnTo>
                        <a:pt x="513" y="757"/>
                      </a:lnTo>
                      <a:lnTo>
                        <a:pt x="480" y="766"/>
                      </a:lnTo>
                      <a:lnTo>
                        <a:pt x="475" y="765"/>
                      </a:lnTo>
                      <a:lnTo>
                        <a:pt x="470" y="765"/>
                      </a:lnTo>
                      <a:lnTo>
                        <a:pt x="464" y="765"/>
                      </a:lnTo>
                      <a:lnTo>
                        <a:pt x="458" y="765"/>
                      </a:lnTo>
                      <a:lnTo>
                        <a:pt x="452" y="763"/>
                      </a:lnTo>
                      <a:lnTo>
                        <a:pt x="447" y="761"/>
                      </a:lnTo>
                      <a:lnTo>
                        <a:pt x="442" y="759"/>
                      </a:lnTo>
                      <a:lnTo>
                        <a:pt x="435" y="755"/>
                      </a:lnTo>
                      <a:lnTo>
                        <a:pt x="427" y="750"/>
                      </a:lnTo>
                      <a:lnTo>
                        <a:pt x="421" y="738"/>
                      </a:lnTo>
                      <a:lnTo>
                        <a:pt x="418" y="733"/>
                      </a:lnTo>
                      <a:lnTo>
                        <a:pt x="415" y="725"/>
                      </a:lnTo>
                      <a:lnTo>
                        <a:pt x="415" y="721"/>
                      </a:lnTo>
                      <a:lnTo>
                        <a:pt x="409" y="721"/>
                      </a:lnTo>
                      <a:lnTo>
                        <a:pt x="406" y="727"/>
                      </a:lnTo>
                      <a:lnTo>
                        <a:pt x="404" y="751"/>
                      </a:lnTo>
                      <a:lnTo>
                        <a:pt x="404" y="765"/>
                      </a:lnTo>
                      <a:lnTo>
                        <a:pt x="401" y="778"/>
                      </a:lnTo>
                      <a:lnTo>
                        <a:pt x="397" y="791"/>
                      </a:lnTo>
                      <a:lnTo>
                        <a:pt x="390" y="804"/>
                      </a:lnTo>
                      <a:lnTo>
                        <a:pt x="384" y="817"/>
                      </a:lnTo>
                      <a:lnTo>
                        <a:pt x="375" y="830"/>
                      </a:lnTo>
                      <a:lnTo>
                        <a:pt x="366" y="844"/>
                      </a:lnTo>
                      <a:lnTo>
                        <a:pt x="356" y="857"/>
                      </a:lnTo>
                      <a:lnTo>
                        <a:pt x="337" y="879"/>
                      </a:lnTo>
                      <a:lnTo>
                        <a:pt x="323" y="891"/>
                      </a:lnTo>
                      <a:lnTo>
                        <a:pt x="303" y="919"/>
                      </a:lnTo>
                      <a:lnTo>
                        <a:pt x="297" y="921"/>
                      </a:lnTo>
                      <a:lnTo>
                        <a:pt x="292" y="926"/>
                      </a:lnTo>
                      <a:lnTo>
                        <a:pt x="280" y="949"/>
                      </a:lnTo>
                      <a:lnTo>
                        <a:pt x="277" y="960"/>
                      </a:lnTo>
                      <a:lnTo>
                        <a:pt x="275" y="971"/>
                      </a:lnTo>
                      <a:lnTo>
                        <a:pt x="273" y="981"/>
                      </a:lnTo>
                      <a:lnTo>
                        <a:pt x="272" y="992"/>
                      </a:lnTo>
                      <a:lnTo>
                        <a:pt x="270" y="1003"/>
                      </a:lnTo>
                      <a:lnTo>
                        <a:pt x="268" y="1015"/>
                      </a:lnTo>
                      <a:lnTo>
                        <a:pt x="268" y="1026"/>
                      </a:lnTo>
                      <a:lnTo>
                        <a:pt x="266" y="1037"/>
                      </a:lnTo>
                      <a:lnTo>
                        <a:pt x="265" y="1078"/>
                      </a:lnTo>
                      <a:lnTo>
                        <a:pt x="265" y="1092"/>
                      </a:lnTo>
                      <a:lnTo>
                        <a:pt x="265" y="1103"/>
                      </a:lnTo>
                      <a:lnTo>
                        <a:pt x="263" y="1116"/>
                      </a:lnTo>
                      <a:lnTo>
                        <a:pt x="263" y="1127"/>
                      </a:lnTo>
                      <a:lnTo>
                        <a:pt x="263" y="1141"/>
                      </a:lnTo>
                      <a:lnTo>
                        <a:pt x="263" y="1152"/>
                      </a:lnTo>
                      <a:lnTo>
                        <a:pt x="263" y="1165"/>
                      </a:lnTo>
                      <a:lnTo>
                        <a:pt x="263" y="1176"/>
                      </a:lnTo>
                      <a:lnTo>
                        <a:pt x="263" y="1201"/>
                      </a:lnTo>
                      <a:lnTo>
                        <a:pt x="265" y="1204"/>
                      </a:lnTo>
                      <a:lnTo>
                        <a:pt x="265" y="1259"/>
                      </a:lnTo>
                      <a:lnTo>
                        <a:pt x="261" y="1312"/>
                      </a:lnTo>
                      <a:lnTo>
                        <a:pt x="260" y="1336"/>
                      </a:lnTo>
                      <a:lnTo>
                        <a:pt x="260" y="1360"/>
                      </a:lnTo>
                      <a:lnTo>
                        <a:pt x="260" y="1385"/>
                      </a:lnTo>
                      <a:lnTo>
                        <a:pt x="261" y="1409"/>
                      </a:lnTo>
                      <a:lnTo>
                        <a:pt x="263" y="1434"/>
                      </a:lnTo>
                      <a:lnTo>
                        <a:pt x="266" y="1458"/>
                      </a:lnTo>
                      <a:lnTo>
                        <a:pt x="270" y="1483"/>
                      </a:lnTo>
                      <a:lnTo>
                        <a:pt x="273" y="1505"/>
                      </a:lnTo>
                      <a:lnTo>
                        <a:pt x="279" y="1524"/>
                      </a:lnTo>
                      <a:lnTo>
                        <a:pt x="296" y="1439"/>
                      </a:lnTo>
                      <a:lnTo>
                        <a:pt x="301" y="1432"/>
                      </a:lnTo>
                      <a:lnTo>
                        <a:pt x="308" y="1486"/>
                      </a:lnTo>
                      <a:lnTo>
                        <a:pt x="306" y="1486"/>
                      </a:lnTo>
                      <a:lnTo>
                        <a:pt x="308" y="1490"/>
                      </a:lnTo>
                      <a:lnTo>
                        <a:pt x="308" y="1507"/>
                      </a:lnTo>
                      <a:lnTo>
                        <a:pt x="306" y="1526"/>
                      </a:lnTo>
                      <a:lnTo>
                        <a:pt x="304" y="1543"/>
                      </a:lnTo>
                      <a:lnTo>
                        <a:pt x="303" y="1562"/>
                      </a:lnTo>
                      <a:lnTo>
                        <a:pt x="301" y="1578"/>
                      </a:lnTo>
                      <a:lnTo>
                        <a:pt x="301" y="1595"/>
                      </a:lnTo>
                      <a:lnTo>
                        <a:pt x="303" y="1614"/>
                      </a:lnTo>
                      <a:lnTo>
                        <a:pt x="306" y="1631"/>
                      </a:lnTo>
                      <a:lnTo>
                        <a:pt x="309" y="1640"/>
                      </a:lnTo>
                      <a:lnTo>
                        <a:pt x="315" y="1657"/>
                      </a:lnTo>
                      <a:lnTo>
                        <a:pt x="323" y="1689"/>
                      </a:lnTo>
                      <a:lnTo>
                        <a:pt x="328" y="1706"/>
                      </a:lnTo>
                      <a:lnTo>
                        <a:pt x="332" y="1723"/>
                      </a:lnTo>
                      <a:lnTo>
                        <a:pt x="335" y="1740"/>
                      </a:lnTo>
                      <a:lnTo>
                        <a:pt x="339" y="1757"/>
                      </a:lnTo>
                      <a:lnTo>
                        <a:pt x="342" y="1774"/>
                      </a:lnTo>
                      <a:lnTo>
                        <a:pt x="346" y="1789"/>
                      </a:lnTo>
                      <a:lnTo>
                        <a:pt x="349" y="1806"/>
                      </a:lnTo>
                      <a:lnTo>
                        <a:pt x="353" y="1823"/>
                      </a:lnTo>
                      <a:lnTo>
                        <a:pt x="354" y="1828"/>
                      </a:lnTo>
                      <a:lnTo>
                        <a:pt x="354" y="1836"/>
                      </a:lnTo>
                      <a:lnTo>
                        <a:pt x="301" y="1836"/>
                      </a:lnTo>
                      <a:lnTo>
                        <a:pt x="299" y="1770"/>
                      </a:lnTo>
                      <a:lnTo>
                        <a:pt x="291" y="1718"/>
                      </a:lnTo>
                      <a:lnTo>
                        <a:pt x="289" y="1710"/>
                      </a:lnTo>
                      <a:lnTo>
                        <a:pt x="282" y="1687"/>
                      </a:lnTo>
                      <a:lnTo>
                        <a:pt x="277" y="1663"/>
                      </a:lnTo>
                      <a:lnTo>
                        <a:pt x="272" y="1639"/>
                      </a:lnTo>
                      <a:lnTo>
                        <a:pt x="266" y="1614"/>
                      </a:lnTo>
                      <a:lnTo>
                        <a:pt x="260" y="1590"/>
                      </a:lnTo>
                      <a:lnTo>
                        <a:pt x="253" y="1565"/>
                      </a:lnTo>
                      <a:lnTo>
                        <a:pt x="244" y="1543"/>
                      </a:lnTo>
                      <a:lnTo>
                        <a:pt x="230" y="1518"/>
                      </a:lnTo>
                      <a:lnTo>
                        <a:pt x="229" y="1507"/>
                      </a:lnTo>
                      <a:lnTo>
                        <a:pt x="227" y="1492"/>
                      </a:lnTo>
                      <a:lnTo>
                        <a:pt x="223" y="1484"/>
                      </a:lnTo>
                      <a:lnTo>
                        <a:pt x="227" y="1481"/>
                      </a:lnTo>
                      <a:lnTo>
                        <a:pt x="244" y="1515"/>
                      </a:lnTo>
                      <a:lnTo>
                        <a:pt x="249" y="1524"/>
                      </a:lnTo>
                      <a:lnTo>
                        <a:pt x="242" y="1484"/>
                      </a:lnTo>
                      <a:lnTo>
                        <a:pt x="237" y="1443"/>
                      </a:lnTo>
                      <a:lnTo>
                        <a:pt x="234" y="1402"/>
                      </a:lnTo>
                      <a:lnTo>
                        <a:pt x="230" y="1362"/>
                      </a:lnTo>
                      <a:lnTo>
                        <a:pt x="229" y="1321"/>
                      </a:lnTo>
                      <a:lnTo>
                        <a:pt x="227" y="1281"/>
                      </a:lnTo>
                      <a:lnTo>
                        <a:pt x="227" y="1240"/>
                      </a:lnTo>
                      <a:lnTo>
                        <a:pt x="227" y="1199"/>
                      </a:lnTo>
                      <a:lnTo>
                        <a:pt x="230" y="1197"/>
                      </a:lnTo>
                      <a:lnTo>
                        <a:pt x="229" y="1148"/>
                      </a:lnTo>
                      <a:lnTo>
                        <a:pt x="234" y="1016"/>
                      </a:lnTo>
                      <a:lnTo>
                        <a:pt x="235" y="1003"/>
                      </a:lnTo>
                      <a:lnTo>
                        <a:pt x="244" y="949"/>
                      </a:lnTo>
                      <a:lnTo>
                        <a:pt x="249" y="883"/>
                      </a:lnTo>
                      <a:lnTo>
                        <a:pt x="249" y="870"/>
                      </a:lnTo>
                      <a:lnTo>
                        <a:pt x="253" y="870"/>
                      </a:lnTo>
                      <a:lnTo>
                        <a:pt x="254" y="874"/>
                      </a:lnTo>
                      <a:lnTo>
                        <a:pt x="261" y="845"/>
                      </a:lnTo>
                      <a:lnTo>
                        <a:pt x="266" y="817"/>
                      </a:lnTo>
                      <a:lnTo>
                        <a:pt x="272" y="791"/>
                      </a:lnTo>
                      <a:lnTo>
                        <a:pt x="275" y="763"/>
                      </a:lnTo>
                      <a:lnTo>
                        <a:pt x="279" y="735"/>
                      </a:lnTo>
                      <a:lnTo>
                        <a:pt x="282" y="708"/>
                      </a:lnTo>
                      <a:lnTo>
                        <a:pt x="284" y="680"/>
                      </a:lnTo>
                      <a:lnTo>
                        <a:pt x="287" y="652"/>
                      </a:lnTo>
                      <a:lnTo>
                        <a:pt x="287" y="646"/>
                      </a:lnTo>
                      <a:lnTo>
                        <a:pt x="284" y="579"/>
                      </a:lnTo>
                      <a:lnTo>
                        <a:pt x="256" y="460"/>
                      </a:lnTo>
                      <a:lnTo>
                        <a:pt x="254" y="453"/>
                      </a:lnTo>
                      <a:lnTo>
                        <a:pt x="251" y="449"/>
                      </a:lnTo>
                      <a:lnTo>
                        <a:pt x="246" y="445"/>
                      </a:lnTo>
                      <a:lnTo>
                        <a:pt x="230" y="470"/>
                      </a:lnTo>
                      <a:lnTo>
                        <a:pt x="227" y="471"/>
                      </a:lnTo>
                      <a:lnTo>
                        <a:pt x="223" y="473"/>
                      </a:lnTo>
                      <a:lnTo>
                        <a:pt x="222" y="475"/>
                      </a:lnTo>
                      <a:lnTo>
                        <a:pt x="218" y="477"/>
                      </a:lnTo>
                      <a:lnTo>
                        <a:pt x="215" y="479"/>
                      </a:lnTo>
                      <a:lnTo>
                        <a:pt x="211" y="479"/>
                      </a:lnTo>
                      <a:lnTo>
                        <a:pt x="208" y="479"/>
                      </a:lnTo>
                      <a:lnTo>
                        <a:pt x="206" y="481"/>
                      </a:lnTo>
                      <a:lnTo>
                        <a:pt x="191" y="481"/>
                      </a:lnTo>
                      <a:lnTo>
                        <a:pt x="172" y="470"/>
                      </a:lnTo>
                      <a:lnTo>
                        <a:pt x="170" y="466"/>
                      </a:lnTo>
                      <a:lnTo>
                        <a:pt x="168" y="462"/>
                      </a:lnTo>
                      <a:lnTo>
                        <a:pt x="168" y="458"/>
                      </a:lnTo>
                      <a:lnTo>
                        <a:pt x="168" y="454"/>
                      </a:lnTo>
                      <a:lnTo>
                        <a:pt x="168" y="451"/>
                      </a:lnTo>
                      <a:lnTo>
                        <a:pt x="168" y="447"/>
                      </a:lnTo>
                      <a:lnTo>
                        <a:pt x="170" y="443"/>
                      </a:lnTo>
                      <a:lnTo>
                        <a:pt x="170" y="439"/>
                      </a:lnTo>
                      <a:lnTo>
                        <a:pt x="182" y="423"/>
                      </a:lnTo>
                      <a:lnTo>
                        <a:pt x="210" y="411"/>
                      </a:lnTo>
                      <a:lnTo>
                        <a:pt x="237" y="423"/>
                      </a:lnTo>
                      <a:lnTo>
                        <a:pt x="244" y="428"/>
                      </a:lnTo>
                      <a:lnTo>
                        <a:pt x="248" y="436"/>
                      </a:lnTo>
                      <a:lnTo>
                        <a:pt x="234" y="374"/>
                      </a:lnTo>
                      <a:lnTo>
                        <a:pt x="222" y="361"/>
                      </a:lnTo>
                      <a:lnTo>
                        <a:pt x="210" y="377"/>
                      </a:lnTo>
                      <a:lnTo>
                        <a:pt x="203" y="381"/>
                      </a:lnTo>
                      <a:lnTo>
                        <a:pt x="196" y="385"/>
                      </a:lnTo>
                      <a:lnTo>
                        <a:pt x="191" y="387"/>
                      </a:lnTo>
                      <a:lnTo>
                        <a:pt x="184" y="387"/>
                      </a:lnTo>
                      <a:lnTo>
                        <a:pt x="177" y="387"/>
                      </a:lnTo>
                      <a:lnTo>
                        <a:pt x="172" y="387"/>
                      </a:lnTo>
                      <a:lnTo>
                        <a:pt x="165" y="387"/>
                      </a:lnTo>
                      <a:lnTo>
                        <a:pt x="158" y="385"/>
                      </a:lnTo>
                      <a:lnTo>
                        <a:pt x="156" y="383"/>
                      </a:lnTo>
                      <a:lnTo>
                        <a:pt x="142" y="376"/>
                      </a:lnTo>
                      <a:lnTo>
                        <a:pt x="137" y="368"/>
                      </a:lnTo>
                      <a:lnTo>
                        <a:pt x="134" y="359"/>
                      </a:lnTo>
                      <a:lnTo>
                        <a:pt x="136" y="353"/>
                      </a:lnTo>
                      <a:lnTo>
                        <a:pt x="136" y="345"/>
                      </a:lnTo>
                      <a:lnTo>
                        <a:pt x="137" y="340"/>
                      </a:lnTo>
                      <a:lnTo>
                        <a:pt x="141" y="332"/>
                      </a:lnTo>
                      <a:lnTo>
                        <a:pt x="144" y="327"/>
                      </a:lnTo>
                      <a:lnTo>
                        <a:pt x="149" y="321"/>
                      </a:lnTo>
                      <a:lnTo>
                        <a:pt x="155" y="317"/>
                      </a:lnTo>
                      <a:lnTo>
                        <a:pt x="161" y="314"/>
                      </a:lnTo>
                      <a:lnTo>
                        <a:pt x="167" y="314"/>
                      </a:lnTo>
                      <a:lnTo>
                        <a:pt x="172" y="314"/>
                      </a:lnTo>
                      <a:lnTo>
                        <a:pt x="179" y="314"/>
                      </a:lnTo>
                      <a:lnTo>
                        <a:pt x="184" y="315"/>
                      </a:lnTo>
                      <a:lnTo>
                        <a:pt x="189" y="317"/>
                      </a:lnTo>
                      <a:lnTo>
                        <a:pt x="194" y="321"/>
                      </a:lnTo>
                      <a:lnTo>
                        <a:pt x="199" y="325"/>
                      </a:lnTo>
                      <a:lnTo>
                        <a:pt x="206" y="329"/>
                      </a:lnTo>
                      <a:lnTo>
                        <a:pt x="211" y="336"/>
                      </a:lnTo>
                      <a:lnTo>
                        <a:pt x="217" y="342"/>
                      </a:lnTo>
                      <a:lnTo>
                        <a:pt x="218" y="347"/>
                      </a:lnTo>
                      <a:lnTo>
                        <a:pt x="225" y="353"/>
                      </a:lnTo>
                      <a:lnTo>
                        <a:pt x="217" y="338"/>
                      </a:lnTo>
                      <a:lnTo>
                        <a:pt x="194" y="308"/>
                      </a:lnTo>
                      <a:lnTo>
                        <a:pt x="167" y="293"/>
                      </a:lnTo>
                      <a:lnTo>
                        <a:pt x="148" y="283"/>
                      </a:lnTo>
                      <a:lnTo>
                        <a:pt x="125" y="282"/>
                      </a:lnTo>
                      <a:lnTo>
                        <a:pt x="106" y="280"/>
                      </a:lnTo>
                      <a:lnTo>
                        <a:pt x="98" y="295"/>
                      </a:lnTo>
                      <a:lnTo>
                        <a:pt x="86" y="312"/>
                      </a:lnTo>
                      <a:lnTo>
                        <a:pt x="68" y="336"/>
                      </a:lnTo>
                      <a:lnTo>
                        <a:pt x="60" y="338"/>
                      </a:lnTo>
                      <a:lnTo>
                        <a:pt x="55" y="334"/>
                      </a:lnTo>
                      <a:lnTo>
                        <a:pt x="53" y="334"/>
                      </a:lnTo>
                      <a:lnTo>
                        <a:pt x="46" y="340"/>
                      </a:lnTo>
                      <a:lnTo>
                        <a:pt x="31" y="338"/>
                      </a:lnTo>
                      <a:lnTo>
                        <a:pt x="31" y="319"/>
                      </a:lnTo>
                      <a:lnTo>
                        <a:pt x="22" y="319"/>
                      </a:lnTo>
                      <a:lnTo>
                        <a:pt x="15" y="314"/>
                      </a:lnTo>
                      <a:lnTo>
                        <a:pt x="12" y="314"/>
                      </a:lnTo>
                      <a:lnTo>
                        <a:pt x="3" y="308"/>
                      </a:lnTo>
                      <a:lnTo>
                        <a:pt x="1" y="302"/>
                      </a:lnTo>
                      <a:lnTo>
                        <a:pt x="5" y="283"/>
                      </a:lnTo>
                      <a:lnTo>
                        <a:pt x="3" y="282"/>
                      </a:lnTo>
                      <a:lnTo>
                        <a:pt x="1" y="280"/>
                      </a:lnTo>
                      <a:lnTo>
                        <a:pt x="0" y="276"/>
                      </a:lnTo>
                      <a:lnTo>
                        <a:pt x="0" y="274"/>
                      </a:lnTo>
                      <a:lnTo>
                        <a:pt x="0" y="272"/>
                      </a:lnTo>
                      <a:lnTo>
                        <a:pt x="0" y="270"/>
                      </a:lnTo>
                      <a:lnTo>
                        <a:pt x="0" y="267"/>
                      </a:lnTo>
                      <a:lnTo>
                        <a:pt x="0" y="265"/>
                      </a:lnTo>
                      <a:lnTo>
                        <a:pt x="5" y="252"/>
                      </a:lnTo>
                      <a:lnTo>
                        <a:pt x="6" y="252"/>
                      </a:lnTo>
                      <a:lnTo>
                        <a:pt x="10" y="252"/>
                      </a:lnTo>
                      <a:lnTo>
                        <a:pt x="15" y="235"/>
                      </a:lnTo>
                      <a:lnTo>
                        <a:pt x="18" y="233"/>
                      </a:lnTo>
                      <a:lnTo>
                        <a:pt x="20" y="231"/>
                      </a:lnTo>
                      <a:lnTo>
                        <a:pt x="31" y="235"/>
                      </a:lnTo>
                      <a:lnTo>
                        <a:pt x="37" y="227"/>
                      </a:lnTo>
                      <a:lnTo>
                        <a:pt x="48" y="229"/>
                      </a:lnTo>
                      <a:lnTo>
                        <a:pt x="55" y="235"/>
                      </a:lnTo>
                      <a:lnTo>
                        <a:pt x="60" y="233"/>
                      </a:lnTo>
                      <a:lnTo>
                        <a:pt x="70" y="240"/>
                      </a:lnTo>
                      <a:lnTo>
                        <a:pt x="72" y="233"/>
                      </a:lnTo>
                      <a:lnTo>
                        <a:pt x="80" y="236"/>
                      </a:lnTo>
                      <a:lnTo>
                        <a:pt x="82" y="242"/>
                      </a:lnTo>
                      <a:lnTo>
                        <a:pt x="86" y="246"/>
                      </a:lnTo>
                      <a:lnTo>
                        <a:pt x="91" y="250"/>
                      </a:lnTo>
                      <a:lnTo>
                        <a:pt x="94" y="257"/>
                      </a:lnTo>
                      <a:lnTo>
                        <a:pt x="98" y="257"/>
                      </a:lnTo>
                      <a:lnTo>
                        <a:pt x="111" y="259"/>
                      </a:lnTo>
                      <a:lnTo>
                        <a:pt x="106" y="225"/>
                      </a:lnTo>
                      <a:lnTo>
                        <a:pt x="105" y="221"/>
                      </a:lnTo>
                      <a:lnTo>
                        <a:pt x="91" y="214"/>
                      </a:lnTo>
                      <a:lnTo>
                        <a:pt x="68" y="212"/>
                      </a:lnTo>
                      <a:lnTo>
                        <a:pt x="51" y="197"/>
                      </a:lnTo>
                      <a:lnTo>
                        <a:pt x="48" y="189"/>
                      </a:lnTo>
                      <a:lnTo>
                        <a:pt x="44" y="184"/>
                      </a:lnTo>
                      <a:lnTo>
                        <a:pt x="43" y="178"/>
                      </a:lnTo>
                      <a:lnTo>
                        <a:pt x="41" y="171"/>
                      </a:lnTo>
                      <a:lnTo>
                        <a:pt x="41" y="165"/>
                      </a:lnTo>
                      <a:lnTo>
                        <a:pt x="41" y="159"/>
                      </a:lnTo>
                      <a:lnTo>
                        <a:pt x="41" y="154"/>
                      </a:lnTo>
                      <a:lnTo>
                        <a:pt x="43" y="146"/>
                      </a:lnTo>
                      <a:lnTo>
                        <a:pt x="48" y="137"/>
                      </a:lnTo>
                      <a:lnTo>
                        <a:pt x="51" y="137"/>
                      </a:lnTo>
                      <a:lnTo>
                        <a:pt x="63" y="144"/>
                      </a:lnTo>
                      <a:lnTo>
                        <a:pt x="84" y="161"/>
                      </a:lnTo>
                      <a:lnTo>
                        <a:pt x="89" y="165"/>
                      </a:lnTo>
                      <a:lnTo>
                        <a:pt x="87" y="158"/>
                      </a:lnTo>
                      <a:lnTo>
                        <a:pt x="87" y="148"/>
                      </a:lnTo>
                      <a:lnTo>
                        <a:pt x="87" y="141"/>
                      </a:lnTo>
                      <a:lnTo>
                        <a:pt x="87" y="131"/>
                      </a:lnTo>
                      <a:lnTo>
                        <a:pt x="89" y="124"/>
                      </a:lnTo>
                      <a:lnTo>
                        <a:pt x="93" y="114"/>
                      </a:lnTo>
                      <a:lnTo>
                        <a:pt x="98" y="107"/>
                      </a:lnTo>
                      <a:lnTo>
                        <a:pt x="105" y="99"/>
                      </a:lnTo>
                      <a:lnTo>
                        <a:pt x="111" y="96"/>
                      </a:lnTo>
                      <a:lnTo>
                        <a:pt x="125" y="99"/>
                      </a:lnTo>
                      <a:lnTo>
                        <a:pt x="129" y="103"/>
                      </a:lnTo>
                      <a:lnTo>
                        <a:pt x="136" y="112"/>
                      </a:lnTo>
                      <a:lnTo>
                        <a:pt x="136" y="114"/>
                      </a:lnTo>
                      <a:lnTo>
                        <a:pt x="139" y="124"/>
                      </a:lnTo>
                      <a:lnTo>
                        <a:pt x="139" y="131"/>
                      </a:lnTo>
                      <a:lnTo>
                        <a:pt x="139" y="139"/>
                      </a:lnTo>
                      <a:lnTo>
                        <a:pt x="139" y="148"/>
                      </a:lnTo>
                      <a:lnTo>
                        <a:pt x="137" y="156"/>
                      </a:lnTo>
                      <a:lnTo>
                        <a:pt x="134" y="165"/>
                      </a:lnTo>
                      <a:lnTo>
                        <a:pt x="130" y="173"/>
                      </a:lnTo>
                      <a:lnTo>
                        <a:pt x="127" y="182"/>
                      </a:lnTo>
                      <a:lnTo>
                        <a:pt x="122" y="186"/>
                      </a:lnTo>
                      <a:lnTo>
                        <a:pt x="111" y="188"/>
                      </a:lnTo>
                      <a:lnTo>
                        <a:pt x="111" y="218"/>
                      </a:lnTo>
                      <a:lnTo>
                        <a:pt x="122" y="214"/>
                      </a:lnTo>
                      <a:lnTo>
                        <a:pt x="124" y="214"/>
                      </a:lnTo>
                      <a:lnTo>
                        <a:pt x="127" y="203"/>
                      </a:lnTo>
                      <a:lnTo>
                        <a:pt x="136" y="189"/>
                      </a:lnTo>
                      <a:lnTo>
                        <a:pt x="139" y="188"/>
                      </a:lnTo>
                      <a:lnTo>
                        <a:pt x="148" y="184"/>
                      </a:lnTo>
                      <a:lnTo>
                        <a:pt x="155" y="186"/>
                      </a:lnTo>
                      <a:lnTo>
                        <a:pt x="161" y="184"/>
                      </a:lnTo>
                      <a:lnTo>
                        <a:pt x="194" y="174"/>
                      </a:lnTo>
                      <a:lnTo>
                        <a:pt x="172" y="156"/>
                      </a:lnTo>
                      <a:lnTo>
                        <a:pt x="170" y="150"/>
                      </a:lnTo>
                      <a:lnTo>
                        <a:pt x="168" y="144"/>
                      </a:lnTo>
                      <a:lnTo>
                        <a:pt x="168" y="139"/>
                      </a:lnTo>
                      <a:lnTo>
                        <a:pt x="168" y="133"/>
                      </a:lnTo>
                      <a:lnTo>
                        <a:pt x="168" y="129"/>
                      </a:lnTo>
                      <a:lnTo>
                        <a:pt x="170" y="124"/>
                      </a:lnTo>
                      <a:lnTo>
                        <a:pt x="172" y="118"/>
                      </a:lnTo>
                      <a:lnTo>
                        <a:pt x="175" y="112"/>
                      </a:lnTo>
                      <a:lnTo>
                        <a:pt x="192" y="101"/>
                      </a:lnTo>
                      <a:lnTo>
                        <a:pt x="217" y="105"/>
                      </a:lnTo>
                      <a:lnTo>
                        <a:pt x="234" y="112"/>
                      </a:lnTo>
                      <a:lnTo>
                        <a:pt x="237" y="112"/>
                      </a:lnTo>
                      <a:lnTo>
                        <a:pt x="242" y="114"/>
                      </a:lnTo>
                      <a:lnTo>
                        <a:pt x="246" y="114"/>
                      </a:lnTo>
                      <a:lnTo>
                        <a:pt x="249" y="118"/>
                      </a:lnTo>
                      <a:lnTo>
                        <a:pt x="253" y="120"/>
                      </a:lnTo>
                      <a:lnTo>
                        <a:pt x="258" y="124"/>
                      </a:lnTo>
                      <a:lnTo>
                        <a:pt x="261" y="127"/>
                      </a:lnTo>
                      <a:lnTo>
                        <a:pt x="265" y="131"/>
                      </a:lnTo>
                      <a:lnTo>
                        <a:pt x="268" y="139"/>
                      </a:lnTo>
                      <a:lnTo>
                        <a:pt x="270" y="146"/>
                      </a:lnTo>
                      <a:lnTo>
                        <a:pt x="289" y="156"/>
                      </a:lnTo>
                      <a:lnTo>
                        <a:pt x="299" y="165"/>
                      </a:lnTo>
                      <a:lnTo>
                        <a:pt x="299" y="163"/>
                      </a:lnTo>
                      <a:lnTo>
                        <a:pt x="291" y="152"/>
                      </a:lnTo>
                      <a:lnTo>
                        <a:pt x="285" y="142"/>
                      </a:lnTo>
                      <a:lnTo>
                        <a:pt x="280" y="133"/>
                      </a:lnTo>
                      <a:lnTo>
                        <a:pt x="280" y="127"/>
                      </a:lnTo>
                      <a:lnTo>
                        <a:pt x="279" y="122"/>
                      </a:lnTo>
                      <a:lnTo>
                        <a:pt x="277" y="118"/>
                      </a:lnTo>
                      <a:lnTo>
                        <a:pt x="275" y="112"/>
                      </a:lnTo>
                      <a:lnTo>
                        <a:pt x="273" y="109"/>
                      </a:lnTo>
                      <a:lnTo>
                        <a:pt x="270" y="103"/>
                      </a:lnTo>
                      <a:lnTo>
                        <a:pt x="268" y="99"/>
                      </a:lnTo>
                      <a:lnTo>
                        <a:pt x="268" y="94"/>
                      </a:lnTo>
                      <a:lnTo>
                        <a:pt x="268" y="90"/>
                      </a:lnTo>
                      <a:lnTo>
                        <a:pt x="260" y="80"/>
                      </a:lnTo>
                      <a:lnTo>
                        <a:pt x="258" y="79"/>
                      </a:lnTo>
                      <a:lnTo>
                        <a:pt x="263" y="64"/>
                      </a:lnTo>
                      <a:lnTo>
                        <a:pt x="261" y="60"/>
                      </a:lnTo>
                      <a:lnTo>
                        <a:pt x="266" y="37"/>
                      </a:lnTo>
                      <a:lnTo>
                        <a:pt x="270" y="35"/>
                      </a:lnTo>
                      <a:lnTo>
                        <a:pt x="272" y="35"/>
                      </a:lnTo>
                      <a:lnTo>
                        <a:pt x="273" y="30"/>
                      </a:lnTo>
                      <a:lnTo>
                        <a:pt x="280" y="15"/>
                      </a:lnTo>
                      <a:lnTo>
                        <a:pt x="282" y="15"/>
                      </a:lnTo>
                      <a:lnTo>
                        <a:pt x="284" y="13"/>
                      </a:lnTo>
                      <a:lnTo>
                        <a:pt x="291" y="15"/>
                      </a:lnTo>
                      <a:lnTo>
                        <a:pt x="297" y="9"/>
                      </a:lnTo>
                      <a:lnTo>
                        <a:pt x="306" y="9"/>
                      </a:lnTo>
                      <a:lnTo>
                        <a:pt x="311" y="0"/>
                      </a:lnTo>
                      <a:lnTo>
                        <a:pt x="313" y="0"/>
                      </a:lnTo>
                      <a:lnTo>
                        <a:pt x="316" y="0"/>
                      </a:lnTo>
                      <a:lnTo>
                        <a:pt x="323" y="3"/>
                      </a:lnTo>
                      <a:lnTo>
                        <a:pt x="323" y="5"/>
                      </a:lnTo>
                      <a:lnTo>
                        <a:pt x="330" y="2"/>
                      </a:lnTo>
                      <a:lnTo>
                        <a:pt x="332" y="0"/>
                      </a:lnTo>
                      <a:lnTo>
                        <a:pt x="340" y="3"/>
                      </a:lnTo>
                      <a:lnTo>
                        <a:pt x="340" y="5"/>
                      </a:lnTo>
                      <a:lnTo>
                        <a:pt x="351" y="0"/>
                      </a:lnTo>
                      <a:lnTo>
                        <a:pt x="359" y="3"/>
                      </a:lnTo>
                      <a:lnTo>
                        <a:pt x="361" y="13"/>
                      </a:lnTo>
                      <a:lnTo>
                        <a:pt x="365" y="13"/>
                      </a:lnTo>
                      <a:lnTo>
                        <a:pt x="375" y="20"/>
                      </a:lnTo>
                      <a:lnTo>
                        <a:pt x="375" y="24"/>
                      </a:lnTo>
                      <a:lnTo>
                        <a:pt x="375" y="33"/>
                      </a:lnTo>
                      <a:lnTo>
                        <a:pt x="382" y="37"/>
                      </a:lnTo>
                      <a:lnTo>
                        <a:pt x="382" y="52"/>
                      </a:lnTo>
                      <a:lnTo>
                        <a:pt x="385" y="62"/>
                      </a:lnTo>
                      <a:lnTo>
                        <a:pt x="363" y="101"/>
                      </a:lnTo>
                      <a:lnTo>
                        <a:pt x="363" y="105"/>
                      </a:lnTo>
                      <a:lnTo>
                        <a:pt x="368" y="112"/>
                      </a:lnTo>
                      <a:lnTo>
                        <a:pt x="368" y="114"/>
                      </a:lnTo>
                      <a:lnTo>
                        <a:pt x="361" y="126"/>
                      </a:lnTo>
                      <a:lnTo>
                        <a:pt x="349" y="141"/>
                      </a:lnTo>
                      <a:lnTo>
                        <a:pt x="323" y="165"/>
                      </a:lnTo>
                      <a:lnTo>
                        <a:pt x="322" y="173"/>
                      </a:lnTo>
                      <a:lnTo>
                        <a:pt x="323" y="186"/>
                      </a:lnTo>
                      <a:lnTo>
                        <a:pt x="325" y="199"/>
                      </a:lnTo>
                      <a:lnTo>
                        <a:pt x="327" y="212"/>
                      </a:lnTo>
                      <a:lnTo>
                        <a:pt x="327" y="225"/>
                      </a:lnTo>
                      <a:lnTo>
                        <a:pt x="328" y="238"/>
                      </a:lnTo>
                      <a:lnTo>
                        <a:pt x="330" y="252"/>
                      </a:lnTo>
                      <a:lnTo>
                        <a:pt x="330" y="265"/>
                      </a:lnTo>
                      <a:lnTo>
                        <a:pt x="330" y="278"/>
                      </a:lnTo>
                      <a:lnTo>
                        <a:pt x="335" y="274"/>
                      </a:lnTo>
                      <a:lnTo>
                        <a:pt x="340" y="270"/>
                      </a:lnTo>
                      <a:lnTo>
                        <a:pt x="346" y="268"/>
                      </a:lnTo>
                      <a:lnTo>
                        <a:pt x="351" y="267"/>
                      </a:lnTo>
                      <a:lnTo>
                        <a:pt x="356" y="265"/>
                      </a:lnTo>
                      <a:lnTo>
                        <a:pt x="361" y="263"/>
                      </a:lnTo>
                      <a:lnTo>
                        <a:pt x="366" y="261"/>
                      </a:lnTo>
                      <a:lnTo>
                        <a:pt x="373" y="259"/>
                      </a:lnTo>
                      <a:lnTo>
                        <a:pt x="377" y="255"/>
                      </a:lnTo>
                      <a:lnTo>
                        <a:pt x="382" y="253"/>
                      </a:lnTo>
                      <a:lnTo>
                        <a:pt x="385" y="250"/>
                      </a:lnTo>
                      <a:lnTo>
                        <a:pt x="390" y="244"/>
                      </a:lnTo>
                      <a:lnTo>
                        <a:pt x="394" y="240"/>
                      </a:lnTo>
                      <a:lnTo>
                        <a:pt x="396" y="236"/>
                      </a:lnTo>
                      <a:lnTo>
                        <a:pt x="397" y="231"/>
                      </a:lnTo>
                      <a:lnTo>
                        <a:pt x="399" y="227"/>
                      </a:lnTo>
                      <a:lnTo>
                        <a:pt x="399" y="218"/>
                      </a:lnTo>
                      <a:lnTo>
                        <a:pt x="396" y="210"/>
                      </a:lnTo>
                      <a:lnTo>
                        <a:pt x="402" y="216"/>
                      </a:lnTo>
                      <a:lnTo>
                        <a:pt x="411" y="193"/>
                      </a:lnTo>
                      <a:lnTo>
                        <a:pt x="415" y="186"/>
                      </a:lnTo>
                      <a:lnTo>
                        <a:pt x="420" y="182"/>
                      </a:lnTo>
                      <a:lnTo>
                        <a:pt x="427" y="182"/>
                      </a:lnTo>
                      <a:lnTo>
                        <a:pt x="432" y="174"/>
                      </a:lnTo>
                      <a:lnTo>
                        <a:pt x="444" y="174"/>
                      </a:lnTo>
                      <a:lnTo>
                        <a:pt x="456" y="173"/>
                      </a:lnTo>
                      <a:lnTo>
                        <a:pt x="463" y="178"/>
                      </a:lnTo>
                      <a:lnTo>
                        <a:pt x="464" y="180"/>
                      </a:lnTo>
                      <a:lnTo>
                        <a:pt x="468" y="180"/>
                      </a:lnTo>
                      <a:lnTo>
                        <a:pt x="471" y="180"/>
                      </a:lnTo>
                      <a:lnTo>
                        <a:pt x="478" y="182"/>
                      </a:lnTo>
                      <a:lnTo>
                        <a:pt x="482" y="199"/>
                      </a:lnTo>
                      <a:lnTo>
                        <a:pt x="489" y="206"/>
                      </a:lnTo>
                      <a:lnTo>
                        <a:pt x="489" y="210"/>
                      </a:lnTo>
                      <a:lnTo>
                        <a:pt x="485" y="227"/>
                      </a:lnTo>
                      <a:lnTo>
                        <a:pt x="485" y="233"/>
                      </a:lnTo>
                      <a:lnTo>
                        <a:pt x="482" y="240"/>
                      </a:lnTo>
                      <a:lnTo>
                        <a:pt x="478" y="242"/>
                      </a:lnTo>
                      <a:lnTo>
                        <a:pt x="477" y="246"/>
                      </a:lnTo>
                      <a:lnTo>
                        <a:pt x="475" y="248"/>
                      </a:lnTo>
                      <a:lnTo>
                        <a:pt x="473" y="248"/>
                      </a:lnTo>
                      <a:lnTo>
                        <a:pt x="471" y="250"/>
                      </a:lnTo>
                      <a:lnTo>
                        <a:pt x="470" y="250"/>
                      </a:lnTo>
                      <a:lnTo>
                        <a:pt x="466" y="252"/>
                      </a:lnTo>
                      <a:lnTo>
                        <a:pt x="464" y="252"/>
                      </a:lnTo>
                      <a:lnTo>
                        <a:pt x="461" y="252"/>
                      </a:lnTo>
                      <a:lnTo>
                        <a:pt x="458" y="253"/>
                      </a:lnTo>
                      <a:lnTo>
                        <a:pt x="449" y="257"/>
                      </a:lnTo>
                      <a:lnTo>
                        <a:pt x="446" y="257"/>
                      </a:lnTo>
                      <a:lnTo>
                        <a:pt x="442" y="263"/>
                      </a:lnTo>
                      <a:lnTo>
                        <a:pt x="423" y="265"/>
                      </a:lnTo>
                      <a:lnTo>
                        <a:pt x="409" y="263"/>
                      </a:lnTo>
                      <a:lnTo>
                        <a:pt x="389" y="267"/>
                      </a:lnTo>
                      <a:lnTo>
                        <a:pt x="380" y="267"/>
                      </a:lnTo>
                      <a:lnTo>
                        <a:pt x="361" y="278"/>
                      </a:lnTo>
                      <a:lnTo>
                        <a:pt x="358" y="280"/>
                      </a:lnTo>
                      <a:lnTo>
                        <a:pt x="349" y="287"/>
                      </a:lnTo>
                      <a:lnTo>
                        <a:pt x="378" y="300"/>
                      </a:lnTo>
                      <a:lnTo>
                        <a:pt x="384" y="310"/>
                      </a:lnTo>
                      <a:lnTo>
                        <a:pt x="384" y="312"/>
                      </a:lnTo>
                      <a:lnTo>
                        <a:pt x="394" y="323"/>
                      </a:lnTo>
                      <a:lnTo>
                        <a:pt x="409" y="330"/>
                      </a:lnTo>
                      <a:lnTo>
                        <a:pt x="416" y="319"/>
                      </a:lnTo>
                      <a:lnTo>
                        <a:pt x="442" y="308"/>
                      </a:lnTo>
                      <a:lnTo>
                        <a:pt x="477" y="319"/>
                      </a:lnTo>
                      <a:lnTo>
                        <a:pt x="477" y="323"/>
                      </a:lnTo>
                      <a:lnTo>
                        <a:pt x="480" y="329"/>
                      </a:lnTo>
                      <a:lnTo>
                        <a:pt x="482" y="332"/>
                      </a:lnTo>
                      <a:lnTo>
                        <a:pt x="483" y="336"/>
                      </a:lnTo>
                      <a:lnTo>
                        <a:pt x="483" y="340"/>
                      </a:lnTo>
                      <a:lnTo>
                        <a:pt x="483" y="344"/>
                      </a:lnTo>
                      <a:lnTo>
                        <a:pt x="483" y="347"/>
                      </a:lnTo>
                      <a:lnTo>
                        <a:pt x="483" y="351"/>
                      </a:lnTo>
                      <a:lnTo>
                        <a:pt x="482" y="355"/>
                      </a:lnTo>
                      <a:lnTo>
                        <a:pt x="480" y="359"/>
                      </a:lnTo>
                      <a:lnTo>
                        <a:pt x="473" y="364"/>
                      </a:lnTo>
                      <a:lnTo>
                        <a:pt x="468" y="368"/>
                      </a:lnTo>
                      <a:lnTo>
                        <a:pt x="447" y="372"/>
                      </a:lnTo>
                      <a:lnTo>
                        <a:pt x="439" y="372"/>
                      </a:lnTo>
                      <a:lnTo>
                        <a:pt x="415" y="351"/>
                      </a:lnTo>
                      <a:lnTo>
                        <a:pt x="413" y="338"/>
                      </a:lnTo>
                      <a:lnTo>
                        <a:pt x="401" y="336"/>
                      </a:lnTo>
                      <a:lnTo>
                        <a:pt x="404" y="345"/>
                      </a:lnTo>
                      <a:lnTo>
                        <a:pt x="415" y="361"/>
                      </a:lnTo>
                      <a:lnTo>
                        <a:pt x="415" y="366"/>
                      </a:lnTo>
                      <a:lnTo>
                        <a:pt x="421" y="377"/>
                      </a:lnTo>
                      <a:lnTo>
                        <a:pt x="425" y="377"/>
                      </a:lnTo>
                      <a:lnTo>
                        <a:pt x="430" y="377"/>
                      </a:lnTo>
                      <a:lnTo>
                        <a:pt x="433" y="379"/>
                      </a:lnTo>
                      <a:lnTo>
                        <a:pt x="439" y="381"/>
                      </a:lnTo>
                      <a:lnTo>
                        <a:pt x="442" y="383"/>
                      </a:lnTo>
                      <a:lnTo>
                        <a:pt x="446" y="387"/>
                      </a:lnTo>
                      <a:lnTo>
                        <a:pt x="451" y="391"/>
                      </a:lnTo>
                      <a:lnTo>
                        <a:pt x="454" y="396"/>
                      </a:lnTo>
                      <a:lnTo>
                        <a:pt x="458" y="400"/>
                      </a:lnTo>
                      <a:lnTo>
                        <a:pt x="463" y="423"/>
                      </a:lnTo>
                      <a:lnTo>
                        <a:pt x="463" y="428"/>
                      </a:lnTo>
                      <a:lnTo>
                        <a:pt x="461" y="434"/>
                      </a:lnTo>
                      <a:lnTo>
                        <a:pt x="461" y="439"/>
                      </a:lnTo>
                      <a:lnTo>
                        <a:pt x="459" y="445"/>
                      </a:lnTo>
                      <a:lnTo>
                        <a:pt x="458" y="451"/>
                      </a:lnTo>
                      <a:lnTo>
                        <a:pt x="456" y="456"/>
                      </a:lnTo>
                      <a:lnTo>
                        <a:pt x="452" y="462"/>
                      </a:lnTo>
                      <a:lnTo>
                        <a:pt x="449" y="468"/>
                      </a:lnTo>
                      <a:lnTo>
                        <a:pt x="428" y="466"/>
                      </a:lnTo>
                      <a:lnTo>
                        <a:pt x="423" y="462"/>
                      </a:lnTo>
                      <a:lnTo>
                        <a:pt x="420" y="458"/>
                      </a:lnTo>
                      <a:lnTo>
                        <a:pt x="416" y="454"/>
                      </a:lnTo>
                      <a:lnTo>
                        <a:pt x="413" y="451"/>
                      </a:lnTo>
                      <a:lnTo>
                        <a:pt x="409" y="447"/>
                      </a:lnTo>
                      <a:lnTo>
                        <a:pt x="408" y="441"/>
                      </a:lnTo>
                      <a:lnTo>
                        <a:pt x="406" y="438"/>
                      </a:lnTo>
                      <a:lnTo>
                        <a:pt x="406" y="434"/>
                      </a:lnTo>
                      <a:lnTo>
                        <a:pt x="406" y="426"/>
                      </a:lnTo>
                      <a:lnTo>
                        <a:pt x="406" y="421"/>
                      </a:lnTo>
                      <a:lnTo>
                        <a:pt x="406" y="415"/>
                      </a:lnTo>
                      <a:lnTo>
                        <a:pt x="406" y="409"/>
                      </a:lnTo>
                      <a:lnTo>
                        <a:pt x="408" y="402"/>
                      </a:lnTo>
                      <a:lnTo>
                        <a:pt x="409" y="396"/>
                      </a:lnTo>
                      <a:lnTo>
                        <a:pt x="411" y="391"/>
                      </a:lnTo>
                      <a:lnTo>
                        <a:pt x="415" y="385"/>
                      </a:lnTo>
                      <a:lnTo>
                        <a:pt x="408" y="362"/>
                      </a:lnTo>
                      <a:lnTo>
                        <a:pt x="408" y="372"/>
                      </a:lnTo>
                      <a:lnTo>
                        <a:pt x="406" y="379"/>
                      </a:lnTo>
                      <a:lnTo>
                        <a:pt x="404" y="387"/>
                      </a:lnTo>
                      <a:lnTo>
                        <a:pt x="401" y="394"/>
                      </a:lnTo>
                      <a:lnTo>
                        <a:pt x="397" y="402"/>
                      </a:lnTo>
                      <a:lnTo>
                        <a:pt x="392" y="409"/>
                      </a:lnTo>
                      <a:lnTo>
                        <a:pt x="387" y="419"/>
                      </a:lnTo>
                      <a:lnTo>
                        <a:pt x="382" y="426"/>
                      </a:lnTo>
                      <a:lnTo>
                        <a:pt x="378" y="428"/>
                      </a:lnTo>
                      <a:lnTo>
                        <a:pt x="365" y="428"/>
                      </a:lnTo>
                      <a:lnTo>
                        <a:pt x="356" y="423"/>
                      </a:lnTo>
                      <a:lnTo>
                        <a:pt x="353" y="417"/>
                      </a:lnTo>
                      <a:lnTo>
                        <a:pt x="354" y="408"/>
                      </a:lnTo>
                      <a:lnTo>
                        <a:pt x="356" y="398"/>
                      </a:lnTo>
                      <a:lnTo>
                        <a:pt x="356" y="389"/>
                      </a:lnTo>
                      <a:lnTo>
                        <a:pt x="358" y="379"/>
                      </a:lnTo>
                      <a:lnTo>
                        <a:pt x="359" y="370"/>
                      </a:lnTo>
                      <a:lnTo>
                        <a:pt x="363" y="361"/>
                      </a:lnTo>
                      <a:lnTo>
                        <a:pt x="366" y="351"/>
                      </a:lnTo>
                      <a:lnTo>
                        <a:pt x="371" y="340"/>
                      </a:lnTo>
                      <a:lnTo>
                        <a:pt x="377" y="334"/>
                      </a:lnTo>
                      <a:lnTo>
                        <a:pt x="378" y="334"/>
                      </a:lnTo>
                      <a:lnTo>
                        <a:pt x="382" y="332"/>
                      </a:lnTo>
                      <a:lnTo>
                        <a:pt x="392" y="334"/>
                      </a:lnTo>
                      <a:lnTo>
                        <a:pt x="380" y="315"/>
                      </a:lnTo>
                      <a:lnTo>
                        <a:pt x="375" y="312"/>
                      </a:lnTo>
                      <a:lnTo>
                        <a:pt x="370" y="310"/>
                      </a:lnTo>
                      <a:lnTo>
                        <a:pt x="370" y="306"/>
                      </a:lnTo>
                      <a:lnTo>
                        <a:pt x="359" y="297"/>
                      </a:lnTo>
                      <a:lnTo>
                        <a:pt x="342" y="295"/>
                      </a:lnTo>
                      <a:lnTo>
                        <a:pt x="335" y="306"/>
                      </a:lnTo>
                      <a:lnTo>
                        <a:pt x="330" y="317"/>
                      </a:lnTo>
                      <a:lnTo>
                        <a:pt x="327" y="329"/>
                      </a:lnTo>
                      <a:lnTo>
                        <a:pt x="325" y="340"/>
                      </a:lnTo>
                      <a:lnTo>
                        <a:pt x="323" y="351"/>
                      </a:lnTo>
                      <a:lnTo>
                        <a:pt x="323" y="362"/>
                      </a:lnTo>
                      <a:lnTo>
                        <a:pt x="323" y="374"/>
                      </a:lnTo>
                      <a:lnTo>
                        <a:pt x="322" y="383"/>
                      </a:lnTo>
                      <a:lnTo>
                        <a:pt x="323" y="402"/>
                      </a:lnTo>
                      <a:lnTo>
                        <a:pt x="327" y="421"/>
                      </a:lnTo>
                      <a:lnTo>
                        <a:pt x="328" y="438"/>
                      </a:lnTo>
                      <a:lnTo>
                        <a:pt x="332" y="456"/>
                      </a:lnTo>
                      <a:lnTo>
                        <a:pt x="334" y="473"/>
                      </a:lnTo>
                      <a:lnTo>
                        <a:pt x="335" y="490"/>
                      </a:lnTo>
                      <a:lnTo>
                        <a:pt x="335" y="507"/>
                      </a:lnTo>
                      <a:lnTo>
                        <a:pt x="335" y="526"/>
                      </a:lnTo>
                      <a:lnTo>
                        <a:pt x="335" y="539"/>
                      </a:lnTo>
                      <a:lnTo>
                        <a:pt x="334" y="567"/>
                      </a:lnTo>
                      <a:lnTo>
                        <a:pt x="342" y="571"/>
                      </a:lnTo>
                      <a:lnTo>
                        <a:pt x="328" y="620"/>
                      </a:lnTo>
                      <a:lnTo>
                        <a:pt x="334" y="620"/>
                      </a:lnTo>
                      <a:lnTo>
                        <a:pt x="363" y="629"/>
                      </a:lnTo>
                      <a:lnTo>
                        <a:pt x="385" y="650"/>
                      </a:lnTo>
                      <a:lnTo>
                        <a:pt x="387" y="656"/>
                      </a:lnTo>
                      <a:lnTo>
                        <a:pt x="389" y="661"/>
                      </a:lnTo>
                      <a:lnTo>
                        <a:pt x="390" y="665"/>
                      </a:lnTo>
                      <a:lnTo>
                        <a:pt x="392" y="671"/>
                      </a:lnTo>
                      <a:lnTo>
                        <a:pt x="392" y="676"/>
                      </a:lnTo>
                      <a:lnTo>
                        <a:pt x="394" y="682"/>
                      </a:lnTo>
                      <a:lnTo>
                        <a:pt x="394" y="688"/>
                      </a:lnTo>
                      <a:lnTo>
                        <a:pt x="394" y="693"/>
                      </a:lnTo>
                      <a:lnTo>
                        <a:pt x="396" y="697"/>
                      </a:lnTo>
                      <a:lnTo>
                        <a:pt x="401" y="704"/>
                      </a:lnTo>
                      <a:lnTo>
                        <a:pt x="409" y="686"/>
                      </a:lnTo>
                      <a:lnTo>
                        <a:pt x="401" y="659"/>
                      </a:lnTo>
                      <a:lnTo>
                        <a:pt x="399" y="648"/>
                      </a:lnTo>
                      <a:lnTo>
                        <a:pt x="399" y="637"/>
                      </a:lnTo>
                      <a:lnTo>
                        <a:pt x="399" y="626"/>
                      </a:lnTo>
                      <a:lnTo>
                        <a:pt x="399" y="614"/>
                      </a:lnTo>
                      <a:lnTo>
                        <a:pt x="402" y="603"/>
                      </a:lnTo>
                      <a:lnTo>
                        <a:pt x="406" y="592"/>
                      </a:lnTo>
                      <a:lnTo>
                        <a:pt x="409" y="580"/>
                      </a:lnTo>
                      <a:lnTo>
                        <a:pt x="416" y="569"/>
                      </a:lnTo>
                      <a:lnTo>
                        <a:pt x="423" y="562"/>
                      </a:lnTo>
                      <a:lnTo>
                        <a:pt x="427" y="560"/>
                      </a:lnTo>
                      <a:lnTo>
                        <a:pt x="446" y="543"/>
                      </a:lnTo>
                      <a:lnTo>
                        <a:pt x="451" y="539"/>
                      </a:lnTo>
                      <a:lnTo>
                        <a:pt x="452" y="539"/>
                      </a:lnTo>
                      <a:lnTo>
                        <a:pt x="456" y="539"/>
                      </a:lnTo>
                      <a:lnTo>
                        <a:pt x="468" y="550"/>
                      </a:lnTo>
                      <a:lnTo>
                        <a:pt x="470" y="564"/>
                      </a:lnTo>
                      <a:lnTo>
                        <a:pt x="471" y="579"/>
                      </a:lnTo>
                      <a:lnTo>
                        <a:pt x="475" y="592"/>
                      </a:lnTo>
                      <a:lnTo>
                        <a:pt x="477" y="607"/>
                      </a:lnTo>
                      <a:lnTo>
                        <a:pt x="477" y="622"/>
                      </a:lnTo>
                      <a:lnTo>
                        <a:pt x="475" y="635"/>
                      </a:lnTo>
                      <a:lnTo>
                        <a:pt x="471" y="650"/>
                      </a:lnTo>
                      <a:lnTo>
                        <a:pt x="463" y="663"/>
                      </a:lnTo>
                      <a:lnTo>
                        <a:pt x="446" y="682"/>
                      </a:lnTo>
                      <a:lnTo>
                        <a:pt x="430" y="686"/>
                      </a:lnTo>
                      <a:lnTo>
                        <a:pt x="428" y="688"/>
                      </a:lnTo>
                      <a:lnTo>
                        <a:pt x="416" y="686"/>
                      </a:lnTo>
                      <a:lnTo>
                        <a:pt x="408" y="716"/>
                      </a:lnTo>
                      <a:lnTo>
                        <a:pt x="415" y="714"/>
                      </a:lnTo>
                      <a:lnTo>
                        <a:pt x="421" y="708"/>
                      </a:lnTo>
                      <a:lnTo>
                        <a:pt x="427" y="704"/>
                      </a:lnTo>
                      <a:lnTo>
                        <a:pt x="451" y="699"/>
                      </a:lnTo>
                      <a:lnTo>
                        <a:pt x="466" y="689"/>
                      </a:lnTo>
                      <a:lnTo>
                        <a:pt x="473" y="688"/>
                      </a:lnTo>
                      <a:lnTo>
                        <a:pt x="478" y="688"/>
                      </a:lnTo>
                      <a:lnTo>
                        <a:pt x="485" y="686"/>
                      </a:lnTo>
                      <a:lnTo>
                        <a:pt x="490" y="688"/>
                      </a:lnTo>
                      <a:lnTo>
                        <a:pt x="497" y="688"/>
                      </a:lnTo>
                      <a:lnTo>
                        <a:pt x="502" y="689"/>
                      </a:lnTo>
                      <a:lnTo>
                        <a:pt x="509" y="693"/>
                      </a:lnTo>
                      <a:lnTo>
                        <a:pt x="514" y="695"/>
                      </a:lnTo>
                      <a:lnTo>
                        <a:pt x="520" y="697"/>
                      </a:lnTo>
                      <a:lnTo>
                        <a:pt x="525" y="703"/>
                      </a:lnTo>
                      <a:lnTo>
                        <a:pt x="539" y="710"/>
                      </a:lnTo>
                      <a:lnTo>
                        <a:pt x="544" y="725"/>
                      </a:lnTo>
                      <a:lnTo>
                        <a:pt x="544" y="729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2" name="Freeform 5773"/>
                <p:cNvSpPr>
                  <a:spLocks/>
                </p:cNvSpPr>
                <p:nvPr/>
              </p:nvSpPr>
              <p:spPr bwMode="auto">
                <a:xfrm>
                  <a:off x="3390" y="1992"/>
                  <a:ext cx="119" cy="72"/>
                </a:xfrm>
                <a:custGeom>
                  <a:avLst/>
                  <a:gdLst>
                    <a:gd name="T0" fmla="*/ 119 w 119"/>
                    <a:gd name="T1" fmla="*/ 42 h 72"/>
                    <a:gd name="T2" fmla="*/ 115 w 119"/>
                    <a:gd name="T3" fmla="*/ 49 h 72"/>
                    <a:gd name="T4" fmla="*/ 108 w 119"/>
                    <a:gd name="T5" fmla="*/ 55 h 72"/>
                    <a:gd name="T6" fmla="*/ 101 w 119"/>
                    <a:gd name="T7" fmla="*/ 59 h 72"/>
                    <a:gd name="T8" fmla="*/ 96 w 119"/>
                    <a:gd name="T9" fmla="*/ 62 h 72"/>
                    <a:gd name="T10" fmla="*/ 91 w 119"/>
                    <a:gd name="T11" fmla="*/ 64 h 72"/>
                    <a:gd name="T12" fmla="*/ 86 w 119"/>
                    <a:gd name="T13" fmla="*/ 66 h 72"/>
                    <a:gd name="T14" fmla="*/ 81 w 119"/>
                    <a:gd name="T15" fmla="*/ 68 h 72"/>
                    <a:gd name="T16" fmla="*/ 75 w 119"/>
                    <a:gd name="T17" fmla="*/ 68 h 72"/>
                    <a:gd name="T18" fmla="*/ 70 w 119"/>
                    <a:gd name="T19" fmla="*/ 70 h 72"/>
                    <a:gd name="T20" fmla="*/ 65 w 119"/>
                    <a:gd name="T21" fmla="*/ 70 h 72"/>
                    <a:gd name="T22" fmla="*/ 50 w 119"/>
                    <a:gd name="T23" fmla="*/ 70 h 72"/>
                    <a:gd name="T24" fmla="*/ 46 w 119"/>
                    <a:gd name="T25" fmla="*/ 72 h 72"/>
                    <a:gd name="T26" fmla="*/ 34 w 119"/>
                    <a:gd name="T27" fmla="*/ 70 h 72"/>
                    <a:gd name="T28" fmla="*/ 17 w 119"/>
                    <a:gd name="T29" fmla="*/ 61 h 72"/>
                    <a:gd name="T30" fmla="*/ 8 w 119"/>
                    <a:gd name="T31" fmla="*/ 57 h 72"/>
                    <a:gd name="T32" fmla="*/ 1 w 119"/>
                    <a:gd name="T33" fmla="*/ 42 h 72"/>
                    <a:gd name="T34" fmla="*/ 0 w 119"/>
                    <a:gd name="T35" fmla="*/ 29 h 72"/>
                    <a:gd name="T36" fmla="*/ 17 w 119"/>
                    <a:gd name="T37" fmla="*/ 27 h 72"/>
                    <a:gd name="T38" fmla="*/ 24 w 119"/>
                    <a:gd name="T39" fmla="*/ 29 h 72"/>
                    <a:gd name="T40" fmla="*/ 46 w 119"/>
                    <a:gd name="T41" fmla="*/ 29 h 72"/>
                    <a:gd name="T42" fmla="*/ 50 w 119"/>
                    <a:gd name="T43" fmla="*/ 29 h 72"/>
                    <a:gd name="T44" fmla="*/ 57 w 119"/>
                    <a:gd name="T45" fmla="*/ 32 h 72"/>
                    <a:gd name="T46" fmla="*/ 62 w 119"/>
                    <a:gd name="T47" fmla="*/ 32 h 72"/>
                    <a:gd name="T48" fmla="*/ 62 w 119"/>
                    <a:gd name="T49" fmla="*/ 31 h 72"/>
                    <a:gd name="T50" fmla="*/ 53 w 119"/>
                    <a:gd name="T51" fmla="*/ 25 h 72"/>
                    <a:gd name="T52" fmla="*/ 15 w 119"/>
                    <a:gd name="T53" fmla="*/ 25 h 72"/>
                    <a:gd name="T54" fmla="*/ 7 w 119"/>
                    <a:gd name="T55" fmla="*/ 25 h 72"/>
                    <a:gd name="T56" fmla="*/ 8 w 119"/>
                    <a:gd name="T57" fmla="*/ 19 h 72"/>
                    <a:gd name="T58" fmla="*/ 32 w 119"/>
                    <a:gd name="T59" fmla="*/ 14 h 72"/>
                    <a:gd name="T60" fmla="*/ 36 w 119"/>
                    <a:gd name="T61" fmla="*/ 10 h 72"/>
                    <a:gd name="T62" fmla="*/ 41 w 119"/>
                    <a:gd name="T63" fmla="*/ 8 h 72"/>
                    <a:gd name="T64" fmla="*/ 44 w 119"/>
                    <a:gd name="T65" fmla="*/ 6 h 72"/>
                    <a:gd name="T66" fmla="*/ 48 w 119"/>
                    <a:gd name="T67" fmla="*/ 4 h 72"/>
                    <a:gd name="T68" fmla="*/ 53 w 119"/>
                    <a:gd name="T69" fmla="*/ 2 h 72"/>
                    <a:gd name="T70" fmla="*/ 57 w 119"/>
                    <a:gd name="T71" fmla="*/ 0 h 72"/>
                    <a:gd name="T72" fmla="*/ 60 w 119"/>
                    <a:gd name="T73" fmla="*/ 0 h 72"/>
                    <a:gd name="T74" fmla="*/ 65 w 119"/>
                    <a:gd name="T75" fmla="*/ 0 h 72"/>
                    <a:gd name="T76" fmla="*/ 86 w 119"/>
                    <a:gd name="T77" fmla="*/ 6 h 72"/>
                    <a:gd name="T78" fmla="*/ 89 w 119"/>
                    <a:gd name="T79" fmla="*/ 8 h 72"/>
                    <a:gd name="T80" fmla="*/ 94 w 119"/>
                    <a:gd name="T81" fmla="*/ 12 h 72"/>
                    <a:gd name="T82" fmla="*/ 98 w 119"/>
                    <a:gd name="T83" fmla="*/ 12 h 72"/>
                    <a:gd name="T84" fmla="*/ 105 w 119"/>
                    <a:gd name="T85" fmla="*/ 17 h 72"/>
                    <a:gd name="T86" fmla="*/ 115 w 119"/>
                    <a:gd name="T87" fmla="*/ 23 h 72"/>
                    <a:gd name="T88" fmla="*/ 119 w 119"/>
                    <a:gd name="T89" fmla="*/ 31 h 72"/>
                    <a:gd name="T90" fmla="*/ 119 w 119"/>
                    <a:gd name="T91" fmla="*/ 42 h 7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9" h="72">
                      <a:moveTo>
                        <a:pt x="119" y="42"/>
                      </a:moveTo>
                      <a:lnTo>
                        <a:pt x="115" y="49"/>
                      </a:lnTo>
                      <a:lnTo>
                        <a:pt x="108" y="55"/>
                      </a:lnTo>
                      <a:lnTo>
                        <a:pt x="101" y="59"/>
                      </a:lnTo>
                      <a:lnTo>
                        <a:pt x="96" y="62"/>
                      </a:lnTo>
                      <a:lnTo>
                        <a:pt x="91" y="64"/>
                      </a:lnTo>
                      <a:lnTo>
                        <a:pt x="86" y="66"/>
                      </a:lnTo>
                      <a:lnTo>
                        <a:pt x="81" y="68"/>
                      </a:lnTo>
                      <a:lnTo>
                        <a:pt x="75" y="68"/>
                      </a:lnTo>
                      <a:lnTo>
                        <a:pt x="70" y="70"/>
                      </a:lnTo>
                      <a:lnTo>
                        <a:pt x="65" y="70"/>
                      </a:lnTo>
                      <a:lnTo>
                        <a:pt x="50" y="70"/>
                      </a:lnTo>
                      <a:lnTo>
                        <a:pt x="46" y="72"/>
                      </a:lnTo>
                      <a:lnTo>
                        <a:pt x="34" y="70"/>
                      </a:lnTo>
                      <a:lnTo>
                        <a:pt x="17" y="61"/>
                      </a:lnTo>
                      <a:lnTo>
                        <a:pt x="8" y="57"/>
                      </a:lnTo>
                      <a:lnTo>
                        <a:pt x="1" y="42"/>
                      </a:lnTo>
                      <a:lnTo>
                        <a:pt x="0" y="29"/>
                      </a:lnTo>
                      <a:lnTo>
                        <a:pt x="17" y="27"/>
                      </a:lnTo>
                      <a:lnTo>
                        <a:pt x="24" y="29"/>
                      </a:lnTo>
                      <a:lnTo>
                        <a:pt x="46" y="29"/>
                      </a:lnTo>
                      <a:lnTo>
                        <a:pt x="50" y="29"/>
                      </a:lnTo>
                      <a:lnTo>
                        <a:pt x="57" y="32"/>
                      </a:lnTo>
                      <a:lnTo>
                        <a:pt x="62" y="32"/>
                      </a:lnTo>
                      <a:lnTo>
                        <a:pt x="62" y="31"/>
                      </a:lnTo>
                      <a:lnTo>
                        <a:pt x="53" y="25"/>
                      </a:lnTo>
                      <a:lnTo>
                        <a:pt x="15" y="25"/>
                      </a:lnTo>
                      <a:lnTo>
                        <a:pt x="7" y="25"/>
                      </a:lnTo>
                      <a:lnTo>
                        <a:pt x="8" y="19"/>
                      </a:lnTo>
                      <a:lnTo>
                        <a:pt x="32" y="14"/>
                      </a:lnTo>
                      <a:lnTo>
                        <a:pt x="36" y="10"/>
                      </a:lnTo>
                      <a:lnTo>
                        <a:pt x="41" y="8"/>
                      </a:lnTo>
                      <a:lnTo>
                        <a:pt x="44" y="6"/>
                      </a:lnTo>
                      <a:lnTo>
                        <a:pt x="48" y="4"/>
                      </a:lnTo>
                      <a:lnTo>
                        <a:pt x="53" y="2"/>
                      </a:lnTo>
                      <a:lnTo>
                        <a:pt x="57" y="0"/>
                      </a:lnTo>
                      <a:lnTo>
                        <a:pt x="60" y="0"/>
                      </a:lnTo>
                      <a:lnTo>
                        <a:pt x="65" y="0"/>
                      </a:lnTo>
                      <a:lnTo>
                        <a:pt x="86" y="6"/>
                      </a:lnTo>
                      <a:lnTo>
                        <a:pt x="89" y="8"/>
                      </a:lnTo>
                      <a:lnTo>
                        <a:pt x="94" y="12"/>
                      </a:lnTo>
                      <a:lnTo>
                        <a:pt x="98" y="12"/>
                      </a:lnTo>
                      <a:lnTo>
                        <a:pt x="105" y="17"/>
                      </a:lnTo>
                      <a:lnTo>
                        <a:pt x="115" y="23"/>
                      </a:lnTo>
                      <a:lnTo>
                        <a:pt x="119" y="31"/>
                      </a:lnTo>
                      <a:lnTo>
                        <a:pt x="119" y="42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3" name="Freeform 5774"/>
                <p:cNvSpPr>
                  <a:spLocks/>
                </p:cNvSpPr>
                <p:nvPr/>
              </p:nvSpPr>
              <p:spPr bwMode="auto">
                <a:xfrm>
                  <a:off x="3447" y="1506"/>
                  <a:ext cx="10" cy="28"/>
                </a:xfrm>
                <a:custGeom>
                  <a:avLst/>
                  <a:gdLst>
                    <a:gd name="T0" fmla="*/ 10 w 10"/>
                    <a:gd name="T1" fmla="*/ 7 h 28"/>
                    <a:gd name="T2" fmla="*/ 6 w 10"/>
                    <a:gd name="T3" fmla="*/ 28 h 28"/>
                    <a:gd name="T4" fmla="*/ 0 w 10"/>
                    <a:gd name="T5" fmla="*/ 17 h 28"/>
                    <a:gd name="T6" fmla="*/ 5 w 10"/>
                    <a:gd name="T7" fmla="*/ 0 h 28"/>
                    <a:gd name="T8" fmla="*/ 10 w 10"/>
                    <a:gd name="T9" fmla="*/ 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0" y="7"/>
                      </a:moveTo>
                      <a:lnTo>
                        <a:pt x="6" y="28"/>
                      </a:lnTo>
                      <a:lnTo>
                        <a:pt x="0" y="17"/>
                      </a:lnTo>
                      <a:lnTo>
                        <a:pt x="5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4" name="Freeform 5775"/>
                <p:cNvSpPr>
                  <a:spLocks/>
                </p:cNvSpPr>
                <p:nvPr/>
              </p:nvSpPr>
              <p:spPr bwMode="auto">
                <a:xfrm>
                  <a:off x="3388" y="1617"/>
                  <a:ext cx="60" cy="54"/>
                </a:xfrm>
                <a:custGeom>
                  <a:avLst/>
                  <a:gdLst>
                    <a:gd name="T0" fmla="*/ 60 w 60"/>
                    <a:gd name="T1" fmla="*/ 33 h 54"/>
                    <a:gd name="T2" fmla="*/ 60 w 60"/>
                    <a:gd name="T3" fmla="*/ 35 h 54"/>
                    <a:gd name="T4" fmla="*/ 52 w 60"/>
                    <a:gd name="T5" fmla="*/ 48 h 54"/>
                    <a:gd name="T6" fmla="*/ 45 w 60"/>
                    <a:gd name="T7" fmla="*/ 50 h 54"/>
                    <a:gd name="T8" fmla="*/ 29 w 60"/>
                    <a:gd name="T9" fmla="*/ 54 h 54"/>
                    <a:gd name="T10" fmla="*/ 15 w 60"/>
                    <a:gd name="T11" fmla="*/ 48 h 54"/>
                    <a:gd name="T12" fmla="*/ 2 w 60"/>
                    <a:gd name="T13" fmla="*/ 33 h 54"/>
                    <a:gd name="T14" fmla="*/ 0 w 60"/>
                    <a:gd name="T15" fmla="*/ 24 h 54"/>
                    <a:gd name="T16" fmla="*/ 26 w 60"/>
                    <a:gd name="T17" fmla="*/ 20 h 54"/>
                    <a:gd name="T18" fmla="*/ 29 w 60"/>
                    <a:gd name="T19" fmla="*/ 18 h 54"/>
                    <a:gd name="T20" fmla="*/ 31 w 60"/>
                    <a:gd name="T21" fmla="*/ 16 h 54"/>
                    <a:gd name="T22" fmla="*/ 36 w 60"/>
                    <a:gd name="T23" fmla="*/ 15 h 54"/>
                    <a:gd name="T24" fmla="*/ 0 w 60"/>
                    <a:gd name="T25" fmla="*/ 16 h 54"/>
                    <a:gd name="T26" fmla="*/ 5 w 60"/>
                    <a:gd name="T27" fmla="*/ 5 h 54"/>
                    <a:gd name="T28" fmla="*/ 9 w 60"/>
                    <a:gd name="T29" fmla="*/ 3 h 54"/>
                    <a:gd name="T30" fmla="*/ 14 w 60"/>
                    <a:gd name="T31" fmla="*/ 1 h 54"/>
                    <a:gd name="T32" fmla="*/ 19 w 60"/>
                    <a:gd name="T33" fmla="*/ 0 h 54"/>
                    <a:gd name="T34" fmla="*/ 26 w 60"/>
                    <a:gd name="T35" fmla="*/ 0 h 54"/>
                    <a:gd name="T36" fmla="*/ 31 w 60"/>
                    <a:gd name="T37" fmla="*/ 0 h 54"/>
                    <a:gd name="T38" fmla="*/ 36 w 60"/>
                    <a:gd name="T39" fmla="*/ 0 h 54"/>
                    <a:gd name="T40" fmla="*/ 41 w 60"/>
                    <a:gd name="T41" fmla="*/ 1 h 54"/>
                    <a:gd name="T42" fmla="*/ 46 w 60"/>
                    <a:gd name="T43" fmla="*/ 5 h 54"/>
                    <a:gd name="T44" fmla="*/ 52 w 60"/>
                    <a:gd name="T45" fmla="*/ 9 h 54"/>
                    <a:gd name="T46" fmla="*/ 60 w 60"/>
                    <a:gd name="T47" fmla="*/ 18 h 54"/>
                    <a:gd name="T48" fmla="*/ 60 w 60"/>
                    <a:gd name="T49" fmla="*/ 33 h 5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0" h="54">
                      <a:moveTo>
                        <a:pt x="60" y="33"/>
                      </a:moveTo>
                      <a:lnTo>
                        <a:pt x="60" y="35"/>
                      </a:lnTo>
                      <a:lnTo>
                        <a:pt x="52" y="48"/>
                      </a:lnTo>
                      <a:lnTo>
                        <a:pt x="45" y="50"/>
                      </a:lnTo>
                      <a:lnTo>
                        <a:pt x="29" y="54"/>
                      </a:lnTo>
                      <a:lnTo>
                        <a:pt x="15" y="48"/>
                      </a:lnTo>
                      <a:lnTo>
                        <a:pt x="2" y="33"/>
                      </a:lnTo>
                      <a:lnTo>
                        <a:pt x="0" y="24"/>
                      </a:lnTo>
                      <a:lnTo>
                        <a:pt x="26" y="20"/>
                      </a:lnTo>
                      <a:lnTo>
                        <a:pt x="29" y="18"/>
                      </a:lnTo>
                      <a:lnTo>
                        <a:pt x="31" y="16"/>
                      </a:lnTo>
                      <a:lnTo>
                        <a:pt x="36" y="15"/>
                      </a:lnTo>
                      <a:lnTo>
                        <a:pt x="0" y="16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41" y="1"/>
                      </a:lnTo>
                      <a:lnTo>
                        <a:pt x="46" y="5"/>
                      </a:lnTo>
                      <a:lnTo>
                        <a:pt x="52" y="9"/>
                      </a:lnTo>
                      <a:lnTo>
                        <a:pt x="60" y="18"/>
                      </a:lnTo>
                      <a:lnTo>
                        <a:pt x="60" y="33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5" name="Freeform 5776"/>
                <p:cNvSpPr>
                  <a:spLocks/>
                </p:cNvSpPr>
                <p:nvPr/>
              </p:nvSpPr>
              <p:spPr bwMode="auto">
                <a:xfrm>
                  <a:off x="3433" y="1485"/>
                  <a:ext cx="17" cy="21"/>
                </a:xfrm>
                <a:custGeom>
                  <a:avLst/>
                  <a:gdLst>
                    <a:gd name="T0" fmla="*/ 17 w 17"/>
                    <a:gd name="T1" fmla="*/ 17 h 21"/>
                    <a:gd name="T2" fmla="*/ 10 w 17"/>
                    <a:gd name="T3" fmla="*/ 21 h 21"/>
                    <a:gd name="T4" fmla="*/ 3 w 17"/>
                    <a:gd name="T5" fmla="*/ 21 h 21"/>
                    <a:gd name="T6" fmla="*/ 0 w 17"/>
                    <a:gd name="T7" fmla="*/ 2 h 21"/>
                    <a:gd name="T8" fmla="*/ 7 w 17"/>
                    <a:gd name="T9" fmla="*/ 0 h 21"/>
                    <a:gd name="T10" fmla="*/ 14 w 17"/>
                    <a:gd name="T11" fmla="*/ 4 h 21"/>
                    <a:gd name="T12" fmla="*/ 17 w 17"/>
                    <a:gd name="T13" fmla="*/ 17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21">
                      <a:moveTo>
                        <a:pt x="17" y="17"/>
                      </a:moveTo>
                      <a:lnTo>
                        <a:pt x="10" y="21"/>
                      </a:lnTo>
                      <a:lnTo>
                        <a:pt x="3" y="21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14" y="4"/>
                      </a:lnTo>
                      <a:lnTo>
                        <a:pt x="17" y="17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6" name="Freeform 5777"/>
                <p:cNvSpPr>
                  <a:spLocks/>
                </p:cNvSpPr>
                <p:nvPr/>
              </p:nvSpPr>
              <p:spPr bwMode="auto">
                <a:xfrm>
                  <a:off x="3433" y="1508"/>
                  <a:ext cx="15" cy="24"/>
                </a:xfrm>
                <a:custGeom>
                  <a:avLst/>
                  <a:gdLst>
                    <a:gd name="T0" fmla="*/ 10 w 15"/>
                    <a:gd name="T1" fmla="*/ 13 h 24"/>
                    <a:gd name="T2" fmla="*/ 14 w 15"/>
                    <a:gd name="T3" fmla="*/ 20 h 24"/>
                    <a:gd name="T4" fmla="*/ 5 w 15"/>
                    <a:gd name="T5" fmla="*/ 24 h 24"/>
                    <a:gd name="T6" fmla="*/ 3 w 15"/>
                    <a:gd name="T7" fmla="*/ 11 h 24"/>
                    <a:gd name="T8" fmla="*/ 0 w 15"/>
                    <a:gd name="T9" fmla="*/ 3 h 24"/>
                    <a:gd name="T10" fmla="*/ 1 w 15"/>
                    <a:gd name="T11" fmla="*/ 0 h 24"/>
                    <a:gd name="T12" fmla="*/ 12 w 15"/>
                    <a:gd name="T13" fmla="*/ 1 h 24"/>
                    <a:gd name="T14" fmla="*/ 15 w 15"/>
                    <a:gd name="T15" fmla="*/ 1 h 24"/>
                    <a:gd name="T16" fmla="*/ 10 w 15"/>
                    <a:gd name="T17" fmla="*/ 13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5" h="24">
                      <a:moveTo>
                        <a:pt x="10" y="13"/>
                      </a:moveTo>
                      <a:lnTo>
                        <a:pt x="14" y="20"/>
                      </a:lnTo>
                      <a:lnTo>
                        <a:pt x="5" y="24"/>
                      </a:lnTo>
                      <a:lnTo>
                        <a:pt x="3" y="11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2" y="1"/>
                      </a:lnTo>
                      <a:lnTo>
                        <a:pt x="15" y="1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7" name="Freeform 5778"/>
                <p:cNvSpPr>
                  <a:spLocks/>
                </p:cNvSpPr>
                <p:nvPr/>
              </p:nvSpPr>
              <p:spPr bwMode="auto">
                <a:xfrm>
                  <a:off x="3431" y="1530"/>
                  <a:ext cx="22" cy="23"/>
                </a:xfrm>
                <a:custGeom>
                  <a:avLst/>
                  <a:gdLst>
                    <a:gd name="T0" fmla="*/ 22 w 22"/>
                    <a:gd name="T1" fmla="*/ 8 h 23"/>
                    <a:gd name="T2" fmla="*/ 12 w 22"/>
                    <a:gd name="T3" fmla="*/ 19 h 23"/>
                    <a:gd name="T4" fmla="*/ 0 w 22"/>
                    <a:gd name="T5" fmla="*/ 23 h 23"/>
                    <a:gd name="T6" fmla="*/ 0 w 22"/>
                    <a:gd name="T7" fmla="*/ 9 h 23"/>
                    <a:gd name="T8" fmla="*/ 2 w 22"/>
                    <a:gd name="T9" fmla="*/ 6 h 23"/>
                    <a:gd name="T10" fmla="*/ 9 w 22"/>
                    <a:gd name="T11" fmla="*/ 4 h 23"/>
                    <a:gd name="T12" fmla="*/ 16 w 22"/>
                    <a:gd name="T13" fmla="*/ 0 h 23"/>
                    <a:gd name="T14" fmla="*/ 22 w 22"/>
                    <a:gd name="T15" fmla="*/ 8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23">
                      <a:moveTo>
                        <a:pt x="22" y="8"/>
                      </a:moveTo>
                      <a:lnTo>
                        <a:pt x="12" y="19"/>
                      </a:lnTo>
                      <a:lnTo>
                        <a:pt x="0" y="23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9" y="4"/>
                      </a:lnTo>
                      <a:lnTo>
                        <a:pt x="16" y="0"/>
                      </a:lnTo>
                      <a:lnTo>
                        <a:pt x="22" y="8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8" name="Freeform 5779"/>
                <p:cNvSpPr>
                  <a:spLocks/>
                </p:cNvSpPr>
                <p:nvPr/>
              </p:nvSpPr>
              <p:spPr bwMode="auto">
                <a:xfrm>
                  <a:off x="3371" y="1846"/>
                  <a:ext cx="72" cy="143"/>
                </a:xfrm>
                <a:custGeom>
                  <a:avLst/>
                  <a:gdLst>
                    <a:gd name="T0" fmla="*/ 72 w 72"/>
                    <a:gd name="T1" fmla="*/ 71 h 143"/>
                    <a:gd name="T2" fmla="*/ 72 w 72"/>
                    <a:gd name="T3" fmla="*/ 77 h 143"/>
                    <a:gd name="T4" fmla="*/ 72 w 72"/>
                    <a:gd name="T5" fmla="*/ 83 h 143"/>
                    <a:gd name="T6" fmla="*/ 72 w 72"/>
                    <a:gd name="T7" fmla="*/ 88 h 143"/>
                    <a:gd name="T8" fmla="*/ 70 w 72"/>
                    <a:gd name="T9" fmla="*/ 94 h 143"/>
                    <a:gd name="T10" fmla="*/ 69 w 72"/>
                    <a:gd name="T11" fmla="*/ 99 h 143"/>
                    <a:gd name="T12" fmla="*/ 67 w 72"/>
                    <a:gd name="T13" fmla="*/ 105 h 143"/>
                    <a:gd name="T14" fmla="*/ 65 w 72"/>
                    <a:gd name="T15" fmla="*/ 111 h 143"/>
                    <a:gd name="T16" fmla="*/ 62 w 72"/>
                    <a:gd name="T17" fmla="*/ 116 h 143"/>
                    <a:gd name="T18" fmla="*/ 57 w 72"/>
                    <a:gd name="T19" fmla="*/ 124 h 143"/>
                    <a:gd name="T20" fmla="*/ 45 w 72"/>
                    <a:gd name="T21" fmla="*/ 135 h 143"/>
                    <a:gd name="T22" fmla="*/ 29 w 72"/>
                    <a:gd name="T23" fmla="*/ 139 h 143"/>
                    <a:gd name="T24" fmla="*/ 27 w 72"/>
                    <a:gd name="T25" fmla="*/ 141 h 143"/>
                    <a:gd name="T26" fmla="*/ 24 w 72"/>
                    <a:gd name="T27" fmla="*/ 143 h 143"/>
                    <a:gd name="T28" fmla="*/ 15 w 72"/>
                    <a:gd name="T29" fmla="*/ 137 h 143"/>
                    <a:gd name="T30" fmla="*/ 20 w 72"/>
                    <a:gd name="T31" fmla="*/ 128 h 143"/>
                    <a:gd name="T32" fmla="*/ 24 w 72"/>
                    <a:gd name="T33" fmla="*/ 118 h 143"/>
                    <a:gd name="T34" fmla="*/ 27 w 72"/>
                    <a:gd name="T35" fmla="*/ 109 h 143"/>
                    <a:gd name="T36" fmla="*/ 31 w 72"/>
                    <a:gd name="T37" fmla="*/ 99 h 143"/>
                    <a:gd name="T38" fmla="*/ 32 w 72"/>
                    <a:gd name="T39" fmla="*/ 90 h 143"/>
                    <a:gd name="T40" fmla="*/ 36 w 72"/>
                    <a:gd name="T41" fmla="*/ 81 h 143"/>
                    <a:gd name="T42" fmla="*/ 38 w 72"/>
                    <a:gd name="T43" fmla="*/ 71 h 143"/>
                    <a:gd name="T44" fmla="*/ 39 w 72"/>
                    <a:gd name="T45" fmla="*/ 62 h 143"/>
                    <a:gd name="T46" fmla="*/ 46 w 72"/>
                    <a:gd name="T47" fmla="*/ 45 h 143"/>
                    <a:gd name="T48" fmla="*/ 48 w 72"/>
                    <a:gd name="T49" fmla="*/ 41 h 143"/>
                    <a:gd name="T50" fmla="*/ 46 w 72"/>
                    <a:gd name="T51" fmla="*/ 41 h 143"/>
                    <a:gd name="T52" fmla="*/ 38 w 72"/>
                    <a:gd name="T53" fmla="*/ 58 h 143"/>
                    <a:gd name="T54" fmla="*/ 36 w 72"/>
                    <a:gd name="T55" fmla="*/ 67 h 143"/>
                    <a:gd name="T56" fmla="*/ 34 w 72"/>
                    <a:gd name="T57" fmla="*/ 77 h 143"/>
                    <a:gd name="T58" fmla="*/ 32 w 72"/>
                    <a:gd name="T59" fmla="*/ 86 h 143"/>
                    <a:gd name="T60" fmla="*/ 29 w 72"/>
                    <a:gd name="T61" fmla="*/ 96 h 143"/>
                    <a:gd name="T62" fmla="*/ 26 w 72"/>
                    <a:gd name="T63" fmla="*/ 105 h 143"/>
                    <a:gd name="T64" fmla="*/ 22 w 72"/>
                    <a:gd name="T65" fmla="*/ 114 h 143"/>
                    <a:gd name="T66" fmla="*/ 17 w 72"/>
                    <a:gd name="T67" fmla="*/ 126 h 143"/>
                    <a:gd name="T68" fmla="*/ 12 w 72"/>
                    <a:gd name="T69" fmla="*/ 135 h 143"/>
                    <a:gd name="T70" fmla="*/ 0 w 72"/>
                    <a:gd name="T71" fmla="*/ 103 h 143"/>
                    <a:gd name="T72" fmla="*/ 1 w 72"/>
                    <a:gd name="T73" fmla="*/ 92 h 143"/>
                    <a:gd name="T74" fmla="*/ 1 w 72"/>
                    <a:gd name="T75" fmla="*/ 83 h 143"/>
                    <a:gd name="T76" fmla="*/ 1 w 72"/>
                    <a:gd name="T77" fmla="*/ 73 h 143"/>
                    <a:gd name="T78" fmla="*/ 3 w 72"/>
                    <a:gd name="T79" fmla="*/ 66 h 143"/>
                    <a:gd name="T80" fmla="*/ 5 w 72"/>
                    <a:gd name="T81" fmla="*/ 56 h 143"/>
                    <a:gd name="T82" fmla="*/ 7 w 72"/>
                    <a:gd name="T83" fmla="*/ 49 h 143"/>
                    <a:gd name="T84" fmla="*/ 12 w 72"/>
                    <a:gd name="T85" fmla="*/ 39 h 143"/>
                    <a:gd name="T86" fmla="*/ 17 w 72"/>
                    <a:gd name="T87" fmla="*/ 32 h 143"/>
                    <a:gd name="T88" fmla="*/ 22 w 72"/>
                    <a:gd name="T89" fmla="*/ 22 h 143"/>
                    <a:gd name="T90" fmla="*/ 50 w 72"/>
                    <a:gd name="T91" fmla="*/ 2 h 143"/>
                    <a:gd name="T92" fmla="*/ 51 w 72"/>
                    <a:gd name="T93" fmla="*/ 0 h 143"/>
                    <a:gd name="T94" fmla="*/ 62 w 72"/>
                    <a:gd name="T95" fmla="*/ 7 h 143"/>
                    <a:gd name="T96" fmla="*/ 63 w 72"/>
                    <a:gd name="T97" fmla="*/ 15 h 143"/>
                    <a:gd name="T98" fmla="*/ 65 w 72"/>
                    <a:gd name="T99" fmla="*/ 22 h 143"/>
                    <a:gd name="T100" fmla="*/ 67 w 72"/>
                    <a:gd name="T101" fmla="*/ 30 h 143"/>
                    <a:gd name="T102" fmla="*/ 69 w 72"/>
                    <a:gd name="T103" fmla="*/ 37 h 143"/>
                    <a:gd name="T104" fmla="*/ 70 w 72"/>
                    <a:gd name="T105" fmla="*/ 47 h 143"/>
                    <a:gd name="T106" fmla="*/ 70 w 72"/>
                    <a:gd name="T107" fmla="*/ 54 h 143"/>
                    <a:gd name="T108" fmla="*/ 72 w 72"/>
                    <a:gd name="T109" fmla="*/ 62 h 143"/>
                    <a:gd name="T110" fmla="*/ 72 w 72"/>
                    <a:gd name="T111" fmla="*/ 69 h 143"/>
                    <a:gd name="T112" fmla="*/ 72 w 72"/>
                    <a:gd name="T113" fmla="*/ 71 h 14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72" h="143">
                      <a:moveTo>
                        <a:pt x="72" y="71"/>
                      </a:moveTo>
                      <a:lnTo>
                        <a:pt x="72" y="77"/>
                      </a:lnTo>
                      <a:lnTo>
                        <a:pt x="72" y="83"/>
                      </a:lnTo>
                      <a:lnTo>
                        <a:pt x="72" y="88"/>
                      </a:lnTo>
                      <a:lnTo>
                        <a:pt x="70" y="94"/>
                      </a:lnTo>
                      <a:lnTo>
                        <a:pt x="69" y="99"/>
                      </a:lnTo>
                      <a:lnTo>
                        <a:pt x="67" y="105"/>
                      </a:lnTo>
                      <a:lnTo>
                        <a:pt x="65" y="111"/>
                      </a:lnTo>
                      <a:lnTo>
                        <a:pt x="62" y="116"/>
                      </a:lnTo>
                      <a:lnTo>
                        <a:pt x="57" y="124"/>
                      </a:lnTo>
                      <a:lnTo>
                        <a:pt x="45" y="135"/>
                      </a:lnTo>
                      <a:lnTo>
                        <a:pt x="29" y="139"/>
                      </a:lnTo>
                      <a:lnTo>
                        <a:pt x="27" y="141"/>
                      </a:lnTo>
                      <a:lnTo>
                        <a:pt x="24" y="143"/>
                      </a:lnTo>
                      <a:lnTo>
                        <a:pt x="15" y="137"/>
                      </a:lnTo>
                      <a:lnTo>
                        <a:pt x="20" y="128"/>
                      </a:lnTo>
                      <a:lnTo>
                        <a:pt x="24" y="118"/>
                      </a:lnTo>
                      <a:lnTo>
                        <a:pt x="27" y="109"/>
                      </a:lnTo>
                      <a:lnTo>
                        <a:pt x="31" y="99"/>
                      </a:lnTo>
                      <a:lnTo>
                        <a:pt x="32" y="90"/>
                      </a:lnTo>
                      <a:lnTo>
                        <a:pt x="36" y="81"/>
                      </a:lnTo>
                      <a:lnTo>
                        <a:pt x="38" y="71"/>
                      </a:lnTo>
                      <a:lnTo>
                        <a:pt x="39" y="62"/>
                      </a:lnTo>
                      <a:lnTo>
                        <a:pt x="46" y="45"/>
                      </a:lnTo>
                      <a:lnTo>
                        <a:pt x="48" y="41"/>
                      </a:lnTo>
                      <a:lnTo>
                        <a:pt x="46" y="41"/>
                      </a:lnTo>
                      <a:lnTo>
                        <a:pt x="38" y="58"/>
                      </a:lnTo>
                      <a:lnTo>
                        <a:pt x="36" y="67"/>
                      </a:lnTo>
                      <a:lnTo>
                        <a:pt x="34" y="77"/>
                      </a:lnTo>
                      <a:lnTo>
                        <a:pt x="32" y="86"/>
                      </a:lnTo>
                      <a:lnTo>
                        <a:pt x="29" y="96"/>
                      </a:lnTo>
                      <a:lnTo>
                        <a:pt x="26" y="105"/>
                      </a:lnTo>
                      <a:lnTo>
                        <a:pt x="22" y="114"/>
                      </a:lnTo>
                      <a:lnTo>
                        <a:pt x="17" y="126"/>
                      </a:lnTo>
                      <a:lnTo>
                        <a:pt x="12" y="135"/>
                      </a:lnTo>
                      <a:lnTo>
                        <a:pt x="0" y="103"/>
                      </a:lnTo>
                      <a:lnTo>
                        <a:pt x="1" y="92"/>
                      </a:lnTo>
                      <a:lnTo>
                        <a:pt x="1" y="83"/>
                      </a:lnTo>
                      <a:lnTo>
                        <a:pt x="1" y="73"/>
                      </a:lnTo>
                      <a:lnTo>
                        <a:pt x="3" y="66"/>
                      </a:lnTo>
                      <a:lnTo>
                        <a:pt x="5" y="56"/>
                      </a:lnTo>
                      <a:lnTo>
                        <a:pt x="7" y="49"/>
                      </a:lnTo>
                      <a:lnTo>
                        <a:pt x="12" y="39"/>
                      </a:lnTo>
                      <a:lnTo>
                        <a:pt x="17" y="32"/>
                      </a:lnTo>
                      <a:lnTo>
                        <a:pt x="22" y="22"/>
                      </a:lnTo>
                      <a:lnTo>
                        <a:pt x="50" y="2"/>
                      </a:lnTo>
                      <a:lnTo>
                        <a:pt x="51" y="0"/>
                      </a:lnTo>
                      <a:lnTo>
                        <a:pt x="62" y="7"/>
                      </a:lnTo>
                      <a:lnTo>
                        <a:pt x="63" y="15"/>
                      </a:lnTo>
                      <a:lnTo>
                        <a:pt x="65" y="22"/>
                      </a:lnTo>
                      <a:lnTo>
                        <a:pt x="67" y="30"/>
                      </a:lnTo>
                      <a:lnTo>
                        <a:pt x="69" y="37"/>
                      </a:lnTo>
                      <a:lnTo>
                        <a:pt x="70" y="47"/>
                      </a:lnTo>
                      <a:lnTo>
                        <a:pt x="70" y="54"/>
                      </a:lnTo>
                      <a:lnTo>
                        <a:pt x="72" y="62"/>
                      </a:lnTo>
                      <a:lnTo>
                        <a:pt x="72" y="69"/>
                      </a:lnTo>
                      <a:lnTo>
                        <a:pt x="72" y="71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9" name="Freeform 5780"/>
                <p:cNvSpPr>
                  <a:spLocks/>
                </p:cNvSpPr>
                <p:nvPr/>
              </p:nvSpPr>
              <p:spPr bwMode="auto">
                <a:xfrm>
                  <a:off x="3421" y="1489"/>
                  <a:ext cx="12" cy="24"/>
                </a:xfrm>
                <a:custGeom>
                  <a:avLst/>
                  <a:gdLst>
                    <a:gd name="T0" fmla="*/ 12 w 12"/>
                    <a:gd name="T1" fmla="*/ 11 h 24"/>
                    <a:gd name="T2" fmla="*/ 7 w 12"/>
                    <a:gd name="T3" fmla="*/ 22 h 24"/>
                    <a:gd name="T4" fmla="*/ 1 w 12"/>
                    <a:gd name="T5" fmla="*/ 24 h 24"/>
                    <a:gd name="T6" fmla="*/ 3 w 12"/>
                    <a:gd name="T7" fmla="*/ 9 h 24"/>
                    <a:gd name="T8" fmla="*/ 0 w 12"/>
                    <a:gd name="T9" fmla="*/ 7 h 24"/>
                    <a:gd name="T10" fmla="*/ 3 w 12"/>
                    <a:gd name="T11" fmla="*/ 0 h 24"/>
                    <a:gd name="T12" fmla="*/ 12 w 12"/>
                    <a:gd name="T13" fmla="*/ 0 h 24"/>
                    <a:gd name="T14" fmla="*/ 12 w 12"/>
                    <a:gd name="T15" fmla="*/ 11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24">
                      <a:moveTo>
                        <a:pt x="12" y="11"/>
                      </a:moveTo>
                      <a:lnTo>
                        <a:pt x="7" y="22"/>
                      </a:lnTo>
                      <a:lnTo>
                        <a:pt x="1" y="24"/>
                      </a:lnTo>
                      <a:lnTo>
                        <a:pt x="3" y="9"/>
                      </a:ln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12" y="0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0" name="Freeform 5781"/>
                <p:cNvSpPr>
                  <a:spLocks/>
                </p:cNvSpPr>
                <p:nvPr/>
              </p:nvSpPr>
              <p:spPr bwMode="auto">
                <a:xfrm>
                  <a:off x="3417" y="1515"/>
                  <a:ext cx="17" cy="19"/>
                </a:xfrm>
                <a:custGeom>
                  <a:avLst/>
                  <a:gdLst>
                    <a:gd name="T0" fmla="*/ 17 w 17"/>
                    <a:gd name="T1" fmla="*/ 17 h 19"/>
                    <a:gd name="T2" fmla="*/ 11 w 17"/>
                    <a:gd name="T3" fmla="*/ 19 h 19"/>
                    <a:gd name="T4" fmla="*/ 0 w 17"/>
                    <a:gd name="T5" fmla="*/ 8 h 19"/>
                    <a:gd name="T6" fmla="*/ 9 w 17"/>
                    <a:gd name="T7" fmla="*/ 0 h 19"/>
                    <a:gd name="T8" fmla="*/ 14 w 17"/>
                    <a:gd name="T9" fmla="*/ 2 h 19"/>
                    <a:gd name="T10" fmla="*/ 17 w 17"/>
                    <a:gd name="T11" fmla="*/ 17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9">
                      <a:moveTo>
                        <a:pt x="17" y="17"/>
                      </a:moveTo>
                      <a:lnTo>
                        <a:pt x="11" y="19"/>
                      </a:lnTo>
                      <a:lnTo>
                        <a:pt x="0" y="8"/>
                      </a:lnTo>
                      <a:lnTo>
                        <a:pt x="9" y="0"/>
                      </a:lnTo>
                      <a:lnTo>
                        <a:pt x="14" y="2"/>
                      </a:lnTo>
                      <a:lnTo>
                        <a:pt x="17" y="17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1" name="Freeform 5782"/>
                <p:cNvSpPr>
                  <a:spLocks/>
                </p:cNvSpPr>
                <p:nvPr/>
              </p:nvSpPr>
              <p:spPr bwMode="auto">
                <a:xfrm>
                  <a:off x="3419" y="1477"/>
                  <a:ext cx="14" cy="12"/>
                </a:xfrm>
                <a:custGeom>
                  <a:avLst/>
                  <a:gdLst>
                    <a:gd name="T0" fmla="*/ 14 w 14"/>
                    <a:gd name="T1" fmla="*/ 10 h 12"/>
                    <a:gd name="T2" fmla="*/ 0 w 14"/>
                    <a:gd name="T3" fmla="*/ 12 h 12"/>
                    <a:gd name="T4" fmla="*/ 0 w 14"/>
                    <a:gd name="T5" fmla="*/ 4 h 12"/>
                    <a:gd name="T6" fmla="*/ 5 w 14"/>
                    <a:gd name="T7" fmla="*/ 0 h 12"/>
                    <a:gd name="T8" fmla="*/ 14 w 14"/>
                    <a:gd name="T9" fmla="*/ 1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2">
                      <a:moveTo>
                        <a:pt x="14" y="10"/>
                      </a:move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2" name="Freeform 5783"/>
                <p:cNvSpPr>
                  <a:spLocks/>
                </p:cNvSpPr>
                <p:nvPr/>
              </p:nvSpPr>
              <p:spPr bwMode="auto">
                <a:xfrm>
                  <a:off x="3381" y="1686"/>
                  <a:ext cx="47" cy="83"/>
                </a:xfrm>
                <a:custGeom>
                  <a:avLst/>
                  <a:gdLst>
                    <a:gd name="T0" fmla="*/ 47 w 47"/>
                    <a:gd name="T1" fmla="*/ 49 h 83"/>
                    <a:gd name="T2" fmla="*/ 35 w 47"/>
                    <a:gd name="T3" fmla="*/ 81 h 83"/>
                    <a:gd name="T4" fmla="*/ 26 w 47"/>
                    <a:gd name="T5" fmla="*/ 83 h 83"/>
                    <a:gd name="T6" fmla="*/ 17 w 47"/>
                    <a:gd name="T7" fmla="*/ 79 h 83"/>
                    <a:gd name="T8" fmla="*/ 5 w 47"/>
                    <a:gd name="T9" fmla="*/ 68 h 83"/>
                    <a:gd name="T10" fmla="*/ 2 w 47"/>
                    <a:gd name="T11" fmla="*/ 62 h 83"/>
                    <a:gd name="T12" fmla="*/ 2 w 47"/>
                    <a:gd name="T13" fmla="*/ 56 h 83"/>
                    <a:gd name="T14" fmla="*/ 0 w 47"/>
                    <a:gd name="T15" fmla="*/ 51 h 83"/>
                    <a:gd name="T16" fmla="*/ 0 w 47"/>
                    <a:gd name="T17" fmla="*/ 45 h 83"/>
                    <a:gd name="T18" fmla="*/ 0 w 47"/>
                    <a:gd name="T19" fmla="*/ 38 h 83"/>
                    <a:gd name="T20" fmla="*/ 0 w 47"/>
                    <a:gd name="T21" fmla="*/ 32 h 83"/>
                    <a:gd name="T22" fmla="*/ 2 w 47"/>
                    <a:gd name="T23" fmla="*/ 26 h 83"/>
                    <a:gd name="T24" fmla="*/ 4 w 47"/>
                    <a:gd name="T25" fmla="*/ 21 h 83"/>
                    <a:gd name="T26" fmla="*/ 5 w 47"/>
                    <a:gd name="T27" fmla="*/ 13 h 83"/>
                    <a:gd name="T28" fmla="*/ 7 w 47"/>
                    <a:gd name="T29" fmla="*/ 8 h 83"/>
                    <a:gd name="T30" fmla="*/ 10 w 47"/>
                    <a:gd name="T31" fmla="*/ 11 h 83"/>
                    <a:gd name="T32" fmla="*/ 12 w 47"/>
                    <a:gd name="T33" fmla="*/ 15 h 83"/>
                    <a:gd name="T34" fmla="*/ 16 w 47"/>
                    <a:gd name="T35" fmla="*/ 21 h 83"/>
                    <a:gd name="T36" fmla="*/ 17 w 47"/>
                    <a:gd name="T37" fmla="*/ 25 h 83"/>
                    <a:gd name="T38" fmla="*/ 19 w 47"/>
                    <a:gd name="T39" fmla="*/ 30 h 83"/>
                    <a:gd name="T40" fmla="*/ 21 w 47"/>
                    <a:gd name="T41" fmla="*/ 34 h 83"/>
                    <a:gd name="T42" fmla="*/ 21 w 47"/>
                    <a:gd name="T43" fmla="*/ 40 h 83"/>
                    <a:gd name="T44" fmla="*/ 21 w 47"/>
                    <a:gd name="T45" fmla="*/ 43 h 83"/>
                    <a:gd name="T46" fmla="*/ 26 w 47"/>
                    <a:gd name="T47" fmla="*/ 45 h 83"/>
                    <a:gd name="T48" fmla="*/ 21 w 47"/>
                    <a:gd name="T49" fmla="*/ 17 h 83"/>
                    <a:gd name="T50" fmla="*/ 12 w 47"/>
                    <a:gd name="T51" fmla="*/ 0 h 83"/>
                    <a:gd name="T52" fmla="*/ 17 w 47"/>
                    <a:gd name="T53" fmla="*/ 0 h 83"/>
                    <a:gd name="T54" fmla="*/ 21 w 47"/>
                    <a:gd name="T55" fmla="*/ 2 h 83"/>
                    <a:gd name="T56" fmla="*/ 24 w 47"/>
                    <a:gd name="T57" fmla="*/ 2 h 83"/>
                    <a:gd name="T58" fmla="*/ 28 w 47"/>
                    <a:gd name="T59" fmla="*/ 6 h 83"/>
                    <a:gd name="T60" fmla="*/ 31 w 47"/>
                    <a:gd name="T61" fmla="*/ 8 h 83"/>
                    <a:gd name="T62" fmla="*/ 35 w 47"/>
                    <a:gd name="T63" fmla="*/ 11 h 83"/>
                    <a:gd name="T64" fmla="*/ 38 w 47"/>
                    <a:gd name="T65" fmla="*/ 15 h 83"/>
                    <a:gd name="T66" fmla="*/ 41 w 47"/>
                    <a:gd name="T67" fmla="*/ 19 h 83"/>
                    <a:gd name="T68" fmla="*/ 45 w 47"/>
                    <a:gd name="T69" fmla="*/ 28 h 83"/>
                    <a:gd name="T70" fmla="*/ 47 w 47"/>
                    <a:gd name="T71" fmla="*/ 49 h 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7" h="83">
                      <a:moveTo>
                        <a:pt x="47" y="49"/>
                      </a:moveTo>
                      <a:lnTo>
                        <a:pt x="35" y="81"/>
                      </a:lnTo>
                      <a:lnTo>
                        <a:pt x="26" y="83"/>
                      </a:lnTo>
                      <a:lnTo>
                        <a:pt x="17" y="79"/>
                      </a:lnTo>
                      <a:lnTo>
                        <a:pt x="5" y="68"/>
                      </a:lnTo>
                      <a:lnTo>
                        <a:pt x="2" y="62"/>
                      </a:lnTo>
                      <a:lnTo>
                        <a:pt x="2" y="56"/>
                      </a:lnTo>
                      <a:lnTo>
                        <a:pt x="0" y="51"/>
                      </a:lnTo>
                      <a:lnTo>
                        <a:pt x="0" y="45"/>
                      </a:lnTo>
                      <a:lnTo>
                        <a:pt x="0" y="38"/>
                      </a:lnTo>
                      <a:lnTo>
                        <a:pt x="0" y="32"/>
                      </a:lnTo>
                      <a:lnTo>
                        <a:pt x="2" y="26"/>
                      </a:lnTo>
                      <a:lnTo>
                        <a:pt x="4" y="21"/>
                      </a:lnTo>
                      <a:lnTo>
                        <a:pt x="5" y="13"/>
                      </a:lnTo>
                      <a:lnTo>
                        <a:pt x="7" y="8"/>
                      </a:lnTo>
                      <a:lnTo>
                        <a:pt x="10" y="11"/>
                      </a:lnTo>
                      <a:lnTo>
                        <a:pt x="12" y="15"/>
                      </a:lnTo>
                      <a:lnTo>
                        <a:pt x="16" y="21"/>
                      </a:lnTo>
                      <a:lnTo>
                        <a:pt x="17" y="25"/>
                      </a:lnTo>
                      <a:lnTo>
                        <a:pt x="19" y="30"/>
                      </a:lnTo>
                      <a:lnTo>
                        <a:pt x="21" y="34"/>
                      </a:lnTo>
                      <a:lnTo>
                        <a:pt x="21" y="40"/>
                      </a:lnTo>
                      <a:lnTo>
                        <a:pt x="21" y="43"/>
                      </a:lnTo>
                      <a:lnTo>
                        <a:pt x="26" y="45"/>
                      </a:lnTo>
                      <a:lnTo>
                        <a:pt x="21" y="17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4" y="2"/>
                      </a:lnTo>
                      <a:lnTo>
                        <a:pt x="28" y="6"/>
                      </a:lnTo>
                      <a:lnTo>
                        <a:pt x="31" y="8"/>
                      </a:lnTo>
                      <a:lnTo>
                        <a:pt x="35" y="11"/>
                      </a:lnTo>
                      <a:lnTo>
                        <a:pt x="38" y="15"/>
                      </a:lnTo>
                      <a:lnTo>
                        <a:pt x="41" y="19"/>
                      </a:lnTo>
                      <a:lnTo>
                        <a:pt x="45" y="28"/>
                      </a:lnTo>
                      <a:lnTo>
                        <a:pt x="47" y="49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3" name="Freeform 5784"/>
                <p:cNvSpPr>
                  <a:spLocks/>
                </p:cNvSpPr>
                <p:nvPr/>
              </p:nvSpPr>
              <p:spPr bwMode="auto">
                <a:xfrm>
                  <a:off x="3412" y="1534"/>
                  <a:ext cx="16" cy="22"/>
                </a:xfrm>
                <a:custGeom>
                  <a:avLst/>
                  <a:gdLst>
                    <a:gd name="T0" fmla="*/ 16 w 16"/>
                    <a:gd name="T1" fmla="*/ 15 h 22"/>
                    <a:gd name="T2" fmla="*/ 16 w 16"/>
                    <a:gd name="T3" fmla="*/ 21 h 22"/>
                    <a:gd name="T4" fmla="*/ 9 w 16"/>
                    <a:gd name="T5" fmla="*/ 22 h 22"/>
                    <a:gd name="T6" fmla="*/ 2 w 16"/>
                    <a:gd name="T7" fmla="*/ 21 h 22"/>
                    <a:gd name="T8" fmla="*/ 0 w 16"/>
                    <a:gd name="T9" fmla="*/ 13 h 22"/>
                    <a:gd name="T10" fmla="*/ 5 w 16"/>
                    <a:gd name="T11" fmla="*/ 7 h 22"/>
                    <a:gd name="T12" fmla="*/ 10 w 16"/>
                    <a:gd name="T13" fmla="*/ 0 h 22"/>
                    <a:gd name="T14" fmla="*/ 16 w 16"/>
                    <a:gd name="T15" fmla="*/ 4 h 22"/>
                    <a:gd name="T16" fmla="*/ 16 w 16"/>
                    <a:gd name="T17" fmla="*/ 15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" h="22">
                      <a:moveTo>
                        <a:pt x="16" y="15"/>
                      </a:moveTo>
                      <a:lnTo>
                        <a:pt x="16" y="21"/>
                      </a:lnTo>
                      <a:lnTo>
                        <a:pt x="9" y="22"/>
                      </a:lnTo>
                      <a:lnTo>
                        <a:pt x="2" y="21"/>
                      </a:lnTo>
                      <a:lnTo>
                        <a:pt x="0" y="13"/>
                      </a:lnTo>
                      <a:lnTo>
                        <a:pt x="5" y="7"/>
                      </a:lnTo>
                      <a:lnTo>
                        <a:pt x="10" y="0"/>
                      </a:lnTo>
                      <a:lnTo>
                        <a:pt x="16" y="4"/>
                      </a:lnTo>
                      <a:lnTo>
                        <a:pt x="16" y="15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4" name="Freeform 5785"/>
                <p:cNvSpPr>
                  <a:spLocks/>
                </p:cNvSpPr>
                <p:nvPr/>
              </p:nvSpPr>
              <p:spPr bwMode="auto">
                <a:xfrm>
                  <a:off x="3402" y="1523"/>
                  <a:ext cx="19" cy="20"/>
                </a:xfrm>
                <a:custGeom>
                  <a:avLst/>
                  <a:gdLst>
                    <a:gd name="T0" fmla="*/ 17 w 19"/>
                    <a:gd name="T1" fmla="*/ 11 h 20"/>
                    <a:gd name="T2" fmla="*/ 14 w 19"/>
                    <a:gd name="T3" fmla="*/ 15 h 20"/>
                    <a:gd name="T4" fmla="*/ 3 w 19"/>
                    <a:gd name="T5" fmla="*/ 20 h 20"/>
                    <a:gd name="T6" fmla="*/ 0 w 19"/>
                    <a:gd name="T7" fmla="*/ 11 h 20"/>
                    <a:gd name="T8" fmla="*/ 7 w 19"/>
                    <a:gd name="T9" fmla="*/ 1 h 20"/>
                    <a:gd name="T10" fmla="*/ 8 w 19"/>
                    <a:gd name="T11" fmla="*/ 1 h 20"/>
                    <a:gd name="T12" fmla="*/ 14 w 19"/>
                    <a:gd name="T13" fmla="*/ 0 h 20"/>
                    <a:gd name="T14" fmla="*/ 19 w 19"/>
                    <a:gd name="T15" fmla="*/ 5 h 20"/>
                    <a:gd name="T16" fmla="*/ 17 w 19"/>
                    <a:gd name="T17" fmla="*/ 11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20">
                      <a:moveTo>
                        <a:pt x="17" y="11"/>
                      </a:moveTo>
                      <a:lnTo>
                        <a:pt x="14" y="15"/>
                      </a:lnTo>
                      <a:lnTo>
                        <a:pt x="3" y="20"/>
                      </a:lnTo>
                      <a:lnTo>
                        <a:pt x="0" y="1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5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5" name="Freeform 5786"/>
                <p:cNvSpPr>
                  <a:spLocks/>
                </p:cNvSpPr>
                <p:nvPr/>
              </p:nvSpPr>
              <p:spPr bwMode="auto">
                <a:xfrm>
                  <a:off x="3400" y="1498"/>
                  <a:ext cx="21" cy="25"/>
                </a:xfrm>
                <a:custGeom>
                  <a:avLst/>
                  <a:gdLst>
                    <a:gd name="T0" fmla="*/ 19 w 21"/>
                    <a:gd name="T1" fmla="*/ 13 h 25"/>
                    <a:gd name="T2" fmla="*/ 16 w 21"/>
                    <a:gd name="T3" fmla="*/ 23 h 25"/>
                    <a:gd name="T4" fmla="*/ 7 w 21"/>
                    <a:gd name="T5" fmla="*/ 25 h 25"/>
                    <a:gd name="T6" fmla="*/ 7 w 21"/>
                    <a:gd name="T7" fmla="*/ 17 h 25"/>
                    <a:gd name="T8" fmla="*/ 0 w 21"/>
                    <a:gd name="T9" fmla="*/ 11 h 25"/>
                    <a:gd name="T10" fmla="*/ 3 w 21"/>
                    <a:gd name="T11" fmla="*/ 2 h 25"/>
                    <a:gd name="T12" fmla="*/ 7 w 21"/>
                    <a:gd name="T13" fmla="*/ 0 h 25"/>
                    <a:gd name="T14" fmla="*/ 16 w 21"/>
                    <a:gd name="T15" fmla="*/ 0 h 25"/>
                    <a:gd name="T16" fmla="*/ 21 w 21"/>
                    <a:gd name="T17" fmla="*/ 0 h 25"/>
                    <a:gd name="T18" fmla="*/ 19 w 21"/>
                    <a:gd name="T19" fmla="*/ 13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" h="25">
                      <a:moveTo>
                        <a:pt x="19" y="13"/>
                      </a:moveTo>
                      <a:lnTo>
                        <a:pt x="16" y="23"/>
                      </a:lnTo>
                      <a:lnTo>
                        <a:pt x="7" y="25"/>
                      </a:lnTo>
                      <a:lnTo>
                        <a:pt x="7" y="17"/>
                      </a:lnTo>
                      <a:lnTo>
                        <a:pt x="0" y="11"/>
                      </a:lnTo>
                      <a:lnTo>
                        <a:pt x="3" y="2"/>
                      </a:lnTo>
                      <a:lnTo>
                        <a:pt x="7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19" y="13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6" name="Freeform 5787"/>
                <p:cNvSpPr>
                  <a:spLocks/>
                </p:cNvSpPr>
                <p:nvPr/>
              </p:nvSpPr>
              <p:spPr bwMode="auto">
                <a:xfrm>
                  <a:off x="3402" y="1481"/>
                  <a:ext cx="17" cy="15"/>
                </a:xfrm>
                <a:custGeom>
                  <a:avLst/>
                  <a:gdLst>
                    <a:gd name="T0" fmla="*/ 17 w 17"/>
                    <a:gd name="T1" fmla="*/ 13 h 15"/>
                    <a:gd name="T2" fmla="*/ 3 w 17"/>
                    <a:gd name="T3" fmla="*/ 15 h 15"/>
                    <a:gd name="T4" fmla="*/ 0 w 17"/>
                    <a:gd name="T5" fmla="*/ 8 h 15"/>
                    <a:gd name="T6" fmla="*/ 1 w 17"/>
                    <a:gd name="T7" fmla="*/ 0 h 15"/>
                    <a:gd name="T8" fmla="*/ 8 w 17"/>
                    <a:gd name="T9" fmla="*/ 0 h 15"/>
                    <a:gd name="T10" fmla="*/ 15 w 17"/>
                    <a:gd name="T11" fmla="*/ 0 h 15"/>
                    <a:gd name="T12" fmla="*/ 17 w 17"/>
                    <a:gd name="T13" fmla="*/ 13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15">
                      <a:moveTo>
                        <a:pt x="17" y="13"/>
                      </a:moveTo>
                      <a:lnTo>
                        <a:pt x="3" y="15"/>
                      </a:lnTo>
                      <a:lnTo>
                        <a:pt x="0" y="8"/>
                      </a:lnTo>
                      <a:lnTo>
                        <a:pt x="1" y="0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17" y="13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7" name="Freeform 5788"/>
                <p:cNvSpPr>
                  <a:spLocks/>
                </p:cNvSpPr>
                <p:nvPr/>
              </p:nvSpPr>
              <p:spPr bwMode="auto">
                <a:xfrm>
                  <a:off x="3352" y="1530"/>
                  <a:ext cx="58" cy="36"/>
                </a:xfrm>
                <a:custGeom>
                  <a:avLst/>
                  <a:gdLst>
                    <a:gd name="T0" fmla="*/ 58 w 58"/>
                    <a:gd name="T1" fmla="*/ 30 h 36"/>
                    <a:gd name="T2" fmla="*/ 43 w 58"/>
                    <a:gd name="T3" fmla="*/ 34 h 36"/>
                    <a:gd name="T4" fmla="*/ 27 w 58"/>
                    <a:gd name="T5" fmla="*/ 34 h 36"/>
                    <a:gd name="T6" fmla="*/ 8 w 58"/>
                    <a:gd name="T7" fmla="*/ 36 h 36"/>
                    <a:gd name="T8" fmla="*/ 0 w 58"/>
                    <a:gd name="T9" fmla="*/ 34 h 36"/>
                    <a:gd name="T10" fmla="*/ 3 w 58"/>
                    <a:gd name="T11" fmla="*/ 30 h 36"/>
                    <a:gd name="T12" fmla="*/ 7 w 58"/>
                    <a:gd name="T13" fmla="*/ 26 h 36"/>
                    <a:gd name="T14" fmla="*/ 10 w 58"/>
                    <a:gd name="T15" fmla="*/ 23 h 36"/>
                    <a:gd name="T16" fmla="*/ 14 w 58"/>
                    <a:gd name="T17" fmla="*/ 19 h 36"/>
                    <a:gd name="T18" fmla="*/ 15 w 58"/>
                    <a:gd name="T19" fmla="*/ 15 h 36"/>
                    <a:gd name="T20" fmla="*/ 19 w 58"/>
                    <a:gd name="T21" fmla="*/ 9 h 36"/>
                    <a:gd name="T22" fmla="*/ 20 w 58"/>
                    <a:gd name="T23" fmla="*/ 6 h 36"/>
                    <a:gd name="T24" fmla="*/ 22 w 58"/>
                    <a:gd name="T25" fmla="*/ 2 h 36"/>
                    <a:gd name="T26" fmla="*/ 27 w 58"/>
                    <a:gd name="T27" fmla="*/ 2 h 36"/>
                    <a:gd name="T28" fmla="*/ 31 w 58"/>
                    <a:gd name="T29" fmla="*/ 2 h 36"/>
                    <a:gd name="T30" fmla="*/ 33 w 58"/>
                    <a:gd name="T31" fmla="*/ 0 h 36"/>
                    <a:gd name="T32" fmla="*/ 38 w 58"/>
                    <a:gd name="T33" fmla="*/ 2 h 36"/>
                    <a:gd name="T34" fmla="*/ 38 w 58"/>
                    <a:gd name="T35" fmla="*/ 8 h 36"/>
                    <a:gd name="T36" fmla="*/ 48 w 58"/>
                    <a:gd name="T37" fmla="*/ 9 h 36"/>
                    <a:gd name="T38" fmla="*/ 48 w 58"/>
                    <a:gd name="T39" fmla="*/ 13 h 36"/>
                    <a:gd name="T40" fmla="*/ 57 w 58"/>
                    <a:gd name="T41" fmla="*/ 17 h 36"/>
                    <a:gd name="T42" fmla="*/ 57 w 58"/>
                    <a:gd name="T43" fmla="*/ 23 h 36"/>
                    <a:gd name="T44" fmla="*/ 58 w 58"/>
                    <a:gd name="T45" fmla="*/ 30 h 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58" h="36">
                      <a:moveTo>
                        <a:pt x="58" y="30"/>
                      </a:moveTo>
                      <a:lnTo>
                        <a:pt x="43" y="34"/>
                      </a:lnTo>
                      <a:lnTo>
                        <a:pt x="27" y="34"/>
                      </a:lnTo>
                      <a:lnTo>
                        <a:pt x="8" y="36"/>
                      </a:lnTo>
                      <a:lnTo>
                        <a:pt x="0" y="34"/>
                      </a:lnTo>
                      <a:lnTo>
                        <a:pt x="3" y="30"/>
                      </a:lnTo>
                      <a:lnTo>
                        <a:pt x="7" y="26"/>
                      </a:lnTo>
                      <a:lnTo>
                        <a:pt x="10" y="23"/>
                      </a:lnTo>
                      <a:lnTo>
                        <a:pt x="14" y="19"/>
                      </a:lnTo>
                      <a:lnTo>
                        <a:pt x="15" y="15"/>
                      </a:lnTo>
                      <a:lnTo>
                        <a:pt x="19" y="9"/>
                      </a:lnTo>
                      <a:lnTo>
                        <a:pt x="20" y="6"/>
                      </a:lnTo>
                      <a:lnTo>
                        <a:pt x="22" y="2"/>
                      </a:lnTo>
                      <a:lnTo>
                        <a:pt x="27" y="2"/>
                      </a:lnTo>
                      <a:lnTo>
                        <a:pt x="31" y="2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38" y="8"/>
                      </a:lnTo>
                      <a:lnTo>
                        <a:pt x="48" y="9"/>
                      </a:lnTo>
                      <a:lnTo>
                        <a:pt x="48" y="13"/>
                      </a:lnTo>
                      <a:lnTo>
                        <a:pt x="57" y="17"/>
                      </a:lnTo>
                      <a:lnTo>
                        <a:pt x="57" y="23"/>
                      </a:lnTo>
                      <a:lnTo>
                        <a:pt x="58" y="30"/>
                      </a:lnTo>
                      <a:close/>
                    </a:path>
                  </a:pathLst>
                </a:custGeom>
                <a:solidFill>
                  <a:srgbClr val="5D7F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8" name="Freeform 5789"/>
                <p:cNvSpPr>
                  <a:spLocks/>
                </p:cNvSpPr>
                <p:nvPr/>
              </p:nvSpPr>
              <p:spPr bwMode="auto">
                <a:xfrm>
                  <a:off x="3390" y="1513"/>
                  <a:ext cx="15" cy="17"/>
                </a:xfrm>
                <a:custGeom>
                  <a:avLst/>
                  <a:gdLst>
                    <a:gd name="T0" fmla="*/ 15 w 15"/>
                    <a:gd name="T1" fmla="*/ 4 h 17"/>
                    <a:gd name="T2" fmla="*/ 15 w 15"/>
                    <a:gd name="T3" fmla="*/ 8 h 17"/>
                    <a:gd name="T4" fmla="*/ 7 w 15"/>
                    <a:gd name="T5" fmla="*/ 17 h 17"/>
                    <a:gd name="T6" fmla="*/ 0 w 15"/>
                    <a:gd name="T7" fmla="*/ 13 h 17"/>
                    <a:gd name="T8" fmla="*/ 0 w 15"/>
                    <a:gd name="T9" fmla="*/ 0 h 17"/>
                    <a:gd name="T10" fmla="*/ 10 w 15"/>
                    <a:gd name="T11" fmla="*/ 0 h 17"/>
                    <a:gd name="T12" fmla="*/ 15 w 15"/>
                    <a:gd name="T13" fmla="*/ 4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17">
                      <a:moveTo>
                        <a:pt x="15" y="4"/>
                      </a:moveTo>
                      <a:lnTo>
                        <a:pt x="15" y="8"/>
                      </a:lnTo>
                      <a:lnTo>
                        <a:pt x="7" y="17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9" name="Freeform 5790"/>
                <p:cNvSpPr>
                  <a:spLocks/>
                </p:cNvSpPr>
                <p:nvPr/>
              </p:nvSpPr>
              <p:spPr bwMode="auto">
                <a:xfrm>
                  <a:off x="3385" y="1485"/>
                  <a:ext cx="17" cy="26"/>
                </a:xfrm>
                <a:custGeom>
                  <a:avLst/>
                  <a:gdLst>
                    <a:gd name="T0" fmla="*/ 17 w 17"/>
                    <a:gd name="T1" fmla="*/ 11 h 26"/>
                    <a:gd name="T2" fmla="*/ 12 w 17"/>
                    <a:gd name="T3" fmla="*/ 24 h 26"/>
                    <a:gd name="T4" fmla="*/ 6 w 17"/>
                    <a:gd name="T5" fmla="*/ 26 h 26"/>
                    <a:gd name="T6" fmla="*/ 6 w 17"/>
                    <a:gd name="T7" fmla="*/ 17 h 26"/>
                    <a:gd name="T8" fmla="*/ 0 w 17"/>
                    <a:gd name="T9" fmla="*/ 9 h 26"/>
                    <a:gd name="T10" fmla="*/ 6 w 17"/>
                    <a:gd name="T11" fmla="*/ 4 h 26"/>
                    <a:gd name="T12" fmla="*/ 15 w 17"/>
                    <a:gd name="T13" fmla="*/ 0 h 26"/>
                    <a:gd name="T14" fmla="*/ 17 w 17"/>
                    <a:gd name="T15" fmla="*/ 11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26">
                      <a:moveTo>
                        <a:pt x="17" y="11"/>
                      </a:moveTo>
                      <a:lnTo>
                        <a:pt x="12" y="24"/>
                      </a:lnTo>
                      <a:lnTo>
                        <a:pt x="6" y="26"/>
                      </a:lnTo>
                      <a:lnTo>
                        <a:pt x="6" y="17"/>
                      </a:lnTo>
                      <a:lnTo>
                        <a:pt x="0" y="9"/>
                      </a:lnTo>
                      <a:lnTo>
                        <a:pt x="6" y="4"/>
                      </a:lnTo>
                      <a:lnTo>
                        <a:pt x="15" y="0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0" name="Freeform 5791"/>
                <p:cNvSpPr>
                  <a:spLocks/>
                </p:cNvSpPr>
                <p:nvPr/>
              </p:nvSpPr>
              <p:spPr bwMode="auto">
                <a:xfrm>
                  <a:off x="3376" y="1496"/>
                  <a:ext cx="14" cy="30"/>
                </a:xfrm>
                <a:custGeom>
                  <a:avLst/>
                  <a:gdLst>
                    <a:gd name="T0" fmla="*/ 10 w 14"/>
                    <a:gd name="T1" fmla="*/ 17 h 30"/>
                    <a:gd name="T2" fmla="*/ 9 w 14"/>
                    <a:gd name="T3" fmla="*/ 30 h 30"/>
                    <a:gd name="T4" fmla="*/ 5 w 14"/>
                    <a:gd name="T5" fmla="*/ 25 h 30"/>
                    <a:gd name="T6" fmla="*/ 5 w 14"/>
                    <a:gd name="T7" fmla="*/ 23 h 30"/>
                    <a:gd name="T8" fmla="*/ 0 w 14"/>
                    <a:gd name="T9" fmla="*/ 19 h 30"/>
                    <a:gd name="T10" fmla="*/ 3 w 14"/>
                    <a:gd name="T11" fmla="*/ 12 h 30"/>
                    <a:gd name="T12" fmla="*/ 7 w 14"/>
                    <a:gd name="T13" fmla="*/ 0 h 30"/>
                    <a:gd name="T14" fmla="*/ 14 w 14"/>
                    <a:gd name="T15" fmla="*/ 8 h 30"/>
                    <a:gd name="T16" fmla="*/ 10 w 14"/>
                    <a:gd name="T17" fmla="*/ 17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" h="30">
                      <a:moveTo>
                        <a:pt x="10" y="17"/>
                      </a:moveTo>
                      <a:lnTo>
                        <a:pt x="9" y="30"/>
                      </a:lnTo>
                      <a:lnTo>
                        <a:pt x="5" y="25"/>
                      </a:lnTo>
                      <a:lnTo>
                        <a:pt x="5" y="23"/>
                      </a:lnTo>
                      <a:lnTo>
                        <a:pt x="0" y="19"/>
                      </a:lnTo>
                      <a:lnTo>
                        <a:pt x="3" y="12"/>
                      </a:lnTo>
                      <a:lnTo>
                        <a:pt x="7" y="0"/>
                      </a:lnTo>
                      <a:lnTo>
                        <a:pt x="14" y="8"/>
                      </a:lnTo>
                      <a:lnTo>
                        <a:pt x="10" y="17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1" name="Freeform 5792"/>
                <p:cNvSpPr>
                  <a:spLocks/>
                </p:cNvSpPr>
                <p:nvPr/>
              </p:nvSpPr>
              <p:spPr bwMode="auto">
                <a:xfrm>
                  <a:off x="3200" y="2030"/>
                  <a:ext cx="172" cy="825"/>
                </a:xfrm>
                <a:custGeom>
                  <a:avLst/>
                  <a:gdLst>
                    <a:gd name="T0" fmla="*/ 172 w 172"/>
                    <a:gd name="T1" fmla="*/ 28 h 825"/>
                    <a:gd name="T2" fmla="*/ 167 w 172"/>
                    <a:gd name="T3" fmla="*/ 51 h 825"/>
                    <a:gd name="T4" fmla="*/ 159 w 172"/>
                    <a:gd name="T5" fmla="*/ 73 h 825"/>
                    <a:gd name="T6" fmla="*/ 145 w 172"/>
                    <a:gd name="T7" fmla="*/ 98 h 825"/>
                    <a:gd name="T8" fmla="*/ 114 w 172"/>
                    <a:gd name="T9" fmla="*/ 143 h 825"/>
                    <a:gd name="T10" fmla="*/ 86 w 172"/>
                    <a:gd name="T11" fmla="*/ 164 h 825"/>
                    <a:gd name="T12" fmla="*/ 81 w 172"/>
                    <a:gd name="T13" fmla="*/ 171 h 825"/>
                    <a:gd name="T14" fmla="*/ 76 w 172"/>
                    <a:gd name="T15" fmla="*/ 179 h 825"/>
                    <a:gd name="T16" fmla="*/ 71 w 172"/>
                    <a:gd name="T17" fmla="*/ 186 h 825"/>
                    <a:gd name="T18" fmla="*/ 61 w 172"/>
                    <a:gd name="T19" fmla="*/ 199 h 825"/>
                    <a:gd name="T20" fmla="*/ 50 w 172"/>
                    <a:gd name="T21" fmla="*/ 216 h 825"/>
                    <a:gd name="T22" fmla="*/ 40 w 172"/>
                    <a:gd name="T23" fmla="*/ 242 h 825"/>
                    <a:gd name="T24" fmla="*/ 36 w 172"/>
                    <a:gd name="T25" fmla="*/ 280 h 825"/>
                    <a:gd name="T26" fmla="*/ 33 w 172"/>
                    <a:gd name="T27" fmla="*/ 316 h 825"/>
                    <a:gd name="T28" fmla="*/ 30 w 172"/>
                    <a:gd name="T29" fmla="*/ 545 h 825"/>
                    <a:gd name="T30" fmla="*/ 28 w 172"/>
                    <a:gd name="T31" fmla="*/ 575 h 825"/>
                    <a:gd name="T32" fmla="*/ 28 w 172"/>
                    <a:gd name="T33" fmla="*/ 598 h 825"/>
                    <a:gd name="T34" fmla="*/ 26 w 172"/>
                    <a:gd name="T35" fmla="*/ 620 h 825"/>
                    <a:gd name="T36" fmla="*/ 26 w 172"/>
                    <a:gd name="T37" fmla="*/ 641 h 825"/>
                    <a:gd name="T38" fmla="*/ 28 w 172"/>
                    <a:gd name="T39" fmla="*/ 673 h 825"/>
                    <a:gd name="T40" fmla="*/ 30 w 172"/>
                    <a:gd name="T41" fmla="*/ 712 h 825"/>
                    <a:gd name="T42" fmla="*/ 35 w 172"/>
                    <a:gd name="T43" fmla="*/ 750 h 825"/>
                    <a:gd name="T44" fmla="*/ 42 w 172"/>
                    <a:gd name="T45" fmla="*/ 789 h 825"/>
                    <a:gd name="T46" fmla="*/ 47 w 172"/>
                    <a:gd name="T47" fmla="*/ 821 h 825"/>
                    <a:gd name="T48" fmla="*/ 26 w 172"/>
                    <a:gd name="T49" fmla="*/ 810 h 825"/>
                    <a:gd name="T50" fmla="*/ 16 w 172"/>
                    <a:gd name="T51" fmla="*/ 746 h 825"/>
                    <a:gd name="T52" fmla="*/ 7 w 172"/>
                    <a:gd name="T53" fmla="*/ 684 h 825"/>
                    <a:gd name="T54" fmla="*/ 2 w 172"/>
                    <a:gd name="T55" fmla="*/ 620 h 825"/>
                    <a:gd name="T56" fmla="*/ 0 w 172"/>
                    <a:gd name="T57" fmla="*/ 556 h 825"/>
                    <a:gd name="T58" fmla="*/ 2 w 172"/>
                    <a:gd name="T59" fmla="*/ 385 h 825"/>
                    <a:gd name="T60" fmla="*/ 16 w 172"/>
                    <a:gd name="T61" fmla="*/ 220 h 825"/>
                    <a:gd name="T62" fmla="*/ 28 w 172"/>
                    <a:gd name="T63" fmla="*/ 154 h 825"/>
                    <a:gd name="T64" fmla="*/ 36 w 172"/>
                    <a:gd name="T65" fmla="*/ 156 h 825"/>
                    <a:gd name="T66" fmla="*/ 64 w 172"/>
                    <a:gd name="T67" fmla="*/ 158 h 825"/>
                    <a:gd name="T68" fmla="*/ 79 w 172"/>
                    <a:gd name="T69" fmla="*/ 149 h 825"/>
                    <a:gd name="T70" fmla="*/ 97 w 172"/>
                    <a:gd name="T71" fmla="*/ 133 h 825"/>
                    <a:gd name="T72" fmla="*/ 121 w 172"/>
                    <a:gd name="T73" fmla="*/ 105 h 825"/>
                    <a:gd name="T74" fmla="*/ 140 w 172"/>
                    <a:gd name="T75" fmla="*/ 73 h 825"/>
                    <a:gd name="T76" fmla="*/ 155 w 172"/>
                    <a:gd name="T77" fmla="*/ 43 h 825"/>
                    <a:gd name="T78" fmla="*/ 171 w 172"/>
                    <a:gd name="T79" fmla="*/ 0 h 8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72" h="825">
                      <a:moveTo>
                        <a:pt x="172" y="17"/>
                      </a:moveTo>
                      <a:lnTo>
                        <a:pt x="172" y="28"/>
                      </a:lnTo>
                      <a:lnTo>
                        <a:pt x="171" y="39"/>
                      </a:lnTo>
                      <a:lnTo>
                        <a:pt x="167" y="51"/>
                      </a:lnTo>
                      <a:lnTo>
                        <a:pt x="164" y="62"/>
                      </a:lnTo>
                      <a:lnTo>
                        <a:pt x="159" y="73"/>
                      </a:lnTo>
                      <a:lnTo>
                        <a:pt x="152" y="86"/>
                      </a:lnTo>
                      <a:lnTo>
                        <a:pt x="145" y="98"/>
                      </a:lnTo>
                      <a:lnTo>
                        <a:pt x="138" y="109"/>
                      </a:lnTo>
                      <a:lnTo>
                        <a:pt x="114" y="143"/>
                      </a:lnTo>
                      <a:lnTo>
                        <a:pt x="92" y="160"/>
                      </a:lnTo>
                      <a:lnTo>
                        <a:pt x="86" y="164"/>
                      </a:lnTo>
                      <a:lnTo>
                        <a:pt x="83" y="167"/>
                      </a:lnTo>
                      <a:lnTo>
                        <a:pt x="81" y="171"/>
                      </a:lnTo>
                      <a:lnTo>
                        <a:pt x="78" y="175"/>
                      </a:lnTo>
                      <a:lnTo>
                        <a:pt x="76" y="179"/>
                      </a:lnTo>
                      <a:lnTo>
                        <a:pt x="74" y="182"/>
                      </a:lnTo>
                      <a:lnTo>
                        <a:pt x="71" y="186"/>
                      </a:lnTo>
                      <a:lnTo>
                        <a:pt x="67" y="190"/>
                      </a:lnTo>
                      <a:lnTo>
                        <a:pt x="61" y="199"/>
                      </a:lnTo>
                      <a:lnTo>
                        <a:pt x="55" y="207"/>
                      </a:lnTo>
                      <a:lnTo>
                        <a:pt x="50" y="216"/>
                      </a:lnTo>
                      <a:lnTo>
                        <a:pt x="47" y="224"/>
                      </a:lnTo>
                      <a:lnTo>
                        <a:pt x="40" y="242"/>
                      </a:lnTo>
                      <a:lnTo>
                        <a:pt x="38" y="261"/>
                      </a:lnTo>
                      <a:lnTo>
                        <a:pt x="36" y="280"/>
                      </a:lnTo>
                      <a:lnTo>
                        <a:pt x="35" y="297"/>
                      </a:lnTo>
                      <a:lnTo>
                        <a:pt x="33" y="316"/>
                      </a:lnTo>
                      <a:lnTo>
                        <a:pt x="31" y="335"/>
                      </a:lnTo>
                      <a:lnTo>
                        <a:pt x="30" y="545"/>
                      </a:lnTo>
                      <a:lnTo>
                        <a:pt x="28" y="564"/>
                      </a:lnTo>
                      <a:lnTo>
                        <a:pt x="28" y="575"/>
                      </a:lnTo>
                      <a:lnTo>
                        <a:pt x="28" y="586"/>
                      </a:lnTo>
                      <a:lnTo>
                        <a:pt x="28" y="598"/>
                      </a:lnTo>
                      <a:lnTo>
                        <a:pt x="26" y="609"/>
                      </a:lnTo>
                      <a:lnTo>
                        <a:pt x="26" y="620"/>
                      </a:lnTo>
                      <a:lnTo>
                        <a:pt x="26" y="632"/>
                      </a:lnTo>
                      <a:lnTo>
                        <a:pt x="26" y="641"/>
                      </a:lnTo>
                      <a:lnTo>
                        <a:pt x="26" y="652"/>
                      </a:lnTo>
                      <a:lnTo>
                        <a:pt x="28" y="673"/>
                      </a:lnTo>
                      <a:lnTo>
                        <a:pt x="28" y="692"/>
                      </a:lnTo>
                      <a:lnTo>
                        <a:pt x="30" y="712"/>
                      </a:lnTo>
                      <a:lnTo>
                        <a:pt x="31" y="731"/>
                      </a:lnTo>
                      <a:lnTo>
                        <a:pt x="35" y="750"/>
                      </a:lnTo>
                      <a:lnTo>
                        <a:pt x="38" y="769"/>
                      </a:lnTo>
                      <a:lnTo>
                        <a:pt x="42" y="789"/>
                      </a:lnTo>
                      <a:lnTo>
                        <a:pt x="47" y="808"/>
                      </a:lnTo>
                      <a:lnTo>
                        <a:pt x="47" y="821"/>
                      </a:lnTo>
                      <a:lnTo>
                        <a:pt x="45" y="825"/>
                      </a:lnTo>
                      <a:lnTo>
                        <a:pt x="26" y="810"/>
                      </a:lnTo>
                      <a:lnTo>
                        <a:pt x="21" y="778"/>
                      </a:lnTo>
                      <a:lnTo>
                        <a:pt x="16" y="746"/>
                      </a:lnTo>
                      <a:lnTo>
                        <a:pt x="11" y="716"/>
                      </a:lnTo>
                      <a:lnTo>
                        <a:pt x="7" y="684"/>
                      </a:lnTo>
                      <a:lnTo>
                        <a:pt x="4" y="652"/>
                      </a:lnTo>
                      <a:lnTo>
                        <a:pt x="2" y="620"/>
                      </a:lnTo>
                      <a:lnTo>
                        <a:pt x="0" y="588"/>
                      </a:lnTo>
                      <a:lnTo>
                        <a:pt x="0" y="556"/>
                      </a:lnTo>
                      <a:lnTo>
                        <a:pt x="0" y="517"/>
                      </a:lnTo>
                      <a:lnTo>
                        <a:pt x="2" y="385"/>
                      </a:lnTo>
                      <a:lnTo>
                        <a:pt x="5" y="310"/>
                      </a:lnTo>
                      <a:lnTo>
                        <a:pt x="16" y="220"/>
                      </a:lnTo>
                      <a:lnTo>
                        <a:pt x="23" y="152"/>
                      </a:lnTo>
                      <a:lnTo>
                        <a:pt x="28" y="154"/>
                      </a:lnTo>
                      <a:lnTo>
                        <a:pt x="30" y="154"/>
                      </a:lnTo>
                      <a:lnTo>
                        <a:pt x="36" y="156"/>
                      </a:lnTo>
                      <a:lnTo>
                        <a:pt x="52" y="158"/>
                      </a:lnTo>
                      <a:lnTo>
                        <a:pt x="64" y="158"/>
                      </a:lnTo>
                      <a:lnTo>
                        <a:pt x="73" y="156"/>
                      </a:lnTo>
                      <a:lnTo>
                        <a:pt x="79" y="149"/>
                      </a:lnTo>
                      <a:lnTo>
                        <a:pt x="83" y="149"/>
                      </a:lnTo>
                      <a:lnTo>
                        <a:pt x="97" y="133"/>
                      </a:lnTo>
                      <a:lnTo>
                        <a:pt x="110" y="120"/>
                      </a:lnTo>
                      <a:lnTo>
                        <a:pt x="121" y="105"/>
                      </a:lnTo>
                      <a:lnTo>
                        <a:pt x="131" y="90"/>
                      </a:lnTo>
                      <a:lnTo>
                        <a:pt x="140" y="73"/>
                      </a:lnTo>
                      <a:lnTo>
                        <a:pt x="148" y="58"/>
                      </a:lnTo>
                      <a:lnTo>
                        <a:pt x="155" y="43"/>
                      </a:lnTo>
                      <a:lnTo>
                        <a:pt x="162" y="28"/>
                      </a:lnTo>
                      <a:lnTo>
                        <a:pt x="171" y="0"/>
                      </a:lnTo>
                      <a:lnTo>
                        <a:pt x="172" y="17"/>
                      </a:lnTo>
                      <a:close/>
                    </a:path>
                  </a:pathLst>
                </a:custGeom>
                <a:solidFill>
                  <a:srgbClr val="5D7F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2" name="Freeform 5793"/>
                <p:cNvSpPr>
                  <a:spLocks/>
                </p:cNvSpPr>
                <p:nvPr/>
              </p:nvSpPr>
              <p:spPr bwMode="auto">
                <a:xfrm>
                  <a:off x="3328" y="1643"/>
                  <a:ext cx="41" cy="86"/>
                </a:xfrm>
                <a:custGeom>
                  <a:avLst/>
                  <a:gdLst>
                    <a:gd name="T0" fmla="*/ 41 w 41"/>
                    <a:gd name="T1" fmla="*/ 37 h 86"/>
                    <a:gd name="T2" fmla="*/ 41 w 41"/>
                    <a:gd name="T3" fmla="*/ 43 h 86"/>
                    <a:gd name="T4" fmla="*/ 41 w 41"/>
                    <a:gd name="T5" fmla="*/ 47 h 86"/>
                    <a:gd name="T6" fmla="*/ 39 w 41"/>
                    <a:gd name="T7" fmla="*/ 52 h 86"/>
                    <a:gd name="T8" fmla="*/ 36 w 41"/>
                    <a:gd name="T9" fmla="*/ 58 h 86"/>
                    <a:gd name="T10" fmla="*/ 34 w 41"/>
                    <a:gd name="T11" fmla="*/ 64 h 86"/>
                    <a:gd name="T12" fmla="*/ 31 w 41"/>
                    <a:gd name="T13" fmla="*/ 69 h 86"/>
                    <a:gd name="T14" fmla="*/ 27 w 41"/>
                    <a:gd name="T15" fmla="*/ 75 h 86"/>
                    <a:gd name="T16" fmla="*/ 24 w 41"/>
                    <a:gd name="T17" fmla="*/ 81 h 86"/>
                    <a:gd name="T18" fmla="*/ 13 w 41"/>
                    <a:gd name="T19" fmla="*/ 86 h 86"/>
                    <a:gd name="T20" fmla="*/ 1 w 41"/>
                    <a:gd name="T21" fmla="*/ 83 h 86"/>
                    <a:gd name="T22" fmla="*/ 0 w 41"/>
                    <a:gd name="T23" fmla="*/ 77 h 86"/>
                    <a:gd name="T24" fmla="*/ 1 w 41"/>
                    <a:gd name="T25" fmla="*/ 68 h 86"/>
                    <a:gd name="T26" fmla="*/ 3 w 41"/>
                    <a:gd name="T27" fmla="*/ 58 h 86"/>
                    <a:gd name="T28" fmla="*/ 3 w 41"/>
                    <a:gd name="T29" fmla="*/ 49 h 86"/>
                    <a:gd name="T30" fmla="*/ 5 w 41"/>
                    <a:gd name="T31" fmla="*/ 39 h 86"/>
                    <a:gd name="T32" fmla="*/ 7 w 41"/>
                    <a:gd name="T33" fmla="*/ 28 h 86"/>
                    <a:gd name="T34" fmla="*/ 10 w 41"/>
                    <a:gd name="T35" fmla="*/ 19 h 86"/>
                    <a:gd name="T36" fmla="*/ 15 w 41"/>
                    <a:gd name="T37" fmla="*/ 9 h 86"/>
                    <a:gd name="T38" fmla="*/ 20 w 41"/>
                    <a:gd name="T39" fmla="*/ 0 h 86"/>
                    <a:gd name="T40" fmla="*/ 34 w 41"/>
                    <a:gd name="T41" fmla="*/ 4 h 86"/>
                    <a:gd name="T42" fmla="*/ 24 w 41"/>
                    <a:gd name="T43" fmla="*/ 49 h 86"/>
                    <a:gd name="T44" fmla="*/ 20 w 41"/>
                    <a:gd name="T45" fmla="*/ 54 h 86"/>
                    <a:gd name="T46" fmla="*/ 19 w 41"/>
                    <a:gd name="T47" fmla="*/ 54 h 86"/>
                    <a:gd name="T48" fmla="*/ 20 w 41"/>
                    <a:gd name="T49" fmla="*/ 56 h 86"/>
                    <a:gd name="T50" fmla="*/ 24 w 41"/>
                    <a:gd name="T51" fmla="*/ 56 h 86"/>
                    <a:gd name="T52" fmla="*/ 27 w 41"/>
                    <a:gd name="T53" fmla="*/ 52 h 86"/>
                    <a:gd name="T54" fmla="*/ 29 w 41"/>
                    <a:gd name="T55" fmla="*/ 47 h 86"/>
                    <a:gd name="T56" fmla="*/ 31 w 41"/>
                    <a:gd name="T57" fmla="*/ 43 h 86"/>
                    <a:gd name="T58" fmla="*/ 32 w 41"/>
                    <a:gd name="T59" fmla="*/ 37 h 86"/>
                    <a:gd name="T60" fmla="*/ 34 w 41"/>
                    <a:gd name="T61" fmla="*/ 34 h 86"/>
                    <a:gd name="T62" fmla="*/ 36 w 41"/>
                    <a:gd name="T63" fmla="*/ 28 h 86"/>
                    <a:gd name="T64" fmla="*/ 38 w 41"/>
                    <a:gd name="T65" fmla="*/ 24 h 86"/>
                    <a:gd name="T66" fmla="*/ 38 w 41"/>
                    <a:gd name="T67" fmla="*/ 19 h 86"/>
                    <a:gd name="T68" fmla="*/ 41 w 41"/>
                    <a:gd name="T69" fmla="*/ 19 h 86"/>
                    <a:gd name="T70" fmla="*/ 41 w 41"/>
                    <a:gd name="T71" fmla="*/ 32 h 86"/>
                    <a:gd name="T72" fmla="*/ 41 w 41"/>
                    <a:gd name="T73" fmla="*/ 37 h 8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41" h="86">
                      <a:moveTo>
                        <a:pt x="41" y="37"/>
                      </a:moveTo>
                      <a:lnTo>
                        <a:pt x="41" y="43"/>
                      </a:lnTo>
                      <a:lnTo>
                        <a:pt x="41" y="47"/>
                      </a:lnTo>
                      <a:lnTo>
                        <a:pt x="39" y="52"/>
                      </a:lnTo>
                      <a:lnTo>
                        <a:pt x="36" y="58"/>
                      </a:lnTo>
                      <a:lnTo>
                        <a:pt x="34" y="64"/>
                      </a:lnTo>
                      <a:lnTo>
                        <a:pt x="31" y="69"/>
                      </a:lnTo>
                      <a:lnTo>
                        <a:pt x="27" y="75"/>
                      </a:lnTo>
                      <a:lnTo>
                        <a:pt x="24" y="81"/>
                      </a:lnTo>
                      <a:lnTo>
                        <a:pt x="13" y="86"/>
                      </a:lnTo>
                      <a:lnTo>
                        <a:pt x="1" y="83"/>
                      </a:lnTo>
                      <a:lnTo>
                        <a:pt x="0" y="77"/>
                      </a:lnTo>
                      <a:lnTo>
                        <a:pt x="1" y="68"/>
                      </a:lnTo>
                      <a:lnTo>
                        <a:pt x="3" y="58"/>
                      </a:lnTo>
                      <a:lnTo>
                        <a:pt x="3" y="49"/>
                      </a:lnTo>
                      <a:lnTo>
                        <a:pt x="5" y="39"/>
                      </a:lnTo>
                      <a:lnTo>
                        <a:pt x="7" y="28"/>
                      </a:lnTo>
                      <a:lnTo>
                        <a:pt x="10" y="19"/>
                      </a:lnTo>
                      <a:lnTo>
                        <a:pt x="15" y="9"/>
                      </a:lnTo>
                      <a:lnTo>
                        <a:pt x="20" y="0"/>
                      </a:lnTo>
                      <a:lnTo>
                        <a:pt x="34" y="4"/>
                      </a:lnTo>
                      <a:lnTo>
                        <a:pt x="24" y="49"/>
                      </a:lnTo>
                      <a:lnTo>
                        <a:pt x="20" y="54"/>
                      </a:lnTo>
                      <a:lnTo>
                        <a:pt x="19" y="54"/>
                      </a:lnTo>
                      <a:lnTo>
                        <a:pt x="20" y="56"/>
                      </a:lnTo>
                      <a:lnTo>
                        <a:pt x="24" y="56"/>
                      </a:lnTo>
                      <a:lnTo>
                        <a:pt x="27" y="52"/>
                      </a:lnTo>
                      <a:lnTo>
                        <a:pt x="29" y="47"/>
                      </a:lnTo>
                      <a:lnTo>
                        <a:pt x="31" y="43"/>
                      </a:lnTo>
                      <a:lnTo>
                        <a:pt x="32" y="37"/>
                      </a:lnTo>
                      <a:lnTo>
                        <a:pt x="34" y="34"/>
                      </a:lnTo>
                      <a:lnTo>
                        <a:pt x="36" y="28"/>
                      </a:lnTo>
                      <a:lnTo>
                        <a:pt x="38" y="24"/>
                      </a:lnTo>
                      <a:lnTo>
                        <a:pt x="38" y="19"/>
                      </a:lnTo>
                      <a:lnTo>
                        <a:pt x="41" y="19"/>
                      </a:lnTo>
                      <a:lnTo>
                        <a:pt x="41" y="32"/>
                      </a:lnTo>
                      <a:lnTo>
                        <a:pt x="41" y="37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3" name="Freeform 5794"/>
                <p:cNvSpPr>
                  <a:spLocks/>
                </p:cNvSpPr>
                <p:nvPr/>
              </p:nvSpPr>
              <p:spPr bwMode="auto">
                <a:xfrm>
                  <a:off x="3250" y="1968"/>
                  <a:ext cx="116" cy="218"/>
                </a:xfrm>
                <a:custGeom>
                  <a:avLst/>
                  <a:gdLst>
                    <a:gd name="T0" fmla="*/ 116 w 116"/>
                    <a:gd name="T1" fmla="*/ 45 h 218"/>
                    <a:gd name="T2" fmla="*/ 112 w 116"/>
                    <a:gd name="T3" fmla="*/ 73 h 218"/>
                    <a:gd name="T4" fmla="*/ 109 w 116"/>
                    <a:gd name="T5" fmla="*/ 86 h 218"/>
                    <a:gd name="T6" fmla="*/ 104 w 116"/>
                    <a:gd name="T7" fmla="*/ 101 h 218"/>
                    <a:gd name="T8" fmla="*/ 97 w 116"/>
                    <a:gd name="T9" fmla="*/ 118 h 218"/>
                    <a:gd name="T10" fmla="*/ 88 w 116"/>
                    <a:gd name="T11" fmla="*/ 133 h 218"/>
                    <a:gd name="T12" fmla="*/ 79 w 116"/>
                    <a:gd name="T13" fmla="*/ 148 h 218"/>
                    <a:gd name="T14" fmla="*/ 71 w 116"/>
                    <a:gd name="T15" fmla="*/ 164 h 218"/>
                    <a:gd name="T16" fmla="*/ 59 w 116"/>
                    <a:gd name="T17" fmla="*/ 179 h 218"/>
                    <a:gd name="T18" fmla="*/ 47 w 116"/>
                    <a:gd name="T19" fmla="*/ 194 h 218"/>
                    <a:gd name="T20" fmla="*/ 31 w 116"/>
                    <a:gd name="T21" fmla="*/ 207 h 218"/>
                    <a:gd name="T22" fmla="*/ 23 w 116"/>
                    <a:gd name="T23" fmla="*/ 214 h 218"/>
                    <a:gd name="T24" fmla="*/ 12 w 116"/>
                    <a:gd name="T25" fmla="*/ 218 h 218"/>
                    <a:gd name="T26" fmla="*/ 7 w 116"/>
                    <a:gd name="T27" fmla="*/ 216 h 218"/>
                    <a:gd name="T28" fmla="*/ 0 w 116"/>
                    <a:gd name="T29" fmla="*/ 216 h 218"/>
                    <a:gd name="T30" fmla="*/ 33 w 116"/>
                    <a:gd name="T31" fmla="*/ 0 h 218"/>
                    <a:gd name="T32" fmla="*/ 42 w 116"/>
                    <a:gd name="T33" fmla="*/ 24 h 218"/>
                    <a:gd name="T34" fmla="*/ 59 w 116"/>
                    <a:gd name="T35" fmla="*/ 47 h 218"/>
                    <a:gd name="T36" fmla="*/ 64 w 116"/>
                    <a:gd name="T37" fmla="*/ 53 h 218"/>
                    <a:gd name="T38" fmla="*/ 73 w 116"/>
                    <a:gd name="T39" fmla="*/ 56 h 218"/>
                    <a:gd name="T40" fmla="*/ 81 w 116"/>
                    <a:gd name="T41" fmla="*/ 58 h 218"/>
                    <a:gd name="T42" fmla="*/ 90 w 116"/>
                    <a:gd name="T43" fmla="*/ 58 h 218"/>
                    <a:gd name="T44" fmla="*/ 105 w 116"/>
                    <a:gd name="T45" fmla="*/ 45 h 218"/>
                    <a:gd name="T46" fmla="*/ 112 w 116"/>
                    <a:gd name="T47" fmla="*/ 36 h 218"/>
                    <a:gd name="T48" fmla="*/ 114 w 116"/>
                    <a:gd name="T49" fmla="*/ 38 h 218"/>
                    <a:gd name="T50" fmla="*/ 116 w 116"/>
                    <a:gd name="T51" fmla="*/ 45 h 21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218">
                      <a:moveTo>
                        <a:pt x="116" y="45"/>
                      </a:moveTo>
                      <a:lnTo>
                        <a:pt x="112" y="73"/>
                      </a:lnTo>
                      <a:lnTo>
                        <a:pt x="109" y="86"/>
                      </a:lnTo>
                      <a:lnTo>
                        <a:pt x="104" y="101"/>
                      </a:lnTo>
                      <a:lnTo>
                        <a:pt x="97" y="118"/>
                      </a:lnTo>
                      <a:lnTo>
                        <a:pt x="88" y="133"/>
                      </a:lnTo>
                      <a:lnTo>
                        <a:pt x="79" y="148"/>
                      </a:lnTo>
                      <a:lnTo>
                        <a:pt x="71" y="164"/>
                      </a:lnTo>
                      <a:lnTo>
                        <a:pt x="59" y="179"/>
                      </a:lnTo>
                      <a:lnTo>
                        <a:pt x="47" y="194"/>
                      </a:lnTo>
                      <a:lnTo>
                        <a:pt x="31" y="207"/>
                      </a:lnTo>
                      <a:lnTo>
                        <a:pt x="23" y="214"/>
                      </a:lnTo>
                      <a:lnTo>
                        <a:pt x="12" y="218"/>
                      </a:lnTo>
                      <a:lnTo>
                        <a:pt x="7" y="216"/>
                      </a:lnTo>
                      <a:lnTo>
                        <a:pt x="0" y="216"/>
                      </a:lnTo>
                      <a:lnTo>
                        <a:pt x="33" y="0"/>
                      </a:lnTo>
                      <a:lnTo>
                        <a:pt x="42" y="24"/>
                      </a:lnTo>
                      <a:lnTo>
                        <a:pt x="59" y="47"/>
                      </a:lnTo>
                      <a:lnTo>
                        <a:pt x="64" y="53"/>
                      </a:lnTo>
                      <a:lnTo>
                        <a:pt x="73" y="56"/>
                      </a:lnTo>
                      <a:lnTo>
                        <a:pt x="81" y="58"/>
                      </a:lnTo>
                      <a:lnTo>
                        <a:pt x="90" y="58"/>
                      </a:lnTo>
                      <a:lnTo>
                        <a:pt x="105" y="45"/>
                      </a:lnTo>
                      <a:lnTo>
                        <a:pt x="112" y="36"/>
                      </a:lnTo>
                      <a:lnTo>
                        <a:pt x="114" y="38"/>
                      </a:lnTo>
                      <a:lnTo>
                        <a:pt x="116" y="45"/>
                      </a:lnTo>
                      <a:close/>
                    </a:path>
                  </a:pathLst>
                </a:custGeom>
                <a:solidFill>
                  <a:srgbClr val="DE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4" name="Freeform 5795"/>
                <p:cNvSpPr>
                  <a:spLocks/>
                </p:cNvSpPr>
                <p:nvPr/>
              </p:nvSpPr>
              <p:spPr bwMode="auto">
                <a:xfrm>
                  <a:off x="3250" y="1968"/>
                  <a:ext cx="116" cy="218"/>
                </a:xfrm>
                <a:custGeom>
                  <a:avLst/>
                  <a:gdLst>
                    <a:gd name="T0" fmla="*/ 116 w 116"/>
                    <a:gd name="T1" fmla="*/ 45 h 218"/>
                    <a:gd name="T2" fmla="*/ 112 w 116"/>
                    <a:gd name="T3" fmla="*/ 73 h 218"/>
                    <a:gd name="T4" fmla="*/ 109 w 116"/>
                    <a:gd name="T5" fmla="*/ 86 h 218"/>
                    <a:gd name="T6" fmla="*/ 104 w 116"/>
                    <a:gd name="T7" fmla="*/ 101 h 218"/>
                    <a:gd name="T8" fmla="*/ 97 w 116"/>
                    <a:gd name="T9" fmla="*/ 118 h 218"/>
                    <a:gd name="T10" fmla="*/ 88 w 116"/>
                    <a:gd name="T11" fmla="*/ 133 h 218"/>
                    <a:gd name="T12" fmla="*/ 79 w 116"/>
                    <a:gd name="T13" fmla="*/ 148 h 218"/>
                    <a:gd name="T14" fmla="*/ 71 w 116"/>
                    <a:gd name="T15" fmla="*/ 164 h 218"/>
                    <a:gd name="T16" fmla="*/ 59 w 116"/>
                    <a:gd name="T17" fmla="*/ 179 h 218"/>
                    <a:gd name="T18" fmla="*/ 47 w 116"/>
                    <a:gd name="T19" fmla="*/ 194 h 218"/>
                    <a:gd name="T20" fmla="*/ 31 w 116"/>
                    <a:gd name="T21" fmla="*/ 207 h 218"/>
                    <a:gd name="T22" fmla="*/ 23 w 116"/>
                    <a:gd name="T23" fmla="*/ 214 h 218"/>
                    <a:gd name="T24" fmla="*/ 12 w 116"/>
                    <a:gd name="T25" fmla="*/ 218 h 218"/>
                    <a:gd name="T26" fmla="*/ 7 w 116"/>
                    <a:gd name="T27" fmla="*/ 216 h 218"/>
                    <a:gd name="T28" fmla="*/ 0 w 116"/>
                    <a:gd name="T29" fmla="*/ 216 h 218"/>
                    <a:gd name="T30" fmla="*/ 33 w 116"/>
                    <a:gd name="T31" fmla="*/ 0 h 218"/>
                    <a:gd name="T32" fmla="*/ 42 w 116"/>
                    <a:gd name="T33" fmla="*/ 24 h 218"/>
                    <a:gd name="T34" fmla="*/ 59 w 116"/>
                    <a:gd name="T35" fmla="*/ 47 h 218"/>
                    <a:gd name="T36" fmla="*/ 64 w 116"/>
                    <a:gd name="T37" fmla="*/ 53 h 218"/>
                    <a:gd name="T38" fmla="*/ 73 w 116"/>
                    <a:gd name="T39" fmla="*/ 56 h 218"/>
                    <a:gd name="T40" fmla="*/ 81 w 116"/>
                    <a:gd name="T41" fmla="*/ 58 h 218"/>
                    <a:gd name="T42" fmla="*/ 90 w 116"/>
                    <a:gd name="T43" fmla="*/ 58 h 218"/>
                    <a:gd name="T44" fmla="*/ 105 w 116"/>
                    <a:gd name="T45" fmla="*/ 45 h 218"/>
                    <a:gd name="T46" fmla="*/ 112 w 116"/>
                    <a:gd name="T47" fmla="*/ 36 h 218"/>
                    <a:gd name="T48" fmla="*/ 114 w 116"/>
                    <a:gd name="T49" fmla="*/ 38 h 218"/>
                    <a:gd name="T50" fmla="*/ 116 w 116"/>
                    <a:gd name="T51" fmla="*/ 45 h 21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218">
                      <a:moveTo>
                        <a:pt x="116" y="45"/>
                      </a:moveTo>
                      <a:lnTo>
                        <a:pt x="112" y="73"/>
                      </a:lnTo>
                      <a:lnTo>
                        <a:pt x="109" y="86"/>
                      </a:lnTo>
                      <a:lnTo>
                        <a:pt x="104" y="101"/>
                      </a:lnTo>
                      <a:lnTo>
                        <a:pt x="97" y="118"/>
                      </a:lnTo>
                      <a:lnTo>
                        <a:pt x="88" y="133"/>
                      </a:lnTo>
                      <a:lnTo>
                        <a:pt x="79" y="148"/>
                      </a:lnTo>
                      <a:lnTo>
                        <a:pt x="71" y="164"/>
                      </a:lnTo>
                      <a:lnTo>
                        <a:pt x="59" y="179"/>
                      </a:lnTo>
                      <a:lnTo>
                        <a:pt x="47" y="194"/>
                      </a:lnTo>
                      <a:lnTo>
                        <a:pt x="31" y="207"/>
                      </a:lnTo>
                      <a:lnTo>
                        <a:pt x="23" y="214"/>
                      </a:lnTo>
                      <a:lnTo>
                        <a:pt x="12" y="218"/>
                      </a:lnTo>
                      <a:lnTo>
                        <a:pt x="7" y="216"/>
                      </a:lnTo>
                      <a:lnTo>
                        <a:pt x="0" y="216"/>
                      </a:lnTo>
                      <a:lnTo>
                        <a:pt x="33" y="0"/>
                      </a:lnTo>
                      <a:lnTo>
                        <a:pt x="42" y="24"/>
                      </a:lnTo>
                      <a:lnTo>
                        <a:pt x="59" y="47"/>
                      </a:lnTo>
                      <a:lnTo>
                        <a:pt x="64" y="53"/>
                      </a:lnTo>
                      <a:lnTo>
                        <a:pt x="73" y="56"/>
                      </a:lnTo>
                      <a:lnTo>
                        <a:pt x="81" y="58"/>
                      </a:lnTo>
                      <a:lnTo>
                        <a:pt x="90" y="58"/>
                      </a:lnTo>
                      <a:lnTo>
                        <a:pt x="105" y="45"/>
                      </a:lnTo>
                      <a:lnTo>
                        <a:pt x="112" y="36"/>
                      </a:lnTo>
                      <a:lnTo>
                        <a:pt x="114" y="38"/>
                      </a:lnTo>
                      <a:lnTo>
                        <a:pt x="116" y="45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5" name="Freeform 5796"/>
                <p:cNvSpPr>
                  <a:spLocks/>
                </p:cNvSpPr>
                <p:nvPr/>
              </p:nvSpPr>
              <p:spPr bwMode="auto">
                <a:xfrm>
                  <a:off x="3288" y="1929"/>
                  <a:ext cx="71" cy="94"/>
                </a:xfrm>
                <a:custGeom>
                  <a:avLst/>
                  <a:gdLst>
                    <a:gd name="T0" fmla="*/ 71 w 71"/>
                    <a:gd name="T1" fmla="*/ 73 h 94"/>
                    <a:gd name="T2" fmla="*/ 66 w 71"/>
                    <a:gd name="T3" fmla="*/ 84 h 94"/>
                    <a:gd name="T4" fmla="*/ 62 w 71"/>
                    <a:gd name="T5" fmla="*/ 88 h 94"/>
                    <a:gd name="T6" fmla="*/ 55 w 71"/>
                    <a:gd name="T7" fmla="*/ 94 h 94"/>
                    <a:gd name="T8" fmla="*/ 36 w 71"/>
                    <a:gd name="T9" fmla="*/ 94 h 94"/>
                    <a:gd name="T10" fmla="*/ 31 w 71"/>
                    <a:gd name="T11" fmla="*/ 90 h 94"/>
                    <a:gd name="T12" fmla="*/ 29 w 71"/>
                    <a:gd name="T13" fmla="*/ 90 h 94"/>
                    <a:gd name="T14" fmla="*/ 26 w 71"/>
                    <a:gd name="T15" fmla="*/ 86 h 94"/>
                    <a:gd name="T16" fmla="*/ 22 w 71"/>
                    <a:gd name="T17" fmla="*/ 84 h 94"/>
                    <a:gd name="T18" fmla="*/ 19 w 71"/>
                    <a:gd name="T19" fmla="*/ 80 h 94"/>
                    <a:gd name="T20" fmla="*/ 16 w 71"/>
                    <a:gd name="T21" fmla="*/ 77 h 94"/>
                    <a:gd name="T22" fmla="*/ 12 w 71"/>
                    <a:gd name="T23" fmla="*/ 75 h 94"/>
                    <a:gd name="T24" fmla="*/ 10 w 71"/>
                    <a:gd name="T25" fmla="*/ 71 h 94"/>
                    <a:gd name="T26" fmla="*/ 9 w 71"/>
                    <a:gd name="T27" fmla="*/ 67 h 94"/>
                    <a:gd name="T28" fmla="*/ 7 w 71"/>
                    <a:gd name="T29" fmla="*/ 63 h 94"/>
                    <a:gd name="T30" fmla="*/ 5 w 71"/>
                    <a:gd name="T31" fmla="*/ 58 h 94"/>
                    <a:gd name="T32" fmla="*/ 0 w 71"/>
                    <a:gd name="T33" fmla="*/ 35 h 94"/>
                    <a:gd name="T34" fmla="*/ 2 w 71"/>
                    <a:gd name="T35" fmla="*/ 13 h 94"/>
                    <a:gd name="T36" fmla="*/ 12 w 71"/>
                    <a:gd name="T37" fmla="*/ 0 h 94"/>
                    <a:gd name="T38" fmla="*/ 16 w 71"/>
                    <a:gd name="T39" fmla="*/ 0 h 94"/>
                    <a:gd name="T40" fmla="*/ 21 w 71"/>
                    <a:gd name="T41" fmla="*/ 0 h 94"/>
                    <a:gd name="T42" fmla="*/ 28 w 71"/>
                    <a:gd name="T43" fmla="*/ 0 h 94"/>
                    <a:gd name="T44" fmla="*/ 33 w 71"/>
                    <a:gd name="T45" fmla="*/ 1 h 94"/>
                    <a:gd name="T46" fmla="*/ 40 w 71"/>
                    <a:gd name="T47" fmla="*/ 5 h 94"/>
                    <a:gd name="T48" fmla="*/ 45 w 71"/>
                    <a:gd name="T49" fmla="*/ 7 h 94"/>
                    <a:gd name="T50" fmla="*/ 52 w 71"/>
                    <a:gd name="T51" fmla="*/ 13 h 94"/>
                    <a:gd name="T52" fmla="*/ 57 w 71"/>
                    <a:gd name="T53" fmla="*/ 18 h 94"/>
                    <a:gd name="T54" fmla="*/ 62 w 71"/>
                    <a:gd name="T55" fmla="*/ 26 h 94"/>
                    <a:gd name="T56" fmla="*/ 71 w 71"/>
                    <a:gd name="T57" fmla="*/ 56 h 94"/>
                    <a:gd name="T58" fmla="*/ 43 w 71"/>
                    <a:gd name="T59" fmla="*/ 37 h 94"/>
                    <a:gd name="T60" fmla="*/ 28 w 71"/>
                    <a:gd name="T61" fmla="*/ 30 h 94"/>
                    <a:gd name="T62" fmla="*/ 22 w 71"/>
                    <a:gd name="T63" fmla="*/ 30 h 94"/>
                    <a:gd name="T64" fmla="*/ 22 w 71"/>
                    <a:gd name="T65" fmla="*/ 33 h 94"/>
                    <a:gd name="T66" fmla="*/ 26 w 71"/>
                    <a:gd name="T67" fmla="*/ 33 h 94"/>
                    <a:gd name="T68" fmla="*/ 60 w 71"/>
                    <a:gd name="T69" fmla="*/ 54 h 94"/>
                    <a:gd name="T70" fmla="*/ 71 w 71"/>
                    <a:gd name="T71" fmla="*/ 67 h 94"/>
                    <a:gd name="T72" fmla="*/ 71 w 71"/>
                    <a:gd name="T73" fmla="*/ 73 h 9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1" h="94">
                      <a:moveTo>
                        <a:pt x="71" y="73"/>
                      </a:moveTo>
                      <a:lnTo>
                        <a:pt x="66" y="84"/>
                      </a:lnTo>
                      <a:lnTo>
                        <a:pt x="62" y="88"/>
                      </a:lnTo>
                      <a:lnTo>
                        <a:pt x="55" y="94"/>
                      </a:lnTo>
                      <a:lnTo>
                        <a:pt x="36" y="94"/>
                      </a:lnTo>
                      <a:lnTo>
                        <a:pt x="31" y="90"/>
                      </a:lnTo>
                      <a:lnTo>
                        <a:pt x="29" y="90"/>
                      </a:lnTo>
                      <a:lnTo>
                        <a:pt x="26" y="86"/>
                      </a:lnTo>
                      <a:lnTo>
                        <a:pt x="22" y="84"/>
                      </a:lnTo>
                      <a:lnTo>
                        <a:pt x="19" y="80"/>
                      </a:lnTo>
                      <a:lnTo>
                        <a:pt x="16" y="77"/>
                      </a:lnTo>
                      <a:lnTo>
                        <a:pt x="12" y="75"/>
                      </a:lnTo>
                      <a:lnTo>
                        <a:pt x="10" y="71"/>
                      </a:lnTo>
                      <a:lnTo>
                        <a:pt x="9" y="67"/>
                      </a:lnTo>
                      <a:lnTo>
                        <a:pt x="7" y="63"/>
                      </a:lnTo>
                      <a:lnTo>
                        <a:pt x="5" y="58"/>
                      </a:lnTo>
                      <a:lnTo>
                        <a:pt x="0" y="35"/>
                      </a:lnTo>
                      <a:lnTo>
                        <a:pt x="2" y="13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3" y="1"/>
                      </a:lnTo>
                      <a:lnTo>
                        <a:pt x="40" y="5"/>
                      </a:lnTo>
                      <a:lnTo>
                        <a:pt x="45" y="7"/>
                      </a:lnTo>
                      <a:lnTo>
                        <a:pt x="52" y="13"/>
                      </a:lnTo>
                      <a:lnTo>
                        <a:pt x="57" y="18"/>
                      </a:lnTo>
                      <a:lnTo>
                        <a:pt x="62" y="26"/>
                      </a:lnTo>
                      <a:lnTo>
                        <a:pt x="71" y="56"/>
                      </a:lnTo>
                      <a:lnTo>
                        <a:pt x="43" y="37"/>
                      </a:lnTo>
                      <a:lnTo>
                        <a:pt x="28" y="30"/>
                      </a:lnTo>
                      <a:lnTo>
                        <a:pt x="22" y="30"/>
                      </a:lnTo>
                      <a:lnTo>
                        <a:pt x="22" y="33"/>
                      </a:lnTo>
                      <a:lnTo>
                        <a:pt x="26" y="33"/>
                      </a:lnTo>
                      <a:lnTo>
                        <a:pt x="60" y="54"/>
                      </a:lnTo>
                      <a:lnTo>
                        <a:pt x="71" y="67"/>
                      </a:lnTo>
                      <a:lnTo>
                        <a:pt x="71" y="73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6" name="Freeform 5797"/>
                <p:cNvSpPr>
                  <a:spLocks/>
                </p:cNvSpPr>
                <p:nvPr/>
              </p:nvSpPr>
              <p:spPr bwMode="auto">
                <a:xfrm>
                  <a:off x="3338" y="1355"/>
                  <a:ext cx="16" cy="21"/>
                </a:xfrm>
                <a:custGeom>
                  <a:avLst/>
                  <a:gdLst>
                    <a:gd name="T0" fmla="*/ 12 w 16"/>
                    <a:gd name="T1" fmla="*/ 12 h 21"/>
                    <a:gd name="T2" fmla="*/ 12 w 16"/>
                    <a:gd name="T3" fmla="*/ 15 h 21"/>
                    <a:gd name="T4" fmla="*/ 9 w 16"/>
                    <a:gd name="T5" fmla="*/ 21 h 21"/>
                    <a:gd name="T6" fmla="*/ 0 w 16"/>
                    <a:gd name="T7" fmla="*/ 17 h 21"/>
                    <a:gd name="T8" fmla="*/ 5 w 16"/>
                    <a:gd name="T9" fmla="*/ 6 h 21"/>
                    <a:gd name="T10" fmla="*/ 10 w 16"/>
                    <a:gd name="T11" fmla="*/ 0 h 21"/>
                    <a:gd name="T12" fmla="*/ 16 w 16"/>
                    <a:gd name="T13" fmla="*/ 8 h 21"/>
                    <a:gd name="T14" fmla="*/ 12 w 16"/>
                    <a:gd name="T15" fmla="*/ 12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21">
                      <a:moveTo>
                        <a:pt x="12" y="12"/>
                      </a:moveTo>
                      <a:lnTo>
                        <a:pt x="12" y="15"/>
                      </a:lnTo>
                      <a:lnTo>
                        <a:pt x="9" y="21"/>
                      </a:lnTo>
                      <a:lnTo>
                        <a:pt x="0" y="17"/>
                      </a:ln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6" y="8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7" name="Freeform 5798"/>
                <p:cNvSpPr>
                  <a:spLocks/>
                </p:cNvSpPr>
                <p:nvPr/>
              </p:nvSpPr>
              <p:spPr bwMode="auto">
                <a:xfrm>
                  <a:off x="3335" y="1338"/>
                  <a:ext cx="15" cy="27"/>
                </a:xfrm>
                <a:custGeom>
                  <a:avLst/>
                  <a:gdLst>
                    <a:gd name="T0" fmla="*/ 15 w 15"/>
                    <a:gd name="T1" fmla="*/ 6 h 27"/>
                    <a:gd name="T2" fmla="*/ 13 w 15"/>
                    <a:gd name="T3" fmla="*/ 15 h 27"/>
                    <a:gd name="T4" fmla="*/ 1 w 15"/>
                    <a:gd name="T5" fmla="*/ 27 h 27"/>
                    <a:gd name="T6" fmla="*/ 0 w 15"/>
                    <a:gd name="T7" fmla="*/ 12 h 27"/>
                    <a:gd name="T8" fmla="*/ 5 w 15"/>
                    <a:gd name="T9" fmla="*/ 0 h 27"/>
                    <a:gd name="T10" fmla="*/ 12 w 15"/>
                    <a:gd name="T11" fmla="*/ 0 h 27"/>
                    <a:gd name="T12" fmla="*/ 15 w 15"/>
                    <a:gd name="T13" fmla="*/ 6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27">
                      <a:moveTo>
                        <a:pt x="15" y="6"/>
                      </a:moveTo>
                      <a:lnTo>
                        <a:pt x="13" y="15"/>
                      </a:lnTo>
                      <a:lnTo>
                        <a:pt x="1" y="27"/>
                      </a:lnTo>
                      <a:lnTo>
                        <a:pt x="0" y="12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8" name="Freeform 5799"/>
                <p:cNvSpPr>
                  <a:spLocks/>
                </p:cNvSpPr>
                <p:nvPr/>
              </p:nvSpPr>
              <p:spPr bwMode="auto">
                <a:xfrm>
                  <a:off x="3324" y="1376"/>
                  <a:ext cx="19" cy="28"/>
                </a:xfrm>
                <a:custGeom>
                  <a:avLst/>
                  <a:gdLst>
                    <a:gd name="T0" fmla="*/ 19 w 19"/>
                    <a:gd name="T1" fmla="*/ 6 h 28"/>
                    <a:gd name="T2" fmla="*/ 7 w 19"/>
                    <a:gd name="T3" fmla="*/ 24 h 28"/>
                    <a:gd name="T4" fmla="*/ 5 w 19"/>
                    <a:gd name="T5" fmla="*/ 28 h 28"/>
                    <a:gd name="T6" fmla="*/ 0 w 19"/>
                    <a:gd name="T7" fmla="*/ 28 h 28"/>
                    <a:gd name="T8" fmla="*/ 0 w 19"/>
                    <a:gd name="T9" fmla="*/ 21 h 28"/>
                    <a:gd name="T10" fmla="*/ 7 w 19"/>
                    <a:gd name="T11" fmla="*/ 4 h 28"/>
                    <a:gd name="T12" fmla="*/ 12 w 19"/>
                    <a:gd name="T13" fmla="*/ 0 h 28"/>
                    <a:gd name="T14" fmla="*/ 17 w 19"/>
                    <a:gd name="T15" fmla="*/ 0 h 28"/>
                    <a:gd name="T16" fmla="*/ 19 w 19"/>
                    <a:gd name="T17" fmla="*/ 6 h 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28">
                      <a:moveTo>
                        <a:pt x="19" y="6"/>
                      </a:moveTo>
                      <a:lnTo>
                        <a:pt x="7" y="24"/>
                      </a:lnTo>
                      <a:lnTo>
                        <a:pt x="5" y="28"/>
                      </a:lnTo>
                      <a:lnTo>
                        <a:pt x="0" y="28"/>
                      </a:lnTo>
                      <a:lnTo>
                        <a:pt x="0" y="21"/>
                      </a:lnTo>
                      <a:lnTo>
                        <a:pt x="7" y="4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9" name="Freeform 5800"/>
                <p:cNvSpPr>
                  <a:spLocks/>
                </p:cNvSpPr>
                <p:nvPr/>
              </p:nvSpPr>
              <p:spPr bwMode="auto">
                <a:xfrm>
                  <a:off x="3331" y="1320"/>
                  <a:ext cx="12" cy="16"/>
                </a:xfrm>
                <a:custGeom>
                  <a:avLst/>
                  <a:gdLst>
                    <a:gd name="T0" fmla="*/ 12 w 12"/>
                    <a:gd name="T1" fmla="*/ 13 h 16"/>
                    <a:gd name="T2" fmla="*/ 9 w 12"/>
                    <a:gd name="T3" fmla="*/ 15 h 16"/>
                    <a:gd name="T4" fmla="*/ 4 w 12"/>
                    <a:gd name="T5" fmla="*/ 16 h 16"/>
                    <a:gd name="T6" fmla="*/ 0 w 12"/>
                    <a:gd name="T7" fmla="*/ 9 h 16"/>
                    <a:gd name="T8" fmla="*/ 0 w 12"/>
                    <a:gd name="T9" fmla="*/ 7 h 16"/>
                    <a:gd name="T10" fmla="*/ 2 w 12"/>
                    <a:gd name="T11" fmla="*/ 0 h 16"/>
                    <a:gd name="T12" fmla="*/ 5 w 12"/>
                    <a:gd name="T13" fmla="*/ 0 h 16"/>
                    <a:gd name="T14" fmla="*/ 12 w 12"/>
                    <a:gd name="T15" fmla="*/ 5 h 16"/>
                    <a:gd name="T16" fmla="*/ 12 w 12"/>
                    <a:gd name="T17" fmla="*/ 13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" h="16">
                      <a:moveTo>
                        <a:pt x="12" y="13"/>
                      </a:moveTo>
                      <a:lnTo>
                        <a:pt x="9" y="15"/>
                      </a:lnTo>
                      <a:lnTo>
                        <a:pt x="4" y="16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12" y="5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0" name="Freeform 5801"/>
                <p:cNvSpPr>
                  <a:spLocks/>
                </p:cNvSpPr>
                <p:nvPr/>
              </p:nvSpPr>
              <p:spPr bwMode="auto">
                <a:xfrm>
                  <a:off x="3314" y="1353"/>
                  <a:ext cx="21" cy="27"/>
                </a:xfrm>
                <a:custGeom>
                  <a:avLst/>
                  <a:gdLst>
                    <a:gd name="T0" fmla="*/ 21 w 21"/>
                    <a:gd name="T1" fmla="*/ 17 h 27"/>
                    <a:gd name="T2" fmla="*/ 14 w 21"/>
                    <a:gd name="T3" fmla="*/ 27 h 27"/>
                    <a:gd name="T4" fmla="*/ 10 w 21"/>
                    <a:gd name="T5" fmla="*/ 25 h 27"/>
                    <a:gd name="T6" fmla="*/ 0 w 21"/>
                    <a:gd name="T7" fmla="*/ 21 h 27"/>
                    <a:gd name="T8" fmla="*/ 3 w 21"/>
                    <a:gd name="T9" fmla="*/ 8 h 27"/>
                    <a:gd name="T10" fmla="*/ 7 w 21"/>
                    <a:gd name="T11" fmla="*/ 2 h 27"/>
                    <a:gd name="T12" fmla="*/ 14 w 21"/>
                    <a:gd name="T13" fmla="*/ 0 h 27"/>
                    <a:gd name="T14" fmla="*/ 17 w 21"/>
                    <a:gd name="T15" fmla="*/ 2 h 27"/>
                    <a:gd name="T16" fmla="*/ 21 w 21"/>
                    <a:gd name="T17" fmla="*/ 17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" h="27">
                      <a:moveTo>
                        <a:pt x="21" y="17"/>
                      </a:moveTo>
                      <a:lnTo>
                        <a:pt x="14" y="27"/>
                      </a:lnTo>
                      <a:lnTo>
                        <a:pt x="10" y="25"/>
                      </a:lnTo>
                      <a:lnTo>
                        <a:pt x="0" y="21"/>
                      </a:lnTo>
                      <a:lnTo>
                        <a:pt x="3" y="8"/>
                      </a:lnTo>
                      <a:lnTo>
                        <a:pt x="7" y="2"/>
                      </a:lnTo>
                      <a:lnTo>
                        <a:pt x="14" y="0"/>
                      </a:lnTo>
                      <a:lnTo>
                        <a:pt x="17" y="2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1" name="Freeform 5802"/>
                <p:cNvSpPr>
                  <a:spLocks/>
                </p:cNvSpPr>
                <p:nvPr/>
              </p:nvSpPr>
              <p:spPr bwMode="auto">
                <a:xfrm>
                  <a:off x="3257" y="1434"/>
                  <a:ext cx="76" cy="224"/>
                </a:xfrm>
                <a:custGeom>
                  <a:avLst/>
                  <a:gdLst>
                    <a:gd name="T0" fmla="*/ 76 w 76"/>
                    <a:gd name="T1" fmla="*/ 139 h 224"/>
                    <a:gd name="T2" fmla="*/ 72 w 76"/>
                    <a:gd name="T3" fmla="*/ 143 h 224"/>
                    <a:gd name="T4" fmla="*/ 67 w 76"/>
                    <a:gd name="T5" fmla="*/ 145 h 224"/>
                    <a:gd name="T6" fmla="*/ 53 w 76"/>
                    <a:gd name="T7" fmla="*/ 158 h 224"/>
                    <a:gd name="T8" fmla="*/ 48 w 76"/>
                    <a:gd name="T9" fmla="*/ 167 h 224"/>
                    <a:gd name="T10" fmla="*/ 43 w 76"/>
                    <a:gd name="T11" fmla="*/ 175 h 224"/>
                    <a:gd name="T12" fmla="*/ 40 w 76"/>
                    <a:gd name="T13" fmla="*/ 183 h 224"/>
                    <a:gd name="T14" fmla="*/ 38 w 76"/>
                    <a:gd name="T15" fmla="*/ 192 h 224"/>
                    <a:gd name="T16" fmla="*/ 36 w 76"/>
                    <a:gd name="T17" fmla="*/ 199 h 224"/>
                    <a:gd name="T18" fmla="*/ 35 w 76"/>
                    <a:gd name="T19" fmla="*/ 209 h 224"/>
                    <a:gd name="T20" fmla="*/ 33 w 76"/>
                    <a:gd name="T21" fmla="*/ 216 h 224"/>
                    <a:gd name="T22" fmla="*/ 31 w 76"/>
                    <a:gd name="T23" fmla="*/ 224 h 224"/>
                    <a:gd name="T24" fmla="*/ 28 w 76"/>
                    <a:gd name="T25" fmla="*/ 211 h 224"/>
                    <a:gd name="T26" fmla="*/ 24 w 76"/>
                    <a:gd name="T27" fmla="*/ 198 h 224"/>
                    <a:gd name="T28" fmla="*/ 22 w 76"/>
                    <a:gd name="T29" fmla="*/ 183 h 224"/>
                    <a:gd name="T30" fmla="*/ 22 w 76"/>
                    <a:gd name="T31" fmla="*/ 169 h 224"/>
                    <a:gd name="T32" fmla="*/ 24 w 76"/>
                    <a:gd name="T33" fmla="*/ 154 h 224"/>
                    <a:gd name="T34" fmla="*/ 26 w 76"/>
                    <a:gd name="T35" fmla="*/ 141 h 224"/>
                    <a:gd name="T36" fmla="*/ 26 w 76"/>
                    <a:gd name="T37" fmla="*/ 126 h 224"/>
                    <a:gd name="T38" fmla="*/ 26 w 76"/>
                    <a:gd name="T39" fmla="*/ 113 h 224"/>
                    <a:gd name="T40" fmla="*/ 26 w 76"/>
                    <a:gd name="T41" fmla="*/ 98 h 224"/>
                    <a:gd name="T42" fmla="*/ 14 w 76"/>
                    <a:gd name="T43" fmla="*/ 27 h 224"/>
                    <a:gd name="T44" fmla="*/ 9 w 76"/>
                    <a:gd name="T45" fmla="*/ 19 h 224"/>
                    <a:gd name="T46" fmla="*/ 2 w 76"/>
                    <a:gd name="T47" fmla="*/ 10 h 224"/>
                    <a:gd name="T48" fmla="*/ 0 w 76"/>
                    <a:gd name="T49" fmla="*/ 0 h 224"/>
                    <a:gd name="T50" fmla="*/ 10 w 76"/>
                    <a:gd name="T51" fmla="*/ 0 h 224"/>
                    <a:gd name="T52" fmla="*/ 17 w 76"/>
                    <a:gd name="T53" fmla="*/ 0 h 224"/>
                    <a:gd name="T54" fmla="*/ 22 w 76"/>
                    <a:gd name="T55" fmla="*/ 2 h 224"/>
                    <a:gd name="T56" fmla="*/ 28 w 76"/>
                    <a:gd name="T57" fmla="*/ 2 h 224"/>
                    <a:gd name="T58" fmla="*/ 33 w 76"/>
                    <a:gd name="T59" fmla="*/ 0 h 224"/>
                    <a:gd name="T60" fmla="*/ 35 w 76"/>
                    <a:gd name="T61" fmla="*/ 2 h 224"/>
                    <a:gd name="T62" fmla="*/ 36 w 76"/>
                    <a:gd name="T63" fmla="*/ 0 h 224"/>
                    <a:gd name="T64" fmla="*/ 57 w 76"/>
                    <a:gd name="T65" fmla="*/ 4 h 224"/>
                    <a:gd name="T66" fmla="*/ 31 w 76"/>
                    <a:gd name="T67" fmla="*/ 32 h 224"/>
                    <a:gd name="T68" fmla="*/ 33 w 76"/>
                    <a:gd name="T69" fmla="*/ 49 h 224"/>
                    <a:gd name="T70" fmla="*/ 35 w 76"/>
                    <a:gd name="T71" fmla="*/ 64 h 224"/>
                    <a:gd name="T72" fmla="*/ 36 w 76"/>
                    <a:gd name="T73" fmla="*/ 81 h 224"/>
                    <a:gd name="T74" fmla="*/ 38 w 76"/>
                    <a:gd name="T75" fmla="*/ 96 h 224"/>
                    <a:gd name="T76" fmla="*/ 38 w 76"/>
                    <a:gd name="T77" fmla="*/ 113 h 224"/>
                    <a:gd name="T78" fmla="*/ 40 w 76"/>
                    <a:gd name="T79" fmla="*/ 130 h 224"/>
                    <a:gd name="T80" fmla="*/ 38 w 76"/>
                    <a:gd name="T81" fmla="*/ 145 h 224"/>
                    <a:gd name="T82" fmla="*/ 36 w 76"/>
                    <a:gd name="T83" fmla="*/ 162 h 224"/>
                    <a:gd name="T84" fmla="*/ 57 w 76"/>
                    <a:gd name="T85" fmla="*/ 141 h 224"/>
                    <a:gd name="T86" fmla="*/ 76 w 76"/>
                    <a:gd name="T87" fmla="*/ 139 h 2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76" h="224">
                      <a:moveTo>
                        <a:pt x="76" y="139"/>
                      </a:moveTo>
                      <a:lnTo>
                        <a:pt x="72" y="143"/>
                      </a:lnTo>
                      <a:lnTo>
                        <a:pt x="67" y="145"/>
                      </a:lnTo>
                      <a:lnTo>
                        <a:pt x="53" y="158"/>
                      </a:lnTo>
                      <a:lnTo>
                        <a:pt x="48" y="167"/>
                      </a:lnTo>
                      <a:lnTo>
                        <a:pt x="43" y="175"/>
                      </a:lnTo>
                      <a:lnTo>
                        <a:pt x="40" y="183"/>
                      </a:lnTo>
                      <a:lnTo>
                        <a:pt x="38" y="192"/>
                      </a:lnTo>
                      <a:lnTo>
                        <a:pt x="36" y="199"/>
                      </a:lnTo>
                      <a:lnTo>
                        <a:pt x="35" y="209"/>
                      </a:lnTo>
                      <a:lnTo>
                        <a:pt x="33" y="216"/>
                      </a:lnTo>
                      <a:lnTo>
                        <a:pt x="31" y="224"/>
                      </a:lnTo>
                      <a:lnTo>
                        <a:pt x="28" y="211"/>
                      </a:lnTo>
                      <a:lnTo>
                        <a:pt x="24" y="198"/>
                      </a:lnTo>
                      <a:lnTo>
                        <a:pt x="22" y="183"/>
                      </a:lnTo>
                      <a:lnTo>
                        <a:pt x="22" y="169"/>
                      </a:lnTo>
                      <a:lnTo>
                        <a:pt x="24" y="154"/>
                      </a:lnTo>
                      <a:lnTo>
                        <a:pt x="26" y="141"/>
                      </a:lnTo>
                      <a:lnTo>
                        <a:pt x="26" y="126"/>
                      </a:lnTo>
                      <a:lnTo>
                        <a:pt x="26" y="113"/>
                      </a:lnTo>
                      <a:lnTo>
                        <a:pt x="26" y="98"/>
                      </a:lnTo>
                      <a:lnTo>
                        <a:pt x="14" y="27"/>
                      </a:lnTo>
                      <a:lnTo>
                        <a:pt x="9" y="19"/>
                      </a:lnTo>
                      <a:lnTo>
                        <a:pt x="2" y="1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7" y="0"/>
                      </a:lnTo>
                      <a:lnTo>
                        <a:pt x="22" y="2"/>
                      </a:lnTo>
                      <a:lnTo>
                        <a:pt x="28" y="2"/>
                      </a:lnTo>
                      <a:lnTo>
                        <a:pt x="33" y="0"/>
                      </a:lnTo>
                      <a:lnTo>
                        <a:pt x="35" y="2"/>
                      </a:lnTo>
                      <a:lnTo>
                        <a:pt x="36" y="0"/>
                      </a:lnTo>
                      <a:lnTo>
                        <a:pt x="57" y="4"/>
                      </a:lnTo>
                      <a:lnTo>
                        <a:pt x="31" y="32"/>
                      </a:lnTo>
                      <a:lnTo>
                        <a:pt x="33" y="49"/>
                      </a:lnTo>
                      <a:lnTo>
                        <a:pt x="35" y="64"/>
                      </a:lnTo>
                      <a:lnTo>
                        <a:pt x="36" y="81"/>
                      </a:lnTo>
                      <a:lnTo>
                        <a:pt x="38" y="96"/>
                      </a:lnTo>
                      <a:lnTo>
                        <a:pt x="38" y="113"/>
                      </a:lnTo>
                      <a:lnTo>
                        <a:pt x="40" y="130"/>
                      </a:lnTo>
                      <a:lnTo>
                        <a:pt x="38" y="145"/>
                      </a:lnTo>
                      <a:lnTo>
                        <a:pt x="36" y="162"/>
                      </a:lnTo>
                      <a:lnTo>
                        <a:pt x="57" y="141"/>
                      </a:lnTo>
                      <a:lnTo>
                        <a:pt x="76" y="139"/>
                      </a:lnTo>
                      <a:close/>
                    </a:path>
                  </a:pathLst>
                </a:custGeom>
                <a:solidFill>
                  <a:srgbClr val="5D7F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2" name="Freeform 5803"/>
                <p:cNvSpPr>
                  <a:spLocks/>
                </p:cNvSpPr>
                <p:nvPr/>
              </p:nvSpPr>
              <p:spPr bwMode="auto">
                <a:xfrm>
                  <a:off x="3317" y="1406"/>
                  <a:ext cx="19" cy="24"/>
                </a:xfrm>
                <a:custGeom>
                  <a:avLst/>
                  <a:gdLst>
                    <a:gd name="T0" fmla="*/ 19 w 19"/>
                    <a:gd name="T1" fmla="*/ 11 h 24"/>
                    <a:gd name="T2" fmla="*/ 0 w 19"/>
                    <a:gd name="T3" fmla="*/ 24 h 24"/>
                    <a:gd name="T4" fmla="*/ 9 w 19"/>
                    <a:gd name="T5" fmla="*/ 4 h 24"/>
                    <a:gd name="T6" fmla="*/ 14 w 19"/>
                    <a:gd name="T7" fmla="*/ 0 h 24"/>
                    <a:gd name="T8" fmla="*/ 19 w 19"/>
                    <a:gd name="T9" fmla="*/ 1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24">
                      <a:moveTo>
                        <a:pt x="19" y="11"/>
                      </a:moveTo>
                      <a:lnTo>
                        <a:pt x="0" y="24"/>
                      </a:lnTo>
                      <a:lnTo>
                        <a:pt x="9" y="4"/>
                      </a:lnTo>
                      <a:lnTo>
                        <a:pt x="14" y="0"/>
                      </a:lnTo>
                      <a:lnTo>
                        <a:pt x="19" y="11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3" name="Freeform 5804"/>
                <p:cNvSpPr>
                  <a:spLocks/>
                </p:cNvSpPr>
                <p:nvPr/>
              </p:nvSpPr>
              <p:spPr bwMode="auto">
                <a:xfrm>
                  <a:off x="3314" y="1325"/>
                  <a:ext cx="21" cy="28"/>
                </a:xfrm>
                <a:custGeom>
                  <a:avLst/>
                  <a:gdLst>
                    <a:gd name="T0" fmla="*/ 21 w 21"/>
                    <a:gd name="T1" fmla="*/ 15 h 28"/>
                    <a:gd name="T2" fmla="*/ 17 w 21"/>
                    <a:gd name="T3" fmla="*/ 25 h 28"/>
                    <a:gd name="T4" fmla="*/ 9 w 21"/>
                    <a:gd name="T5" fmla="*/ 27 h 28"/>
                    <a:gd name="T6" fmla="*/ 5 w 21"/>
                    <a:gd name="T7" fmla="*/ 28 h 28"/>
                    <a:gd name="T8" fmla="*/ 3 w 21"/>
                    <a:gd name="T9" fmla="*/ 23 h 28"/>
                    <a:gd name="T10" fmla="*/ 0 w 21"/>
                    <a:gd name="T11" fmla="*/ 19 h 28"/>
                    <a:gd name="T12" fmla="*/ 0 w 21"/>
                    <a:gd name="T13" fmla="*/ 6 h 28"/>
                    <a:gd name="T14" fmla="*/ 14 w 21"/>
                    <a:gd name="T15" fmla="*/ 0 h 28"/>
                    <a:gd name="T16" fmla="*/ 15 w 21"/>
                    <a:gd name="T17" fmla="*/ 8 h 28"/>
                    <a:gd name="T18" fmla="*/ 21 w 21"/>
                    <a:gd name="T19" fmla="*/ 15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" h="28">
                      <a:moveTo>
                        <a:pt x="21" y="15"/>
                      </a:moveTo>
                      <a:lnTo>
                        <a:pt x="17" y="25"/>
                      </a:lnTo>
                      <a:lnTo>
                        <a:pt x="9" y="27"/>
                      </a:lnTo>
                      <a:lnTo>
                        <a:pt x="5" y="28"/>
                      </a:lnTo>
                      <a:lnTo>
                        <a:pt x="3" y="23"/>
                      </a:lnTo>
                      <a:lnTo>
                        <a:pt x="0" y="19"/>
                      </a:lnTo>
                      <a:lnTo>
                        <a:pt x="0" y="6"/>
                      </a:lnTo>
                      <a:lnTo>
                        <a:pt x="14" y="0"/>
                      </a:lnTo>
                      <a:lnTo>
                        <a:pt x="15" y="8"/>
                      </a:lnTo>
                      <a:lnTo>
                        <a:pt x="21" y="15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4" name="Freeform 5805"/>
                <p:cNvSpPr>
                  <a:spLocks/>
                </p:cNvSpPr>
                <p:nvPr/>
              </p:nvSpPr>
              <p:spPr bwMode="auto">
                <a:xfrm>
                  <a:off x="3312" y="1305"/>
                  <a:ext cx="17" cy="22"/>
                </a:xfrm>
                <a:custGeom>
                  <a:avLst/>
                  <a:gdLst>
                    <a:gd name="T0" fmla="*/ 17 w 17"/>
                    <a:gd name="T1" fmla="*/ 15 h 22"/>
                    <a:gd name="T2" fmla="*/ 12 w 17"/>
                    <a:gd name="T3" fmla="*/ 18 h 22"/>
                    <a:gd name="T4" fmla="*/ 0 w 17"/>
                    <a:gd name="T5" fmla="*/ 22 h 22"/>
                    <a:gd name="T6" fmla="*/ 0 w 17"/>
                    <a:gd name="T7" fmla="*/ 15 h 22"/>
                    <a:gd name="T8" fmla="*/ 0 w 17"/>
                    <a:gd name="T9" fmla="*/ 5 h 22"/>
                    <a:gd name="T10" fmla="*/ 11 w 17"/>
                    <a:gd name="T11" fmla="*/ 0 h 22"/>
                    <a:gd name="T12" fmla="*/ 16 w 17"/>
                    <a:gd name="T13" fmla="*/ 5 h 22"/>
                    <a:gd name="T14" fmla="*/ 17 w 17"/>
                    <a:gd name="T15" fmla="*/ 15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22">
                      <a:moveTo>
                        <a:pt x="17" y="15"/>
                      </a:move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6" y="5"/>
                      </a:lnTo>
                      <a:lnTo>
                        <a:pt x="17" y="15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5" name="Freeform 5806"/>
                <p:cNvSpPr>
                  <a:spLocks/>
                </p:cNvSpPr>
                <p:nvPr/>
              </p:nvSpPr>
              <p:spPr bwMode="auto">
                <a:xfrm>
                  <a:off x="3304" y="1378"/>
                  <a:ext cx="22" cy="36"/>
                </a:xfrm>
                <a:custGeom>
                  <a:avLst/>
                  <a:gdLst>
                    <a:gd name="T0" fmla="*/ 22 w 22"/>
                    <a:gd name="T1" fmla="*/ 5 h 36"/>
                    <a:gd name="T2" fmla="*/ 17 w 22"/>
                    <a:gd name="T3" fmla="*/ 13 h 36"/>
                    <a:gd name="T4" fmla="*/ 12 w 22"/>
                    <a:gd name="T5" fmla="*/ 21 h 36"/>
                    <a:gd name="T6" fmla="*/ 5 w 22"/>
                    <a:gd name="T7" fmla="*/ 26 h 36"/>
                    <a:gd name="T8" fmla="*/ 1 w 22"/>
                    <a:gd name="T9" fmla="*/ 36 h 36"/>
                    <a:gd name="T10" fmla="*/ 0 w 22"/>
                    <a:gd name="T11" fmla="*/ 22 h 36"/>
                    <a:gd name="T12" fmla="*/ 1 w 22"/>
                    <a:gd name="T13" fmla="*/ 11 h 36"/>
                    <a:gd name="T14" fmla="*/ 8 w 22"/>
                    <a:gd name="T15" fmla="*/ 0 h 36"/>
                    <a:gd name="T16" fmla="*/ 17 w 22"/>
                    <a:gd name="T17" fmla="*/ 4 h 36"/>
                    <a:gd name="T18" fmla="*/ 22 w 22"/>
                    <a:gd name="T19" fmla="*/ 5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2" h="36">
                      <a:moveTo>
                        <a:pt x="22" y="5"/>
                      </a:moveTo>
                      <a:lnTo>
                        <a:pt x="17" y="13"/>
                      </a:lnTo>
                      <a:lnTo>
                        <a:pt x="12" y="21"/>
                      </a:lnTo>
                      <a:lnTo>
                        <a:pt x="5" y="26"/>
                      </a:lnTo>
                      <a:lnTo>
                        <a:pt x="1" y="36"/>
                      </a:lnTo>
                      <a:lnTo>
                        <a:pt x="0" y="22"/>
                      </a:lnTo>
                      <a:lnTo>
                        <a:pt x="1" y="11"/>
                      </a:lnTo>
                      <a:lnTo>
                        <a:pt x="8" y="0"/>
                      </a:lnTo>
                      <a:lnTo>
                        <a:pt x="17" y="4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6" name="Freeform 5807"/>
                <p:cNvSpPr>
                  <a:spLocks/>
                </p:cNvSpPr>
                <p:nvPr/>
              </p:nvSpPr>
              <p:spPr bwMode="auto">
                <a:xfrm>
                  <a:off x="3302" y="1400"/>
                  <a:ext cx="22" cy="30"/>
                </a:xfrm>
                <a:custGeom>
                  <a:avLst/>
                  <a:gdLst>
                    <a:gd name="T0" fmla="*/ 21 w 22"/>
                    <a:gd name="T1" fmla="*/ 14 h 30"/>
                    <a:gd name="T2" fmla="*/ 7 w 22"/>
                    <a:gd name="T3" fmla="*/ 29 h 30"/>
                    <a:gd name="T4" fmla="*/ 0 w 22"/>
                    <a:gd name="T5" fmla="*/ 30 h 30"/>
                    <a:gd name="T6" fmla="*/ 12 w 22"/>
                    <a:gd name="T7" fmla="*/ 6 h 30"/>
                    <a:gd name="T8" fmla="*/ 19 w 22"/>
                    <a:gd name="T9" fmla="*/ 0 h 30"/>
                    <a:gd name="T10" fmla="*/ 22 w 22"/>
                    <a:gd name="T11" fmla="*/ 6 h 30"/>
                    <a:gd name="T12" fmla="*/ 21 w 22"/>
                    <a:gd name="T13" fmla="*/ 14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" h="30">
                      <a:moveTo>
                        <a:pt x="21" y="14"/>
                      </a:moveTo>
                      <a:lnTo>
                        <a:pt x="7" y="29"/>
                      </a:lnTo>
                      <a:lnTo>
                        <a:pt x="0" y="30"/>
                      </a:lnTo>
                      <a:lnTo>
                        <a:pt x="12" y="6"/>
                      </a:lnTo>
                      <a:lnTo>
                        <a:pt x="19" y="0"/>
                      </a:lnTo>
                      <a:lnTo>
                        <a:pt x="22" y="6"/>
                      </a:lnTo>
                      <a:lnTo>
                        <a:pt x="21" y="14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7" name="Freeform 5808"/>
                <p:cNvSpPr>
                  <a:spLocks/>
                </p:cNvSpPr>
                <p:nvPr/>
              </p:nvSpPr>
              <p:spPr bwMode="auto">
                <a:xfrm>
                  <a:off x="3297" y="1350"/>
                  <a:ext cx="17" cy="35"/>
                </a:xfrm>
                <a:custGeom>
                  <a:avLst/>
                  <a:gdLst>
                    <a:gd name="T0" fmla="*/ 17 w 17"/>
                    <a:gd name="T1" fmla="*/ 11 h 35"/>
                    <a:gd name="T2" fmla="*/ 15 w 17"/>
                    <a:gd name="T3" fmla="*/ 18 h 35"/>
                    <a:gd name="T4" fmla="*/ 3 w 17"/>
                    <a:gd name="T5" fmla="*/ 35 h 35"/>
                    <a:gd name="T6" fmla="*/ 0 w 17"/>
                    <a:gd name="T7" fmla="*/ 22 h 35"/>
                    <a:gd name="T8" fmla="*/ 1 w 17"/>
                    <a:gd name="T9" fmla="*/ 3 h 35"/>
                    <a:gd name="T10" fmla="*/ 7 w 17"/>
                    <a:gd name="T11" fmla="*/ 0 h 35"/>
                    <a:gd name="T12" fmla="*/ 12 w 17"/>
                    <a:gd name="T13" fmla="*/ 0 h 35"/>
                    <a:gd name="T14" fmla="*/ 17 w 17"/>
                    <a:gd name="T15" fmla="*/ 2 h 35"/>
                    <a:gd name="T16" fmla="*/ 17 w 17"/>
                    <a:gd name="T17" fmla="*/ 11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35">
                      <a:moveTo>
                        <a:pt x="17" y="11"/>
                      </a:moveTo>
                      <a:lnTo>
                        <a:pt x="15" y="18"/>
                      </a:lnTo>
                      <a:lnTo>
                        <a:pt x="3" y="35"/>
                      </a:lnTo>
                      <a:lnTo>
                        <a:pt x="0" y="22"/>
                      </a:lnTo>
                      <a:lnTo>
                        <a:pt x="1" y="3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8" name="Freeform 5809"/>
                <p:cNvSpPr>
                  <a:spLocks/>
                </p:cNvSpPr>
                <p:nvPr/>
              </p:nvSpPr>
              <p:spPr bwMode="auto">
                <a:xfrm>
                  <a:off x="3200" y="2757"/>
                  <a:ext cx="119" cy="380"/>
                </a:xfrm>
                <a:custGeom>
                  <a:avLst/>
                  <a:gdLst>
                    <a:gd name="T0" fmla="*/ 119 w 119"/>
                    <a:gd name="T1" fmla="*/ 378 h 380"/>
                    <a:gd name="T2" fmla="*/ 78 w 119"/>
                    <a:gd name="T3" fmla="*/ 380 h 380"/>
                    <a:gd name="T4" fmla="*/ 76 w 119"/>
                    <a:gd name="T5" fmla="*/ 341 h 380"/>
                    <a:gd name="T6" fmla="*/ 59 w 119"/>
                    <a:gd name="T7" fmla="*/ 250 h 380"/>
                    <a:gd name="T8" fmla="*/ 47 w 119"/>
                    <a:gd name="T9" fmla="*/ 202 h 380"/>
                    <a:gd name="T10" fmla="*/ 35 w 119"/>
                    <a:gd name="T11" fmla="*/ 134 h 380"/>
                    <a:gd name="T12" fmla="*/ 4 w 119"/>
                    <a:gd name="T13" fmla="*/ 61 h 380"/>
                    <a:gd name="T14" fmla="*/ 0 w 119"/>
                    <a:gd name="T15" fmla="*/ 51 h 380"/>
                    <a:gd name="T16" fmla="*/ 5 w 119"/>
                    <a:gd name="T17" fmla="*/ 57 h 380"/>
                    <a:gd name="T18" fmla="*/ 11 w 119"/>
                    <a:gd name="T19" fmla="*/ 64 h 380"/>
                    <a:gd name="T20" fmla="*/ 16 w 119"/>
                    <a:gd name="T21" fmla="*/ 72 h 380"/>
                    <a:gd name="T22" fmla="*/ 19 w 119"/>
                    <a:gd name="T23" fmla="*/ 79 h 380"/>
                    <a:gd name="T24" fmla="*/ 24 w 119"/>
                    <a:gd name="T25" fmla="*/ 87 h 380"/>
                    <a:gd name="T26" fmla="*/ 31 w 119"/>
                    <a:gd name="T27" fmla="*/ 92 h 380"/>
                    <a:gd name="T28" fmla="*/ 38 w 119"/>
                    <a:gd name="T29" fmla="*/ 98 h 380"/>
                    <a:gd name="T30" fmla="*/ 45 w 119"/>
                    <a:gd name="T31" fmla="*/ 102 h 380"/>
                    <a:gd name="T32" fmla="*/ 49 w 119"/>
                    <a:gd name="T33" fmla="*/ 100 h 380"/>
                    <a:gd name="T34" fmla="*/ 67 w 119"/>
                    <a:gd name="T35" fmla="*/ 0 h 380"/>
                    <a:gd name="T36" fmla="*/ 71 w 119"/>
                    <a:gd name="T37" fmla="*/ 12 h 380"/>
                    <a:gd name="T38" fmla="*/ 73 w 119"/>
                    <a:gd name="T39" fmla="*/ 23 h 380"/>
                    <a:gd name="T40" fmla="*/ 73 w 119"/>
                    <a:gd name="T41" fmla="*/ 34 h 380"/>
                    <a:gd name="T42" fmla="*/ 74 w 119"/>
                    <a:gd name="T43" fmla="*/ 47 h 380"/>
                    <a:gd name="T44" fmla="*/ 73 w 119"/>
                    <a:gd name="T45" fmla="*/ 70 h 380"/>
                    <a:gd name="T46" fmla="*/ 71 w 119"/>
                    <a:gd name="T47" fmla="*/ 92 h 380"/>
                    <a:gd name="T48" fmla="*/ 67 w 119"/>
                    <a:gd name="T49" fmla="*/ 117 h 380"/>
                    <a:gd name="T50" fmla="*/ 67 w 119"/>
                    <a:gd name="T51" fmla="*/ 139 h 380"/>
                    <a:gd name="T52" fmla="*/ 67 w 119"/>
                    <a:gd name="T53" fmla="*/ 153 h 380"/>
                    <a:gd name="T54" fmla="*/ 69 w 119"/>
                    <a:gd name="T55" fmla="*/ 164 h 380"/>
                    <a:gd name="T56" fmla="*/ 73 w 119"/>
                    <a:gd name="T57" fmla="*/ 175 h 380"/>
                    <a:gd name="T58" fmla="*/ 76 w 119"/>
                    <a:gd name="T59" fmla="*/ 186 h 380"/>
                    <a:gd name="T60" fmla="*/ 81 w 119"/>
                    <a:gd name="T61" fmla="*/ 205 h 380"/>
                    <a:gd name="T62" fmla="*/ 90 w 119"/>
                    <a:gd name="T63" fmla="*/ 235 h 380"/>
                    <a:gd name="T64" fmla="*/ 95 w 119"/>
                    <a:gd name="T65" fmla="*/ 252 h 380"/>
                    <a:gd name="T66" fmla="*/ 98 w 119"/>
                    <a:gd name="T67" fmla="*/ 271 h 380"/>
                    <a:gd name="T68" fmla="*/ 104 w 119"/>
                    <a:gd name="T69" fmla="*/ 288 h 380"/>
                    <a:gd name="T70" fmla="*/ 107 w 119"/>
                    <a:gd name="T71" fmla="*/ 305 h 380"/>
                    <a:gd name="T72" fmla="*/ 109 w 119"/>
                    <a:gd name="T73" fmla="*/ 324 h 380"/>
                    <a:gd name="T74" fmla="*/ 112 w 119"/>
                    <a:gd name="T75" fmla="*/ 341 h 380"/>
                    <a:gd name="T76" fmla="*/ 116 w 119"/>
                    <a:gd name="T77" fmla="*/ 358 h 380"/>
                    <a:gd name="T78" fmla="*/ 119 w 119"/>
                    <a:gd name="T79" fmla="*/ 374 h 380"/>
                    <a:gd name="T80" fmla="*/ 119 w 119"/>
                    <a:gd name="T81" fmla="*/ 378 h 3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9" h="380">
                      <a:moveTo>
                        <a:pt x="119" y="378"/>
                      </a:moveTo>
                      <a:lnTo>
                        <a:pt x="78" y="380"/>
                      </a:lnTo>
                      <a:lnTo>
                        <a:pt x="76" y="341"/>
                      </a:lnTo>
                      <a:lnTo>
                        <a:pt x="59" y="250"/>
                      </a:lnTo>
                      <a:lnTo>
                        <a:pt x="47" y="202"/>
                      </a:lnTo>
                      <a:lnTo>
                        <a:pt x="35" y="134"/>
                      </a:lnTo>
                      <a:lnTo>
                        <a:pt x="4" y="61"/>
                      </a:lnTo>
                      <a:lnTo>
                        <a:pt x="0" y="51"/>
                      </a:lnTo>
                      <a:lnTo>
                        <a:pt x="5" y="57"/>
                      </a:lnTo>
                      <a:lnTo>
                        <a:pt x="11" y="64"/>
                      </a:lnTo>
                      <a:lnTo>
                        <a:pt x="16" y="72"/>
                      </a:lnTo>
                      <a:lnTo>
                        <a:pt x="19" y="79"/>
                      </a:lnTo>
                      <a:lnTo>
                        <a:pt x="24" y="87"/>
                      </a:lnTo>
                      <a:lnTo>
                        <a:pt x="31" y="92"/>
                      </a:lnTo>
                      <a:lnTo>
                        <a:pt x="38" y="98"/>
                      </a:lnTo>
                      <a:lnTo>
                        <a:pt x="45" y="102"/>
                      </a:lnTo>
                      <a:lnTo>
                        <a:pt x="49" y="100"/>
                      </a:lnTo>
                      <a:lnTo>
                        <a:pt x="67" y="0"/>
                      </a:lnTo>
                      <a:lnTo>
                        <a:pt x="71" y="12"/>
                      </a:lnTo>
                      <a:lnTo>
                        <a:pt x="73" y="23"/>
                      </a:lnTo>
                      <a:lnTo>
                        <a:pt x="73" y="34"/>
                      </a:lnTo>
                      <a:lnTo>
                        <a:pt x="74" y="47"/>
                      </a:lnTo>
                      <a:lnTo>
                        <a:pt x="73" y="70"/>
                      </a:lnTo>
                      <a:lnTo>
                        <a:pt x="71" y="92"/>
                      </a:lnTo>
                      <a:lnTo>
                        <a:pt x="67" y="117"/>
                      </a:lnTo>
                      <a:lnTo>
                        <a:pt x="67" y="139"/>
                      </a:lnTo>
                      <a:lnTo>
                        <a:pt x="67" y="153"/>
                      </a:lnTo>
                      <a:lnTo>
                        <a:pt x="69" y="164"/>
                      </a:lnTo>
                      <a:lnTo>
                        <a:pt x="73" y="175"/>
                      </a:lnTo>
                      <a:lnTo>
                        <a:pt x="76" y="186"/>
                      </a:lnTo>
                      <a:lnTo>
                        <a:pt x="81" y="205"/>
                      </a:lnTo>
                      <a:lnTo>
                        <a:pt x="90" y="235"/>
                      </a:lnTo>
                      <a:lnTo>
                        <a:pt x="95" y="252"/>
                      </a:lnTo>
                      <a:lnTo>
                        <a:pt x="98" y="271"/>
                      </a:lnTo>
                      <a:lnTo>
                        <a:pt x="104" y="288"/>
                      </a:lnTo>
                      <a:lnTo>
                        <a:pt x="107" y="305"/>
                      </a:lnTo>
                      <a:lnTo>
                        <a:pt x="109" y="324"/>
                      </a:lnTo>
                      <a:lnTo>
                        <a:pt x="112" y="341"/>
                      </a:lnTo>
                      <a:lnTo>
                        <a:pt x="116" y="358"/>
                      </a:lnTo>
                      <a:lnTo>
                        <a:pt x="119" y="374"/>
                      </a:lnTo>
                      <a:lnTo>
                        <a:pt x="119" y="378"/>
                      </a:lnTo>
                      <a:close/>
                    </a:path>
                  </a:pathLst>
                </a:custGeom>
                <a:solidFill>
                  <a:srgbClr val="5D7F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9" name="Freeform 5810"/>
                <p:cNvSpPr>
                  <a:spLocks/>
                </p:cNvSpPr>
                <p:nvPr/>
              </p:nvSpPr>
              <p:spPr bwMode="auto">
                <a:xfrm>
                  <a:off x="3295" y="1325"/>
                  <a:ext cx="17" cy="25"/>
                </a:xfrm>
                <a:custGeom>
                  <a:avLst/>
                  <a:gdLst>
                    <a:gd name="T0" fmla="*/ 17 w 17"/>
                    <a:gd name="T1" fmla="*/ 21 h 25"/>
                    <a:gd name="T2" fmla="*/ 10 w 17"/>
                    <a:gd name="T3" fmla="*/ 23 h 25"/>
                    <a:gd name="T4" fmla="*/ 3 w 17"/>
                    <a:gd name="T5" fmla="*/ 25 h 25"/>
                    <a:gd name="T6" fmla="*/ 0 w 17"/>
                    <a:gd name="T7" fmla="*/ 19 h 25"/>
                    <a:gd name="T8" fmla="*/ 0 w 17"/>
                    <a:gd name="T9" fmla="*/ 15 h 25"/>
                    <a:gd name="T10" fmla="*/ 0 w 17"/>
                    <a:gd name="T11" fmla="*/ 2 h 25"/>
                    <a:gd name="T12" fmla="*/ 15 w 17"/>
                    <a:gd name="T13" fmla="*/ 0 h 25"/>
                    <a:gd name="T14" fmla="*/ 17 w 17"/>
                    <a:gd name="T15" fmla="*/ 4 h 25"/>
                    <a:gd name="T16" fmla="*/ 17 w 17"/>
                    <a:gd name="T17" fmla="*/ 21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25">
                      <a:moveTo>
                        <a:pt x="17" y="21"/>
                      </a:moveTo>
                      <a:lnTo>
                        <a:pt x="10" y="23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2"/>
                      </a:lnTo>
                      <a:lnTo>
                        <a:pt x="15" y="0"/>
                      </a:lnTo>
                      <a:lnTo>
                        <a:pt x="17" y="4"/>
                      </a:lnTo>
                      <a:lnTo>
                        <a:pt x="17" y="21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0" name="Freeform 5811"/>
                <p:cNvSpPr>
                  <a:spLocks/>
                </p:cNvSpPr>
                <p:nvPr/>
              </p:nvSpPr>
              <p:spPr bwMode="auto">
                <a:xfrm>
                  <a:off x="3297" y="1306"/>
                  <a:ext cx="13" cy="17"/>
                </a:xfrm>
                <a:custGeom>
                  <a:avLst/>
                  <a:gdLst>
                    <a:gd name="T0" fmla="*/ 13 w 13"/>
                    <a:gd name="T1" fmla="*/ 8 h 17"/>
                    <a:gd name="T2" fmla="*/ 10 w 13"/>
                    <a:gd name="T3" fmla="*/ 15 h 17"/>
                    <a:gd name="T4" fmla="*/ 0 w 13"/>
                    <a:gd name="T5" fmla="*/ 17 h 17"/>
                    <a:gd name="T6" fmla="*/ 0 w 13"/>
                    <a:gd name="T7" fmla="*/ 4 h 17"/>
                    <a:gd name="T8" fmla="*/ 8 w 13"/>
                    <a:gd name="T9" fmla="*/ 0 h 17"/>
                    <a:gd name="T10" fmla="*/ 13 w 13"/>
                    <a:gd name="T11" fmla="*/ 8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17">
                      <a:moveTo>
                        <a:pt x="13" y="8"/>
                      </a:moveTo>
                      <a:lnTo>
                        <a:pt x="10" y="15"/>
                      </a:lnTo>
                      <a:lnTo>
                        <a:pt x="0" y="17"/>
                      </a:ln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1" name="Freeform 5812"/>
                <p:cNvSpPr>
                  <a:spLocks/>
                </p:cNvSpPr>
                <p:nvPr/>
              </p:nvSpPr>
              <p:spPr bwMode="auto">
                <a:xfrm>
                  <a:off x="3180" y="1622"/>
                  <a:ext cx="127" cy="558"/>
                </a:xfrm>
                <a:custGeom>
                  <a:avLst/>
                  <a:gdLst>
                    <a:gd name="T0" fmla="*/ 127 w 127"/>
                    <a:gd name="T1" fmla="*/ 261 h 558"/>
                    <a:gd name="T2" fmla="*/ 108 w 127"/>
                    <a:gd name="T3" fmla="*/ 316 h 558"/>
                    <a:gd name="T4" fmla="*/ 105 w 127"/>
                    <a:gd name="T5" fmla="*/ 331 h 558"/>
                    <a:gd name="T6" fmla="*/ 99 w 127"/>
                    <a:gd name="T7" fmla="*/ 338 h 558"/>
                    <a:gd name="T8" fmla="*/ 96 w 127"/>
                    <a:gd name="T9" fmla="*/ 367 h 558"/>
                    <a:gd name="T10" fmla="*/ 91 w 127"/>
                    <a:gd name="T11" fmla="*/ 395 h 558"/>
                    <a:gd name="T12" fmla="*/ 86 w 127"/>
                    <a:gd name="T13" fmla="*/ 421 h 558"/>
                    <a:gd name="T14" fmla="*/ 82 w 127"/>
                    <a:gd name="T15" fmla="*/ 449 h 558"/>
                    <a:gd name="T16" fmla="*/ 77 w 127"/>
                    <a:gd name="T17" fmla="*/ 476 h 558"/>
                    <a:gd name="T18" fmla="*/ 74 w 127"/>
                    <a:gd name="T19" fmla="*/ 504 h 558"/>
                    <a:gd name="T20" fmla="*/ 70 w 127"/>
                    <a:gd name="T21" fmla="*/ 532 h 558"/>
                    <a:gd name="T22" fmla="*/ 69 w 127"/>
                    <a:gd name="T23" fmla="*/ 558 h 558"/>
                    <a:gd name="T24" fmla="*/ 55 w 127"/>
                    <a:gd name="T25" fmla="*/ 558 h 558"/>
                    <a:gd name="T26" fmla="*/ 50 w 127"/>
                    <a:gd name="T27" fmla="*/ 553 h 558"/>
                    <a:gd name="T28" fmla="*/ 56 w 127"/>
                    <a:gd name="T29" fmla="*/ 519 h 558"/>
                    <a:gd name="T30" fmla="*/ 63 w 127"/>
                    <a:gd name="T31" fmla="*/ 487 h 558"/>
                    <a:gd name="T32" fmla="*/ 67 w 127"/>
                    <a:gd name="T33" fmla="*/ 455 h 558"/>
                    <a:gd name="T34" fmla="*/ 72 w 127"/>
                    <a:gd name="T35" fmla="*/ 425 h 558"/>
                    <a:gd name="T36" fmla="*/ 75 w 127"/>
                    <a:gd name="T37" fmla="*/ 393 h 558"/>
                    <a:gd name="T38" fmla="*/ 77 w 127"/>
                    <a:gd name="T39" fmla="*/ 361 h 558"/>
                    <a:gd name="T40" fmla="*/ 79 w 127"/>
                    <a:gd name="T41" fmla="*/ 329 h 558"/>
                    <a:gd name="T42" fmla="*/ 81 w 127"/>
                    <a:gd name="T43" fmla="*/ 297 h 558"/>
                    <a:gd name="T44" fmla="*/ 79 w 127"/>
                    <a:gd name="T45" fmla="*/ 260 h 558"/>
                    <a:gd name="T46" fmla="*/ 50 w 127"/>
                    <a:gd name="T47" fmla="*/ 139 h 558"/>
                    <a:gd name="T48" fmla="*/ 44 w 127"/>
                    <a:gd name="T49" fmla="*/ 126 h 558"/>
                    <a:gd name="T50" fmla="*/ 29 w 127"/>
                    <a:gd name="T51" fmla="*/ 60 h 558"/>
                    <a:gd name="T52" fmla="*/ 8 w 127"/>
                    <a:gd name="T53" fmla="*/ 10 h 558"/>
                    <a:gd name="T54" fmla="*/ 3 w 127"/>
                    <a:gd name="T55" fmla="*/ 4 h 558"/>
                    <a:gd name="T56" fmla="*/ 0 w 127"/>
                    <a:gd name="T57" fmla="*/ 0 h 558"/>
                    <a:gd name="T58" fmla="*/ 3 w 127"/>
                    <a:gd name="T59" fmla="*/ 4 h 558"/>
                    <a:gd name="T60" fmla="*/ 7 w 127"/>
                    <a:gd name="T61" fmla="*/ 6 h 558"/>
                    <a:gd name="T62" fmla="*/ 12 w 127"/>
                    <a:gd name="T63" fmla="*/ 10 h 558"/>
                    <a:gd name="T64" fmla="*/ 15 w 127"/>
                    <a:gd name="T65" fmla="*/ 13 h 558"/>
                    <a:gd name="T66" fmla="*/ 19 w 127"/>
                    <a:gd name="T67" fmla="*/ 19 h 558"/>
                    <a:gd name="T68" fmla="*/ 22 w 127"/>
                    <a:gd name="T69" fmla="*/ 23 h 558"/>
                    <a:gd name="T70" fmla="*/ 25 w 127"/>
                    <a:gd name="T71" fmla="*/ 26 h 558"/>
                    <a:gd name="T72" fmla="*/ 31 w 127"/>
                    <a:gd name="T73" fmla="*/ 32 h 558"/>
                    <a:gd name="T74" fmla="*/ 43 w 127"/>
                    <a:gd name="T75" fmla="*/ 57 h 558"/>
                    <a:gd name="T76" fmla="*/ 46 w 127"/>
                    <a:gd name="T77" fmla="*/ 70 h 558"/>
                    <a:gd name="T78" fmla="*/ 50 w 127"/>
                    <a:gd name="T79" fmla="*/ 83 h 558"/>
                    <a:gd name="T80" fmla="*/ 53 w 127"/>
                    <a:gd name="T81" fmla="*/ 96 h 558"/>
                    <a:gd name="T82" fmla="*/ 55 w 127"/>
                    <a:gd name="T83" fmla="*/ 109 h 558"/>
                    <a:gd name="T84" fmla="*/ 58 w 127"/>
                    <a:gd name="T85" fmla="*/ 122 h 558"/>
                    <a:gd name="T86" fmla="*/ 60 w 127"/>
                    <a:gd name="T87" fmla="*/ 135 h 558"/>
                    <a:gd name="T88" fmla="*/ 62 w 127"/>
                    <a:gd name="T89" fmla="*/ 149 h 558"/>
                    <a:gd name="T90" fmla="*/ 65 w 127"/>
                    <a:gd name="T91" fmla="*/ 162 h 558"/>
                    <a:gd name="T92" fmla="*/ 74 w 127"/>
                    <a:gd name="T93" fmla="*/ 192 h 558"/>
                    <a:gd name="T94" fmla="*/ 82 w 127"/>
                    <a:gd name="T95" fmla="*/ 220 h 558"/>
                    <a:gd name="T96" fmla="*/ 86 w 127"/>
                    <a:gd name="T97" fmla="*/ 254 h 558"/>
                    <a:gd name="T98" fmla="*/ 91 w 127"/>
                    <a:gd name="T99" fmla="*/ 291 h 558"/>
                    <a:gd name="T100" fmla="*/ 94 w 127"/>
                    <a:gd name="T101" fmla="*/ 295 h 558"/>
                    <a:gd name="T102" fmla="*/ 103 w 127"/>
                    <a:gd name="T103" fmla="*/ 246 h 558"/>
                    <a:gd name="T104" fmla="*/ 127 w 127"/>
                    <a:gd name="T105" fmla="*/ 256 h 558"/>
                    <a:gd name="T106" fmla="*/ 127 w 127"/>
                    <a:gd name="T107" fmla="*/ 261 h 55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27" h="558">
                      <a:moveTo>
                        <a:pt x="127" y="261"/>
                      </a:moveTo>
                      <a:lnTo>
                        <a:pt x="108" y="316"/>
                      </a:lnTo>
                      <a:lnTo>
                        <a:pt x="105" y="331"/>
                      </a:lnTo>
                      <a:lnTo>
                        <a:pt x="99" y="338"/>
                      </a:lnTo>
                      <a:lnTo>
                        <a:pt x="96" y="367"/>
                      </a:lnTo>
                      <a:lnTo>
                        <a:pt x="91" y="395"/>
                      </a:lnTo>
                      <a:lnTo>
                        <a:pt x="86" y="421"/>
                      </a:lnTo>
                      <a:lnTo>
                        <a:pt x="82" y="449"/>
                      </a:lnTo>
                      <a:lnTo>
                        <a:pt x="77" y="476"/>
                      </a:lnTo>
                      <a:lnTo>
                        <a:pt x="74" y="504"/>
                      </a:lnTo>
                      <a:lnTo>
                        <a:pt x="70" y="532"/>
                      </a:lnTo>
                      <a:lnTo>
                        <a:pt x="69" y="558"/>
                      </a:lnTo>
                      <a:lnTo>
                        <a:pt x="55" y="558"/>
                      </a:lnTo>
                      <a:lnTo>
                        <a:pt x="50" y="553"/>
                      </a:lnTo>
                      <a:lnTo>
                        <a:pt x="56" y="519"/>
                      </a:lnTo>
                      <a:lnTo>
                        <a:pt x="63" y="487"/>
                      </a:lnTo>
                      <a:lnTo>
                        <a:pt x="67" y="455"/>
                      </a:lnTo>
                      <a:lnTo>
                        <a:pt x="72" y="425"/>
                      </a:lnTo>
                      <a:lnTo>
                        <a:pt x="75" y="393"/>
                      </a:lnTo>
                      <a:lnTo>
                        <a:pt x="77" y="361"/>
                      </a:lnTo>
                      <a:lnTo>
                        <a:pt x="79" y="329"/>
                      </a:lnTo>
                      <a:lnTo>
                        <a:pt x="81" y="297"/>
                      </a:lnTo>
                      <a:lnTo>
                        <a:pt x="79" y="260"/>
                      </a:lnTo>
                      <a:lnTo>
                        <a:pt x="50" y="139"/>
                      </a:lnTo>
                      <a:lnTo>
                        <a:pt x="44" y="126"/>
                      </a:lnTo>
                      <a:lnTo>
                        <a:pt x="29" y="60"/>
                      </a:lnTo>
                      <a:lnTo>
                        <a:pt x="8" y="10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3" y="4"/>
                      </a:lnTo>
                      <a:lnTo>
                        <a:pt x="7" y="6"/>
                      </a:lnTo>
                      <a:lnTo>
                        <a:pt x="12" y="10"/>
                      </a:lnTo>
                      <a:lnTo>
                        <a:pt x="15" y="13"/>
                      </a:lnTo>
                      <a:lnTo>
                        <a:pt x="19" y="19"/>
                      </a:lnTo>
                      <a:lnTo>
                        <a:pt x="22" y="23"/>
                      </a:lnTo>
                      <a:lnTo>
                        <a:pt x="25" y="26"/>
                      </a:lnTo>
                      <a:lnTo>
                        <a:pt x="31" y="32"/>
                      </a:lnTo>
                      <a:lnTo>
                        <a:pt x="43" y="57"/>
                      </a:lnTo>
                      <a:lnTo>
                        <a:pt x="46" y="70"/>
                      </a:lnTo>
                      <a:lnTo>
                        <a:pt x="50" y="83"/>
                      </a:lnTo>
                      <a:lnTo>
                        <a:pt x="53" y="96"/>
                      </a:lnTo>
                      <a:lnTo>
                        <a:pt x="55" y="109"/>
                      </a:lnTo>
                      <a:lnTo>
                        <a:pt x="58" y="122"/>
                      </a:lnTo>
                      <a:lnTo>
                        <a:pt x="60" y="135"/>
                      </a:lnTo>
                      <a:lnTo>
                        <a:pt x="62" y="149"/>
                      </a:lnTo>
                      <a:lnTo>
                        <a:pt x="65" y="162"/>
                      </a:lnTo>
                      <a:lnTo>
                        <a:pt x="74" y="192"/>
                      </a:lnTo>
                      <a:lnTo>
                        <a:pt x="82" y="220"/>
                      </a:lnTo>
                      <a:lnTo>
                        <a:pt x="86" y="254"/>
                      </a:lnTo>
                      <a:lnTo>
                        <a:pt x="91" y="291"/>
                      </a:lnTo>
                      <a:lnTo>
                        <a:pt x="94" y="295"/>
                      </a:lnTo>
                      <a:lnTo>
                        <a:pt x="103" y="246"/>
                      </a:lnTo>
                      <a:lnTo>
                        <a:pt x="127" y="256"/>
                      </a:lnTo>
                      <a:lnTo>
                        <a:pt x="127" y="261"/>
                      </a:lnTo>
                      <a:close/>
                    </a:path>
                  </a:pathLst>
                </a:custGeom>
                <a:solidFill>
                  <a:srgbClr val="5D7F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2" name="Freeform 5813"/>
                <p:cNvSpPr>
                  <a:spLocks/>
                </p:cNvSpPr>
                <p:nvPr/>
              </p:nvSpPr>
              <p:spPr bwMode="auto">
                <a:xfrm>
                  <a:off x="3288" y="1395"/>
                  <a:ext cx="14" cy="34"/>
                </a:xfrm>
                <a:custGeom>
                  <a:avLst/>
                  <a:gdLst>
                    <a:gd name="T0" fmla="*/ 12 w 14"/>
                    <a:gd name="T1" fmla="*/ 20 h 34"/>
                    <a:gd name="T2" fmla="*/ 9 w 14"/>
                    <a:gd name="T3" fmla="*/ 34 h 34"/>
                    <a:gd name="T4" fmla="*/ 0 w 14"/>
                    <a:gd name="T5" fmla="*/ 32 h 34"/>
                    <a:gd name="T6" fmla="*/ 4 w 14"/>
                    <a:gd name="T7" fmla="*/ 11 h 34"/>
                    <a:gd name="T8" fmla="*/ 9 w 14"/>
                    <a:gd name="T9" fmla="*/ 0 h 34"/>
                    <a:gd name="T10" fmla="*/ 14 w 14"/>
                    <a:gd name="T11" fmla="*/ 0 h 34"/>
                    <a:gd name="T12" fmla="*/ 12 w 14"/>
                    <a:gd name="T13" fmla="*/ 20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34">
                      <a:moveTo>
                        <a:pt x="12" y="20"/>
                      </a:moveTo>
                      <a:lnTo>
                        <a:pt x="9" y="34"/>
                      </a:lnTo>
                      <a:lnTo>
                        <a:pt x="0" y="32"/>
                      </a:lnTo>
                      <a:lnTo>
                        <a:pt x="4" y="11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3" name="Freeform 5814"/>
                <p:cNvSpPr>
                  <a:spLocks/>
                </p:cNvSpPr>
                <p:nvPr/>
              </p:nvSpPr>
              <p:spPr bwMode="auto">
                <a:xfrm>
                  <a:off x="3279" y="1692"/>
                  <a:ext cx="25" cy="176"/>
                </a:xfrm>
                <a:custGeom>
                  <a:avLst/>
                  <a:gdLst>
                    <a:gd name="T0" fmla="*/ 23 w 25"/>
                    <a:gd name="T1" fmla="*/ 154 h 176"/>
                    <a:gd name="T2" fmla="*/ 21 w 25"/>
                    <a:gd name="T3" fmla="*/ 176 h 176"/>
                    <a:gd name="T4" fmla="*/ 14 w 25"/>
                    <a:gd name="T5" fmla="*/ 175 h 176"/>
                    <a:gd name="T6" fmla="*/ 6 w 25"/>
                    <a:gd name="T7" fmla="*/ 171 h 176"/>
                    <a:gd name="T8" fmla="*/ 9 w 25"/>
                    <a:gd name="T9" fmla="*/ 152 h 176"/>
                    <a:gd name="T10" fmla="*/ 11 w 25"/>
                    <a:gd name="T11" fmla="*/ 133 h 176"/>
                    <a:gd name="T12" fmla="*/ 11 w 25"/>
                    <a:gd name="T13" fmla="*/ 114 h 176"/>
                    <a:gd name="T14" fmla="*/ 9 w 25"/>
                    <a:gd name="T15" fmla="*/ 96 h 176"/>
                    <a:gd name="T16" fmla="*/ 7 w 25"/>
                    <a:gd name="T17" fmla="*/ 77 h 176"/>
                    <a:gd name="T18" fmla="*/ 4 w 25"/>
                    <a:gd name="T19" fmla="*/ 58 h 176"/>
                    <a:gd name="T20" fmla="*/ 2 w 25"/>
                    <a:gd name="T21" fmla="*/ 39 h 176"/>
                    <a:gd name="T22" fmla="*/ 0 w 25"/>
                    <a:gd name="T23" fmla="*/ 20 h 176"/>
                    <a:gd name="T24" fmla="*/ 11 w 25"/>
                    <a:gd name="T25" fmla="*/ 0 h 176"/>
                    <a:gd name="T26" fmla="*/ 13 w 25"/>
                    <a:gd name="T27" fmla="*/ 20 h 176"/>
                    <a:gd name="T28" fmla="*/ 16 w 25"/>
                    <a:gd name="T29" fmla="*/ 39 h 176"/>
                    <a:gd name="T30" fmla="*/ 18 w 25"/>
                    <a:gd name="T31" fmla="*/ 58 h 176"/>
                    <a:gd name="T32" fmla="*/ 21 w 25"/>
                    <a:gd name="T33" fmla="*/ 77 h 176"/>
                    <a:gd name="T34" fmla="*/ 23 w 25"/>
                    <a:gd name="T35" fmla="*/ 96 h 176"/>
                    <a:gd name="T36" fmla="*/ 23 w 25"/>
                    <a:gd name="T37" fmla="*/ 114 h 176"/>
                    <a:gd name="T38" fmla="*/ 25 w 25"/>
                    <a:gd name="T39" fmla="*/ 133 h 176"/>
                    <a:gd name="T40" fmla="*/ 23 w 25"/>
                    <a:gd name="T41" fmla="*/ 152 h 176"/>
                    <a:gd name="T42" fmla="*/ 23 w 25"/>
                    <a:gd name="T43" fmla="*/ 154 h 17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5" h="176">
                      <a:moveTo>
                        <a:pt x="23" y="154"/>
                      </a:moveTo>
                      <a:lnTo>
                        <a:pt x="21" y="176"/>
                      </a:lnTo>
                      <a:lnTo>
                        <a:pt x="14" y="175"/>
                      </a:lnTo>
                      <a:lnTo>
                        <a:pt x="6" y="171"/>
                      </a:lnTo>
                      <a:lnTo>
                        <a:pt x="9" y="152"/>
                      </a:lnTo>
                      <a:lnTo>
                        <a:pt x="11" y="133"/>
                      </a:lnTo>
                      <a:lnTo>
                        <a:pt x="11" y="114"/>
                      </a:lnTo>
                      <a:lnTo>
                        <a:pt x="9" y="96"/>
                      </a:lnTo>
                      <a:lnTo>
                        <a:pt x="7" y="77"/>
                      </a:lnTo>
                      <a:lnTo>
                        <a:pt x="4" y="58"/>
                      </a:lnTo>
                      <a:lnTo>
                        <a:pt x="2" y="39"/>
                      </a:lnTo>
                      <a:lnTo>
                        <a:pt x="0" y="20"/>
                      </a:lnTo>
                      <a:lnTo>
                        <a:pt x="11" y="0"/>
                      </a:lnTo>
                      <a:lnTo>
                        <a:pt x="13" y="20"/>
                      </a:lnTo>
                      <a:lnTo>
                        <a:pt x="16" y="39"/>
                      </a:lnTo>
                      <a:lnTo>
                        <a:pt x="18" y="58"/>
                      </a:lnTo>
                      <a:lnTo>
                        <a:pt x="21" y="77"/>
                      </a:lnTo>
                      <a:lnTo>
                        <a:pt x="23" y="96"/>
                      </a:lnTo>
                      <a:lnTo>
                        <a:pt x="23" y="114"/>
                      </a:lnTo>
                      <a:lnTo>
                        <a:pt x="25" y="133"/>
                      </a:lnTo>
                      <a:lnTo>
                        <a:pt x="23" y="152"/>
                      </a:lnTo>
                      <a:lnTo>
                        <a:pt x="23" y="154"/>
                      </a:lnTo>
                      <a:close/>
                    </a:path>
                  </a:pathLst>
                </a:custGeom>
                <a:solidFill>
                  <a:srgbClr val="5D7F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4" name="Freeform 5815"/>
                <p:cNvSpPr>
                  <a:spLocks/>
                </p:cNvSpPr>
                <p:nvPr/>
              </p:nvSpPr>
              <p:spPr bwMode="auto">
                <a:xfrm>
                  <a:off x="3278" y="1370"/>
                  <a:ext cx="20" cy="30"/>
                </a:xfrm>
                <a:custGeom>
                  <a:avLst/>
                  <a:gdLst>
                    <a:gd name="T0" fmla="*/ 20 w 20"/>
                    <a:gd name="T1" fmla="*/ 21 h 30"/>
                    <a:gd name="T2" fmla="*/ 15 w 20"/>
                    <a:gd name="T3" fmla="*/ 25 h 30"/>
                    <a:gd name="T4" fmla="*/ 12 w 20"/>
                    <a:gd name="T5" fmla="*/ 30 h 30"/>
                    <a:gd name="T6" fmla="*/ 7 w 20"/>
                    <a:gd name="T7" fmla="*/ 25 h 30"/>
                    <a:gd name="T8" fmla="*/ 0 w 20"/>
                    <a:gd name="T9" fmla="*/ 19 h 30"/>
                    <a:gd name="T10" fmla="*/ 0 w 20"/>
                    <a:gd name="T11" fmla="*/ 4 h 30"/>
                    <a:gd name="T12" fmla="*/ 7 w 20"/>
                    <a:gd name="T13" fmla="*/ 4 h 30"/>
                    <a:gd name="T14" fmla="*/ 15 w 20"/>
                    <a:gd name="T15" fmla="*/ 0 h 30"/>
                    <a:gd name="T16" fmla="*/ 20 w 20"/>
                    <a:gd name="T17" fmla="*/ 21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0" h="30">
                      <a:moveTo>
                        <a:pt x="20" y="21"/>
                      </a:moveTo>
                      <a:lnTo>
                        <a:pt x="15" y="25"/>
                      </a:lnTo>
                      <a:lnTo>
                        <a:pt x="12" y="30"/>
                      </a:lnTo>
                      <a:lnTo>
                        <a:pt x="7" y="25"/>
                      </a:lnTo>
                      <a:lnTo>
                        <a:pt x="0" y="19"/>
                      </a:lnTo>
                      <a:lnTo>
                        <a:pt x="0" y="4"/>
                      </a:lnTo>
                      <a:lnTo>
                        <a:pt x="7" y="4"/>
                      </a:lnTo>
                      <a:lnTo>
                        <a:pt x="15" y="0"/>
                      </a:lnTo>
                      <a:lnTo>
                        <a:pt x="20" y="21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5" name="Freeform 5816"/>
                <p:cNvSpPr>
                  <a:spLocks/>
                </p:cNvSpPr>
                <p:nvPr/>
              </p:nvSpPr>
              <p:spPr bwMode="auto">
                <a:xfrm>
                  <a:off x="3276" y="1344"/>
                  <a:ext cx="17" cy="26"/>
                </a:xfrm>
                <a:custGeom>
                  <a:avLst/>
                  <a:gdLst>
                    <a:gd name="T0" fmla="*/ 17 w 17"/>
                    <a:gd name="T1" fmla="*/ 19 h 26"/>
                    <a:gd name="T2" fmla="*/ 16 w 17"/>
                    <a:gd name="T3" fmla="*/ 24 h 26"/>
                    <a:gd name="T4" fmla="*/ 5 w 17"/>
                    <a:gd name="T5" fmla="*/ 26 h 26"/>
                    <a:gd name="T6" fmla="*/ 0 w 17"/>
                    <a:gd name="T7" fmla="*/ 24 h 26"/>
                    <a:gd name="T8" fmla="*/ 5 w 17"/>
                    <a:gd name="T9" fmla="*/ 0 h 26"/>
                    <a:gd name="T10" fmla="*/ 17 w 17"/>
                    <a:gd name="T11" fmla="*/ 0 h 26"/>
                    <a:gd name="T12" fmla="*/ 17 w 17"/>
                    <a:gd name="T13" fmla="*/ 19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26">
                      <a:moveTo>
                        <a:pt x="17" y="19"/>
                      </a:moveTo>
                      <a:lnTo>
                        <a:pt x="16" y="24"/>
                      </a:lnTo>
                      <a:lnTo>
                        <a:pt x="5" y="26"/>
                      </a:lnTo>
                      <a:lnTo>
                        <a:pt x="0" y="24"/>
                      </a:lnTo>
                      <a:lnTo>
                        <a:pt x="5" y="0"/>
                      </a:lnTo>
                      <a:lnTo>
                        <a:pt x="17" y="0"/>
                      </a:lnTo>
                      <a:lnTo>
                        <a:pt x="17" y="19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6" name="Freeform 5817"/>
                <p:cNvSpPr>
                  <a:spLocks/>
                </p:cNvSpPr>
                <p:nvPr/>
              </p:nvSpPr>
              <p:spPr bwMode="auto">
                <a:xfrm>
                  <a:off x="3279" y="1325"/>
                  <a:ext cx="14" cy="17"/>
                </a:xfrm>
                <a:custGeom>
                  <a:avLst/>
                  <a:gdLst>
                    <a:gd name="T0" fmla="*/ 14 w 14"/>
                    <a:gd name="T1" fmla="*/ 2 h 17"/>
                    <a:gd name="T2" fmla="*/ 13 w 14"/>
                    <a:gd name="T3" fmla="*/ 17 h 17"/>
                    <a:gd name="T4" fmla="*/ 0 w 14"/>
                    <a:gd name="T5" fmla="*/ 15 h 17"/>
                    <a:gd name="T6" fmla="*/ 6 w 14"/>
                    <a:gd name="T7" fmla="*/ 0 h 17"/>
                    <a:gd name="T8" fmla="*/ 14 w 14"/>
                    <a:gd name="T9" fmla="*/ 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7">
                      <a:moveTo>
                        <a:pt x="14" y="2"/>
                      </a:moveTo>
                      <a:lnTo>
                        <a:pt x="13" y="17"/>
                      </a:lnTo>
                      <a:lnTo>
                        <a:pt x="0" y="15"/>
                      </a:lnTo>
                      <a:lnTo>
                        <a:pt x="6" y="0"/>
                      </a:lnTo>
                      <a:lnTo>
                        <a:pt x="14" y="2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7" name="Freeform 5818"/>
                <p:cNvSpPr>
                  <a:spLocks/>
                </p:cNvSpPr>
                <p:nvPr/>
              </p:nvSpPr>
              <p:spPr bwMode="auto">
                <a:xfrm>
                  <a:off x="3276" y="1305"/>
                  <a:ext cx="17" cy="18"/>
                </a:xfrm>
                <a:custGeom>
                  <a:avLst/>
                  <a:gdLst>
                    <a:gd name="T0" fmla="*/ 17 w 17"/>
                    <a:gd name="T1" fmla="*/ 18 h 18"/>
                    <a:gd name="T2" fmla="*/ 9 w 17"/>
                    <a:gd name="T3" fmla="*/ 15 h 18"/>
                    <a:gd name="T4" fmla="*/ 5 w 17"/>
                    <a:gd name="T5" fmla="*/ 15 h 18"/>
                    <a:gd name="T6" fmla="*/ 0 w 17"/>
                    <a:gd name="T7" fmla="*/ 11 h 18"/>
                    <a:gd name="T8" fmla="*/ 7 w 17"/>
                    <a:gd name="T9" fmla="*/ 0 h 18"/>
                    <a:gd name="T10" fmla="*/ 14 w 17"/>
                    <a:gd name="T11" fmla="*/ 3 h 18"/>
                    <a:gd name="T12" fmla="*/ 17 w 17"/>
                    <a:gd name="T13" fmla="*/ 18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18">
                      <a:moveTo>
                        <a:pt x="17" y="18"/>
                      </a:moveTo>
                      <a:lnTo>
                        <a:pt x="9" y="15"/>
                      </a:lnTo>
                      <a:lnTo>
                        <a:pt x="5" y="15"/>
                      </a:lnTo>
                      <a:lnTo>
                        <a:pt x="0" y="11"/>
                      </a:lnTo>
                      <a:lnTo>
                        <a:pt x="7" y="0"/>
                      </a:lnTo>
                      <a:lnTo>
                        <a:pt x="14" y="3"/>
                      </a:lnTo>
                      <a:lnTo>
                        <a:pt x="17" y="18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8" name="Freeform 5819"/>
                <p:cNvSpPr>
                  <a:spLocks/>
                </p:cNvSpPr>
                <p:nvPr/>
              </p:nvSpPr>
              <p:spPr bwMode="auto">
                <a:xfrm>
                  <a:off x="3236" y="1633"/>
                  <a:ext cx="50" cy="94"/>
                </a:xfrm>
                <a:custGeom>
                  <a:avLst/>
                  <a:gdLst>
                    <a:gd name="T0" fmla="*/ 49 w 50"/>
                    <a:gd name="T1" fmla="*/ 47 h 94"/>
                    <a:gd name="T2" fmla="*/ 40 w 50"/>
                    <a:gd name="T3" fmla="*/ 74 h 94"/>
                    <a:gd name="T4" fmla="*/ 23 w 50"/>
                    <a:gd name="T5" fmla="*/ 91 h 94"/>
                    <a:gd name="T6" fmla="*/ 18 w 50"/>
                    <a:gd name="T7" fmla="*/ 93 h 94"/>
                    <a:gd name="T8" fmla="*/ 25 w 50"/>
                    <a:gd name="T9" fmla="*/ 46 h 94"/>
                    <a:gd name="T10" fmla="*/ 21 w 50"/>
                    <a:gd name="T11" fmla="*/ 44 h 94"/>
                    <a:gd name="T12" fmla="*/ 19 w 50"/>
                    <a:gd name="T13" fmla="*/ 51 h 94"/>
                    <a:gd name="T14" fmla="*/ 18 w 50"/>
                    <a:gd name="T15" fmla="*/ 57 h 94"/>
                    <a:gd name="T16" fmla="*/ 18 w 50"/>
                    <a:gd name="T17" fmla="*/ 62 h 94"/>
                    <a:gd name="T18" fmla="*/ 16 w 50"/>
                    <a:gd name="T19" fmla="*/ 70 h 94"/>
                    <a:gd name="T20" fmla="*/ 16 w 50"/>
                    <a:gd name="T21" fmla="*/ 76 h 94"/>
                    <a:gd name="T22" fmla="*/ 16 w 50"/>
                    <a:gd name="T23" fmla="*/ 81 h 94"/>
                    <a:gd name="T24" fmla="*/ 14 w 50"/>
                    <a:gd name="T25" fmla="*/ 89 h 94"/>
                    <a:gd name="T26" fmla="*/ 14 w 50"/>
                    <a:gd name="T27" fmla="*/ 94 h 94"/>
                    <a:gd name="T28" fmla="*/ 7 w 50"/>
                    <a:gd name="T29" fmla="*/ 91 h 94"/>
                    <a:gd name="T30" fmla="*/ 6 w 50"/>
                    <a:gd name="T31" fmla="*/ 89 h 94"/>
                    <a:gd name="T32" fmla="*/ 4 w 50"/>
                    <a:gd name="T33" fmla="*/ 79 h 94"/>
                    <a:gd name="T34" fmla="*/ 2 w 50"/>
                    <a:gd name="T35" fmla="*/ 72 h 94"/>
                    <a:gd name="T36" fmla="*/ 0 w 50"/>
                    <a:gd name="T37" fmla="*/ 62 h 94"/>
                    <a:gd name="T38" fmla="*/ 0 w 50"/>
                    <a:gd name="T39" fmla="*/ 55 h 94"/>
                    <a:gd name="T40" fmla="*/ 0 w 50"/>
                    <a:gd name="T41" fmla="*/ 47 h 94"/>
                    <a:gd name="T42" fmla="*/ 0 w 50"/>
                    <a:gd name="T43" fmla="*/ 38 h 94"/>
                    <a:gd name="T44" fmla="*/ 4 w 50"/>
                    <a:gd name="T45" fmla="*/ 31 h 94"/>
                    <a:gd name="T46" fmla="*/ 6 w 50"/>
                    <a:gd name="T47" fmla="*/ 21 h 94"/>
                    <a:gd name="T48" fmla="*/ 21 w 50"/>
                    <a:gd name="T49" fmla="*/ 0 h 94"/>
                    <a:gd name="T50" fmla="*/ 23 w 50"/>
                    <a:gd name="T51" fmla="*/ 0 h 94"/>
                    <a:gd name="T52" fmla="*/ 35 w 50"/>
                    <a:gd name="T53" fmla="*/ 0 h 94"/>
                    <a:gd name="T54" fmla="*/ 42 w 50"/>
                    <a:gd name="T55" fmla="*/ 6 h 94"/>
                    <a:gd name="T56" fmla="*/ 43 w 50"/>
                    <a:gd name="T57" fmla="*/ 12 h 94"/>
                    <a:gd name="T58" fmla="*/ 45 w 50"/>
                    <a:gd name="T59" fmla="*/ 15 h 94"/>
                    <a:gd name="T60" fmla="*/ 47 w 50"/>
                    <a:gd name="T61" fmla="*/ 21 h 94"/>
                    <a:gd name="T62" fmla="*/ 47 w 50"/>
                    <a:gd name="T63" fmla="*/ 25 h 94"/>
                    <a:gd name="T64" fmla="*/ 49 w 50"/>
                    <a:gd name="T65" fmla="*/ 31 h 94"/>
                    <a:gd name="T66" fmla="*/ 49 w 50"/>
                    <a:gd name="T67" fmla="*/ 34 h 94"/>
                    <a:gd name="T68" fmla="*/ 49 w 50"/>
                    <a:gd name="T69" fmla="*/ 40 h 94"/>
                    <a:gd name="T70" fmla="*/ 50 w 50"/>
                    <a:gd name="T71" fmla="*/ 46 h 94"/>
                    <a:gd name="T72" fmla="*/ 49 w 50"/>
                    <a:gd name="T73" fmla="*/ 47 h 9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50" h="94">
                      <a:moveTo>
                        <a:pt x="49" y="47"/>
                      </a:moveTo>
                      <a:lnTo>
                        <a:pt x="40" y="74"/>
                      </a:lnTo>
                      <a:lnTo>
                        <a:pt x="23" y="91"/>
                      </a:lnTo>
                      <a:lnTo>
                        <a:pt x="18" y="93"/>
                      </a:lnTo>
                      <a:lnTo>
                        <a:pt x="25" y="46"/>
                      </a:lnTo>
                      <a:lnTo>
                        <a:pt x="21" y="44"/>
                      </a:lnTo>
                      <a:lnTo>
                        <a:pt x="19" y="51"/>
                      </a:lnTo>
                      <a:lnTo>
                        <a:pt x="18" y="57"/>
                      </a:lnTo>
                      <a:lnTo>
                        <a:pt x="18" y="62"/>
                      </a:lnTo>
                      <a:lnTo>
                        <a:pt x="16" y="70"/>
                      </a:lnTo>
                      <a:lnTo>
                        <a:pt x="16" y="76"/>
                      </a:lnTo>
                      <a:lnTo>
                        <a:pt x="16" y="81"/>
                      </a:lnTo>
                      <a:lnTo>
                        <a:pt x="14" y="89"/>
                      </a:lnTo>
                      <a:lnTo>
                        <a:pt x="14" y="94"/>
                      </a:lnTo>
                      <a:lnTo>
                        <a:pt x="7" y="91"/>
                      </a:lnTo>
                      <a:lnTo>
                        <a:pt x="6" y="89"/>
                      </a:lnTo>
                      <a:lnTo>
                        <a:pt x="4" y="79"/>
                      </a:lnTo>
                      <a:lnTo>
                        <a:pt x="2" y="72"/>
                      </a:lnTo>
                      <a:lnTo>
                        <a:pt x="0" y="62"/>
                      </a:lnTo>
                      <a:lnTo>
                        <a:pt x="0" y="55"/>
                      </a:lnTo>
                      <a:lnTo>
                        <a:pt x="0" y="47"/>
                      </a:lnTo>
                      <a:lnTo>
                        <a:pt x="0" y="38"/>
                      </a:lnTo>
                      <a:lnTo>
                        <a:pt x="4" y="31"/>
                      </a:lnTo>
                      <a:lnTo>
                        <a:pt x="6" y="21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35" y="0"/>
                      </a:lnTo>
                      <a:lnTo>
                        <a:pt x="42" y="6"/>
                      </a:lnTo>
                      <a:lnTo>
                        <a:pt x="43" y="12"/>
                      </a:lnTo>
                      <a:lnTo>
                        <a:pt x="45" y="15"/>
                      </a:lnTo>
                      <a:lnTo>
                        <a:pt x="47" y="21"/>
                      </a:lnTo>
                      <a:lnTo>
                        <a:pt x="47" y="25"/>
                      </a:lnTo>
                      <a:lnTo>
                        <a:pt x="49" y="31"/>
                      </a:lnTo>
                      <a:lnTo>
                        <a:pt x="49" y="34"/>
                      </a:lnTo>
                      <a:lnTo>
                        <a:pt x="49" y="40"/>
                      </a:lnTo>
                      <a:lnTo>
                        <a:pt x="50" y="46"/>
                      </a:lnTo>
                      <a:lnTo>
                        <a:pt x="49" y="47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9" name="Freeform 5820"/>
                <p:cNvSpPr>
                  <a:spLocks/>
                </p:cNvSpPr>
                <p:nvPr/>
              </p:nvSpPr>
              <p:spPr bwMode="auto">
                <a:xfrm>
                  <a:off x="3255" y="1718"/>
                  <a:ext cx="30" cy="171"/>
                </a:xfrm>
                <a:custGeom>
                  <a:avLst/>
                  <a:gdLst>
                    <a:gd name="T0" fmla="*/ 30 w 30"/>
                    <a:gd name="T1" fmla="*/ 122 h 171"/>
                    <a:gd name="T2" fmla="*/ 28 w 30"/>
                    <a:gd name="T3" fmla="*/ 145 h 171"/>
                    <a:gd name="T4" fmla="*/ 23 w 30"/>
                    <a:gd name="T5" fmla="*/ 149 h 171"/>
                    <a:gd name="T6" fmla="*/ 19 w 30"/>
                    <a:gd name="T7" fmla="*/ 171 h 171"/>
                    <a:gd name="T8" fmla="*/ 16 w 30"/>
                    <a:gd name="T9" fmla="*/ 156 h 171"/>
                    <a:gd name="T10" fmla="*/ 14 w 30"/>
                    <a:gd name="T11" fmla="*/ 139 h 171"/>
                    <a:gd name="T12" fmla="*/ 12 w 30"/>
                    <a:gd name="T13" fmla="*/ 124 h 171"/>
                    <a:gd name="T14" fmla="*/ 12 w 30"/>
                    <a:gd name="T15" fmla="*/ 107 h 171"/>
                    <a:gd name="T16" fmla="*/ 12 w 30"/>
                    <a:gd name="T17" fmla="*/ 92 h 171"/>
                    <a:gd name="T18" fmla="*/ 12 w 30"/>
                    <a:gd name="T19" fmla="*/ 75 h 171"/>
                    <a:gd name="T20" fmla="*/ 11 w 30"/>
                    <a:gd name="T21" fmla="*/ 58 h 171"/>
                    <a:gd name="T22" fmla="*/ 7 w 30"/>
                    <a:gd name="T23" fmla="*/ 43 h 171"/>
                    <a:gd name="T24" fmla="*/ 4 w 30"/>
                    <a:gd name="T25" fmla="*/ 28 h 171"/>
                    <a:gd name="T26" fmla="*/ 0 w 30"/>
                    <a:gd name="T27" fmla="*/ 21 h 171"/>
                    <a:gd name="T28" fmla="*/ 0 w 30"/>
                    <a:gd name="T29" fmla="*/ 13 h 171"/>
                    <a:gd name="T30" fmla="*/ 16 w 30"/>
                    <a:gd name="T31" fmla="*/ 0 h 171"/>
                    <a:gd name="T32" fmla="*/ 19 w 30"/>
                    <a:gd name="T33" fmla="*/ 13 h 171"/>
                    <a:gd name="T34" fmla="*/ 23 w 30"/>
                    <a:gd name="T35" fmla="*/ 28 h 171"/>
                    <a:gd name="T36" fmla="*/ 24 w 30"/>
                    <a:gd name="T37" fmla="*/ 43 h 171"/>
                    <a:gd name="T38" fmla="*/ 26 w 30"/>
                    <a:gd name="T39" fmla="*/ 58 h 171"/>
                    <a:gd name="T40" fmla="*/ 28 w 30"/>
                    <a:gd name="T41" fmla="*/ 73 h 171"/>
                    <a:gd name="T42" fmla="*/ 30 w 30"/>
                    <a:gd name="T43" fmla="*/ 90 h 171"/>
                    <a:gd name="T44" fmla="*/ 30 w 30"/>
                    <a:gd name="T45" fmla="*/ 105 h 171"/>
                    <a:gd name="T46" fmla="*/ 30 w 30"/>
                    <a:gd name="T47" fmla="*/ 120 h 171"/>
                    <a:gd name="T48" fmla="*/ 30 w 30"/>
                    <a:gd name="T49" fmla="*/ 122 h 17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0" h="171">
                      <a:moveTo>
                        <a:pt x="30" y="122"/>
                      </a:moveTo>
                      <a:lnTo>
                        <a:pt x="28" y="145"/>
                      </a:lnTo>
                      <a:lnTo>
                        <a:pt x="23" y="149"/>
                      </a:lnTo>
                      <a:lnTo>
                        <a:pt x="19" y="171"/>
                      </a:lnTo>
                      <a:lnTo>
                        <a:pt x="16" y="156"/>
                      </a:lnTo>
                      <a:lnTo>
                        <a:pt x="14" y="139"/>
                      </a:lnTo>
                      <a:lnTo>
                        <a:pt x="12" y="124"/>
                      </a:lnTo>
                      <a:lnTo>
                        <a:pt x="12" y="107"/>
                      </a:lnTo>
                      <a:lnTo>
                        <a:pt x="12" y="92"/>
                      </a:lnTo>
                      <a:lnTo>
                        <a:pt x="12" y="75"/>
                      </a:lnTo>
                      <a:lnTo>
                        <a:pt x="11" y="58"/>
                      </a:lnTo>
                      <a:lnTo>
                        <a:pt x="7" y="43"/>
                      </a:lnTo>
                      <a:lnTo>
                        <a:pt x="4" y="28"/>
                      </a:lnTo>
                      <a:lnTo>
                        <a:pt x="0" y="21"/>
                      </a:ln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19" y="13"/>
                      </a:lnTo>
                      <a:lnTo>
                        <a:pt x="23" y="28"/>
                      </a:lnTo>
                      <a:lnTo>
                        <a:pt x="24" y="43"/>
                      </a:lnTo>
                      <a:lnTo>
                        <a:pt x="26" y="58"/>
                      </a:lnTo>
                      <a:lnTo>
                        <a:pt x="28" y="73"/>
                      </a:lnTo>
                      <a:lnTo>
                        <a:pt x="30" y="90"/>
                      </a:lnTo>
                      <a:lnTo>
                        <a:pt x="30" y="105"/>
                      </a:lnTo>
                      <a:lnTo>
                        <a:pt x="30" y="120"/>
                      </a:lnTo>
                      <a:lnTo>
                        <a:pt x="30" y="122"/>
                      </a:lnTo>
                      <a:close/>
                    </a:path>
                  </a:pathLst>
                </a:custGeom>
                <a:solidFill>
                  <a:srgbClr val="DE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0" name="Freeform 5821"/>
                <p:cNvSpPr>
                  <a:spLocks/>
                </p:cNvSpPr>
                <p:nvPr/>
              </p:nvSpPr>
              <p:spPr bwMode="auto">
                <a:xfrm>
                  <a:off x="3255" y="1718"/>
                  <a:ext cx="30" cy="171"/>
                </a:xfrm>
                <a:custGeom>
                  <a:avLst/>
                  <a:gdLst>
                    <a:gd name="T0" fmla="*/ 30 w 30"/>
                    <a:gd name="T1" fmla="*/ 122 h 171"/>
                    <a:gd name="T2" fmla="*/ 28 w 30"/>
                    <a:gd name="T3" fmla="*/ 145 h 171"/>
                    <a:gd name="T4" fmla="*/ 23 w 30"/>
                    <a:gd name="T5" fmla="*/ 149 h 171"/>
                    <a:gd name="T6" fmla="*/ 19 w 30"/>
                    <a:gd name="T7" fmla="*/ 171 h 171"/>
                    <a:gd name="T8" fmla="*/ 16 w 30"/>
                    <a:gd name="T9" fmla="*/ 156 h 171"/>
                    <a:gd name="T10" fmla="*/ 14 w 30"/>
                    <a:gd name="T11" fmla="*/ 139 h 171"/>
                    <a:gd name="T12" fmla="*/ 12 w 30"/>
                    <a:gd name="T13" fmla="*/ 124 h 171"/>
                    <a:gd name="T14" fmla="*/ 12 w 30"/>
                    <a:gd name="T15" fmla="*/ 107 h 171"/>
                    <a:gd name="T16" fmla="*/ 12 w 30"/>
                    <a:gd name="T17" fmla="*/ 92 h 171"/>
                    <a:gd name="T18" fmla="*/ 12 w 30"/>
                    <a:gd name="T19" fmla="*/ 75 h 171"/>
                    <a:gd name="T20" fmla="*/ 11 w 30"/>
                    <a:gd name="T21" fmla="*/ 58 h 171"/>
                    <a:gd name="T22" fmla="*/ 7 w 30"/>
                    <a:gd name="T23" fmla="*/ 43 h 171"/>
                    <a:gd name="T24" fmla="*/ 4 w 30"/>
                    <a:gd name="T25" fmla="*/ 28 h 171"/>
                    <a:gd name="T26" fmla="*/ 0 w 30"/>
                    <a:gd name="T27" fmla="*/ 21 h 171"/>
                    <a:gd name="T28" fmla="*/ 0 w 30"/>
                    <a:gd name="T29" fmla="*/ 13 h 171"/>
                    <a:gd name="T30" fmla="*/ 16 w 30"/>
                    <a:gd name="T31" fmla="*/ 0 h 171"/>
                    <a:gd name="T32" fmla="*/ 19 w 30"/>
                    <a:gd name="T33" fmla="*/ 13 h 171"/>
                    <a:gd name="T34" fmla="*/ 23 w 30"/>
                    <a:gd name="T35" fmla="*/ 28 h 171"/>
                    <a:gd name="T36" fmla="*/ 24 w 30"/>
                    <a:gd name="T37" fmla="*/ 43 h 171"/>
                    <a:gd name="T38" fmla="*/ 26 w 30"/>
                    <a:gd name="T39" fmla="*/ 58 h 171"/>
                    <a:gd name="T40" fmla="*/ 28 w 30"/>
                    <a:gd name="T41" fmla="*/ 73 h 171"/>
                    <a:gd name="T42" fmla="*/ 30 w 30"/>
                    <a:gd name="T43" fmla="*/ 90 h 171"/>
                    <a:gd name="T44" fmla="*/ 30 w 30"/>
                    <a:gd name="T45" fmla="*/ 105 h 171"/>
                    <a:gd name="T46" fmla="*/ 30 w 30"/>
                    <a:gd name="T47" fmla="*/ 120 h 171"/>
                    <a:gd name="T48" fmla="*/ 30 w 30"/>
                    <a:gd name="T49" fmla="*/ 122 h 17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0" h="171">
                      <a:moveTo>
                        <a:pt x="30" y="122"/>
                      </a:moveTo>
                      <a:lnTo>
                        <a:pt x="28" y="145"/>
                      </a:lnTo>
                      <a:lnTo>
                        <a:pt x="23" y="149"/>
                      </a:lnTo>
                      <a:lnTo>
                        <a:pt x="19" y="171"/>
                      </a:lnTo>
                      <a:lnTo>
                        <a:pt x="16" y="156"/>
                      </a:lnTo>
                      <a:lnTo>
                        <a:pt x="14" y="139"/>
                      </a:lnTo>
                      <a:lnTo>
                        <a:pt x="12" y="124"/>
                      </a:lnTo>
                      <a:lnTo>
                        <a:pt x="12" y="107"/>
                      </a:lnTo>
                      <a:lnTo>
                        <a:pt x="12" y="92"/>
                      </a:lnTo>
                      <a:lnTo>
                        <a:pt x="12" y="75"/>
                      </a:lnTo>
                      <a:lnTo>
                        <a:pt x="11" y="58"/>
                      </a:lnTo>
                      <a:lnTo>
                        <a:pt x="7" y="43"/>
                      </a:lnTo>
                      <a:lnTo>
                        <a:pt x="4" y="28"/>
                      </a:lnTo>
                      <a:lnTo>
                        <a:pt x="0" y="21"/>
                      </a:ln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19" y="13"/>
                      </a:lnTo>
                      <a:lnTo>
                        <a:pt x="23" y="28"/>
                      </a:lnTo>
                      <a:lnTo>
                        <a:pt x="24" y="43"/>
                      </a:lnTo>
                      <a:lnTo>
                        <a:pt x="26" y="58"/>
                      </a:lnTo>
                      <a:lnTo>
                        <a:pt x="28" y="73"/>
                      </a:lnTo>
                      <a:lnTo>
                        <a:pt x="30" y="90"/>
                      </a:lnTo>
                      <a:lnTo>
                        <a:pt x="30" y="105"/>
                      </a:lnTo>
                      <a:lnTo>
                        <a:pt x="30" y="120"/>
                      </a:lnTo>
                      <a:lnTo>
                        <a:pt x="30" y="122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1" name="Freeform 5822"/>
                <p:cNvSpPr>
                  <a:spLocks/>
                </p:cNvSpPr>
                <p:nvPr/>
              </p:nvSpPr>
              <p:spPr bwMode="auto">
                <a:xfrm>
                  <a:off x="3274" y="1395"/>
                  <a:ext cx="14" cy="35"/>
                </a:xfrm>
                <a:custGeom>
                  <a:avLst/>
                  <a:gdLst>
                    <a:gd name="T0" fmla="*/ 14 w 14"/>
                    <a:gd name="T1" fmla="*/ 11 h 35"/>
                    <a:gd name="T2" fmla="*/ 9 w 14"/>
                    <a:gd name="T3" fmla="*/ 34 h 35"/>
                    <a:gd name="T4" fmla="*/ 5 w 14"/>
                    <a:gd name="T5" fmla="*/ 35 h 35"/>
                    <a:gd name="T6" fmla="*/ 2 w 14"/>
                    <a:gd name="T7" fmla="*/ 30 h 35"/>
                    <a:gd name="T8" fmla="*/ 2 w 14"/>
                    <a:gd name="T9" fmla="*/ 28 h 35"/>
                    <a:gd name="T10" fmla="*/ 0 w 14"/>
                    <a:gd name="T11" fmla="*/ 0 h 35"/>
                    <a:gd name="T12" fmla="*/ 4 w 14"/>
                    <a:gd name="T13" fmla="*/ 0 h 35"/>
                    <a:gd name="T14" fmla="*/ 7 w 14"/>
                    <a:gd name="T15" fmla="*/ 0 h 35"/>
                    <a:gd name="T16" fmla="*/ 14 w 14"/>
                    <a:gd name="T17" fmla="*/ 11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" h="35">
                      <a:moveTo>
                        <a:pt x="14" y="11"/>
                      </a:moveTo>
                      <a:lnTo>
                        <a:pt x="9" y="34"/>
                      </a:lnTo>
                      <a:lnTo>
                        <a:pt x="5" y="35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2" name="Freeform 5823"/>
                <p:cNvSpPr>
                  <a:spLocks/>
                </p:cNvSpPr>
                <p:nvPr/>
              </p:nvSpPr>
              <p:spPr bwMode="auto">
                <a:xfrm>
                  <a:off x="3081" y="1479"/>
                  <a:ext cx="198" cy="209"/>
                </a:xfrm>
                <a:custGeom>
                  <a:avLst/>
                  <a:gdLst>
                    <a:gd name="T0" fmla="*/ 195 w 198"/>
                    <a:gd name="T1" fmla="*/ 151 h 209"/>
                    <a:gd name="T2" fmla="*/ 176 w 198"/>
                    <a:gd name="T3" fmla="*/ 151 h 209"/>
                    <a:gd name="T4" fmla="*/ 164 w 198"/>
                    <a:gd name="T5" fmla="*/ 164 h 209"/>
                    <a:gd name="T6" fmla="*/ 155 w 198"/>
                    <a:gd name="T7" fmla="*/ 179 h 209"/>
                    <a:gd name="T8" fmla="*/ 152 w 198"/>
                    <a:gd name="T9" fmla="*/ 194 h 209"/>
                    <a:gd name="T10" fmla="*/ 150 w 198"/>
                    <a:gd name="T11" fmla="*/ 209 h 209"/>
                    <a:gd name="T12" fmla="*/ 121 w 198"/>
                    <a:gd name="T13" fmla="*/ 160 h 209"/>
                    <a:gd name="T14" fmla="*/ 93 w 198"/>
                    <a:gd name="T15" fmla="*/ 130 h 209"/>
                    <a:gd name="T16" fmla="*/ 62 w 198"/>
                    <a:gd name="T17" fmla="*/ 106 h 209"/>
                    <a:gd name="T18" fmla="*/ 31 w 198"/>
                    <a:gd name="T19" fmla="*/ 89 h 209"/>
                    <a:gd name="T20" fmla="*/ 6 w 198"/>
                    <a:gd name="T21" fmla="*/ 74 h 209"/>
                    <a:gd name="T22" fmla="*/ 2 w 198"/>
                    <a:gd name="T23" fmla="*/ 57 h 209"/>
                    <a:gd name="T24" fmla="*/ 6 w 198"/>
                    <a:gd name="T25" fmla="*/ 49 h 209"/>
                    <a:gd name="T26" fmla="*/ 18 w 198"/>
                    <a:gd name="T27" fmla="*/ 49 h 209"/>
                    <a:gd name="T28" fmla="*/ 37 w 198"/>
                    <a:gd name="T29" fmla="*/ 55 h 209"/>
                    <a:gd name="T30" fmla="*/ 76 w 198"/>
                    <a:gd name="T31" fmla="*/ 64 h 209"/>
                    <a:gd name="T32" fmla="*/ 102 w 198"/>
                    <a:gd name="T33" fmla="*/ 60 h 209"/>
                    <a:gd name="T34" fmla="*/ 87 w 198"/>
                    <a:gd name="T35" fmla="*/ 92 h 209"/>
                    <a:gd name="T36" fmla="*/ 95 w 198"/>
                    <a:gd name="T37" fmla="*/ 104 h 209"/>
                    <a:gd name="T38" fmla="*/ 106 w 198"/>
                    <a:gd name="T39" fmla="*/ 107 h 209"/>
                    <a:gd name="T40" fmla="*/ 114 w 198"/>
                    <a:gd name="T41" fmla="*/ 107 h 209"/>
                    <a:gd name="T42" fmla="*/ 123 w 198"/>
                    <a:gd name="T43" fmla="*/ 109 h 209"/>
                    <a:gd name="T44" fmla="*/ 133 w 198"/>
                    <a:gd name="T45" fmla="*/ 107 h 209"/>
                    <a:gd name="T46" fmla="*/ 143 w 198"/>
                    <a:gd name="T47" fmla="*/ 104 h 209"/>
                    <a:gd name="T48" fmla="*/ 154 w 198"/>
                    <a:gd name="T49" fmla="*/ 94 h 209"/>
                    <a:gd name="T50" fmla="*/ 164 w 198"/>
                    <a:gd name="T51" fmla="*/ 85 h 209"/>
                    <a:gd name="T52" fmla="*/ 171 w 198"/>
                    <a:gd name="T53" fmla="*/ 74 h 209"/>
                    <a:gd name="T54" fmla="*/ 173 w 198"/>
                    <a:gd name="T55" fmla="*/ 55 h 209"/>
                    <a:gd name="T56" fmla="*/ 164 w 198"/>
                    <a:gd name="T57" fmla="*/ 40 h 209"/>
                    <a:gd name="T58" fmla="*/ 171 w 198"/>
                    <a:gd name="T59" fmla="*/ 4 h 209"/>
                    <a:gd name="T60" fmla="*/ 190 w 198"/>
                    <a:gd name="T61" fmla="*/ 2 h 209"/>
                    <a:gd name="T62" fmla="*/ 193 w 198"/>
                    <a:gd name="T63" fmla="*/ 12 h 209"/>
                    <a:gd name="T64" fmla="*/ 197 w 198"/>
                    <a:gd name="T65" fmla="*/ 30 h 209"/>
                    <a:gd name="T66" fmla="*/ 198 w 198"/>
                    <a:gd name="T67" fmla="*/ 47 h 209"/>
                    <a:gd name="T68" fmla="*/ 198 w 198"/>
                    <a:gd name="T69" fmla="*/ 64 h 209"/>
                    <a:gd name="T70" fmla="*/ 198 w 198"/>
                    <a:gd name="T71" fmla="*/ 83 h 20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98" h="209">
                      <a:moveTo>
                        <a:pt x="197" y="85"/>
                      </a:moveTo>
                      <a:lnTo>
                        <a:pt x="195" y="151"/>
                      </a:lnTo>
                      <a:lnTo>
                        <a:pt x="186" y="149"/>
                      </a:lnTo>
                      <a:lnTo>
                        <a:pt x="176" y="151"/>
                      </a:lnTo>
                      <a:lnTo>
                        <a:pt x="169" y="156"/>
                      </a:lnTo>
                      <a:lnTo>
                        <a:pt x="164" y="164"/>
                      </a:lnTo>
                      <a:lnTo>
                        <a:pt x="159" y="171"/>
                      </a:lnTo>
                      <a:lnTo>
                        <a:pt x="155" y="179"/>
                      </a:lnTo>
                      <a:lnTo>
                        <a:pt x="154" y="186"/>
                      </a:lnTo>
                      <a:lnTo>
                        <a:pt x="152" y="194"/>
                      </a:lnTo>
                      <a:lnTo>
                        <a:pt x="152" y="201"/>
                      </a:lnTo>
                      <a:lnTo>
                        <a:pt x="150" y="209"/>
                      </a:lnTo>
                      <a:lnTo>
                        <a:pt x="133" y="175"/>
                      </a:lnTo>
                      <a:lnTo>
                        <a:pt x="121" y="160"/>
                      </a:lnTo>
                      <a:lnTo>
                        <a:pt x="107" y="143"/>
                      </a:lnTo>
                      <a:lnTo>
                        <a:pt x="93" y="130"/>
                      </a:lnTo>
                      <a:lnTo>
                        <a:pt x="78" y="117"/>
                      </a:lnTo>
                      <a:lnTo>
                        <a:pt x="62" y="106"/>
                      </a:lnTo>
                      <a:lnTo>
                        <a:pt x="47" y="96"/>
                      </a:lnTo>
                      <a:lnTo>
                        <a:pt x="31" y="89"/>
                      </a:lnTo>
                      <a:lnTo>
                        <a:pt x="16" y="85"/>
                      </a:lnTo>
                      <a:lnTo>
                        <a:pt x="6" y="74"/>
                      </a:lnTo>
                      <a:lnTo>
                        <a:pt x="6" y="68"/>
                      </a:lnTo>
                      <a:lnTo>
                        <a:pt x="2" y="57"/>
                      </a:lnTo>
                      <a:lnTo>
                        <a:pt x="0" y="53"/>
                      </a:lnTo>
                      <a:lnTo>
                        <a:pt x="6" y="49"/>
                      </a:lnTo>
                      <a:lnTo>
                        <a:pt x="13" y="44"/>
                      </a:lnTo>
                      <a:lnTo>
                        <a:pt x="18" y="49"/>
                      </a:lnTo>
                      <a:lnTo>
                        <a:pt x="26" y="53"/>
                      </a:lnTo>
                      <a:lnTo>
                        <a:pt x="37" y="55"/>
                      </a:lnTo>
                      <a:lnTo>
                        <a:pt x="44" y="59"/>
                      </a:lnTo>
                      <a:lnTo>
                        <a:pt x="76" y="64"/>
                      </a:lnTo>
                      <a:lnTo>
                        <a:pt x="83" y="64"/>
                      </a:lnTo>
                      <a:lnTo>
                        <a:pt x="102" y="60"/>
                      </a:lnTo>
                      <a:lnTo>
                        <a:pt x="88" y="83"/>
                      </a:lnTo>
                      <a:lnTo>
                        <a:pt x="87" y="92"/>
                      </a:lnTo>
                      <a:lnTo>
                        <a:pt x="88" y="96"/>
                      </a:lnTo>
                      <a:lnTo>
                        <a:pt x="95" y="104"/>
                      </a:lnTo>
                      <a:lnTo>
                        <a:pt x="100" y="106"/>
                      </a:lnTo>
                      <a:lnTo>
                        <a:pt x="106" y="107"/>
                      </a:lnTo>
                      <a:lnTo>
                        <a:pt x="109" y="107"/>
                      </a:lnTo>
                      <a:lnTo>
                        <a:pt x="114" y="107"/>
                      </a:lnTo>
                      <a:lnTo>
                        <a:pt x="119" y="109"/>
                      </a:lnTo>
                      <a:lnTo>
                        <a:pt x="123" y="109"/>
                      </a:lnTo>
                      <a:lnTo>
                        <a:pt x="128" y="107"/>
                      </a:lnTo>
                      <a:lnTo>
                        <a:pt x="133" y="107"/>
                      </a:lnTo>
                      <a:lnTo>
                        <a:pt x="138" y="106"/>
                      </a:lnTo>
                      <a:lnTo>
                        <a:pt x="143" y="104"/>
                      </a:lnTo>
                      <a:lnTo>
                        <a:pt x="149" y="100"/>
                      </a:lnTo>
                      <a:lnTo>
                        <a:pt x="154" y="94"/>
                      </a:lnTo>
                      <a:lnTo>
                        <a:pt x="159" y="91"/>
                      </a:lnTo>
                      <a:lnTo>
                        <a:pt x="164" y="85"/>
                      </a:lnTo>
                      <a:lnTo>
                        <a:pt x="168" y="79"/>
                      </a:lnTo>
                      <a:lnTo>
                        <a:pt x="171" y="74"/>
                      </a:lnTo>
                      <a:lnTo>
                        <a:pt x="174" y="59"/>
                      </a:lnTo>
                      <a:lnTo>
                        <a:pt x="173" y="55"/>
                      </a:lnTo>
                      <a:lnTo>
                        <a:pt x="168" y="44"/>
                      </a:lnTo>
                      <a:lnTo>
                        <a:pt x="164" y="40"/>
                      </a:lnTo>
                      <a:lnTo>
                        <a:pt x="157" y="34"/>
                      </a:lnTo>
                      <a:lnTo>
                        <a:pt x="171" y="4"/>
                      </a:lnTo>
                      <a:lnTo>
                        <a:pt x="186" y="0"/>
                      </a:lnTo>
                      <a:lnTo>
                        <a:pt x="190" y="2"/>
                      </a:lnTo>
                      <a:lnTo>
                        <a:pt x="192" y="8"/>
                      </a:lnTo>
                      <a:lnTo>
                        <a:pt x="193" y="12"/>
                      </a:lnTo>
                      <a:lnTo>
                        <a:pt x="195" y="21"/>
                      </a:lnTo>
                      <a:lnTo>
                        <a:pt x="197" y="30"/>
                      </a:lnTo>
                      <a:lnTo>
                        <a:pt x="197" y="38"/>
                      </a:lnTo>
                      <a:lnTo>
                        <a:pt x="198" y="47"/>
                      </a:lnTo>
                      <a:lnTo>
                        <a:pt x="198" y="57"/>
                      </a:lnTo>
                      <a:lnTo>
                        <a:pt x="198" y="64"/>
                      </a:lnTo>
                      <a:lnTo>
                        <a:pt x="198" y="74"/>
                      </a:lnTo>
                      <a:lnTo>
                        <a:pt x="198" y="83"/>
                      </a:lnTo>
                      <a:lnTo>
                        <a:pt x="197" y="85"/>
                      </a:lnTo>
                      <a:close/>
                    </a:path>
                  </a:pathLst>
                </a:custGeom>
                <a:solidFill>
                  <a:srgbClr val="DE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3" name="Freeform 5824"/>
                <p:cNvSpPr>
                  <a:spLocks/>
                </p:cNvSpPr>
                <p:nvPr/>
              </p:nvSpPr>
              <p:spPr bwMode="auto">
                <a:xfrm>
                  <a:off x="3081" y="1479"/>
                  <a:ext cx="198" cy="209"/>
                </a:xfrm>
                <a:custGeom>
                  <a:avLst/>
                  <a:gdLst>
                    <a:gd name="T0" fmla="*/ 195 w 198"/>
                    <a:gd name="T1" fmla="*/ 151 h 209"/>
                    <a:gd name="T2" fmla="*/ 176 w 198"/>
                    <a:gd name="T3" fmla="*/ 151 h 209"/>
                    <a:gd name="T4" fmla="*/ 164 w 198"/>
                    <a:gd name="T5" fmla="*/ 164 h 209"/>
                    <a:gd name="T6" fmla="*/ 155 w 198"/>
                    <a:gd name="T7" fmla="*/ 179 h 209"/>
                    <a:gd name="T8" fmla="*/ 152 w 198"/>
                    <a:gd name="T9" fmla="*/ 194 h 209"/>
                    <a:gd name="T10" fmla="*/ 150 w 198"/>
                    <a:gd name="T11" fmla="*/ 209 h 209"/>
                    <a:gd name="T12" fmla="*/ 121 w 198"/>
                    <a:gd name="T13" fmla="*/ 160 h 209"/>
                    <a:gd name="T14" fmla="*/ 93 w 198"/>
                    <a:gd name="T15" fmla="*/ 130 h 209"/>
                    <a:gd name="T16" fmla="*/ 62 w 198"/>
                    <a:gd name="T17" fmla="*/ 106 h 209"/>
                    <a:gd name="T18" fmla="*/ 31 w 198"/>
                    <a:gd name="T19" fmla="*/ 89 h 209"/>
                    <a:gd name="T20" fmla="*/ 6 w 198"/>
                    <a:gd name="T21" fmla="*/ 74 h 209"/>
                    <a:gd name="T22" fmla="*/ 2 w 198"/>
                    <a:gd name="T23" fmla="*/ 57 h 209"/>
                    <a:gd name="T24" fmla="*/ 6 w 198"/>
                    <a:gd name="T25" fmla="*/ 49 h 209"/>
                    <a:gd name="T26" fmla="*/ 18 w 198"/>
                    <a:gd name="T27" fmla="*/ 49 h 209"/>
                    <a:gd name="T28" fmla="*/ 37 w 198"/>
                    <a:gd name="T29" fmla="*/ 55 h 209"/>
                    <a:gd name="T30" fmla="*/ 76 w 198"/>
                    <a:gd name="T31" fmla="*/ 64 h 209"/>
                    <a:gd name="T32" fmla="*/ 102 w 198"/>
                    <a:gd name="T33" fmla="*/ 60 h 209"/>
                    <a:gd name="T34" fmla="*/ 87 w 198"/>
                    <a:gd name="T35" fmla="*/ 92 h 209"/>
                    <a:gd name="T36" fmla="*/ 95 w 198"/>
                    <a:gd name="T37" fmla="*/ 104 h 209"/>
                    <a:gd name="T38" fmla="*/ 106 w 198"/>
                    <a:gd name="T39" fmla="*/ 107 h 209"/>
                    <a:gd name="T40" fmla="*/ 114 w 198"/>
                    <a:gd name="T41" fmla="*/ 107 h 209"/>
                    <a:gd name="T42" fmla="*/ 123 w 198"/>
                    <a:gd name="T43" fmla="*/ 109 h 209"/>
                    <a:gd name="T44" fmla="*/ 133 w 198"/>
                    <a:gd name="T45" fmla="*/ 107 h 209"/>
                    <a:gd name="T46" fmla="*/ 143 w 198"/>
                    <a:gd name="T47" fmla="*/ 104 h 209"/>
                    <a:gd name="T48" fmla="*/ 154 w 198"/>
                    <a:gd name="T49" fmla="*/ 94 h 209"/>
                    <a:gd name="T50" fmla="*/ 164 w 198"/>
                    <a:gd name="T51" fmla="*/ 85 h 209"/>
                    <a:gd name="T52" fmla="*/ 171 w 198"/>
                    <a:gd name="T53" fmla="*/ 74 h 209"/>
                    <a:gd name="T54" fmla="*/ 173 w 198"/>
                    <a:gd name="T55" fmla="*/ 55 h 209"/>
                    <a:gd name="T56" fmla="*/ 164 w 198"/>
                    <a:gd name="T57" fmla="*/ 40 h 209"/>
                    <a:gd name="T58" fmla="*/ 171 w 198"/>
                    <a:gd name="T59" fmla="*/ 4 h 209"/>
                    <a:gd name="T60" fmla="*/ 190 w 198"/>
                    <a:gd name="T61" fmla="*/ 2 h 209"/>
                    <a:gd name="T62" fmla="*/ 193 w 198"/>
                    <a:gd name="T63" fmla="*/ 12 h 209"/>
                    <a:gd name="T64" fmla="*/ 197 w 198"/>
                    <a:gd name="T65" fmla="*/ 30 h 209"/>
                    <a:gd name="T66" fmla="*/ 198 w 198"/>
                    <a:gd name="T67" fmla="*/ 47 h 209"/>
                    <a:gd name="T68" fmla="*/ 198 w 198"/>
                    <a:gd name="T69" fmla="*/ 64 h 209"/>
                    <a:gd name="T70" fmla="*/ 198 w 198"/>
                    <a:gd name="T71" fmla="*/ 83 h 20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98" h="209">
                      <a:moveTo>
                        <a:pt x="197" y="85"/>
                      </a:moveTo>
                      <a:lnTo>
                        <a:pt x="195" y="151"/>
                      </a:lnTo>
                      <a:lnTo>
                        <a:pt x="186" y="149"/>
                      </a:lnTo>
                      <a:lnTo>
                        <a:pt x="176" y="151"/>
                      </a:lnTo>
                      <a:lnTo>
                        <a:pt x="169" y="156"/>
                      </a:lnTo>
                      <a:lnTo>
                        <a:pt x="164" y="164"/>
                      </a:lnTo>
                      <a:lnTo>
                        <a:pt x="159" y="171"/>
                      </a:lnTo>
                      <a:lnTo>
                        <a:pt x="155" y="179"/>
                      </a:lnTo>
                      <a:lnTo>
                        <a:pt x="154" y="186"/>
                      </a:lnTo>
                      <a:lnTo>
                        <a:pt x="152" y="194"/>
                      </a:lnTo>
                      <a:lnTo>
                        <a:pt x="152" y="201"/>
                      </a:lnTo>
                      <a:lnTo>
                        <a:pt x="150" y="209"/>
                      </a:lnTo>
                      <a:lnTo>
                        <a:pt x="133" y="175"/>
                      </a:lnTo>
                      <a:lnTo>
                        <a:pt x="121" y="160"/>
                      </a:lnTo>
                      <a:lnTo>
                        <a:pt x="107" y="143"/>
                      </a:lnTo>
                      <a:lnTo>
                        <a:pt x="93" y="130"/>
                      </a:lnTo>
                      <a:lnTo>
                        <a:pt x="78" y="117"/>
                      </a:lnTo>
                      <a:lnTo>
                        <a:pt x="62" y="106"/>
                      </a:lnTo>
                      <a:lnTo>
                        <a:pt x="47" y="96"/>
                      </a:lnTo>
                      <a:lnTo>
                        <a:pt x="31" y="89"/>
                      </a:lnTo>
                      <a:lnTo>
                        <a:pt x="16" y="85"/>
                      </a:lnTo>
                      <a:lnTo>
                        <a:pt x="6" y="74"/>
                      </a:lnTo>
                      <a:lnTo>
                        <a:pt x="6" y="68"/>
                      </a:lnTo>
                      <a:lnTo>
                        <a:pt x="2" y="57"/>
                      </a:lnTo>
                      <a:lnTo>
                        <a:pt x="0" y="53"/>
                      </a:lnTo>
                      <a:lnTo>
                        <a:pt x="6" y="49"/>
                      </a:lnTo>
                      <a:lnTo>
                        <a:pt x="13" y="44"/>
                      </a:lnTo>
                      <a:lnTo>
                        <a:pt x="18" y="49"/>
                      </a:lnTo>
                      <a:lnTo>
                        <a:pt x="26" y="53"/>
                      </a:lnTo>
                      <a:lnTo>
                        <a:pt x="37" y="55"/>
                      </a:lnTo>
                      <a:lnTo>
                        <a:pt x="44" y="59"/>
                      </a:lnTo>
                      <a:lnTo>
                        <a:pt x="76" y="64"/>
                      </a:lnTo>
                      <a:lnTo>
                        <a:pt x="83" y="64"/>
                      </a:lnTo>
                      <a:lnTo>
                        <a:pt x="102" y="60"/>
                      </a:lnTo>
                      <a:lnTo>
                        <a:pt x="88" y="83"/>
                      </a:lnTo>
                      <a:lnTo>
                        <a:pt x="87" y="92"/>
                      </a:lnTo>
                      <a:lnTo>
                        <a:pt x="88" y="96"/>
                      </a:lnTo>
                      <a:lnTo>
                        <a:pt x="95" y="104"/>
                      </a:lnTo>
                      <a:lnTo>
                        <a:pt x="100" y="106"/>
                      </a:lnTo>
                      <a:lnTo>
                        <a:pt x="106" y="107"/>
                      </a:lnTo>
                      <a:lnTo>
                        <a:pt x="109" y="107"/>
                      </a:lnTo>
                      <a:lnTo>
                        <a:pt x="114" y="107"/>
                      </a:lnTo>
                      <a:lnTo>
                        <a:pt x="119" y="109"/>
                      </a:lnTo>
                      <a:lnTo>
                        <a:pt x="123" y="109"/>
                      </a:lnTo>
                      <a:lnTo>
                        <a:pt x="128" y="107"/>
                      </a:lnTo>
                      <a:lnTo>
                        <a:pt x="133" y="107"/>
                      </a:lnTo>
                      <a:lnTo>
                        <a:pt x="138" y="106"/>
                      </a:lnTo>
                      <a:lnTo>
                        <a:pt x="143" y="104"/>
                      </a:lnTo>
                      <a:lnTo>
                        <a:pt x="149" y="100"/>
                      </a:lnTo>
                      <a:lnTo>
                        <a:pt x="154" y="94"/>
                      </a:lnTo>
                      <a:lnTo>
                        <a:pt x="159" y="91"/>
                      </a:lnTo>
                      <a:lnTo>
                        <a:pt x="164" y="85"/>
                      </a:lnTo>
                      <a:lnTo>
                        <a:pt x="168" y="79"/>
                      </a:lnTo>
                      <a:lnTo>
                        <a:pt x="171" y="74"/>
                      </a:lnTo>
                      <a:lnTo>
                        <a:pt x="174" y="59"/>
                      </a:lnTo>
                      <a:lnTo>
                        <a:pt x="173" y="55"/>
                      </a:lnTo>
                      <a:lnTo>
                        <a:pt x="168" y="44"/>
                      </a:lnTo>
                      <a:lnTo>
                        <a:pt x="164" y="40"/>
                      </a:lnTo>
                      <a:lnTo>
                        <a:pt x="157" y="34"/>
                      </a:lnTo>
                      <a:lnTo>
                        <a:pt x="171" y="4"/>
                      </a:lnTo>
                      <a:lnTo>
                        <a:pt x="186" y="0"/>
                      </a:lnTo>
                      <a:lnTo>
                        <a:pt x="190" y="2"/>
                      </a:lnTo>
                      <a:lnTo>
                        <a:pt x="192" y="8"/>
                      </a:lnTo>
                      <a:lnTo>
                        <a:pt x="193" y="12"/>
                      </a:lnTo>
                      <a:lnTo>
                        <a:pt x="195" y="21"/>
                      </a:lnTo>
                      <a:lnTo>
                        <a:pt x="197" y="30"/>
                      </a:lnTo>
                      <a:lnTo>
                        <a:pt x="197" y="38"/>
                      </a:lnTo>
                      <a:lnTo>
                        <a:pt x="198" y="47"/>
                      </a:lnTo>
                      <a:lnTo>
                        <a:pt x="198" y="57"/>
                      </a:lnTo>
                      <a:lnTo>
                        <a:pt x="198" y="64"/>
                      </a:lnTo>
                      <a:lnTo>
                        <a:pt x="198" y="74"/>
                      </a:lnTo>
                      <a:lnTo>
                        <a:pt x="198" y="83"/>
                      </a:lnTo>
                      <a:lnTo>
                        <a:pt x="197" y="85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4" name="Freeform 5825"/>
                <p:cNvSpPr>
                  <a:spLocks/>
                </p:cNvSpPr>
                <p:nvPr/>
              </p:nvSpPr>
              <p:spPr bwMode="auto">
                <a:xfrm>
                  <a:off x="3262" y="1316"/>
                  <a:ext cx="17" cy="28"/>
                </a:xfrm>
                <a:custGeom>
                  <a:avLst/>
                  <a:gdLst>
                    <a:gd name="T0" fmla="*/ 16 w 17"/>
                    <a:gd name="T1" fmla="*/ 28 h 28"/>
                    <a:gd name="T2" fmla="*/ 2 w 17"/>
                    <a:gd name="T3" fmla="*/ 19 h 28"/>
                    <a:gd name="T4" fmla="*/ 0 w 17"/>
                    <a:gd name="T5" fmla="*/ 5 h 28"/>
                    <a:gd name="T6" fmla="*/ 5 w 17"/>
                    <a:gd name="T7" fmla="*/ 0 h 28"/>
                    <a:gd name="T8" fmla="*/ 12 w 17"/>
                    <a:gd name="T9" fmla="*/ 0 h 28"/>
                    <a:gd name="T10" fmla="*/ 17 w 17"/>
                    <a:gd name="T11" fmla="*/ 7 h 28"/>
                    <a:gd name="T12" fmla="*/ 16 w 17"/>
                    <a:gd name="T13" fmla="*/ 28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28">
                      <a:moveTo>
                        <a:pt x="16" y="28"/>
                      </a:moveTo>
                      <a:lnTo>
                        <a:pt x="2" y="19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7" y="7"/>
                      </a:lnTo>
                      <a:lnTo>
                        <a:pt x="16" y="28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5" name="Freeform 5826"/>
                <p:cNvSpPr>
                  <a:spLocks/>
                </p:cNvSpPr>
                <p:nvPr/>
              </p:nvSpPr>
              <p:spPr bwMode="auto">
                <a:xfrm>
                  <a:off x="3266" y="1372"/>
                  <a:ext cx="8" cy="19"/>
                </a:xfrm>
                <a:custGeom>
                  <a:avLst/>
                  <a:gdLst>
                    <a:gd name="T0" fmla="*/ 8 w 8"/>
                    <a:gd name="T1" fmla="*/ 13 h 19"/>
                    <a:gd name="T2" fmla="*/ 5 w 8"/>
                    <a:gd name="T3" fmla="*/ 19 h 19"/>
                    <a:gd name="T4" fmla="*/ 1 w 8"/>
                    <a:gd name="T5" fmla="*/ 15 h 19"/>
                    <a:gd name="T6" fmla="*/ 0 w 8"/>
                    <a:gd name="T7" fmla="*/ 8 h 19"/>
                    <a:gd name="T8" fmla="*/ 3 w 8"/>
                    <a:gd name="T9" fmla="*/ 0 h 19"/>
                    <a:gd name="T10" fmla="*/ 8 w 8"/>
                    <a:gd name="T11" fmla="*/ 0 h 19"/>
                    <a:gd name="T12" fmla="*/ 8 w 8"/>
                    <a:gd name="T13" fmla="*/ 13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" h="19">
                      <a:moveTo>
                        <a:pt x="8" y="13"/>
                      </a:moveTo>
                      <a:lnTo>
                        <a:pt x="5" y="19"/>
                      </a:lnTo>
                      <a:lnTo>
                        <a:pt x="1" y="15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6" name="Freeform 5827"/>
                <p:cNvSpPr>
                  <a:spLocks/>
                </p:cNvSpPr>
                <p:nvPr/>
              </p:nvSpPr>
              <p:spPr bwMode="auto">
                <a:xfrm>
                  <a:off x="3257" y="1338"/>
                  <a:ext cx="22" cy="32"/>
                </a:xfrm>
                <a:custGeom>
                  <a:avLst/>
                  <a:gdLst>
                    <a:gd name="T0" fmla="*/ 16 w 22"/>
                    <a:gd name="T1" fmla="*/ 29 h 32"/>
                    <a:gd name="T2" fmla="*/ 10 w 22"/>
                    <a:gd name="T3" fmla="*/ 32 h 32"/>
                    <a:gd name="T4" fmla="*/ 4 w 22"/>
                    <a:gd name="T5" fmla="*/ 32 h 32"/>
                    <a:gd name="T6" fmla="*/ 0 w 22"/>
                    <a:gd name="T7" fmla="*/ 25 h 32"/>
                    <a:gd name="T8" fmla="*/ 7 w 22"/>
                    <a:gd name="T9" fmla="*/ 0 h 32"/>
                    <a:gd name="T10" fmla="*/ 22 w 22"/>
                    <a:gd name="T11" fmla="*/ 10 h 32"/>
                    <a:gd name="T12" fmla="*/ 16 w 22"/>
                    <a:gd name="T13" fmla="*/ 29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" h="32">
                      <a:moveTo>
                        <a:pt x="16" y="29"/>
                      </a:moveTo>
                      <a:lnTo>
                        <a:pt x="10" y="32"/>
                      </a:lnTo>
                      <a:lnTo>
                        <a:pt x="4" y="32"/>
                      </a:lnTo>
                      <a:lnTo>
                        <a:pt x="0" y="25"/>
                      </a:lnTo>
                      <a:lnTo>
                        <a:pt x="7" y="0"/>
                      </a:lnTo>
                      <a:lnTo>
                        <a:pt x="22" y="10"/>
                      </a:lnTo>
                      <a:lnTo>
                        <a:pt x="16" y="29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7" name="Freeform 5828"/>
                <p:cNvSpPr>
                  <a:spLocks/>
                </p:cNvSpPr>
                <p:nvPr/>
              </p:nvSpPr>
              <p:spPr bwMode="auto">
                <a:xfrm>
                  <a:off x="3254" y="1391"/>
                  <a:ext cx="17" cy="34"/>
                </a:xfrm>
                <a:custGeom>
                  <a:avLst/>
                  <a:gdLst>
                    <a:gd name="T0" fmla="*/ 13 w 17"/>
                    <a:gd name="T1" fmla="*/ 34 h 34"/>
                    <a:gd name="T2" fmla="*/ 8 w 17"/>
                    <a:gd name="T3" fmla="*/ 34 h 34"/>
                    <a:gd name="T4" fmla="*/ 1 w 17"/>
                    <a:gd name="T5" fmla="*/ 23 h 34"/>
                    <a:gd name="T6" fmla="*/ 1 w 17"/>
                    <a:gd name="T7" fmla="*/ 19 h 34"/>
                    <a:gd name="T8" fmla="*/ 1 w 17"/>
                    <a:gd name="T9" fmla="*/ 17 h 34"/>
                    <a:gd name="T10" fmla="*/ 0 w 17"/>
                    <a:gd name="T11" fmla="*/ 13 h 34"/>
                    <a:gd name="T12" fmla="*/ 0 w 17"/>
                    <a:gd name="T13" fmla="*/ 11 h 34"/>
                    <a:gd name="T14" fmla="*/ 1 w 17"/>
                    <a:gd name="T15" fmla="*/ 9 h 34"/>
                    <a:gd name="T16" fmla="*/ 1 w 17"/>
                    <a:gd name="T17" fmla="*/ 8 h 34"/>
                    <a:gd name="T18" fmla="*/ 1 w 17"/>
                    <a:gd name="T19" fmla="*/ 4 h 34"/>
                    <a:gd name="T20" fmla="*/ 3 w 17"/>
                    <a:gd name="T21" fmla="*/ 0 h 34"/>
                    <a:gd name="T22" fmla="*/ 10 w 17"/>
                    <a:gd name="T23" fmla="*/ 0 h 34"/>
                    <a:gd name="T24" fmla="*/ 17 w 17"/>
                    <a:gd name="T25" fmla="*/ 2 h 34"/>
                    <a:gd name="T26" fmla="*/ 13 w 17"/>
                    <a:gd name="T27" fmla="*/ 34 h 3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34">
                      <a:moveTo>
                        <a:pt x="13" y="34"/>
                      </a:moveTo>
                      <a:lnTo>
                        <a:pt x="8" y="34"/>
                      </a:lnTo>
                      <a:lnTo>
                        <a:pt x="1" y="23"/>
                      </a:lnTo>
                      <a:lnTo>
                        <a:pt x="1" y="19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1" y="4"/>
                      </a:lnTo>
                      <a:lnTo>
                        <a:pt x="3" y="0"/>
                      </a:lnTo>
                      <a:lnTo>
                        <a:pt x="10" y="0"/>
                      </a:lnTo>
                      <a:lnTo>
                        <a:pt x="17" y="2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8" name="Freeform 5829"/>
                <p:cNvSpPr>
                  <a:spLocks/>
                </p:cNvSpPr>
                <p:nvPr/>
              </p:nvSpPr>
              <p:spPr bwMode="auto">
                <a:xfrm>
                  <a:off x="3238" y="1731"/>
                  <a:ext cx="26" cy="100"/>
                </a:xfrm>
                <a:custGeom>
                  <a:avLst/>
                  <a:gdLst>
                    <a:gd name="T0" fmla="*/ 26 w 26"/>
                    <a:gd name="T1" fmla="*/ 100 h 100"/>
                    <a:gd name="T2" fmla="*/ 24 w 26"/>
                    <a:gd name="T3" fmla="*/ 100 h 100"/>
                    <a:gd name="T4" fmla="*/ 19 w 26"/>
                    <a:gd name="T5" fmla="*/ 87 h 100"/>
                    <a:gd name="T6" fmla="*/ 16 w 26"/>
                    <a:gd name="T7" fmla="*/ 75 h 100"/>
                    <a:gd name="T8" fmla="*/ 12 w 26"/>
                    <a:gd name="T9" fmla="*/ 62 h 100"/>
                    <a:gd name="T10" fmla="*/ 11 w 26"/>
                    <a:gd name="T11" fmla="*/ 49 h 100"/>
                    <a:gd name="T12" fmla="*/ 7 w 26"/>
                    <a:gd name="T13" fmla="*/ 38 h 100"/>
                    <a:gd name="T14" fmla="*/ 4 w 26"/>
                    <a:gd name="T15" fmla="*/ 25 h 100"/>
                    <a:gd name="T16" fmla="*/ 2 w 26"/>
                    <a:gd name="T17" fmla="*/ 11 h 100"/>
                    <a:gd name="T18" fmla="*/ 0 w 26"/>
                    <a:gd name="T19" fmla="*/ 0 h 100"/>
                    <a:gd name="T20" fmla="*/ 11 w 26"/>
                    <a:gd name="T21" fmla="*/ 4 h 100"/>
                    <a:gd name="T22" fmla="*/ 14 w 26"/>
                    <a:gd name="T23" fmla="*/ 6 h 100"/>
                    <a:gd name="T24" fmla="*/ 16 w 26"/>
                    <a:gd name="T25" fmla="*/ 13 h 100"/>
                    <a:gd name="T26" fmla="*/ 17 w 26"/>
                    <a:gd name="T27" fmla="*/ 25 h 100"/>
                    <a:gd name="T28" fmla="*/ 21 w 26"/>
                    <a:gd name="T29" fmla="*/ 26 h 100"/>
                    <a:gd name="T30" fmla="*/ 23 w 26"/>
                    <a:gd name="T31" fmla="*/ 36 h 100"/>
                    <a:gd name="T32" fmla="*/ 24 w 26"/>
                    <a:gd name="T33" fmla="*/ 45 h 100"/>
                    <a:gd name="T34" fmla="*/ 24 w 26"/>
                    <a:gd name="T35" fmla="*/ 55 h 100"/>
                    <a:gd name="T36" fmla="*/ 26 w 26"/>
                    <a:gd name="T37" fmla="*/ 62 h 100"/>
                    <a:gd name="T38" fmla="*/ 26 w 26"/>
                    <a:gd name="T39" fmla="*/ 72 h 100"/>
                    <a:gd name="T40" fmla="*/ 26 w 26"/>
                    <a:gd name="T41" fmla="*/ 79 h 100"/>
                    <a:gd name="T42" fmla="*/ 26 w 26"/>
                    <a:gd name="T43" fmla="*/ 89 h 100"/>
                    <a:gd name="T44" fmla="*/ 26 w 26"/>
                    <a:gd name="T45" fmla="*/ 98 h 100"/>
                    <a:gd name="T46" fmla="*/ 26 w 26"/>
                    <a:gd name="T47" fmla="*/ 100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6" h="100">
                      <a:moveTo>
                        <a:pt x="26" y="100"/>
                      </a:moveTo>
                      <a:lnTo>
                        <a:pt x="24" y="100"/>
                      </a:lnTo>
                      <a:lnTo>
                        <a:pt x="19" y="87"/>
                      </a:lnTo>
                      <a:lnTo>
                        <a:pt x="16" y="75"/>
                      </a:lnTo>
                      <a:lnTo>
                        <a:pt x="12" y="62"/>
                      </a:lnTo>
                      <a:lnTo>
                        <a:pt x="11" y="49"/>
                      </a:lnTo>
                      <a:lnTo>
                        <a:pt x="7" y="38"/>
                      </a:lnTo>
                      <a:lnTo>
                        <a:pt x="4" y="25"/>
                      </a:lnTo>
                      <a:lnTo>
                        <a:pt x="2" y="11"/>
                      </a:ln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14" y="6"/>
                      </a:lnTo>
                      <a:lnTo>
                        <a:pt x="16" y="13"/>
                      </a:lnTo>
                      <a:lnTo>
                        <a:pt x="17" y="25"/>
                      </a:lnTo>
                      <a:lnTo>
                        <a:pt x="21" y="26"/>
                      </a:lnTo>
                      <a:lnTo>
                        <a:pt x="23" y="36"/>
                      </a:lnTo>
                      <a:lnTo>
                        <a:pt x="24" y="45"/>
                      </a:lnTo>
                      <a:lnTo>
                        <a:pt x="24" y="55"/>
                      </a:lnTo>
                      <a:lnTo>
                        <a:pt x="26" y="62"/>
                      </a:lnTo>
                      <a:lnTo>
                        <a:pt x="26" y="72"/>
                      </a:lnTo>
                      <a:lnTo>
                        <a:pt x="26" y="79"/>
                      </a:lnTo>
                      <a:lnTo>
                        <a:pt x="26" y="89"/>
                      </a:lnTo>
                      <a:lnTo>
                        <a:pt x="26" y="98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DE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9" name="Freeform 5830"/>
                <p:cNvSpPr>
                  <a:spLocks/>
                </p:cNvSpPr>
                <p:nvPr/>
              </p:nvSpPr>
              <p:spPr bwMode="auto">
                <a:xfrm>
                  <a:off x="3238" y="1731"/>
                  <a:ext cx="26" cy="100"/>
                </a:xfrm>
                <a:custGeom>
                  <a:avLst/>
                  <a:gdLst>
                    <a:gd name="T0" fmla="*/ 26 w 26"/>
                    <a:gd name="T1" fmla="*/ 100 h 100"/>
                    <a:gd name="T2" fmla="*/ 24 w 26"/>
                    <a:gd name="T3" fmla="*/ 100 h 100"/>
                    <a:gd name="T4" fmla="*/ 19 w 26"/>
                    <a:gd name="T5" fmla="*/ 87 h 100"/>
                    <a:gd name="T6" fmla="*/ 16 w 26"/>
                    <a:gd name="T7" fmla="*/ 75 h 100"/>
                    <a:gd name="T8" fmla="*/ 12 w 26"/>
                    <a:gd name="T9" fmla="*/ 62 h 100"/>
                    <a:gd name="T10" fmla="*/ 11 w 26"/>
                    <a:gd name="T11" fmla="*/ 49 h 100"/>
                    <a:gd name="T12" fmla="*/ 7 w 26"/>
                    <a:gd name="T13" fmla="*/ 38 h 100"/>
                    <a:gd name="T14" fmla="*/ 4 w 26"/>
                    <a:gd name="T15" fmla="*/ 25 h 100"/>
                    <a:gd name="T16" fmla="*/ 2 w 26"/>
                    <a:gd name="T17" fmla="*/ 11 h 100"/>
                    <a:gd name="T18" fmla="*/ 0 w 26"/>
                    <a:gd name="T19" fmla="*/ 0 h 100"/>
                    <a:gd name="T20" fmla="*/ 11 w 26"/>
                    <a:gd name="T21" fmla="*/ 4 h 100"/>
                    <a:gd name="T22" fmla="*/ 14 w 26"/>
                    <a:gd name="T23" fmla="*/ 6 h 100"/>
                    <a:gd name="T24" fmla="*/ 16 w 26"/>
                    <a:gd name="T25" fmla="*/ 13 h 100"/>
                    <a:gd name="T26" fmla="*/ 17 w 26"/>
                    <a:gd name="T27" fmla="*/ 25 h 100"/>
                    <a:gd name="T28" fmla="*/ 21 w 26"/>
                    <a:gd name="T29" fmla="*/ 26 h 100"/>
                    <a:gd name="T30" fmla="*/ 23 w 26"/>
                    <a:gd name="T31" fmla="*/ 36 h 100"/>
                    <a:gd name="T32" fmla="*/ 24 w 26"/>
                    <a:gd name="T33" fmla="*/ 45 h 100"/>
                    <a:gd name="T34" fmla="*/ 24 w 26"/>
                    <a:gd name="T35" fmla="*/ 55 h 100"/>
                    <a:gd name="T36" fmla="*/ 26 w 26"/>
                    <a:gd name="T37" fmla="*/ 62 h 100"/>
                    <a:gd name="T38" fmla="*/ 26 w 26"/>
                    <a:gd name="T39" fmla="*/ 72 h 100"/>
                    <a:gd name="T40" fmla="*/ 26 w 26"/>
                    <a:gd name="T41" fmla="*/ 79 h 100"/>
                    <a:gd name="T42" fmla="*/ 26 w 26"/>
                    <a:gd name="T43" fmla="*/ 89 h 100"/>
                    <a:gd name="T44" fmla="*/ 26 w 26"/>
                    <a:gd name="T45" fmla="*/ 98 h 100"/>
                    <a:gd name="T46" fmla="*/ 26 w 26"/>
                    <a:gd name="T47" fmla="*/ 100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6" h="100">
                      <a:moveTo>
                        <a:pt x="26" y="100"/>
                      </a:moveTo>
                      <a:lnTo>
                        <a:pt x="24" y="100"/>
                      </a:lnTo>
                      <a:lnTo>
                        <a:pt x="19" y="87"/>
                      </a:lnTo>
                      <a:lnTo>
                        <a:pt x="16" y="75"/>
                      </a:lnTo>
                      <a:lnTo>
                        <a:pt x="12" y="62"/>
                      </a:lnTo>
                      <a:lnTo>
                        <a:pt x="11" y="49"/>
                      </a:lnTo>
                      <a:lnTo>
                        <a:pt x="7" y="38"/>
                      </a:lnTo>
                      <a:lnTo>
                        <a:pt x="4" y="25"/>
                      </a:lnTo>
                      <a:lnTo>
                        <a:pt x="2" y="11"/>
                      </a:ln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14" y="6"/>
                      </a:lnTo>
                      <a:lnTo>
                        <a:pt x="16" y="13"/>
                      </a:lnTo>
                      <a:lnTo>
                        <a:pt x="17" y="25"/>
                      </a:lnTo>
                      <a:lnTo>
                        <a:pt x="21" y="26"/>
                      </a:lnTo>
                      <a:lnTo>
                        <a:pt x="23" y="36"/>
                      </a:lnTo>
                      <a:lnTo>
                        <a:pt x="24" y="45"/>
                      </a:lnTo>
                      <a:lnTo>
                        <a:pt x="24" y="55"/>
                      </a:lnTo>
                      <a:lnTo>
                        <a:pt x="26" y="62"/>
                      </a:lnTo>
                      <a:lnTo>
                        <a:pt x="26" y="72"/>
                      </a:lnTo>
                      <a:lnTo>
                        <a:pt x="26" y="79"/>
                      </a:lnTo>
                      <a:lnTo>
                        <a:pt x="26" y="89"/>
                      </a:lnTo>
                      <a:lnTo>
                        <a:pt x="26" y="98"/>
                      </a:lnTo>
                      <a:lnTo>
                        <a:pt x="26" y="100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0" name="Freeform 5831"/>
                <p:cNvSpPr>
                  <a:spLocks/>
                </p:cNvSpPr>
                <p:nvPr/>
              </p:nvSpPr>
              <p:spPr bwMode="auto">
                <a:xfrm>
                  <a:off x="3190" y="1455"/>
                  <a:ext cx="72" cy="43"/>
                </a:xfrm>
                <a:custGeom>
                  <a:avLst/>
                  <a:gdLst>
                    <a:gd name="T0" fmla="*/ 72 w 72"/>
                    <a:gd name="T1" fmla="*/ 19 h 43"/>
                    <a:gd name="T2" fmla="*/ 67 w 72"/>
                    <a:gd name="T3" fmla="*/ 19 h 43"/>
                    <a:gd name="T4" fmla="*/ 57 w 72"/>
                    <a:gd name="T5" fmla="*/ 26 h 43"/>
                    <a:gd name="T6" fmla="*/ 52 w 72"/>
                    <a:gd name="T7" fmla="*/ 30 h 43"/>
                    <a:gd name="T8" fmla="*/ 45 w 72"/>
                    <a:gd name="T9" fmla="*/ 30 h 43"/>
                    <a:gd name="T10" fmla="*/ 24 w 72"/>
                    <a:gd name="T11" fmla="*/ 43 h 43"/>
                    <a:gd name="T12" fmla="*/ 9 w 72"/>
                    <a:gd name="T13" fmla="*/ 34 h 43"/>
                    <a:gd name="T14" fmla="*/ 0 w 72"/>
                    <a:gd name="T15" fmla="*/ 28 h 43"/>
                    <a:gd name="T16" fmla="*/ 9 w 72"/>
                    <a:gd name="T17" fmla="*/ 26 h 43"/>
                    <a:gd name="T18" fmla="*/ 10 w 72"/>
                    <a:gd name="T19" fmla="*/ 24 h 43"/>
                    <a:gd name="T20" fmla="*/ 34 w 72"/>
                    <a:gd name="T21" fmla="*/ 17 h 43"/>
                    <a:gd name="T22" fmla="*/ 36 w 72"/>
                    <a:gd name="T23" fmla="*/ 15 h 43"/>
                    <a:gd name="T24" fmla="*/ 50 w 72"/>
                    <a:gd name="T25" fmla="*/ 0 h 43"/>
                    <a:gd name="T26" fmla="*/ 55 w 72"/>
                    <a:gd name="T27" fmla="*/ 0 h 43"/>
                    <a:gd name="T28" fmla="*/ 60 w 72"/>
                    <a:gd name="T29" fmla="*/ 4 h 43"/>
                    <a:gd name="T30" fmla="*/ 65 w 72"/>
                    <a:gd name="T31" fmla="*/ 6 h 43"/>
                    <a:gd name="T32" fmla="*/ 72 w 72"/>
                    <a:gd name="T33" fmla="*/ 15 h 43"/>
                    <a:gd name="T34" fmla="*/ 72 w 72"/>
                    <a:gd name="T35" fmla="*/ 19 h 4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2" h="43">
                      <a:moveTo>
                        <a:pt x="72" y="19"/>
                      </a:moveTo>
                      <a:lnTo>
                        <a:pt x="67" y="19"/>
                      </a:lnTo>
                      <a:lnTo>
                        <a:pt x="57" y="26"/>
                      </a:lnTo>
                      <a:lnTo>
                        <a:pt x="52" y="30"/>
                      </a:lnTo>
                      <a:lnTo>
                        <a:pt x="45" y="30"/>
                      </a:lnTo>
                      <a:lnTo>
                        <a:pt x="24" y="43"/>
                      </a:lnTo>
                      <a:lnTo>
                        <a:pt x="9" y="34"/>
                      </a:lnTo>
                      <a:lnTo>
                        <a:pt x="0" y="28"/>
                      </a:lnTo>
                      <a:lnTo>
                        <a:pt x="9" y="26"/>
                      </a:lnTo>
                      <a:lnTo>
                        <a:pt x="10" y="24"/>
                      </a:lnTo>
                      <a:lnTo>
                        <a:pt x="34" y="17"/>
                      </a:lnTo>
                      <a:lnTo>
                        <a:pt x="36" y="15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60" y="4"/>
                      </a:lnTo>
                      <a:lnTo>
                        <a:pt x="65" y="6"/>
                      </a:lnTo>
                      <a:lnTo>
                        <a:pt x="72" y="15"/>
                      </a:lnTo>
                      <a:lnTo>
                        <a:pt x="72" y="19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1" name="Freeform 5832"/>
                <p:cNvSpPr>
                  <a:spLocks/>
                </p:cNvSpPr>
                <p:nvPr/>
              </p:nvSpPr>
              <p:spPr bwMode="auto">
                <a:xfrm>
                  <a:off x="3190" y="1455"/>
                  <a:ext cx="72" cy="43"/>
                </a:xfrm>
                <a:custGeom>
                  <a:avLst/>
                  <a:gdLst>
                    <a:gd name="T0" fmla="*/ 72 w 72"/>
                    <a:gd name="T1" fmla="*/ 19 h 43"/>
                    <a:gd name="T2" fmla="*/ 67 w 72"/>
                    <a:gd name="T3" fmla="*/ 19 h 43"/>
                    <a:gd name="T4" fmla="*/ 57 w 72"/>
                    <a:gd name="T5" fmla="*/ 26 h 43"/>
                    <a:gd name="T6" fmla="*/ 52 w 72"/>
                    <a:gd name="T7" fmla="*/ 30 h 43"/>
                    <a:gd name="T8" fmla="*/ 45 w 72"/>
                    <a:gd name="T9" fmla="*/ 30 h 43"/>
                    <a:gd name="T10" fmla="*/ 24 w 72"/>
                    <a:gd name="T11" fmla="*/ 43 h 43"/>
                    <a:gd name="T12" fmla="*/ 9 w 72"/>
                    <a:gd name="T13" fmla="*/ 34 h 43"/>
                    <a:gd name="T14" fmla="*/ 0 w 72"/>
                    <a:gd name="T15" fmla="*/ 28 h 43"/>
                    <a:gd name="T16" fmla="*/ 9 w 72"/>
                    <a:gd name="T17" fmla="*/ 26 h 43"/>
                    <a:gd name="T18" fmla="*/ 10 w 72"/>
                    <a:gd name="T19" fmla="*/ 24 h 43"/>
                    <a:gd name="T20" fmla="*/ 34 w 72"/>
                    <a:gd name="T21" fmla="*/ 17 h 43"/>
                    <a:gd name="T22" fmla="*/ 36 w 72"/>
                    <a:gd name="T23" fmla="*/ 15 h 43"/>
                    <a:gd name="T24" fmla="*/ 50 w 72"/>
                    <a:gd name="T25" fmla="*/ 0 h 43"/>
                    <a:gd name="T26" fmla="*/ 55 w 72"/>
                    <a:gd name="T27" fmla="*/ 0 h 43"/>
                    <a:gd name="T28" fmla="*/ 60 w 72"/>
                    <a:gd name="T29" fmla="*/ 4 h 43"/>
                    <a:gd name="T30" fmla="*/ 65 w 72"/>
                    <a:gd name="T31" fmla="*/ 6 h 43"/>
                    <a:gd name="T32" fmla="*/ 72 w 72"/>
                    <a:gd name="T33" fmla="*/ 15 h 43"/>
                    <a:gd name="T34" fmla="*/ 72 w 72"/>
                    <a:gd name="T35" fmla="*/ 19 h 4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2" h="43">
                      <a:moveTo>
                        <a:pt x="72" y="19"/>
                      </a:moveTo>
                      <a:lnTo>
                        <a:pt x="67" y="19"/>
                      </a:lnTo>
                      <a:lnTo>
                        <a:pt x="57" y="26"/>
                      </a:lnTo>
                      <a:lnTo>
                        <a:pt x="52" y="30"/>
                      </a:lnTo>
                      <a:lnTo>
                        <a:pt x="45" y="30"/>
                      </a:lnTo>
                      <a:lnTo>
                        <a:pt x="24" y="43"/>
                      </a:lnTo>
                      <a:lnTo>
                        <a:pt x="9" y="34"/>
                      </a:lnTo>
                      <a:lnTo>
                        <a:pt x="0" y="28"/>
                      </a:lnTo>
                      <a:lnTo>
                        <a:pt x="9" y="26"/>
                      </a:lnTo>
                      <a:lnTo>
                        <a:pt x="10" y="24"/>
                      </a:lnTo>
                      <a:lnTo>
                        <a:pt x="34" y="17"/>
                      </a:lnTo>
                      <a:lnTo>
                        <a:pt x="36" y="15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60" y="4"/>
                      </a:lnTo>
                      <a:lnTo>
                        <a:pt x="65" y="6"/>
                      </a:lnTo>
                      <a:lnTo>
                        <a:pt x="72" y="15"/>
                      </a:lnTo>
                      <a:lnTo>
                        <a:pt x="72" y="19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2" name="Freeform 5833"/>
                <p:cNvSpPr>
                  <a:spLocks/>
                </p:cNvSpPr>
                <p:nvPr/>
              </p:nvSpPr>
              <p:spPr bwMode="auto">
                <a:xfrm>
                  <a:off x="3252" y="1368"/>
                  <a:ext cx="12" cy="23"/>
                </a:xfrm>
                <a:custGeom>
                  <a:avLst/>
                  <a:gdLst>
                    <a:gd name="T0" fmla="*/ 12 w 12"/>
                    <a:gd name="T1" fmla="*/ 19 h 23"/>
                    <a:gd name="T2" fmla="*/ 2 w 12"/>
                    <a:gd name="T3" fmla="*/ 23 h 23"/>
                    <a:gd name="T4" fmla="*/ 0 w 12"/>
                    <a:gd name="T5" fmla="*/ 10 h 23"/>
                    <a:gd name="T6" fmla="*/ 2 w 12"/>
                    <a:gd name="T7" fmla="*/ 0 h 23"/>
                    <a:gd name="T8" fmla="*/ 12 w 12"/>
                    <a:gd name="T9" fmla="*/ 6 h 23"/>
                    <a:gd name="T10" fmla="*/ 12 w 12"/>
                    <a:gd name="T11" fmla="*/ 19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23">
                      <a:moveTo>
                        <a:pt x="12" y="19"/>
                      </a:moveTo>
                      <a:lnTo>
                        <a:pt x="2" y="23"/>
                      </a:lnTo>
                      <a:lnTo>
                        <a:pt x="0" y="10"/>
                      </a:lnTo>
                      <a:lnTo>
                        <a:pt x="2" y="0"/>
                      </a:lnTo>
                      <a:lnTo>
                        <a:pt x="12" y="6"/>
                      </a:lnTo>
                      <a:lnTo>
                        <a:pt x="12" y="19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3" name="Freeform 5834"/>
                <p:cNvSpPr>
                  <a:spLocks/>
                </p:cNvSpPr>
                <p:nvPr/>
              </p:nvSpPr>
              <p:spPr bwMode="auto">
                <a:xfrm>
                  <a:off x="3245" y="1318"/>
                  <a:ext cx="17" cy="30"/>
                </a:xfrm>
                <a:custGeom>
                  <a:avLst/>
                  <a:gdLst>
                    <a:gd name="T0" fmla="*/ 17 w 17"/>
                    <a:gd name="T1" fmla="*/ 18 h 30"/>
                    <a:gd name="T2" fmla="*/ 10 w 17"/>
                    <a:gd name="T3" fmla="*/ 30 h 30"/>
                    <a:gd name="T4" fmla="*/ 0 w 17"/>
                    <a:gd name="T5" fmla="*/ 20 h 30"/>
                    <a:gd name="T6" fmla="*/ 2 w 17"/>
                    <a:gd name="T7" fmla="*/ 11 h 30"/>
                    <a:gd name="T8" fmla="*/ 7 w 17"/>
                    <a:gd name="T9" fmla="*/ 0 h 30"/>
                    <a:gd name="T10" fmla="*/ 14 w 17"/>
                    <a:gd name="T11" fmla="*/ 3 h 30"/>
                    <a:gd name="T12" fmla="*/ 17 w 17"/>
                    <a:gd name="T13" fmla="*/ 18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30">
                      <a:moveTo>
                        <a:pt x="17" y="18"/>
                      </a:moveTo>
                      <a:lnTo>
                        <a:pt x="10" y="30"/>
                      </a:lnTo>
                      <a:lnTo>
                        <a:pt x="0" y="20"/>
                      </a:lnTo>
                      <a:lnTo>
                        <a:pt x="2" y="11"/>
                      </a:lnTo>
                      <a:lnTo>
                        <a:pt x="7" y="0"/>
                      </a:lnTo>
                      <a:lnTo>
                        <a:pt x="14" y="3"/>
                      </a:lnTo>
                      <a:lnTo>
                        <a:pt x="17" y="18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4" name="Freeform 5835"/>
                <p:cNvSpPr>
                  <a:spLocks/>
                </p:cNvSpPr>
                <p:nvPr/>
              </p:nvSpPr>
              <p:spPr bwMode="auto">
                <a:xfrm>
                  <a:off x="3233" y="1340"/>
                  <a:ext cx="22" cy="28"/>
                </a:xfrm>
                <a:custGeom>
                  <a:avLst/>
                  <a:gdLst>
                    <a:gd name="T0" fmla="*/ 22 w 22"/>
                    <a:gd name="T1" fmla="*/ 12 h 28"/>
                    <a:gd name="T2" fmla="*/ 19 w 22"/>
                    <a:gd name="T3" fmla="*/ 27 h 28"/>
                    <a:gd name="T4" fmla="*/ 14 w 22"/>
                    <a:gd name="T5" fmla="*/ 28 h 28"/>
                    <a:gd name="T6" fmla="*/ 0 w 22"/>
                    <a:gd name="T7" fmla="*/ 25 h 28"/>
                    <a:gd name="T8" fmla="*/ 3 w 22"/>
                    <a:gd name="T9" fmla="*/ 10 h 28"/>
                    <a:gd name="T10" fmla="*/ 7 w 22"/>
                    <a:gd name="T11" fmla="*/ 0 h 28"/>
                    <a:gd name="T12" fmla="*/ 17 w 22"/>
                    <a:gd name="T13" fmla="*/ 6 h 28"/>
                    <a:gd name="T14" fmla="*/ 22 w 22"/>
                    <a:gd name="T15" fmla="*/ 12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28">
                      <a:moveTo>
                        <a:pt x="22" y="12"/>
                      </a:moveTo>
                      <a:lnTo>
                        <a:pt x="19" y="27"/>
                      </a:lnTo>
                      <a:lnTo>
                        <a:pt x="14" y="28"/>
                      </a:lnTo>
                      <a:lnTo>
                        <a:pt x="0" y="25"/>
                      </a:lnTo>
                      <a:lnTo>
                        <a:pt x="3" y="10"/>
                      </a:lnTo>
                      <a:lnTo>
                        <a:pt x="7" y="0"/>
                      </a:lnTo>
                      <a:lnTo>
                        <a:pt x="17" y="6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5" name="Freeform 5836"/>
                <p:cNvSpPr>
                  <a:spLocks/>
                </p:cNvSpPr>
                <p:nvPr/>
              </p:nvSpPr>
              <p:spPr bwMode="auto">
                <a:xfrm>
                  <a:off x="3240" y="1389"/>
                  <a:ext cx="12" cy="30"/>
                </a:xfrm>
                <a:custGeom>
                  <a:avLst/>
                  <a:gdLst>
                    <a:gd name="T0" fmla="*/ 12 w 12"/>
                    <a:gd name="T1" fmla="*/ 13 h 30"/>
                    <a:gd name="T2" fmla="*/ 9 w 12"/>
                    <a:gd name="T3" fmla="*/ 30 h 30"/>
                    <a:gd name="T4" fmla="*/ 0 w 12"/>
                    <a:gd name="T5" fmla="*/ 8 h 30"/>
                    <a:gd name="T6" fmla="*/ 10 w 12"/>
                    <a:gd name="T7" fmla="*/ 0 h 30"/>
                    <a:gd name="T8" fmla="*/ 12 w 12"/>
                    <a:gd name="T9" fmla="*/ 13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30">
                      <a:moveTo>
                        <a:pt x="12" y="13"/>
                      </a:moveTo>
                      <a:lnTo>
                        <a:pt x="9" y="30"/>
                      </a:lnTo>
                      <a:lnTo>
                        <a:pt x="0" y="8"/>
                      </a:lnTo>
                      <a:lnTo>
                        <a:pt x="10" y="0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6" name="Freeform 5837"/>
                <p:cNvSpPr>
                  <a:spLocks/>
                </p:cNvSpPr>
                <p:nvPr/>
              </p:nvSpPr>
              <p:spPr bwMode="auto">
                <a:xfrm>
                  <a:off x="3173" y="1521"/>
                  <a:ext cx="77" cy="64"/>
                </a:xfrm>
                <a:custGeom>
                  <a:avLst/>
                  <a:gdLst>
                    <a:gd name="T0" fmla="*/ 77 w 77"/>
                    <a:gd name="T1" fmla="*/ 18 h 64"/>
                    <a:gd name="T2" fmla="*/ 77 w 77"/>
                    <a:gd name="T3" fmla="*/ 22 h 64"/>
                    <a:gd name="T4" fmla="*/ 76 w 77"/>
                    <a:gd name="T5" fmla="*/ 28 h 64"/>
                    <a:gd name="T6" fmla="*/ 72 w 77"/>
                    <a:gd name="T7" fmla="*/ 34 h 64"/>
                    <a:gd name="T8" fmla="*/ 69 w 77"/>
                    <a:gd name="T9" fmla="*/ 39 h 64"/>
                    <a:gd name="T10" fmla="*/ 65 w 77"/>
                    <a:gd name="T11" fmla="*/ 45 h 64"/>
                    <a:gd name="T12" fmla="*/ 60 w 77"/>
                    <a:gd name="T13" fmla="*/ 50 h 64"/>
                    <a:gd name="T14" fmla="*/ 55 w 77"/>
                    <a:gd name="T15" fmla="*/ 54 h 64"/>
                    <a:gd name="T16" fmla="*/ 50 w 77"/>
                    <a:gd name="T17" fmla="*/ 58 h 64"/>
                    <a:gd name="T18" fmla="*/ 45 w 77"/>
                    <a:gd name="T19" fmla="*/ 60 h 64"/>
                    <a:gd name="T20" fmla="*/ 39 w 77"/>
                    <a:gd name="T21" fmla="*/ 62 h 64"/>
                    <a:gd name="T22" fmla="*/ 34 w 77"/>
                    <a:gd name="T23" fmla="*/ 64 h 64"/>
                    <a:gd name="T24" fmla="*/ 29 w 77"/>
                    <a:gd name="T25" fmla="*/ 64 h 64"/>
                    <a:gd name="T26" fmla="*/ 22 w 77"/>
                    <a:gd name="T27" fmla="*/ 62 h 64"/>
                    <a:gd name="T28" fmla="*/ 17 w 77"/>
                    <a:gd name="T29" fmla="*/ 62 h 64"/>
                    <a:gd name="T30" fmla="*/ 12 w 77"/>
                    <a:gd name="T31" fmla="*/ 60 h 64"/>
                    <a:gd name="T32" fmla="*/ 7 w 77"/>
                    <a:gd name="T33" fmla="*/ 58 h 64"/>
                    <a:gd name="T34" fmla="*/ 1 w 77"/>
                    <a:gd name="T35" fmla="*/ 52 h 64"/>
                    <a:gd name="T36" fmla="*/ 0 w 77"/>
                    <a:gd name="T37" fmla="*/ 45 h 64"/>
                    <a:gd name="T38" fmla="*/ 7 w 77"/>
                    <a:gd name="T39" fmla="*/ 30 h 64"/>
                    <a:gd name="T40" fmla="*/ 12 w 77"/>
                    <a:gd name="T41" fmla="*/ 24 h 64"/>
                    <a:gd name="T42" fmla="*/ 17 w 77"/>
                    <a:gd name="T43" fmla="*/ 20 h 64"/>
                    <a:gd name="T44" fmla="*/ 22 w 77"/>
                    <a:gd name="T45" fmla="*/ 17 h 64"/>
                    <a:gd name="T46" fmla="*/ 27 w 77"/>
                    <a:gd name="T47" fmla="*/ 13 h 64"/>
                    <a:gd name="T48" fmla="*/ 32 w 77"/>
                    <a:gd name="T49" fmla="*/ 11 h 64"/>
                    <a:gd name="T50" fmla="*/ 38 w 77"/>
                    <a:gd name="T51" fmla="*/ 7 h 64"/>
                    <a:gd name="T52" fmla="*/ 43 w 77"/>
                    <a:gd name="T53" fmla="*/ 5 h 64"/>
                    <a:gd name="T54" fmla="*/ 46 w 77"/>
                    <a:gd name="T55" fmla="*/ 3 h 64"/>
                    <a:gd name="T56" fmla="*/ 58 w 77"/>
                    <a:gd name="T57" fmla="*/ 0 h 64"/>
                    <a:gd name="T58" fmla="*/ 45 w 77"/>
                    <a:gd name="T59" fmla="*/ 32 h 64"/>
                    <a:gd name="T60" fmla="*/ 41 w 77"/>
                    <a:gd name="T61" fmla="*/ 34 h 64"/>
                    <a:gd name="T62" fmla="*/ 41 w 77"/>
                    <a:gd name="T63" fmla="*/ 35 h 64"/>
                    <a:gd name="T64" fmla="*/ 45 w 77"/>
                    <a:gd name="T65" fmla="*/ 35 h 64"/>
                    <a:gd name="T66" fmla="*/ 48 w 77"/>
                    <a:gd name="T67" fmla="*/ 32 h 64"/>
                    <a:gd name="T68" fmla="*/ 51 w 77"/>
                    <a:gd name="T69" fmla="*/ 28 h 64"/>
                    <a:gd name="T70" fmla="*/ 55 w 77"/>
                    <a:gd name="T71" fmla="*/ 24 h 64"/>
                    <a:gd name="T72" fmla="*/ 57 w 77"/>
                    <a:gd name="T73" fmla="*/ 20 h 64"/>
                    <a:gd name="T74" fmla="*/ 58 w 77"/>
                    <a:gd name="T75" fmla="*/ 15 h 64"/>
                    <a:gd name="T76" fmla="*/ 60 w 77"/>
                    <a:gd name="T77" fmla="*/ 11 h 64"/>
                    <a:gd name="T78" fmla="*/ 62 w 77"/>
                    <a:gd name="T79" fmla="*/ 7 h 64"/>
                    <a:gd name="T80" fmla="*/ 63 w 77"/>
                    <a:gd name="T81" fmla="*/ 3 h 64"/>
                    <a:gd name="T82" fmla="*/ 67 w 77"/>
                    <a:gd name="T83" fmla="*/ 2 h 64"/>
                    <a:gd name="T84" fmla="*/ 74 w 77"/>
                    <a:gd name="T85" fmla="*/ 7 h 64"/>
                    <a:gd name="T86" fmla="*/ 77 w 77"/>
                    <a:gd name="T87" fmla="*/ 18 h 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77" h="64">
                      <a:moveTo>
                        <a:pt x="77" y="18"/>
                      </a:moveTo>
                      <a:lnTo>
                        <a:pt x="77" y="22"/>
                      </a:lnTo>
                      <a:lnTo>
                        <a:pt x="76" y="28"/>
                      </a:lnTo>
                      <a:lnTo>
                        <a:pt x="72" y="34"/>
                      </a:lnTo>
                      <a:lnTo>
                        <a:pt x="69" y="39"/>
                      </a:lnTo>
                      <a:lnTo>
                        <a:pt x="65" y="45"/>
                      </a:lnTo>
                      <a:lnTo>
                        <a:pt x="60" y="50"/>
                      </a:lnTo>
                      <a:lnTo>
                        <a:pt x="55" y="54"/>
                      </a:lnTo>
                      <a:lnTo>
                        <a:pt x="50" y="58"/>
                      </a:lnTo>
                      <a:lnTo>
                        <a:pt x="45" y="60"/>
                      </a:lnTo>
                      <a:lnTo>
                        <a:pt x="39" y="62"/>
                      </a:lnTo>
                      <a:lnTo>
                        <a:pt x="34" y="64"/>
                      </a:lnTo>
                      <a:lnTo>
                        <a:pt x="29" y="64"/>
                      </a:lnTo>
                      <a:lnTo>
                        <a:pt x="22" y="62"/>
                      </a:lnTo>
                      <a:lnTo>
                        <a:pt x="17" y="62"/>
                      </a:lnTo>
                      <a:lnTo>
                        <a:pt x="12" y="60"/>
                      </a:lnTo>
                      <a:lnTo>
                        <a:pt x="7" y="58"/>
                      </a:lnTo>
                      <a:lnTo>
                        <a:pt x="1" y="52"/>
                      </a:lnTo>
                      <a:lnTo>
                        <a:pt x="0" y="45"/>
                      </a:lnTo>
                      <a:lnTo>
                        <a:pt x="7" y="30"/>
                      </a:lnTo>
                      <a:lnTo>
                        <a:pt x="12" y="24"/>
                      </a:lnTo>
                      <a:lnTo>
                        <a:pt x="17" y="20"/>
                      </a:lnTo>
                      <a:lnTo>
                        <a:pt x="22" y="17"/>
                      </a:lnTo>
                      <a:lnTo>
                        <a:pt x="27" y="13"/>
                      </a:lnTo>
                      <a:lnTo>
                        <a:pt x="32" y="11"/>
                      </a:lnTo>
                      <a:lnTo>
                        <a:pt x="38" y="7"/>
                      </a:lnTo>
                      <a:lnTo>
                        <a:pt x="43" y="5"/>
                      </a:lnTo>
                      <a:lnTo>
                        <a:pt x="46" y="3"/>
                      </a:lnTo>
                      <a:lnTo>
                        <a:pt x="58" y="0"/>
                      </a:lnTo>
                      <a:lnTo>
                        <a:pt x="45" y="32"/>
                      </a:lnTo>
                      <a:lnTo>
                        <a:pt x="41" y="34"/>
                      </a:lnTo>
                      <a:lnTo>
                        <a:pt x="41" y="35"/>
                      </a:lnTo>
                      <a:lnTo>
                        <a:pt x="45" y="35"/>
                      </a:lnTo>
                      <a:lnTo>
                        <a:pt x="48" y="32"/>
                      </a:lnTo>
                      <a:lnTo>
                        <a:pt x="51" y="28"/>
                      </a:lnTo>
                      <a:lnTo>
                        <a:pt x="55" y="24"/>
                      </a:lnTo>
                      <a:lnTo>
                        <a:pt x="57" y="20"/>
                      </a:lnTo>
                      <a:lnTo>
                        <a:pt x="58" y="15"/>
                      </a:lnTo>
                      <a:lnTo>
                        <a:pt x="60" y="11"/>
                      </a:lnTo>
                      <a:lnTo>
                        <a:pt x="62" y="7"/>
                      </a:lnTo>
                      <a:lnTo>
                        <a:pt x="63" y="3"/>
                      </a:lnTo>
                      <a:lnTo>
                        <a:pt x="67" y="2"/>
                      </a:lnTo>
                      <a:lnTo>
                        <a:pt x="74" y="7"/>
                      </a:lnTo>
                      <a:lnTo>
                        <a:pt x="77" y="18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7" name="Freeform 5838"/>
                <p:cNvSpPr>
                  <a:spLocks/>
                </p:cNvSpPr>
                <p:nvPr/>
              </p:nvSpPr>
              <p:spPr bwMode="auto">
                <a:xfrm>
                  <a:off x="3231" y="1367"/>
                  <a:ext cx="19" cy="26"/>
                </a:xfrm>
                <a:custGeom>
                  <a:avLst/>
                  <a:gdLst>
                    <a:gd name="T0" fmla="*/ 16 w 19"/>
                    <a:gd name="T1" fmla="*/ 18 h 26"/>
                    <a:gd name="T2" fmla="*/ 11 w 19"/>
                    <a:gd name="T3" fmla="*/ 26 h 26"/>
                    <a:gd name="T4" fmla="*/ 2 w 19"/>
                    <a:gd name="T5" fmla="*/ 16 h 26"/>
                    <a:gd name="T6" fmla="*/ 0 w 19"/>
                    <a:gd name="T7" fmla="*/ 9 h 26"/>
                    <a:gd name="T8" fmla="*/ 4 w 19"/>
                    <a:gd name="T9" fmla="*/ 0 h 26"/>
                    <a:gd name="T10" fmla="*/ 19 w 19"/>
                    <a:gd name="T11" fmla="*/ 3 h 26"/>
                    <a:gd name="T12" fmla="*/ 16 w 19"/>
                    <a:gd name="T13" fmla="*/ 11 h 26"/>
                    <a:gd name="T14" fmla="*/ 16 w 19"/>
                    <a:gd name="T15" fmla="*/ 18 h 2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" h="26">
                      <a:moveTo>
                        <a:pt x="16" y="18"/>
                      </a:moveTo>
                      <a:lnTo>
                        <a:pt x="11" y="26"/>
                      </a:lnTo>
                      <a:lnTo>
                        <a:pt x="2" y="16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19" y="3"/>
                      </a:lnTo>
                      <a:lnTo>
                        <a:pt x="16" y="11"/>
                      </a:lnTo>
                      <a:lnTo>
                        <a:pt x="16" y="18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8" name="Freeform 5839"/>
                <p:cNvSpPr>
                  <a:spLocks/>
                </p:cNvSpPr>
                <p:nvPr/>
              </p:nvSpPr>
              <p:spPr bwMode="auto">
                <a:xfrm>
                  <a:off x="3205" y="1491"/>
                  <a:ext cx="37" cy="35"/>
                </a:xfrm>
                <a:custGeom>
                  <a:avLst/>
                  <a:gdLst>
                    <a:gd name="T0" fmla="*/ 35 w 37"/>
                    <a:gd name="T1" fmla="*/ 3 h 35"/>
                    <a:gd name="T2" fmla="*/ 28 w 37"/>
                    <a:gd name="T3" fmla="*/ 24 h 35"/>
                    <a:gd name="T4" fmla="*/ 23 w 37"/>
                    <a:gd name="T5" fmla="*/ 26 h 35"/>
                    <a:gd name="T6" fmla="*/ 0 w 37"/>
                    <a:gd name="T7" fmla="*/ 35 h 35"/>
                    <a:gd name="T8" fmla="*/ 9 w 37"/>
                    <a:gd name="T9" fmla="*/ 20 h 35"/>
                    <a:gd name="T10" fmla="*/ 11 w 37"/>
                    <a:gd name="T11" fmla="*/ 11 h 35"/>
                    <a:gd name="T12" fmla="*/ 21 w 37"/>
                    <a:gd name="T13" fmla="*/ 5 h 35"/>
                    <a:gd name="T14" fmla="*/ 28 w 37"/>
                    <a:gd name="T15" fmla="*/ 1 h 35"/>
                    <a:gd name="T16" fmla="*/ 37 w 37"/>
                    <a:gd name="T17" fmla="*/ 0 h 35"/>
                    <a:gd name="T18" fmla="*/ 35 w 37"/>
                    <a:gd name="T19" fmla="*/ 3 h 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35">
                      <a:moveTo>
                        <a:pt x="35" y="3"/>
                      </a:moveTo>
                      <a:lnTo>
                        <a:pt x="28" y="24"/>
                      </a:lnTo>
                      <a:lnTo>
                        <a:pt x="23" y="26"/>
                      </a:lnTo>
                      <a:lnTo>
                        <a:pt x="0" y="35"/>
                      </a:lnTo>
                      <a:lnTo>
                        <a:pt x="9" y="20"/>
                      </a:lnTo>
                      <a:lnTo>
                        <a:pt x="11" y="11"/>
                      </a:lnTo>
                      <a:lnTo>
                        <a:pt x="21" y="5"/>
                      </a:lnTo>
                      <a:lnTo>
                        <a:pt x="28" y="1"/>
                      </a:lnTo>
                      <a:lnTo>
                        <a:pt x="37" y="0"/>
                      </a:lnTo>
                      <a:lnTo>
                        <a:pt x="35" y="3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9" name="Freeform 5840"/>
                <p:cNvSpPr>
                  <a:spLocks/>
                </p:cNvSpPr>
                <p:nvPr/>
              </p:nvSpPr>
              <p:spPr bwMode="auto">
                <a:xfrm>
                  <a:off x="3205" y="1491"/>
                  <a:ext cx="37" cy="35"/>
                </a:xfrm>
                <a:custGeom>
                  <a:avLst/>
                  <a:gdLst>
                    <a:gd name="T0" fmla="*/ 35 w 37"/>
                    <a:gd name="T1" fmla="*/ 3 h 35"/>
                    <a:gd name="T2" fmla="*/ 28 w 37"/>
                    <a:gd name="T3" fmla="*/ 24 h 35"/>
                    <a:gd name="T4" fmla="*/ 23 w 37"/>
                    <a:gd name="T5" fmla="*/ 26 h 35"/>
                    <a:gd name="T6" fmla="*/ 0 w 37"/>
                    <a:gd name="T7" fmla="*/ 35 h 35"/>
                    <a:gd name="T8" fmla="*/ 9 w 37"/>
                    <a:gd name="T9" fmla="*/ 20 h 35"/>
                    <a:gd name="T10" fmla="*/ 11 w 37"/>
                    <a:gd name="T11" fmla="*/ 11 h 35"/>
                    <a:gd name="T12" fmla="*/ 21 w 37"/>
                    <a:gd name="T13" fmla="*/ 5 h 35"/>
                    <a:gd name="T14" fmla="*/ 28 w 37"/>
                    <a:gd name="T15" fmla="*/ 1 h 35"/>
                    <a:gd name="T16" fmla="*/ 37 w 37"/>
                    <a:gd name="T17" fmla="*/ 0 h 35"/>
                    <a:gd name="T18" fmla="*/ 35 w 37"/>
                    <a:gd name="T19" fmla="*/ 3 h 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35">
                      <a:moveTo>
                        <a:pt x="35" y="3"/>
                      </a:moveTo>
                      <a:lnTo>
                        <a:pt x="28" y="24"/>
                      </a:lnTo>
                      <a:lnTo>
                        <a:pt x="23" y="26"/>
                      </a:lnTo>
                      <a:lnTo>
                        <a:pt x="0" y="35"/>
                      </a:lnTo>
                      <a:lnTo>
                        <a:pt x="9" y="20"/>
                      </a:lnTo>
                      <a:lnTo>
                        <a:pt x="11" y="11"/>
                      </a:lnTo>
                      <a:lnTo>
                        <a:pt x="21" y="5"/>
                      </a:lnTo>
                      <a:lnTo>
                        <a:pt x="28" y="1"/>
                      </a:lnTo>
                      <a:lnTo>
                        <a:pt x="37" y="0"/>
                      </a:lnTo>
                      <a:lnTo>
                        <a:pt x="35" y="3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0" name="Freeform 5841"/>
                <p:cNvSpPr>
                  <a:spLocks/>
                </p:cNvSpPr>
                <p:nvPr/>
              </p:nvSpPr>
              <p:spPr bwMode="auto">
                <a:xfrm>
                  <a:off x="3142" y="1410"/>
                  <a:ext cx="94" cy="67"/>
                </a:xfrm>
                <a:custGeom>
                  <a:avLst/>
                  <a:gdLst>
                    <a:gd name="T0" fmla="*/ 93 w 94"/>
                    <a:gd name="T1" fmla="*/ 37 h 67"/>
                    <a:gd name="T2" fmla="*/ 76 w 94"/>
                    <a:gd name="T3" fmla="*/ 35 h 67"/>
                    <a:gd name="T4" fmla="*/ 63 w 94"/>
                    <a:gd name="T5" fmla="*/ 34 h 67"/>
                    <a:gd name="T6" fmla="*/ 46 w 94"/>
                    <a:gd name="T7" fmla="*/ 24 h 67"/>
                    <a:gd name="T8" fmla="*/ 60 w 94"/>
                    <a:gd name="T9" fmla="*/ 35 h 67"/>
                    <a:gd name="T10" fmla="*/ 93 w 94"/>
                    <a:gd name="T11" fmla="*/ 43 h 67"/>
                    <a:gd name="T12" fmla="*/ 82 w 94"/>
                    <a:gd name="T13" fmla="*/ 56 h 67"/>
                    <a:gd name="T14" fmla="*/ 58 w 94"/>
                    <a:gd name="T15" fmla="*/ 66 h 67"/>
                    <a:gd name="T16" fmla="*/ 53 w 94"/>
                    <a:gd name="T17" fmla="*/ 67 h 67"/>
                    <a:gd name="T18" fmla="*/ 46 w 94"/>
                    <a:gd name="T19" fmla="*/ 67 h 67"/>
                    <a:gd name="T20" fmla="*/ 41 w 94"/>
                    <a:gd name="T21" fmla="*/ 67 h 67"/>
                    <a:gd name="T22" fmla="*/ 36 w 94"/>
                    <a:gd name="T23" fmla="*/ 67 h 67"/>
                    <a:gd name="T24" fmla="*/ 31 w 94"/>
                    <a:gd name="T25" fmla="*/ 66 h 67"/>
                    <a:gd name="T26" fmla="*/ 26 w 94"/>
                    <a:gd name="T27" fmla="*/ 66 h 67"/>
                    <a:gd name="T28" fmla="*/ 22 w 94"/>
                    <a:gd name="T29" fmla="*/ 62 h 67"/>
                    <a:gd name="T30" fmla="*/ 17 w 94"/>
                    <a:gd name="T31" fmla="*/ 60 h 67"/>
                    <a:gd name="T32" fmla="*/ 12 w 94"/>
                    <a:gd name="T33" fmla="*/ 56 h 67"/>
                    <a:gd name="T34" fmla="*/ 8 w 94"/>
                    <a:gd name="T35" fmla="*/ 52 h 67"/>
                    <a:gd name="T36" fmla="*/ 3 w 94"/>
                    <a:gd name="T37" fmla="*/ 47 h 67"/>
                    <a:gd name="T38" fmla="*/ 1 w 94"/>
                    <a:gd name="T39" fmla="*/ 39 h 67"/>
                    <a:gd name="T40" fmla="*/ 1 w 94"/>
                    <a:gd name="T41" fmla="*/ 35 h 67"/>
                    <a:gd name="T42" fmla="*/ 0 w 94"/>
                    <a:gd name="T43" fmla="*/ 30 h 67"/>
                    <a:gd name="T44" fmla="*/ 0 w 94"/>
                    <a:gd name="T45" fmla="*/ 26 h 67"/>
                    <a:gd name="T46" fmla="*/ 1 w 94"/>
                    <a:gd name="T47" fmla="*/ 22 h 67"/>
                    <a:gd name="T48" fmla="*/ 1 w 94"/>
                    <a:gd name="T49" fmla="*/ 19 h 67"/>
                    <a:gd name="T50" fmla="*/ 3 w 94"/>
                    <a:gd name="T51" fmla="*/ 15 h 67"/>
                    <a:gd name="T52" fmla="*/ 5 w 94"/>
                    <a:gd name="T53" fmla="*/ 9 h 67"/>
                    <a:gd name="T54" fmla="*/ 8 w 94"/>
                    <a:gd name="T55" fmla="*/ 5 h 67"/>
                    <a:gd name="T56" fmla="*/ 17 w 94"/>
                    <a:gd name="T57" fmla="*/ 0 h 67"/>
                    <a:gd name="T58" fmla="*/ 19 w 94"/>
                    <a:gd name="T59" fmla="*/ 0 h 67"/>
                    <a:gd name="T60" fmla="*/ 50 w 94"/>
                    <a:gd name="T61" fmla="*/ 2 h 67"/>
                    <a:gd name="T62" fmla="*/ 60 w 94"/>
                    <a:gd name="T63" fmla="*/ 9 h 67"/>
                    <a:gd name="T64" fmla="*/ 65 w 94"/>
                    <a:gd name="T65" fmla="*/ 9 h 67"/>
                    <a:gd name="T66" fmla="*/ 69 w 94"/>
                    <a:gd name="T67" fmla="*/ 11 h 67"/>
                    <a:gd name="T68" fmla="*/ 74 w 94"/>
                    <a:gd name="T69" fmla="*/ 13 h 67"/>
                    <a:gd name="T70" fmla="*/ 79 w 94"/>
                    <a:gd name="T71" fmla="*/ 17 h 67"/>
                    <a:gd name="T72" fmla="*/ 82 w 94"/>
                    <a:gd name="T73" fmla="*/ 20 h 67"/>
                    <a:gd name="T74" fmla="*/ 88 w 94"/>
                    <a:gd name="T75" fmla="*/ 26 h 67"/>
                    <a:gd name="T76" fmla="*/ 91 w 94"/>
                    <a:gd name="T77" fmla="*/ 30 h 67"/>
                    <a:gd name="T78" fmla="*/ 94 w 94"/>
                    <a:gd name="T79" fmla="*/ 35 h 67"/>
                    <a:gd name="T80" fmla="*/ 93 w 94"/>
                    <a:gd name="T81" fmla="*/ 37 h 6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94" h="67">
                      <a:moveTo>
                        <a:pt x="93" y="37"/>
                      </a:moveTo>
                      <a:lnTo>
                        <a:pt x="76" y="35"/>
                      </a:lnTo>
                      <a:lnTo>
                        <a:pt x="63" y="34"/>
                      </a:lnTo>
                      <a:lnTo>
                        <a:pt x="46" y="24"/>
                      </a:lnTo>
                      <a:lnTo>
                        <a:pt x="60" y="35"/>
                      </a:lnTo>
                      <a:lnTo>
                        <a:pt x="93" y="43"/>
                      </a:lnTo>
                      <a:lnTo>
                        <a:pt x="82" y="56"/>
                      </a:lnTo>
                      <a:lnTo>
                        <a:pt x="58" y="66"/>
                      </a:lnTo>
                      <a:lnTo>
                        <a:pt x="53" y="67"/>
                      </a:lnTo>
                      <a:lnTo>
                        <a:pt x="46" y="67"/>
                      </a:lnTo>
                      <a:lnTo>
                        <a:pt x="41" y="67"/>
                      </a:lnTo>
                      <a:lnTo>
                        <a:pt x="36" y="67"/>
                      </a:lnTo>
                      <a:lnTo>
                        <a:pt x="31" y="66"/>
                      </a:lnTo>
                      <a:lnTo>
                        <a:pt x="26" y="66"/>
                      </a:lnTo>
                      <a:lnTo>
                        <a:pt x="22" y="62"/>
                      </a:lnTo>
                      <a:lnTo>
                        <a:pt x="17" y="60"/>
                      </a:lnTo>
                      <a:lnTo>
                        <a:pt x="12" y="56"/>
                      </a:lnTo>
                      <a:lnTo>
                        <a:pt x="8" y="52"/>
                      </a:lnTo>
                      <a:lnTo>
                        <a:pt x="3" y="47"/>
                      </a:lnTo>
                      <a:lnTo>
                        <a:pt x="1" y="39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3" y="15"/>
                      </a:lnTo>
                      <a:lnTo>
                        <a:pt x="5" y="9"/>
                      </a:lnTo>
                      <a:lnTo>
                        <a:pt x="8" y="5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50" y="2"/>
                      </a:lnTo>
                      <a:lnTo>
                        <a:pt x="60" y="9"/>
                      </a:lnTo>
                      <a:lnTo>
                        <a:pt x="65" y="9"/>
                      </a:lnTo>
                      <a:lnTo>
                        <a:pt x="69" y="11"/>
                      </a:lnTo>
                      <a:lnTo>
                        <a:pt x="74" y="13"/>
                      </a:lnTo>
                      <a:lnTo>
                        <a:pt x="79" y="17"/>
                      </a:lnTo>
                      <a:lnTo>
                        <a:pt x="82" y="20"/>
                      </a:lnTo>
                      <a:lnTo>
                        <a:pt x="88" y="26"/>
                      </a:lnTo>
                      <a:lnTo>
                        <a:pt x="91" y="30"/>
                      </a:lnTo>
                      <a:lnTo>
                        <a:pt x="94" y="35"/>
                      </a:lnTo>
                      <a:lnTo>
                        <a:pt x="93" y="37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1" name="Freeform 5842"/>
                <p:cNvSpPr>
                  <a:spLocks/>
                </p:cNvSpPr>
                <p:nvPr/>
              </p:nvSpPr>
              <p:spPr bwMode="auto">
                <a:xfrm>
                  <a:off x="3145" y="1720"/>
                  <a:ext cx="66" cy="60"/>
                </a:xfrm>
                <a:custGeom>
                  <a:avLst/>
                  <a:gdLst>
                    <a:gd name="T0" fmla="*/ 64 w 66"/>
                    <a:gd name="T1" fmla="*/ 30 h 60"/>
                    <a:gd name="T2" fmla="*/ 54 w 66"/>
                    <a:gd name="T3" fmla="*/ 49 h 60"/>
                    <a:gd name="T4" fmla="*/ 40 w 66"/>
                    <a:gd name="T5" fmla="*/ 58 h 60"/>
                    <a:gd name="T6" fmla="*/ 33 w 66"/>
                    <a:gd name="T7" fmla="*/ 60 h 60"/>
                    <a:gd name="T8" fmla="*/ 0 w 66"/>
                    <a:gd name="T9" fmla="*/ 51 h 60"/>
                    <a:gd name="T10" fmla="*/ 0 w 66"/>
                    <a:gd name="T11" fmla="*/ 22 h 60"/>
                    <a:gd name="T12" fmla="*/ 11 w 66"/>
                    <a:gd name="T13" fmla="*/ 9 h 60"/>
                    <a:gd name="T14" fmla="*/ 28 w 66"/>
                    <a:gd name="T15" fmla="*/ 0 h 60"/>
                    <a:gd name="T16" fmla="*/ 43 w 66"/>
                    <a:gd name="T17" fmla="*/ 0 h 60"/>
                    <a:gd name="T18" fmla="*/ 62 w 66"/>
                    <a:gd name="T19" fmla="*/ 11 h 60"/>
                    <a:gd name="T20" fmla="*/ 62 w 66"/>
                    <a:gd name="T21" fmla="*/ 15 h 60"/>
                    <a:gd name="T22" fmla="*/ 45 w 66"/>
                    <a:gd name="T23" fmla="*/ 17 h 60"/>
                    <a:gd name="T24" fmla="*/ 38 w 66"/>
                    <a:gd name="T25" fmla="*/ 22 h 60"/>
                    <a:gd name="T26" fmla="*/ 40 w 66"/>
                    <a:gd name="T27" fmla="*/ 26 h 60"/>
                    <a:gd name="T28" fmla="*/ 47 w 66"/>
                    <a:gd name="T29" fmla="*/ 21 h 60"/>
                    <a:gd name="T30" fmla="*/ 66 w 66"/>
                    <a:gd name="T31" fmla="*/ 22 h 60"/>
                    <a:gd name="T32" fmla="*/ 64 w 66"/>
                    <a:gd name="T33" fmla="*/ 30 h 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6" h="60">
                      <a:moveTo>
                        <a:pt x="64" y="30"/>
                      </a:moveTo>
                      <a:lnTo>
                        <a:pt x="54" y="49"/>
                      </a:lnTo>
                      <a:lnTo>
                        <a:pt x="40" y="58"/>
                      </a:lnTo>
                      <a:lnTo>
                        <a:pt x="33" y="60"/>
                      </a:lnTo>
                      <a:lnTo>
                        <a:pt x="0" y="51"/>
                      </a:lnTo>
                      <a:lnTo>
                        <a:pt x="0" y="22"/>
                      </a:lnTo>
                      <a:lnTo>
                        <a:pt x="11" y="9"/>
                      </a:lnTo>
                      <a:lnTo>
                        <a:pt x="28" y="0"/>
                      </a:lnTo>
                      <a:lnTo>
                        <a:pt x="43" y="0"/>
                      </a:lnTo>
                      <a:lnTo>
                        <a:pt x="62" y="11"/>
                      </a:lnTo>
                      <a:lnTo>
                        <a:pt x="62" y="15"/>
                      </a:lnTo>
                      <a:lnTo>
                        <a:pt x="45" y="17"/>
                      </a:lnTo>
                      <a:lnTo>
                        <a:pt x="38" y="22"/>
                      </a:lnTo>
                      <a:lnTo>
                        <a:pt x="40" y="26"/>
                      </a:lnTo>
                      <a:lnTo>
                        <a:pt x="47" y="21"/>
                      </a:lnTo>
                      <a:lnTo>
                        <a:pt x="66" y="22"/>
                      </a:lnTo>
                      <a:lnTo>
                        <a:pt x="64" y="30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2" name="Freeform 5843"/>
                <p:cNvSpPr>
                  <a:spLocks/>
                </p:cNvSpPr>
                <p:nvPr/>
              </p:nvSpPr>
              <p:spPr bwMode="auto">
                <a:xfrm>
                  <a:off x="3116" y="1483"/>
                  <a:ext cx="93" cy="53"/>
                </a:xfrm>
                <a:custGeom>
                  <a:avLst/>
                  <a:gdLst>
                    <a:gd name="T0" fmla="*/ 93 w 93"/>
                    <a:gd name="T1" fmla="*/ 30 h 53"/>
                    <a:gd name="T2" fmla="*/ 84 w 93"/>
                    <a:gd name="T3" fmla="*/ 40 h 53"/>
                    <a:gd name="T4" fmla="*/ 81 w 93"/>
                    <a:gd name="T5" fmla="*/ 43 h 53"/>
                    <a:gd name="T6" fmla="*/ 79 w 93"/>
                    <a:gd name="T7" fmla="*/ 45 h 53"/>
                    <a:gd name="T8" fmla="*/ 76 w 93"/>
                    <a:gd name="T9" fmla="*/ 47 h 53"/>
                    <a:gd name="T10" fmla="*/ 72 w 93"/>
                    <a:gd name="T11" fmla="*/ 49 h 53"/>
                    <a:gd name="T12" fmla="*/ 71 w 93"/>
                    <a:gd name="T13" fmla="*/ 51 h 53"/>
                    <a:gd name="T14" fmla="*/ 67 w 93"/>
                    <a:gd name="T15" fmla="*/ 51 h 53"/>
                    <a:gd name="T16" fmla="*/ 64 w 93"/>
                    <a:gd name="T17" fmla="*/ 53 h 53"/>
                    <a:gd name="T18" fmla="*/ 62 w 93"/>
                    <a:gd name="T19" fmla="*/ 53 h 53"/>
                    <a:gd name="T20" fmla="*/ 14 w 93"/>
                    <a:gd name="T21" fmla="*/ 53 h 53"/>
                    <a:gd name="T22" fmla="*/ 12 w 93"/>
                    <a:gd name="T23" fmla="*/ 53 h 53"/>
                    <a:gd name="T24" fmla="*/ 10 w 93"/>
                    <a:gd name="T25" fmla="*/ 51 h 53"/>
                    <a:gd name="T26" fmla="*/ 7 w 93"/>
                    <a:gd name="T27" fmla="*/ 49 h 53"/>
                    <a:gd name="T28" fmla="*/ 5 w 93"/>
                    <a:gd name="T29" fmla="*/ 47 h 53"/>
                    <a:gd name="T30" fmla="*/ 3 w 93"/>
                    <a:gd name="T31" fmla="*/ 45 h 53"/>
                    <a:gd name="T32" fmla="*/ 2 w 93"/>
                    <a:gd name="T33" fmla="*/ 43 h 53"/>
                    <a:gd name="T34" fmla="*/ 2 w 93"/>
                    <a:gd name="T35" fmla="*/ 41 h 53"/>
                    <a:gd name="T36" fmla="*/ 0 w 93"/>
                    <a:gd name="T37" fmla="*/ 38 h 53"/>
                    <a:gd name="T38" fmla="*/ 0 w 93"/>
                    <a:gd name="T39" fmla="*/ 34 h 53"/>
                    <a:gd name="T40" fmla="*/ 2 w 93"/>
                    <a:gd name="T41" fmla="*/ 30 h 53"/>
                    <a:gd name="T42" fmla="*/ 2 w 93"/>
                    <a:gd name="T43" fmla="*/ 26 h 53"/>
                    <a:gd name="T44" fmla="*/ 3 w 93"/>
                    <a:gd name="T45" fmla="*/ 23 h 53"/>
                    <a:gd name="T46" fmla="*/ 7 w 93"/>
                    <a:gd name="T47" fmla="*/ 19 h 53"/>
                    <a:gd name="T48" fmla="*/ 9 w 93"/>
                    <a:gd name="T49" fmla="*/ 15 h 53"/>
                    <a:gd name="T50" fmla="*/ 12 w 93"/>
                    <a:gd name="T51" fmla="*/ 11 h 53"/>
                    <a:gd name="T52" fmla="*/ 15 w 93"/>
                    <a:gd name="T53" fmla="*/ 8 h 53"/>
                    <a:gd name="T54" fmla="*/ 24 w 93"/>
                    <a:gd name="T55" fmla="*/ 4 h 53"/>
                    <a:gd name="T56" fmla="*/ 33 w 93"/>
                    <a:gd name="T57" fmla="*/ 2 h 53"/>
                    <a:gd name="T58" fmla="*/ 41 w 93"/>
                    <a:gd name="T59" fmla="*/ 0 h 53"/>
                    <a:gd name="T60" fmla="*/ 50 w 93"/>
                    <a:gd name="T61" fmla="*/ 0 h 53"/>
                    <a:gd name="T62" fmla="*/ 58 w 93"/>
                    <a:gd name="T63" fmla="*/ 2 h 53"/>
                    <a:gd name="T64" fmla="*/ 67 w 93"/>
                    <a:gd name="T65" fmla="*/ 6 h 53"/>
                    <a:gd name="T66" fmla="*/ 76 w 93"/>
                    <a:gd name="T67" fmla="*/ 9 h 53"/>
                    <a:gd name="T68" fmla="*/ 84 w 93"/>
                    <a:gd name="T69" fmla="*/ 13 h 53"/>
                    <a:gd name="T70" fmla="*/ 88 w 93"/>
                    <a:gd name="T71" fmla="*/ 17 h 53"/>
                    <a:gd name="T72" fmla="*/ 83 w 93"/>
                    <a:gd name="T73" fmla="*/ 21 h 53"/>
                    <a:gd name="T74" fmla="*/ 58 w 93"/>
                    <a:gd name="T75" fmla="*/ 23 h 53"/>
                    <a:gd name="T76" fmla="*/ 58 w 93"/>
                    <a:gd name="T77" fmla="*/ 26 h 53"/>
                    <a:gd name="T78" fmla="*/ 84 w 93"/>
                    <a:gd name="T79" fmla="*/ 25 h 53"/>
                    <a:gd name="T80" fmla="*/ 93 w 93"/>
                    <a:gd name="T81" fmla="*/ 23 h 53"/>
                    <a:gd name="T82" fmla="*/ 93 w 93"/>
                    <a:gd name="T83" fmla="*/ 30 h 5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3" h="53">
                      <a:moveTo>
                        <a:pt x="93" y="30"/>
                      </a:moveTo>
                      <a:lnTo>
                        <a:pt x="84" y="40"/>
                      </a:lnTo>
                      <a:lnTo>
                        <a:pt x="81" y="43"/>
                      </a:lnTo>
                      <a:lnTo>
                        <a:pt x="79" y="45"/>
                      </a:lnTo>
                      <a:lnTo>
                        <a:pt x="76" y="47"/>
                      </a:lnTo>
                      <a:lnTo>
                        <a:pt x="72" y="49"/>
                      </a:lnTo>
                      <a:lnTo>
                        <a:pt x="71" y="51"/>
                      </a:lnTo>
                      <a:lnTo>
                        <a:pt x="67" y="51"/>
                      </a:lnTo>
                      <a:lnTo>
                        <a:pt x="64" y="53"/>
                      </a:lnTo>
                      <a:lnTo>
                        <a:pt x="62" y="53"/>
                      </a:lnTo>
                      <a:lnTo>
                        <a:pt x="14" y="53"/>
                      </a:lnTo>
                      <a:lnTo>
                        <a:pt x="12" y="53"/>
                      </a:lnTo>
                      <a:lnTo>
                        <a:pt x="10" y="51"/>
                      </a:lnTo>
                      <a:lnTo>
                        <a:pt x="7" y="49"/>
                      </a:lnTo>
                      <a:lnTo>
                        <a:pt x="5" y="47"/>
                      </a:lnTo>
                      <a:lnTo>
                        <a:pt x="3" y="45"/>
                      </a:lnTo>
                      <a:lnTo>
                        <a:pt x="2" y="43"/>
                      </a:lnTo>
                      <a:lnTo>
                        <a:pt x="2" y="41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2" y="30"/>
                      </a:lnTo>
                      <a:lnTo>
                        <a:pt x="2" y="26"/>
                      </a:lnTo>
                      <a:lnTo>
                        <a:pt x="3" y="23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12" y="11"/>
                      </a:lnTo>
                      <a:lnTo>
                        <a:pt x="15" y="8"/>
                      </a:lnTo>
                      <a:lnTo>
                        <a:pt x="24" y="4"/>
                      </a:lnTo>
                      <a:lnTo>
                        <a:pt x="33" y="2"/>
                      </a:lnTo>
                      <a:lnTo>
                        <a:pt x="41" y="0"/>
                      </a:lnTo>
                      <a:lnTo>
                        <a:pt x="50" y="0"/>
                      </a:lnTo>
                      <a:lnTo>
                        <a:pt x="58" y="2"/>
                      </a:lnTo>
                      <a:lnTo>
                        <a:pt x="67" y="6"/>
                      </a:lnTo>
                      <a:lnTo>
                        <a:pt x="76" y="9"/>
                      </a:lnTo>
                      <a:lnTo>
                        <a:pt x="84" y="13"/>
                      </a:lnTo>
                      <a:lnTo>
                        <a:pt x="88" y="17"/>
                      </a:lnTo>
                      <a:lnTo>
                        <a:pt x="83" y="21"/>
                      </a:lnTo>
                      <a:lnTo>
                        <a:pt x="58" y="23"/>
                      </a:lnTo>
                      <a:lnTo>
                        <a:pt x="58" y="26"/>
                      </a:lnTo>
                      <a:lnTo>
                        <a:pt x="84" y="25"/>
                      </a:lnTo>
                      <a:lnTo>
                        <a:pt x="93" y="23"/>
                      </a:lnTo>
                      <a:lnTo>
                        <a:pt x="93" y="30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3" name="Freeform 5844"/>
                <p:cNvSpPr>
                  <a:spLocks/>
                </p:cNvSpPr>
                <p:nvPr/>
              </p:nvSpPr>
              <p:spPr bwMode="auto">
                <a:xfrm>
                  <a:off x="3109" y="1620"/>
                  <a:ext cx="76" cy="66"/>
                </a:xfrm>
                <a:custGeom>
                  <a:avLst/>
                  <a:gdLst>
                    <a:gd name="T0" fmla="*/ 76 w 76"/>
                    <a:gd name="T1" fmla="*/ 44 h 66"/>
                    <a:gd name="T2" fmla="*/ 65 w 76"/>
                    <a:gd name="T3" fmla="*/ 59 h 66"/>
                    <a:gd name="T4" fmla="*/ 45 w 76"/>
                    <a:gd name="T5" fmla="*/ 66 h 66"/>
                    <a:gd name="T6" fmla="*/ 17 w 76"/>
                    <a:gd name="T7" fmla="*/ 64 h 66"/>
                    <a:gd name="T8" fmla="*/ 12 w 76"/>
                    <a:gd name="T9" fmla="*/ 59 h 66"/>
                    <a:gd name="T10" fmla="*/ 5 w 76"/>
                    <a:gd name="T11" fmla="*/ 55 h 66"/>
                    <a:gd name="T12" fmla="*/ 2 w 76"/>
                    <a:gd name="T13" fmla="*/ 51 h 66"/>
                    <a:gd name="T14" fmla="*/ 0 w 76"/>
                    <a:gd name="T15" fmla="*/ 45 h 66"/>
                    <a:gd name="T16" fmla="*/ 0 w 76"/>
                    <a:gd name="T17" fmla="*/ 42 h 66"/>
                    <a:gd name="T18" fmla="*/ 0 w 76"/>
                    <a:gd name="T19" fmla="*/ 36 h 66"/>
                    <a:gd name="T20" fmla="*/ 2 w 76"/>
                    <a:gd name="T21" fmla="*/ 32 h 66"/>
                    <a:gd name="T22" fmla="*/ 2 w 76"/>
                    <a:gd name="T23" fmla="*/ 27 h 66"/>
                    <a:gd name="T24" fmla="*/ 3 w 76"/>
                    <a:gd name="T25" fmla="*/ 23 h 66"/>
                    <a:gd name="T26" fmla="*/ 5 w 76"/>
                    <a:gd name="T27" fmla="*/ 19 h 66"/>
                    <a:gd name="T28" fmla="*/ 7 w 76"/>
                    <a:gd name="T29" fmla="*/ 15 h 66"/>
                    <a:gd name="T30" fmla="*/ 10 w 76"/>
                    <a:gd name="T31" fmla="*/ 12 h 66"/>
                    <a:gd name="T32" fmla="*/ 12 w 76"/>
                    <a:gd name="T33" fmla="*/ 10 h 66"/>
                    <a:gd name="T34" fmla="*/ 14 w 76"/>
                    <a:gd name="T35" fmla="*/ 8 h 66"/>
                    <a:gd name="T36" fmla="*/ 17 w 76"/>
                    <a:gd name="T37" fmla="*/ 6 h 66"/>
                    <a:gd name="T38" fmla="*/ 19 w 76"/>
                    <a:gd name="T39" fmla="*/ 4 h 66"/>
                    <a:gd name="T40" fmla="*/ 21 w 76"/>
                    <a:gd name="T41" fmla="*/ 2 h 66"/>
                    <a:gd name="T42" fmla="*/ 24 w 76"/>
                    <a:gd name="T43" fmla="*/ 2 h 66"/>
                    <a:gd name="T44" fmla="*/ 28 w 76"/>
                    <a:gd name="T45" fmla="*/ 2 h 66"/>
                    <a:gd name="T46" fmla="*/ 33 w 76"/>
                    <a:gd name="T47" fmla="*/ 0 h 66"/>
                    <a:gd name="T48" fmla="*/ 38 w 76"/>
                    <a:gd name="T49" fmla="*/ 2 h 66"/>
                    <a:gd name="T50" fmla="*/ 43 w 76"/>
                    <a:gd name="T51" fmla="*/ 2 h 66"/>
                    <a:gd name="T52" fmla="*/ 47 w 76"/>
                    <a:gd name="T53" fmla="*/ 4 h 66"/>
                    <a:gd name="T54" fmla="*/ 52 w 76"/>
                    <a:gd name="T55" fmla="*/ 8 h 66"/>
                    <a:gd name="T56" fmla="*/ 55 w 76"/>
                    <a:gd name="T57" fmla="*/ 10 h 66"/>
                    <a:gd name="T58" fmla="*/ 60 w 76"/>
                    <a:gd name="T59" fmla="*/ 12 h 66"/>
                    <a:gd name="T60" fmla="*/ 72 w 76"/>
                    <a:gd name="T61" fmla="*/ 30 h 66"/>
                    <a:gd name="T62" fmla="*/ 40 w 76"/>
                    <a:gd name="T63" fmla="*/ 25 h 66"/>
                    <a:gd name="T64" fmla="*/ 29 w 76"/>
                    <a:gd name="T65" fmla="*/ 28 h 66"/>
                    <a:gd name="T66" fmla="*/ 24 w 76"/>
                    <a:gd name="T67" fmla="*/ 32 h 66"/>
                    <a:gd name="T68" fmla="*/ 31 w 76"/>
                    <a:gd name="T69" fmla="*/ 30 h 66"/>
                    <a:gd name="T70" fmla="*/ 36 w 76"/>
                    <a:gd name="T71" fmla="*/ 28 h 66"/>
                    <a:gd name="T72" fmla="*/ 43 w 76"/>
                    <a:gd name="T73" fmla="*/ 28 h 66"/>
                    <a:gd name="T74" fmla="*/ 50 w 76"/>
                    <a:gd name="T75" fmla="*/ 30 h 66"/>
                    <a:gd name="T76" fmla="*/ 57 w 76"/>
                    <a:gd name="T77" fmla="*/ 32 h 66"/>
                    <a:gd name="T78" fmla="*/ 62 w 76"/>
                    <a:gd name="T79" fmla="*/ 32 h 66"/>
                    <a:gd name="T80" fmla="*/ 69 w 76"/>
                    <a:gd name="T81" fmla="*/ 36 h 66"/>
                    <a:gd name="T82" fmla="*/ 76 w 76"/>
                    <a:gd name="T83" fmla="*/ 36 h 66"/>
                    <a:gd name="T84" fmla="*/ 76 w 76"/>
                    <a:gd name="T85" fmla="*/ 44 h 6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76" h="66">
                      <a:moveTo>
                        <a:pt x="76" y="44"/>
                      </a:moveTo>
                      <a:lnTo>
                        <a:pt x="65" y="59"/>
                      </a:lnTo>
                      <a:lnTo>
                        <a:pt x="45" y="66"/>
                      </a:lnTo>
                      <a:lnTo>
                        <a:pt x="17" y="64"/>
                      </a:lnTo>
                      <a:lnTo>
                        <a:pt x="12" y="59"/>
                      </a:lnTo>
                      <a:lnTo>
                        <a:pt x="5" y="55"/>
                      </a:lnTo>
                      <a:lnTo>
                        <a:pt x="2" y="51"/>
                      </a:lnTo>
                      <a:lnTo>
                        <a:pt x="0" y="45"/>
                      </a:lnTo>
                      <a:lnTo>
                        <a:pt x="0" y="42"/>
                      </a:lnTo>
                      <a:lnTo>
                        <a:pt x="0" y="36"/>
                      </a:lnTo>
                      <a:lnTo>
                        <a:pt x="2" y="32"/>
                      </a:lnTo>
                      <a:lnTo>
                        <a:pt x="2" y="27"/>
                      </a:lnTo>
                      <a:lnTo>
                        <a:pt x="3" y="23"/>
                      </a:lnTo>
                      <a:lnTo>
                        <a:pt x="5" y="19"/>
                      </a:lnTo>
                      <a:lnTo>
                        <a:pt x="7" y="15"/>
                      </a:lnTo>
                      <a:lnTo>
                        <a:pt x="10" y="12"/>
                      </a:lnTo>
                      <a:lnTo>
                        <a:pt x="12" y="10"/>
                      </a:lnTo>
                      <a:lnTo>
                        <a:pt x="14" y="8"/>
                      </a:lnTo>
                      <a:lnTo>
                        <a:pt x="17" y="6"/>
                      </a:lnTo>
                      <a:lnTo>
                        <a:pt x="19" y="4"/>
                      </a:lnTo>
                      <a:lnTo>
                        <a:pt x="21" y="2"/>
                      </a:lnTo>
                      <a:lnTo>
                        <a:pt x="24" y="2"/>
                      </a:lnTo>
                      <a:lnTo>
                        <a:pt x="28" y="2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3" y="2"/>
                      </a:lnTo>
                      <a:lnTo>
                        <a:pt x="47" y="4"/>
                      </a:lnTo>
                      <a:lnTo>
                        <a:pt x="52" y="8"/>
                      </a:lnTo>
                      <a:lnTo>
                        <a:pt x="55" y="10"/>
                      </a:lnTo>
                      <a:lnTo>
                        <a:pt x="60" y="12"/>
                      </a:lnTo>
                      <a:lnTo>
                        <a:pt x="72" y="30"/>
                      </a:lnTo>
                      <a:lnTo>
                        <a:pt x="40" y="25"/>
                      </a:lnTo>
                      <a:lnTo>
                        <a:pt x="29" y="28"/>
                      </a:lnTo>
                      <a:lnTo>
                        <a:pt x="24" y="32"/>
                      </a:lnTo>
                      <a:lnTo>
                        <a:pt x="31" y="30"/>
                      </a:lnTo>
                      <a:lnTo>
                        <a:pt x="36" y="28"/>
                      </a:lnTo>
                      <a:lnTo>
                        <a:pt x="43" y="28"/>
                      </a:lnTo>
                      <a:lnTo>
                        <a:pt x="50" y="30"/>
                      </a:lnTo>
                      <a:lnTo>
                        <a:pt x="57" y="32"/>
                      </a:lnTo>
                      <a:lnTo>
                        <a:pt x="62" y="32"/>
                      </a:lnTo>
                      <a:lnTo>
                        <a:pt x="69" y="36"/>
                      </a:lnTo>
                      <a:lnTo>
                        <a:pt x="76" y="36"/>
                      </a:lnTo>
                      <a:lnTo>
                        <a:pt x="76" y="44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4" name="Freeform 5845"/>
                <p:cNvSpPr>
                  <a:spLocks/>
                </p:cNvSpPr>
                <p:nvPr/>
              </p:nvSpPr>
              <p:spPr bwMode="auto">
                <a:xfrm>
                  <a:off x="3047" y="1551"/>
                  <a:ext cx="105" cy="50"/>
                </a:xfrm>
                <a:custGeom>
                  <a:avLst/>
                  <a:gdLst>
                    <a:gd name="T0" fmla="*/ 105 w 105"/>
                    <a:gd name="T1" fmla="*/ 47 h 50"/>
                    <a:gd name="T2" fmla="*/ 102 w 105"/>
                    <a:gd name="T3" fmla="*/ 47 h 50"/>
                    <a:gd name="T4" fmla="*/ 84 w 105"/>
                    <a:gd name="T5" fmla="*/ 35 h 50"/>
                    <a:gd name="T6" fmla="*/ 50 w 105"/>
                    <a:gd name="T7" fmla="*/ 28 h 50"/>
                    <a:gd name="T8" fmla="*/ 28 w 105"/>
                    <a:gd name="T9" fmla="*/ 28 h 50"/>
                    <a:gd name="T10" fmla="*/ 24 w 105"/>
                    <a:gd name="T11" fmla="*/ 30 h 50"/>
                    <a:gd name="T12" fmla="*/ 16 w 105"/>
                    <a:gd name="T13" fmla="*/ 50 h 50"/>
                    <a:gd name="T14" fmla="*/ 12 w 105"/>
                    <a:gd name="T15" fmla="*/ 50 h 50"/>
                    <a:gd name="T16" fmla="*/ 10 w 105"/>
                    <a:gd name="T17" fmla="*/ 43 h 50"/>
                    <a:gd name="T18" fmla="*/ 5 w 105"/>
                    <a:gd name="T19" fmla="*/ 43 h 50"/>
                    <a:gd name="T20" fmla="*/ 7 w 105"/>
                    <a:gd name="T21" fmla="*/ 32 h 50"/>
                    <a:gd name="T22" fmla="*/ 5 w 105"/>
                    <a:gd name="T23" fmla="*/ 20 h 50"/>
                    <a:gd name="T24" fmla="*/ 2 w 105"/>
                    <a:gd name="T25" fmla="*/ 17 h 50"/>
                    <a:gd name="T26" fmla="*/ 3 w 105"/>
                    <a:gd name="T27" fmla="*/ 9 h 50"/>
                    <a:gd name="T28" fmla="*/ 0 w 105"/>
                    <a:gd name="T29" fmla="*/ 0 h 50"/>
                    <a:gd name="T30" fmla="*/ 12 w 105"/>
                    <a:gd name="T31" fmla="*/ 9 h 50"/>
                    <a:gd name="T32" fmla="*/ 33 w 105"/>
                    <a:gd name="T33" fmla="*/ 17 h 50"/>
                    <a:gd name="T34" fmla="*/ 40 w 105"/>
                    <a:gd name="T35" fmla="*/ 11 h 50"/>
                    <a:gd name="T36" fmla="*/ 45 w 105"/>
                    <a:gd name="T37" fmla="*/ 15 h 50"/>
                    <a:gd name="T38" fmla="*/ 53 w 105"/>
                    <a:gd name="T39" fmla="*/ 17 h 50"/>
                    <a:gd name="T40" fmla="*/ 60 w 105"/>
                    <a:gd name="T41" fmla="*/ 20 h 50"/>
                    <a:gd name="T42" fmla="*/ 69 w 105"/>
                    <a:gd name="T43" fmla="*/ 22 h 50"/>
                    <a:gd name="T44" fmla="*/ 76 w 105"/>
                    <a:gd name="T45" fmla="*/ 26 h 50"/>
                    <a:gd name="T46" fmla="*/ 83 w 105"/>
                    <a:gd name="T47" fmla="*/ 30 h 50"/>
                    <a:gd name="T48" fmla="*/ 91 w 105"/>
                    <a:gd name="T49" fmla="*/ 34 h 50"/>
                    <a:gd name="T50" fmla="*/ 98 w 105"/>
                    <a:gd name="T51" fmla="*/ 39 h 50"/>
                    <a:gd name="T52" fmla="*/ 105 w 105"/>
                    <a:gd name="T53" fmla="*/ 47 h 50"/>
                    <a:gd name="T54" fmla="*/ 105 w 105"/>
                    <a:gd name="T55" fmla="*/ 47 h 5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5" h="50">
                      <a:moveTo>
                        <a:pt x="105" y="47"/>
                      </a:moveTo>
                      <a:lnTo>
                        <a:pt x="102" y="47"/>
                      </a:lnTo>
                      <a:lnTo>
                        <a:pt x="84" y="35"/>
                      </a:lnTo>
                      <a:lnTo>
                        <a:pt x="50" y="28"/>
                      </a:lnTo>
                      <a:lnTo>
                        <a:pt x="28" y="28"/>
                      </a:lnTo>
                      <a:lnTo>
                        <a:pt x="24" y="30"/>
                      </a:lnTo>
                      <a:lnTo>
                        <a:pt x="16" y="50"/>
                      </a:lnTo>
                      <a:lnTo>
                        <a:pt x="12" y="50"/>
                      </a:lnTo>
                      <a:lnTo>
                        <a:pt x="10" y="43"/>
                      </a:lnTo>
                      <a:lnTo>
                        <a:pt x="5" y="43"/>
                      </a:lnTo>
                      <a:lnTo>
                        <a:pt x="7" y="32"/>
                      </a:lnTo>
                      <a:lnTo>
                        <a:pt x="5" y="20"/>
                      </a:lnTo>
                      <a:lnTo>
                        <a:pt x="2" y="17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12" y="9"/>
                      </a:lnTo>
                      <a:lnTo>
                        <a:pt x="33" y="17"/>
                      </a:lnTo>
                      <a:lnTo>
                        <a:pt x="40" y="11"/>
                      </a:lnTo>
                      <a:lnTo>
                        <a:pt x="45" y="15"/>
                      </a:lnTo>
                      <a:lnTo>
                        <a:pt x="53" y="17"/>
                      </a:lnTo>
                      <a:lnTo>
                        <a:pt x="60" y="20"/>
                      </a:lnTo>
                      <a:lnTo>
                        <a:pt x="69" y="22"/>
                      </a:lnTo>
                      <a:lnTo>
                        <a:pt x="76" y="26"/>
                      </a:lnTo>
                      <a:lnTo>
                        <a:pt x="83" y="30"/>
                      </a:lnTo>
                      <a:lnTo>
                        <a:pt x="91" y="34"/>
                      </a:lnTo>
                      <a:lnTo>
                        <a:pt x="98" y="39"/>
                      </a:lnTo>
                      <a:lnTo>
                        <a:pt x="105" y="47"/>
                      </a:lnTo>
                      <a:close/>
                    </a:path>
                  </a:pathLst>
                </a:custGeom>
                <a:solidFill>
                  <a:srgbClr val="5D7F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5" name="Freeform 5846"/>
                <p:cNvSpPr>
                  <a:spLocks/>
                </p:cNvSpPr>
                <p:nvPr/>
              </p:nvSpPr>
              <p:spPr bwMode="auto">
                <a:xfrm>
                  <a:off x="3102" y="1492"/>
                  <a:ext cx="17" cy="38"/>
                </a:xfrm>
                <a:custGeom>
                  <a:avLst/>
                  <a:gdLst>
                    <a:gd name="T0" fmla="*/ 17 w 17"/>
                    <a:gd name="T1" fmla="*/ 4 h 38"/>
                    <a:gd name="T2" fmla="*/ 9 w 17"/>
                    <a:gd name="T3" fmla="*/ 27 h 38"/>
                    <a:gd name="T4" fmla="*/ 9 w 17"/>
                    <a:gd name="T5" fmla="*/ 38 h 38"/>
                    <a:gd name="T6" fmla="*/ 0 w 17"/>
                    <a:gd name="T7" fmla="*/ 32 h 38"/>
                    <a:gd name="T8" fmla="*/ 0 w 17"/>
                    <a:gd name="T9" fmla="*/ 29 h 38"/>
                    <a:gd name="T10" fmla="*/ 7 w 17"/>
                    <a:gd name="T11" fmla="*/ 23 h 38"/>
                    <a:gd name="T12" fmla="*/ 7 w 17"/>
                    <a:gd name="T13" fmla="*/ 19 h 38"/>
                    <a:gd name="T14" fmla="*/ 0 w 17"/>
                    <a:gd name="T15" fmla="*/ 17 h 38"/>
                    <a:gd name="T16" fmla="*/ 0 w 17"/>
                    <a:gd name="T17" fmla="*/ 14 h 38"/>
                    <a:gd name="T18" fmla="*/ 7 w 17"/>
                    <a:gd name="T19" fmla="*/ 2 h 38"/>
                    <a:gd name="T20" fmla="*/ 10 w 17"/>
                    <a:gd name="T21" fmla="*/ 2 h 38"/>
                    <a:gd name="T22" fmla="*/ 17 w 17"/>
                    <a:gd name="T23" fmla="*/ 0 h 38"/>
                    <a:gd name="T24" fmla="*/ 17 w 17"/>
                    <a:gd name="T25" fmla="*/ 4 h 3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38">
                      <a:moveTo>
                        <a:pt x="17" y="4"/>
                      </a:moveTo>
                      <a:lnTo>
                        <a:pt x="9" y="27"/>
                      </a:lnTo>
                      <a:lnTo>
                        <a:pt x="9" y="38"/>
                      </a:lnTo>
                      <a:lnTo>
                        <a:pt x="0" y="32"/>
                      </a:lnTo>
                      <a:lnTo>
                        <a:pt x="0" y="29"/>
                      </a:lnTo>
                      <a:lnTo>
                        <a:pt x="7" y="23"/>
                      </a:lnTo>
                      <a:lnTo>
                        <a:pt x="7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6" name="Freeform 5847"/>
                <p:cNvSpPr>
                  <a:spLocks/>
                </p:cNvSpPr>
                <p:nvPr/>
              </p:nvSpPr>
              <p:spPr bwMode="auto">
                <a:xfrm>
                  <a:off x="3061" y="1402"/>
                  <a:ext cx="45" cy="83"/>
                </a:xfrm>
                <a:custGeom>
                  <a:avLst/>
                  <a:gdLst>
                    <a:gd name="T0" fmla="*/ 45 w 45"/>
                    <a:gd name="T1" fmla="*/ 42 h 83"/>
                    <a:gd name="T2" fmla="*/ 45 w 45"/>
                    <a:gd name="T3" fmla="*/ 47 h 83"/>
                    <a:gd name="T4" fmla="*/ 43 w 45"/>
                    <a:gd name="T5" fmla="*/ 51 h 83"/>
                    <a:gd name="T6" fmla="*/ 43 w 45"/>
                    <a:gd name="T7" fmla="*/ 57 h 83"/>
                    <a:gd name="T8" fmla="*/ 41 w 45"/>
                    <a:gd name="T9" fmla="*/ 62 h 83"/>
                    <a:gd name="T10" fmla="*/ 39 w 45"/>
                    <a:gd name="T11" fmla="*/ 66 h 83"/>
                    <a:gd name="T12" fmla="*/ 38 w 45"/>
                    <a:gd name="T13" fmla="*/ 72 h 83"/>
                    <a:gd name="T14" fmla="*/ 34 w 45"/>
                    <a:gd name="T15" fmla="*/ 77 h 83"/>
                    <a:gd name="T16" fmla="*/ 31 w 45"/>
                    <a:gd name="T17" fmla="*/ 83 h 83"/>
                    <a:gd name="T18" fmla="*/ 19 w 45"/>
                    <a:gd name="T19" fmla="*/ 83 h 83"/>
                    <a:gd name="T20" fmla="*/ 24 w 45"/>
                    <a:gd name="T21" fmla="*/ 51 h 83"/>
                    <a:gd name="T22" fmla="*/ 20 w 45"/>
                    <a:gd name="T23" fmla="*/ 59 h 83"/>
                    <a:gd name="T24" fmla="*/ 15 w 45"/>
                    <a:gd name="T25" fmla="*/ 79 h 83"/>
                    <a:gd name="T26" fmla="*/ 3 w 45"/>
                    <a:gd name="T27" fmla="*/ 64 h 83"/>
                    <a:gd name="T28" fmla="*/ 2 w 45"/>
                    <a:gd name="T29" fmla="*/ 57 h 83"/>
                    <a:gd name="T30" fmla="*/ 0 w 45"/>
                    <a:gd name="T31" fmla="*/ 51 h 83"/>
                    <a:gd name="T32" fmla="*/ 0 w 45"/>
                    <a:gd name="T33" fmla="*/ 43 h 83"/>
                    <a:gd name="T34" fmla="*/ 0 w 45"/>
                    <a:gd name="T35" fmla="*/ 38 h 83"/>
                    <a:gd name="T36" fmla="*/ 2 w 45"/>
                    <a:gd name="T37" fmla="*/ 30 h 83"/>
                    <a:gd name="T38" fmla="*/ 3 w 45"/>
                    <a:gd name="T39" fmla="*/ 23 h 83"/>
                    <a:gd name="T40" fmla="*/ 5 w 45"/>
                    <a:gd name="T41" fmla="*/ 17 h 83"/>
                    <a:gd name="T42" fmla="*/ 8 w 45"/>
                    <a:gd name="T43" fmla="*/ 10 h 83"/>
                    <a:gd name="T44" fmla="*/ 14 w 45"/>
                    <a:gd name="T45" fmla="*/ 4 h 83"/>
                    <a:gd name="T46" fmla="*/ 26 w 45"/>
                    <a:gd name="T47" fmla="*/ 0 h 83"/>
                    <a:gd name="T48" fmla="*/ 39 w 45"/>
                    <a:gd name="T49" fmla="*/ 13 h 83"/>
                    <a:gd name="T50" fmla="*/ 45 w 45"/>
                    <a:gd name="T51" fmla="*/ 42 h 8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5" h="83">
                      <a:moveTo>
                        <a:pt x="45" y="42"/>
                      </a:moveTo>
                      <a:lnTo>
                        <a:pt x="45" y="47"/>
                      </a:lnTo>
                      <a:lnTo>
                        <a:pt x="43" y="51"/>
                      </a:lnTo>
                      <a:lnTo>
                        <a:pt x="43" y="57"/>
                      </a:lnTo>
                      <a:lnTo>
                        <a:pt x="41" y="62"/>
                      </a:lnTo>
                      <a:lnTo>
                        <a:pt x="39" y="66"/>
                      </a:lnTo>
                      <a:lnTo>
                        <a:pt x="38" y="72"/>
                      </a:lnTo>
                      <a:lnTo>
                        <a:pt x="34" y="77"/>
                      </a:lnTo>
                      <a:lnTo>
                        <a:pt x="31" y="83"/>
                      </a:lnTo>
                      <a:lnTo>
                        <a:pt x="19" y="83"/>
                      </a:lnTo>
                      <a:lnTo>
                        <a:pt x="24" y="51"/>
                      </a:lnTo>
                      <a:lnTo>
                        <a:pt x="20" y="59"/>
                      </a:lnTo>
                      <a:lnTo>
                        <a:pt x="15" y="79"/>
                      </a:lnTo>
                      <a:lnTo>
                        <a:pt x="3" y="64"/>
                      </a:lnTo>
                      <a:lnTo>
                        <a:pt x="2" y="57"/>
                      </a:lnTo>
                      <a:lnTo>
                        <a:pt x="0" y="51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2" y="30"/>
                      </a:lnTo>
                      <a:lnTo>
                        <a:pt x="3" y="23"/>
                      </a:lnTo>
                      <a:lnTo>
                        <a:pt x="5" y="17"/>
                      </a:lnTo>
                      <a:lnTo>
                        <a:pt x="8" y="10"/>
                      </a:lnTo>
                      <a:lnTo>
                        <a:pt x="14" y="4"/>
                      </a:lnTo>
                      <a:lnTo>
                        <a:pt x="26" y="0"/>
                      </a:lnTo>
                      <a:lnTo>
                        <a:pt x="39" y="13"/>
                      </a:lnTo>
                      <a:lnTo>
                        <a:pt x="45" y="42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7" name="Freeform 5848"/>
                <p:cNvSpPr>
                  <a:spLocks/>
                </p:cNvSpPr>
                <p:nvPr/>
              </p:nvSpPr>
              <p:spPr bwMode="auto">
                <a:xfrm>
                  <a:off x="3063" y="1472"/>
                  <a:ext cx="13" cy="47"/>
                </a:xfrm>
                <a:custGeom>
                  <a:avLst/>
                  <a:gdLst>
                    <a:gd name="T0" fmla="*/ 12 w 13"/>
                    <a:gd name="T1" fmla="*/ 47 h 47"/>
                    <a:gd name="T2" fmla="*/ 3 w 13"/>
                    <a:gd name="T3" fmla="*/ 43 h 47"/>
                    <a:gd name="T4" fmla="*/ 0 w 13"/>
                    <a:gd name="T5" fmla="*/ 0 h 47"/>
                    <a:gd name="T6" fmla="*/ 10 w 13"/>
                    <a:gd name="T7" fmla="*/ 19 h 47"/>
                    <a:gd name="T8" fmla="*/ 13 w 13"/>
                    <a:gd name="T9" fmla="*/ 24 h 47"/>
                    <a:gd name="T10" fmla="*/ 12 w 13"/>
                    <a:gd name="T11" fmla="*/ 47 h 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47">
                      <a:moveTo>
                        <a:pt x="12" y="47"/>
                      </a:moveTo>
                      <a:lnTo>
                        <a:pt x="3" y="43"/>
                      </a:lnTo>
                      <a:lnTo>
                        <a:pt x="0" y="0"/>
                      </a:lnTo>
                      <a:lnTo>
                        <a:pt x="10" y="19"/>
                      </a:lnTo>
                      <a:lnTo>
                        <a:pt x="13" y="24"/>
                      </a:lnTo>
                      <a:lnTo>
                        <a:pt x="12" y="47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8" name="Freeform 5849"/>
                <p:cNvSpPr>
                  <a:spLocks/>
                </p:cNvSpPr>
                <p:nvPr/>
              </p:nvSpPr>
              <p:spPr bwMode="auto">
                <a:xfrm>
                  <a:off x="3063" y="1472"/>
                  <a:ext cx="13" cy="47"/>
                </a:xfrm>
                <a:custGeom>
                  <a:avLst/>
                  <a:gdLst>
                    <a:gd name="T0" fmla="*/ 12 w 13"/>
                    <a:gd name="T1" fmla="*/ 47 h 47"/>
                    <a:gd name="T2" fmla="*/ 3 w 13"/>
                    <a:gd name="T3" fmla="*/ 43 h 47"/>
                    <a:gd name="T4" fmla="*/ 0 w 13"/>
                    <a:gd name="T5" fmla="*/ 0 h 47"/>
                    <a:gd name="T6" fmla="*/ 10 w 13"/>
                    <a:gd name="T7" fmla="*/ 19 h 47"/>
                    <a:gd name="T8" fmla="*/ 13 w 13"/>
                    <a:gd name="T9" fmla="*/ 24 h 47"/>
                    <a:gd name="T10" fmla="*/ 12 w 13"/>
                    <a:gd name="T11" fmla="*/ 47 h 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47">
                      <a:moveTo>
                        <a:pt x="12" y="47"/>
                      </a:moveTo>
                      <a:lnTo>
                        <a:pt x="3" y="43"/>
                      </a:lnTo>
                      <a:lnTo>
                        <a:pt x="0" y="0"/>
                      </a:lnTo>
                      <a:lnTo>
                        <a:pt x="10" y="19"/>
                      </a:lnTo>
                      <a:lnTo>
                        <a:pt x="13" y="24"/>
                      </a:lnTo>
                      <a:lnTo>
                        <a:pt x="12" y="47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9" name="Freeform 5850"/>
                <p:cNvSpPr>
                  <a:spLocks/>
                </p:cNvSpPr>
                <p:nvPr/>
              </p:nvSpPr>
              <p:spPr bwMode="auto">
                <a:xfrm>
                  <a:off x="3014" y="1447"/>
                  <a:ext cx="47" cy="66"/>
                </a:xfrm>
                <a:custGeom>
                  <a:avLst/>
                  <a:gdLst>
                    <a:gd name="T0" fmla="*/ 47 w 47"/>
                    <a:gd name="T1" fmla="*/ 61 h 66"/>
                    <a:gd name="T2" fmla="*/ 45 w 47"/>
                    <a:gd name="T3" fmla="*/ 61 h 66"/>
                    <a:gd name="T4" fmla="*/ 28 w 47"/>
                    <a:gd name="T5" fmla="*/ 40 h 66"/>
                    <a:gd name="T6" fmla="*/ 28 w 47"/>
                    <a:gd name="T7" fmla="*/ 38 h 66"/>
                    <a:gd name="T8" fmla="*/ 26 w 47"/>
                    <a:gd name="T9" fmla="*/ 34 h 66"/>
                    <a:gd name="T10" fmla="*/ 24 w 47"/>
                    <a:gd name="T11" fmla="*/ 36 h 66"/>
                    <a:gd name="T12" fmla="*/ 40 w 47"/>
                    <a:gd name="T13" fmla="*/ 66 h 66"/>
                    <a:gd name="T14" fmla="*/ 35 w 47"/>
                    <a:gd name="T15" fmla="*/ 64 h 66"/>
                    <a:gd name="T16" fmla="*/ 30 w 47"/>
                    <a:gd name="T17" fmla="*/ 64 h 66"/>
                    <a:gd name="T18" fmla="*/ 24 w 47"/>
                    <a:gd name="T19" fmla="*/ 62 h 66"/>
                    <a:gd name="T20" fmla="*/ 21 w 47"/>
                    <a:gd name="T21" fmla="*/ 59 h 66"/>
                    <a:gd name="T22" fmla="*/ 16 w 47"/>
                    <a:gd name="T23" fmla="*/ 57 h 66"/>
                    <a:gd name="T24" fmla="*/ 12 w 47"/>
                    <a:gd name="T25" fmla="*/ 51 h 66"/>
                    <a:gd name="T26" fmla="*/ 9 w 47"/>
                    <a:gd name="T27" fmla="*/ 47 h 66"/>
                    <a:gd name="T28" fmla="*/ 5 w 47"/>
                    <a:gd name="T29" fmla="*/ 42 h 66"/>
                    <a:gd name="T30" fmla="*/ 4 w 47"/>
                    <a:gd name="T31" fmla="*/ 38 h 66"/>
                    <a:gd name="T32" fmla="*/ 2 w 47"/>
                    <a:gd name="T33" fmla="*/ 32 h 66"/>
                    <a:gd name="T34" fmla="*/ 0 w 47"/>
                    <a:gd name="T35" fmla="*/ 29 h 66"/>
                    <a:gd name="T36" fmla="*/ 0 w 47"/>
                    <a:gd name="T37" fmla="*/ 25 h 66"/>
                    <a:gd name="T38" fmla="*/ 0 w 47"/>
                    <a:gd name="T39" fmla="*/ 19 h 66"/>
                    <a:gd name="T40" fmla="*/ 0 w 47"/>
                    <a:gd name="T41" fmla="*/ 15 h 66"/>
                    <a:gd name="T42" fmla="*/ 2 w 47"/>
                    <a:gd name="T43" fmla="*/ 10 h 66"/>
                    <a:gd name="T44" fmla="*/ 4 w 47"/>
                    <a:gd name="T45" fmla="*/ 6 h 66"/>
                    <a:gd name="T46" fmla="*/ 4 w 47"/>
                    <a:gd name="T47" fmla="*/ 0 h 66"/>
                    <a:gd name="T48" fmla="*/ 11 w 47"/>
                    <a:gd name="T49" fmla="*/ 2 h 66"/>
                    <a:gd name="T50" fmla="*/ 16 w 47"/>
                    <a:gd name="T51" fmla="*/ 4 h 66"/>
                    <a:gd name="T52" fmla="*/ 21 w 47"/>
                    <a:gd name="T53" fmla="*/ 8 h 66"/>
                    <a:gd name="T54" fmla="*/ 26 w 47"/>
                    <a:gd name="T55" fmla="*/ 10 h 66"/>
                    <a:gd name="T56" fmla="*/ 31 w 47"/>
                    <a:gd name="T57" fmla="*/ 14 h 66"/>
                    <a:gd name="T58" fmla="*/ 36 w 47"/>
                    <a:gd name="T59" fmla="*/ 17 h 66"/>
                    <a:gd name="T60" fmla="*/ 40 w 47"/>
                    <a:gd name="T61" fmla="*/ 23 h 66"/>
                    <a:gd name="T62" fmla="*/ 43 w 47"/>
                    <a:gd name="T63" fmla="*/ 30 h 66"/>
                    <a:gd name="T64" fmla="*/ 47 w 47"/>
                    <a:gd name="T65" fmla="*/ 61 h 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47" h="66">
                      <a:moveTo>
                        <a:pt x="47" y="61"/>
                      </a:moveTo>
                      <a:lnTo>
                        <a:pt x="45" y="61"/>
                      </a:lnTo>
                      <a:lnTo>
                        <a:pt x="28" y="40"/>
                      </a:lnTo>
                      <a:lnTo>
                        <a:pt x="28" y="38"/>
                      </a:lnTo>
                      <a:lnTo>
                        <a:pt x="26" y="34"/>
                      </a:lnTo>
                      <a:lnTo>
                        <a:pt x="24" y="36"/>
                      </a:lnTo>
                      <a:lnTo>
                        <a:pt x="40" y="66"/>
                      </a:lnTo>
                      <a:lnTo>
                        <a:pt x="35" y="64"/>
                      </a:lnTo>
                      <a:lnTo>
                        <a:pt x="30" y="64"/>
                      </a:lnTo>
                      <a:lnTo>
                        <a:pt x="24" y="62"/>
                      </a:lnTo>
                      <a:lnTo>
                        <a:pt x="21" y="59"/>
                      </a:lnTo>
                      <a:lnTo>
                        <a:pt x="16" y="57"/>
                      </a:lnTo>
                      <a:lnTo>
                        <a:pt x="12" y="51"/>
                      </a:lnTo>
                      <a:lnTo>
                        <a:pt x="9" y="47"/>
                      </a:lnTo>
                      <a:lnTo>
                        <a:pt x="5" y="42"/>
                      </a:lnTo>
                      <a:lnTo>
                        <a:pt x="4" y="38"/>
                      </a:lnTo>
                      <a:lnTo>
                        <a:pt x="2" y="32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4" y="0"/>
                      </a:lnTo>
                      <a:lnTo>
                        <a:pt x="11" y="2"/>
                      </a:lnTo>
                      <a:lnTo>
                        <a:pt x="16" y="4"/>
                      </a:lnTo>
                      <a:lnTo>
                        <a:pt x="21" y="8"/>
                      </a:lnTo>
                      <a:lnTo>
                        <a:pt x="26" y="10"/>
                      </a:lnTo>
                      <a:lnTo>
                        <a:pt x="31" y="14"/>
                      </a:lnTo>
                      <a:lnTo>
                        <a:pt x="36" y="17"/>
                      </a:lnTo>
                      <a:lnTo>
                        <a:pt x="40" y="23"/>
                      </a:lnTo>
                      <a:lnTo>
                        <a:pt x="43" y="30"/>
                      </a:lnTo>
                      <a:lnTo>
                        <a:pt x="47" y="61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0" name="Freeform 5851"/>
                <p:cNvSpPr>
                  <a:spLocks/>
                </p:cNvSpPr>
                <p:nvPr/>
              </p:nvSpPr>
              <p:spPr bwMode="auto">
                <a:xfrm>
                  <a:off x="3042" y="1600"/>
                  <a:ext cx="15" cy="18"/>
                </a:xfrm>
                <a:custGeom>
                  <a:avLst/>
                  <a:gdLst>
                    <a:gd name="T0" fmla="*/ 15 w 15"/>
                    <a:gd name="T1" fmla="*/ 5 h 18"/>
                    <a:gd name="T2" fmla="*/ 10 w 15"/>
                    <a:gd name="T3" fmla="*/ 15 h 18"/>
                    <a:gd name="T4" fmla="*/ 7 w 15"/>
                    <a:gd name="T5" fmla="*/ 18 h 18"/>
                    <a:gd name="T6" fmla="*/ 3 w 15"/>
                    <a:gd name="T7" fmla="*/ 18 h 18"/>
                    <a:gd name="T8" fmla="*/ 0 w 15"/>
                    <a:gd name="T9" fmla="*/ 7 h 18"/>
                    <a:gd name="T10" fmla="*/ 7 w 15"/>
                    <a:gd name="T11" fmla="*/ 0 h 18"/>
                    <a:gd name="T12" fmla="*/ 10 w 15"/>
                    <a:gd name="T13" fmla="*/ 0 h 18"/>
                    <a:gd name="T14" fmla="*/ 15 w 15"/>
                    <a:gd name="T15" fmla="*/ 5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" h="18">
                      <a:moveTo>
                        <a:pt x="15" y="5"/>
                      </a:moveTo>
                      <a:lnTo>
                        <a:pt x="10" y="15"/>
                      </a:lnTo>
                      <a:lnTo>
                        <a:pt x="7" y="18"/>
                      </a:lnTo>
                      <a:lnTo>
                        <a:pt x="3" y="18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1" name="Freeform 5852"/>
                <p:cNvSpPr>
                  <a:spLocks/>
                </p:cNvSpPr>
                <p:nvPr/>
              </p:nvSpPr>
              <p:spPr bwMode="auto">
                <a:xfrm>
                  <a:off x="3033" y="1579"/>
                  <a:ext cx="17" cy="26"/>
                </a:xfrm>
                <a:custGeom>
                  <a:avLst/>
                  <a:gdLst>
                    <a:gd name="T0" fmla="*/ 17 w 17"/>
                    <a:gd name="T1" fmla="*/ 7 h 26"/>
                    <a:gd name="T2" fmla="*/ 7 w 17"/>
                    <a:gd name="T3" fmla="*/ 26 h 26"/>
                    <a:gd name="T4" fmla="*/ 0 w 17"/>
                    <a:gd name="T5" fmla="*/ 24 h 26"/>
                    <a:gd name="T6" fmla="*/ 14 w 17"/>
                    <a:gd name="T7" fmla="*/ 0 h 26"/>
                    <a:gd name="T8" fmla="*/ 17 w 17"/>
                    <a:gd name="T9" fmla="*/ 7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6">
                      <a:moveTo>
                        <a:pt x="17" y="7"/>
                      </a:moveTo>
                      <a:lnTo>
                        <a:pt x="7" y="26"/>
                      </a:lnTo>
                      <a:lnTo>
                        <a:pt x="0" y="24"/>
                      </a:lnTo>
                      <a:lnTo>
                        <a:pt x="14" y="0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2" name="Freeform 5853"/>
                <p:cNvSpPr>
                  <a:spLocks/>
                </p:cNvSpPr>
                <p:nvPr/>
              </p:nvSpPr>
              <p:spPr bwMode="auto">
                <a:xfrm>
                  <a:off x="3023" y="1571"/>
                  <a:ext cx="24" cy="23"/>
                </a:xfrm>
                <a:custGeom>
                  <a:avLst/>
                  <a:gdLst>
                    <a:gd name="T0" fmla="*/ 24 w 24"/>
                    <a:gd name="T1" fmla="*/ 6 h 23"/>
                    <a:gd name="T2" fmla="*/ 12 w 24"/>
                    <a:gd name="T3" fmla="*/ 23 h 23"/>
                    <a:gd name="T4" fmla="*/ 0 w 24"/>
                    <a:gd name="T5" fmla="*/ 23 h 23"/>
                    <a:gd name="T6" fmla="*/ 3 w 24"/>
                    <a:gd name="T7" fmla="*/ 14 h 23"/>
                    <a:gd name="T8" fmla="*/ 14 w 24"/>
                    <a:gd name="T9" fmla="*/ 2 h 23"/>
                    <a:gd name="T10" fmla="*/ 22 w 24"/>
                    <a:gd name="T11" fmla="*/ 0 h 23"/>
                    <a:gd name="T12" fmla="*/ 24 w 24"/>
                    <a:gd name="T13" fmla="*/ 6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23">
                      <a:moveTo>
                        <a:pt x="24" y="6"/>
                      </a:moveTo>
                      <a:lnTo>
                        <a:pt x="12" y="23"/>
                      </a:lnTo>
                      <a:lnTo>
                        <a:pt x="0" y="23"/>
                      </a:lnTo>
                      <a:lnTo>
                        <a:pt x="3" y="14"/>
                      </a:lnTo>
                      <a:lnTo>
                        <a:pt x="14" y="2"/>
                      </a:lnTo>
                      <a:lnTo>
                        <a:pt x="22" y="0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3" name="Freeform 5854"/>
                <p:cNvSpPr>
                  <a:spLocks/>
                </p:cNvSpPr>
                <p:nvPr/>
              </p:nvSpPr>
              <p:spPr bwMode="auto">
                <a:xfrm>
                  <a:off x="3023" y="1560"/>
                  <a:ext cx="22" cy="21"/>
                </a:xfrm>
                <a:custGeom>
                  <a:avLst/>
                  <a:gdLst>
                    <a:gd name="T0" fmla="*/ 22 w 22"/>
                    <a:gd name="T1" fmla="*/ 2 h 21"/>
                    <a:gd name="T2" fmla="*/ 17 w 22"/>
                    <a:gd name="T3" fmla="*/ 8 h 21"/>
                    <a:gd name="T4" fmla="*/ 12 w 22"/>
                    <a:gd name="T5" fmla="*/ 13 h 21"/>
                    <a:gd name="T6" fmla="*/ 5 w 22"/>
                    <a:gd name="T7" fmla="*/ 21 h 21"/>
                    <a:gd name="T8" fmla="*/ 0 w 22"/>
                    <a:gd name="T9" fmla="*/ 11 h 21"/>
                    <a:gd name="T10" fmla="*/ 3 w 22"/>
                    <a:gd name="T11" fmla="*/ 2 h 21"/>
                    <a:gd name="T12" fmla="*/ 12 w 22"/>
                    <a:gd name="T13" fmla="*/ 0 h 21"/>
                    <a:gd name="T14" fmla="*/ 22 w 22"/>
                    <a:gd name="T15" fmla="*/ 2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21">
                      <a:moveTo>
                        <a:pt x="22" y="2"/>
                      </a:moveTo>
                      <a:lnTo>
                        <a:pt x="17" y="8"/>
                      </a:lnTo>
                      <a:lnTo>
                        <a:pt x="12" y="13"/>
                      </a:lnTo>
                      <a:lnTo>
                        <a:pt x="5" y="21"/>
                      </a:lnTo>
                      <a:lnTo>
                        <a:pt x="0" y="11"/>
                      </a:lnTo>
                      <a:lnTo>
                        <a:pt x="3" y="2"/>
                      </a:lnTo>
                      <a:lnTo>
                        <a:pt x="12" y="0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4" name="Freeform 5855"/>
                <p:cNvSpPr>
                  <a:spLocks/>
                </p:cNvSpPr>
                <p:nvPr/>
              </p:nvSpPr>
              <p:spPr bwMode="auto">
                <a:xfrm>
                  <a:off x="3023" y="1607"/>
                  <a:ext cx="22" cy="30"/>
                </a:xfrm>
                <a:custGeom>
                  <a:avLst/>
                  <a:gdLst>
                    <a:gd name="T0" fmla="*/ 22 w 22"/>
                    <a:gd name="T1" fmla="*/ 19 h 30"/>
                    <a:gd name="T2" fmla="*/ 12 w 22"/>
                    <a:gd name="T3" fmla="*/ 30 h 30"/>
                    <a:gd name="T4" fmla="*/ 5 w 22"/>
                    <a:gd name="T5" fmla="*/ 28 h 30"/>
                    <a:gd name="T6" fmla="*/ 0 w 22"/>
                    <a:gd name="T7" fmla="*/ 26 h 30"/>
                    <a:gd name="T8" fmla="*/ 5 w 22"/>
                    <a:gd name="T9" fmla="*/ 10 h 30"/>
                    <a:gd name="T10" fmla="*/ 10 w 22"/>
                    <a:gd name="T11" fmla="*/ 0 h 30"/>
                    <a:gd name="T12" fmla="*/ 17 w 22"/>
                    <a:gd name="T13" fmla="*/ 2 h 30"/>
                    <a:gd name="T14" fmla="*/ 22 w 22"/>
                    <a:gd name="T15" fmla="*/ 19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30">
                      <a:moveTo>
                        <a:pt x="22" y="19"/>
                      </a:moveTo>
                      <a:lnTo>
                        <a:pt x="12" y="30"/>
                      </a:lnTo>
                      <a:lnTo>
                        <a:pt x="5" y="28"/>
                      </a:lnTo>
                      <a:lnTo>
                        <a:pt x="0" y="26"/>
                      </a:lnTo>
                      <a:lnTo>
                        <a:pt x="5" y="10"/>
                      </a:lnTo>
                      <a:lnTo>
                        <a:pt x="10" y="0"/>
                      </a:lnTo>
                      <a:lnTo>
                        <a:pt x="17" y="2"/>
                      </a:lnTo>
                      <a:lnTo>
                        <a:pt x="22" y="19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5" name="Freeform 5856"/>
                <p:cNvSpPr>
                  <a:spLocks/>
                </p:cNvSpPr>
                <p:nvPr/>
              </p:nvSpPr>
              <p:spPr bwMode="auto">
                <a:xfrm>
                  <a:off x="3025" y="1541"/>
                  <a:ext cx="19" cy="17"/>
                </a:xfrm>
                <a:custGeom>
                  <a:avLst/>
                  <a:gdLst>
                    <a:gd name="T0" fmla="*/ 19 w 19"/>
                    <a:gd name="T1" fmla="*/ 10 h 17"/>
                    <a:gd name="T2" fmla="*/ 19 w 19"/>
                    <a:gd name="T3" fmla="*/ 17 h 17"/>
                    <a:gd name="T4" fmla="*/ 3 w 19"/>
                    <a:gd name="T5" fmla="*/ 12 h 17"/>
                    <a:gd name="T6" fmla="*/ 0 w 19"/>
                    <a:gd name="T7" fmla="*/ 6 h 17"/>
                    <a:gd name="T8" fmla="*/ 3 w 19"/>
                    <a:gd name="T9" fmla="*/ 0 h 17"/>
                    <a:gd name="T10" fmla="*/ 7 w 19"/>
                    <a:gd name="T11" fmla="*/ 0 h 17"/>
                    <a:gd name="T12" fmla="*/ 19 w 19"/>
                    <a:gd name="T13" fmla="*/ 1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17">
                      <a:moveTo>
                        <a:pt x="19" y="10"/>
                      </a:moveTo>
                      <a:lnTo>
                        <a:pt x="19" y="17"/>
                      </a:lnTo>
                      <a:lnTo>
                        <a:pt x="3" y="12"/>
                      </a:ln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6" name="Freeform 5857"/>
                <p:cNvSpPr>
                  <a:spLocks/>
                </p:cNvSpPr>
                <p:nvPr/>
              </p:nvSpPr>
              <p:spPr bwMode="auto">
                <a:xfrm>
                  <a:off x="3014" y="1598"/>
                  <a:ext cx="14" cy="19"/>
                </a:xfrm>
                <a:custGeom>
                  <a:avLst/>
                  <a:gdLst>
                    <a:gd name="T0" fmla="*/ 14 w 14"/>
                    <a:gd name="T1" fmla="*/ 11 h 19"/>
                    <a:gd name="T2" fmla="*/ 11 w 14"/>
                    <a:gd name="T3" fmla="*/ 15 h 19"/>
                    <a:gd name="T4" fmla="*/ 4 w 14"/>
                    <a:gd name="T5" fmla="*/ 19 h 19"/>
                    <a:gd name="T6" fmla="*/ 0 w 14"/>
                    <a:gd name="T7" fmla="*/ 17 h 19"/>
                    <a:gd name="T8" fmla="*/ 2 w 14"/>
                    <a:gd name="T9" fmla="*/ 11 h 19"/>
                    <a:gd name="T10" fmla="*/ 11 w 14"/>
                    <a:gd name="T11" fmla="*/ 0 h 19"/>
                    <a:gd name="T12" fmla="*/ 14 w 14"/>
                    <a:gd name="T13" fmla="*/ 0 h 19"/>
                    <a:gd name="T14" fmla="*/ 14 w 14"/>
                    <a:gd name="T15" fmla="*/ 11 h 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" h="19">
                      <a:moveTo>
                        <a:pt x="14" y="11"/>
                      </a:moveTo>
                      <a:lnTo>
                        <a:pt x="11" y="15"/>
                      </a:lnTo>
                      <a:lnTo>
                        <a:pt x="4" y="19"/>
                      </a:lnTo>
                      <a:lnTo>
                        <a:pt x="0" y="17"/>
                      </a:lnTo>
                      <a:lnTo>
                        <a:pt x="2" y="1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7" name="Freeform 5858"/>
                <p:cNvSpPr>
                  <a:spLocks/>
                </p:cNvSpPr>
                <p:nvPr/>
              </p:nvSpPr>
              <p:spPr bwMode="auto">
                <a:xfrm>
                  <a:off x="3002" y="1534"/>
                  <a:ext cx="30" cy="26"/>
                </a:xfrm>
                <a:custGeom>
                  <a:avLst/>
                  <a:gdLst>
                    <a:gd name="T0" fmla="*/ 30 w 30"/>
                    <a:gd name="T1" fmla="*/ 22 h 26"/>
                    <a:gd name="T2" fmla="*/ 24 w 30"/>
                    <a:gd name="T3" fmla="*/ 26 h 26"/>
                    <a:gd name="T4" fmla="*/ 4 w 30"/>
                    <a:gd name="T5" fmla="*/ 15 h 26"/>
                    <a:gd name="T6" fmla="*/ 2 w 30"/>
                    <a:gd name="T7" fmla="*/ 13 h 26"/>
                    <a:gd name="T8" fmla="*/ 0 w 30"/>
                    <a:gd name="T9" fmla="*/ 5 h 26"/>
                    <a:gd name="T10" fmla="*/ 5 w 30"/>
                    <a:gd name="T11" fmla="*/ 0 h 26"/>
                    <a:gd name="T12" fmla="*/ 14 w 30"/>
                    <a:gd name="T13" fmla="*/ 0 h 26"/>
                    <a:gd name="T14" fmla="*/ 23 w 30"/>
                    <a:gd name="T15" fmla="*/ 5 h 26"/>
                    <a:gd name="T16" fmla="*/ 21 w 30"/>
                    <a:gd name="T17" fmla="*/ 11 h 26"/>
                    <a:gd name="T18" fmla="*/ 21 w 30"/>
                    <a:gd name="T19" fmla="*/ 17 h 26"/>
                    <a:gd name="T20" fmla="*/ 30 w 30"/>
                    <a:gd name="T21" fmla="*/ 22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" h="26">
                      <a:moveTo>
                        <a:pt x="30" y="22"/>
                      </a:moveTo>
                      <a:lnTo>
                        <a:pt x="24" y="26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3" y="5"/>
                      </a:lnTo>
                      <a:lnTo>
                        <a:pt x="21" y="11"/>
                      </a:lnTo>
                      <a:lnTo>
                        <a:pt x="21" y="17"/>
                      </a:lnTo>
                      <a:lnTo>
                        <a:pt x="30" y="22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8" name="Freeform 5859"/>
                <p:cNvSpPr>
                  <a:spLocks/>
                </p:cNvSpPr>
                <p:nvPr/>
              </p:nvSpPr>
              <p:spPr bwMode="auto">
                <a:xfrm>
                  <a:off x="3002" y="1620"/>
                  <a:ext cx="23" cy="21"/>
                </a:xfrm>
                <a:custGeom>
                  <a:avLst/>
                  <a:gdLst>
                    <a:gd name="T0" fmla="*/ 21 w 23"/>
                    <a:gd name="T1" fmla="*/ 2 h 21"/>
                    <a:gd name="T2" fmla="*/ 21 w 23"/>
                    <a:gd name="T3" fmla="*/ 8 h 21"/>
                    <a:gd name="T4" fmla="*/ 17 w 23"/>
                    <a:gd name="T5" fmla="*/ 17 h 21"/>
                    <a:gd name="T6" fmla="*/ 12 w 23"/>
                    <a:gd name="T7" fmla="*/ 21 h 21"/>
                    <a:gd name="T8" fmla="*/ 7 w 23"/>
                    <a:gd name="T9" fmla="*/ 19 h 21"/>
                    <a:gd name="T10" fmla="*/ 2 w 23"/>
                    <a:gd name="T11" fmla="*/ 17 h 21"/>
                    <a:gd name="T12" fmla="*/ 0 w 23"/>
                    <a:gd name="T13" fmla="*/ 4 h 21"/>
                    <a:gd name="T14" fmla="*/ 7 w 23"/>
                    <a:gd name="T15" fmla="*/ 0 h 21"/>
                    <a:gd name="T16" fmla="*/ 23 w 23"/>
                    <a:gd name="T17" fmla="*/ 0 h 21"/>
                    <a:gd name="T18" fmla="*/ 21 w 23"/>
                    <a:gd name="T19" fmla="*/ 2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" h="21">
                      <a:moveTo>
                        <a:pt x="21" y="2"/>
                      </a:moveTo>
                      <a:lnTo>
                        <a:pt x="21" y="8"/>
                      </a:lnTo>
                      <a:lnTo>
                        <a:pt x="17" y="17"/>
                      </a:lnTo>
                      <a:lnTo>
                        <a:pt x="12" y="21"/>
                      </a:lnTo>
                      <a:lnTo>
                        <a:pt x="7" y="19"/>
                      </a:lnTo>
                      <a:lnTo>
                        <a:pt x="2" y="17"/>
                      </a:lnTo>
                      <a:lnTo>
                        <a:pt x="0" y="4"/>
                      </a:lnTo>
                      <a:lnTo>
                        <a:pt x="7" y="0"/>
                      </a:lnTo>
                      <a:lnTo>
                        <a:pt x="23" y="0"/>
                      </a:lnTo>
                      <a:lnTo>
                        <a:pt x="21" y="2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9" name="Freeform 5860"/>
                <p:cNvSpPr>
                  <a:spLocks/>
                </p:cNvSpPr>
                <p:nvPr/>
              </p:nvSpPr>
              <p:spPr bwMode="auto">
                <a:xfrm>
                  <a:off x="3004" y="1577"/>
                  <a:ext cx="21" cy="23"/>
                </a:xfrm>
                <a:custGeom>
                  <a:avLst/>
                  <a:gdLst>
                    <a:gd name="T0" fmla="*/ 21 w 21"/>
                    <a:gd name="T1" fmla="*/ 0 h 23"/>
                    <a:gd name="T2" fmla="*/ 19 w 21"/>
                    <a:gd name="T3" fmla="*/ 13 h 23"/>
                    <a:gd name="T4" fmla="*/ 14 w 21"/>
                    <a:gd name="T5" fmla="*/ 23 h 23"/>
                    <a:gd name="T6" fmla="*/ 5 w 21"/>
                    <a:gd name="T7" fmla="*/ 21 h 23"/>
                    <a:gd name="T8" fmla="*/ 0 w 21"/>
                    <a:gd name="T9" fmla="*/ 15 h 23"/>
                    <a:gd name="T10" fmla="*/ 0 w 21"/>
                    <a:gd name="T11" fmla="*/ 13 h 23"/>
                    <a:gd name="T12" fmla="*/ 2 w 21"/>
                    <a:gd name="T13" fmla="*/ 11 h 23"/>
                    <a:gd name="T14" fmla="*/ 3 w 21"/>
                    <a:gd name="T15" fmla="*/ 9 h 23"/>
                    <a:gd name="T16" fmla="*/ 5 w 21"/>
                    <a:gd name="T17" fmla="*/ 8 h 23"/>
                    <a:gd name="T18" fmla="*/ 7 w 21"/>
                    <a:gd name="T19" fmla="*/ 6 h 23"/>
                    <a:gd name="T20" fmla="*/ 9 w 21"/>
                    <a:gd name="T21" fmla="*/ 4 h 23"/>
                    <a:gd name="T22" fmla="*/ 12 w 21"/>
                    <a:gd name="T23" fmla="*/ 4 h 23"/>
                    <a:gd name="T24" fmla="*/ 14 w 21"/>
                    <a:gd name="T25" fmla="*/ 2 h 23"/>
                    <a:gd name="T26" fmla="*/ 21 w 21"/>
                    <a:gd name="T27" fmla="*/ 0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1" h="23">
                      <a:moveTo>
                        <a:pt x="21" y="0"/>
                      </a:moveTo>
                      <a:lnTo>
                        <a:pt x="19" y="13"/>
                      </a:lnTo>
                      <a:lnTo>
                        <a:pt x="14" y="23"/>
                      </a:lnTo>
                      <a:lnTo>
                        <a:pt x="5" y="21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3" y="9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9" y="4"/>
                      </a:lnTo>
                      <a:lnTo>
                        <a:pt x="12" y="4"/>
                      </a:lnTo>
                      <a:lnTo>
                        <a:pt x="14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0" name="Freeform 5861"/>
                <p:cNvSpPr>
                  <a:spLocks/>
                </p:cNvSpPr>
                <p:nvPr/>
              </p:nvSpPr>
              <p:spPr bwMode="auto">
                <a:xfrm>
                  <a:off x="2999" y="1558"/>
                  <a:ext cx="22" cy="21"/>
                </a:xfrm>
                <a:custGeom>
                  <a:avLst/>
                  <a:gdLst>
                    <a:gd name="T0" fmla="*/ 22 w 22"/>
                    <a:gd name="T1" fmla="*/ 10 h 21"/>
                    <a:gd name="T2" fmla="*/ 20 w 22"/>
                    <a:gd name="T3" fmla="*/ 17 h 21"/>
                    <a:gd name="T4" fmla="*/ 15 w 22"/>
                    <a:gd name="T5" fmla="*/ 19 h 21"/>
                    <a:gd name="T6" fmla="*/ 7 w 22"/>
                    <a:gd name="T7" fmla="*/ 21 h 21"/>
                    <a:gd name="T8" fmla="*/ 2 w 22"/>
                    <a:gd name="T9" fmla="*/ 17 h 21"/>
                    <a:gd name="T10" fmla="*/ 0 w 22"/>
                    <a:gd name="T11" fmla="*/ 13 h 21"/>
                    <a:gd name="T12" fmla="*/ 7 w 22"/>
                    <a:gd name="T13" fmla="*/ 6 h 21"/>
                    <a:gd name="T14" fmla="*/ 20 w 22"/>
                    <a:gd name="T15" fmla="*/ 0 h 21"/>
                    <a:gd name="T16" fmla="*/ 22 w 22"/>
                    <a:gd name="T17" fmla="*/ 1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2" h="21">
                      <a:moveTo>
                        <a:pt x="22" y="10"/>
                      </a:moveTo>
                      <a:lnTo>
                        <a:pt x="20" y="17"/>
                      </a:lnTo>
                      <a:lnTo>
                        <a:pt x="15" y="19"/>
                      </a:lnTo>
                      <a:lnTo>
                        <a:pt x="7" y="21"/>
                      </a:ln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7" y="6"/>
                      </a:lnTo>
                      <a:lnTo>
                        <a:pt x="20" y="0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1" name="Freeform 5862"/>
                <p:cNvSpPr>
                  <a:spLocks/>
                </p:cNvSpPr>
                <p:nvPr/>
              </p:nvSpPr>
              <p:spPr bwMode="auto">
                <a:xfrm>
                  <a:off x="2988" y="1596"/>
                  <a:ext cx="26" cy="24"/>
                </a:xfrm>
                <a:custGeom>
                  <a:avLst/>
                  <a:gdLst>
                    <a:gd name="T0" fmla="*/ 23 w 26"/>
                    <a:gd name="T1" fmla="*/ 15 h 24"/>
                    <a:gd name="T2" fmla="*/ 18 w 26"/>
                    <a:gd name="T3" fmla="*/ 24 h 24"/>
                    <a:gd name="T4" fmla="*/ 11 w 26"/>
                    <a:gd name="T5" fmla="*/ 24 h 24"/>
                    <a:gd name="T6" fmla="*/ 4 w 26"/>
                    <a:gd name="T7" fmla="*/ 22 h 24"/>
                    <a:gd name="T8" fmla="*/ 0 w 26"/>
                    <a:gd name="T9" fmla="*/ 17 h 24"/>
                    <a:gd name="T10" fmla="*/ 13 w 26"/>
                    <a:gd name="T11" fmla="*/ 0 h 24"/>
                    <a:gd name="T12" fmla="*/ 16 w 26"/>
                    <a:gd name="T13" fmla="*/ 4 h 24"/>
                    <a:gd name="T14" fmla="*/ 26 w 26"/>
                    <a:gd name="T15" fmla="*/ 5 h 24"/>
                    <a:gd name="T16" fmla="*/ 23 w 26"/>
                    <a:gd name="T17" fmla="*/ 15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" h="24">
                      <a:moveTo>
                        <a:pt x="23" y="15"/>
                      </a:moveTo>
                      <a:lnTo>
                        <a:pt x="18" y="24"/>
                      </a:lnTo>
                      <a:lnTo>
                        <a:pt x="11" y="24"/>
                      </a:lnTo>
                      <a:lnTo>
                        <a:pt x="4" y="22"/>
                      </a:lnTo>
                      <a:lnTo>
                        <a:pt x="0" y="17"/>
                      </a:lnTo>
                      <a:lnTo>
                        <a:pt x="13" y="0"/>
                      </a:lnTo>
                      <a:lnTo>
                        <a:pt x="16" y="4"/>
                      </a:lnTo>
                      <a:lnTo>
                        <a:pt x="26" y="5"/>
                      </a:lnTo>
                      <a:lnTo>
                        <a:pt x="23" y="15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2" name="Freeform 5863"/>
                <p:cNvSpPr>
                  <a:spLocks/>
                </p:cNvSpPr>
                <p:nvPr/>
              </p:nvSpPr>
              <p:spPr bwMode="auto">
                <a:xfrm>
                  <a:off x="2982" y="1539"/>
                  <a:ext cx="32" cy="31"/>
                </a:xfrm>
                <a:custGeom>
                  <a:avLst/>
                  <a:gdLst>
                    <a:gd name="T0" fmla="*/ 32 w 32"/>
                    <a:gd name="T1" fmla="*/ 19 h 31"/>
                    <a:gd name="T2" fmla="*/ 20 w 32"/>
                    <a:gd name="T3" fmla="*/ 23 h 31"/>
                    <a:gd name="T4" fmla="*/ 13 w 32"/>
                    <a:gd name="T5" fmla="*/ 31 h 31"/>
                    <a:gd name="T6" fmla="*/ 0 w 32"/>
                    <a:gd name="T7" fmla="*/ 16 h 31"/>
                    <a:gd name="T8" fmla="*/ 6 w 32"/>
                    <a:gd name="T9" fmla="*/ 0 h 31"/>
                    <a:gd name="T10" fmla="*/ 19 w 32"/>
                    <a:gd name="T11" fmla="*/ 0 h 31"/>
                    <a:gd name="T12" fmla="*/ 20 w 32"/>
                    <a:gd name="T13" fmla="*/ 10 h 31"/>
                    <a:gd name="T14" fmla="*/ 32 w 32"/>
                    <a:gd name="T15" fmla="*/ 19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31">
                      <a:moveTo>
                        <a:pt x="32" y="19"/>
                      </a:moveTo>
                      <a:lnTo>
                        <a:pt x="20" y="23"/>
                      </a:lnTo>
                      <a:lnTo>
                        <a:pt x="13" y="31"/>
                      </a:lnTo>
                      <a:lnTo>
                        <a:pt x="0" y="16"/>
                      </a:lnTo>
                      <a:lnTo>
                        <a:pt x="6" y="0"/>
                      </a:lnTo>
                      <a:lnTo>
                        <a:pt x="19" y="0"/>
                      </a:lnTo>
                      <a:lnTo>
                        <a:pt x="20" y="10"/>
                      </a:lnTo>
                      <a:lnTo>
                        <a:pt x="32" y="19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3" name="Freeform 5864"/>
                <p:cNvSpPr>
                  <a:spLocks/>
                </p:cNvSpPr>
                <p:nvPr/>
              </p:nvSpPr>
              <p:spPr bwMode="auto">
                <a:xfrm>
                  <a:off x="2982" y="1571"/>
                  <a:ext cx="27" cy="21"/>
                </a:xfrm>
                <a:custGeom>
                  <a:avLst/>
                  <a:gdLst>
                    <a:gd name="T0" fmla="*/ 25 w 27"/>
                    <a:gd name="T1" fmla="*/ 15 h 21"/>
                    <a:gd name="T2" fmla="*/ 19 w 27"/>
                    <a:gd name="T3" fmla="*/ 21 h 21"/>
                    <a:gd name="T4" fmla="*/ 8 w 27"/>
                    <a:gd name="T5" fmla="*/ 21 h 21"/>
                    <a:gd name="T6" fmla="*/ 3 w 27"/>
                    <a:gd name="T7" fmla="*/ 17 h 21"/>
                    <a:gd name="T8" fmla="*/ 0 w 27"/>
                    <a:gd name="T9" fmla="*/ 14 h 21"/>
                    <a:gd name="T10" fmla="*/ 12 w 27"/>
                    <a:gd name="T11" fmla="*/ 0 h 21"/>
                    <a:gd name="T12" fmla="*/ 13 w 27"/>
                    <a:gd name="T13" fmla="*/ 4 h 21"/>
                    <a:gd name="T14" fmla="*/ 17 w 27"/>
                    <a:gd name="T15" fmla="*/ 6 h 21"/>
                    <a:gd name="T16" fmla="*/ 27 w 27"/>
                    <a:gd name="T17" fmla="*/ 10 h 21"/>
                    <a:gd name="T18" fmla="*/ 25 w 27"/>
                    <a:gd name="T19" fmla="*/ 15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7" h="21">
                      <a:moveTo>
                        <a:pt x="25" y="15"/>
                      </a:moveTo>
                      <a:lnTo>
                        <a:pt x="19" y="21"/>
                      </a:lnTo>
                      <a:lnTo>
                        <a:pt x="8" y="21"/>
                      </a:lnTo>
                      <a:lnTo>
                        <a:pt x="3" y="17"/>
                      </a:lnTo>
                      <a:lnTo>
                        <a:pt x="0" y="14"/>
                      </a:lnTo>
                      <a:lnTo>
                        <a:pt x="12" y="0"/>
                      </a:lnTo>
                      <a:lnTo>
                        <a:pt x="13" y="4"/>
                      </a:lnTo>
                      <a:lnTo>
                        <a:pt x="17" y="6"/>
                      </a:lnTo>
                      <a:lnTo>
                        <a:pt x="27" y="10"/>
                      </a:lnTo>
                      <a:lnTo>
                        <a:pt x="25" y="15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4" name="Freeform 5865"/>
                <p:cNvSpPr>
                  <a:spLocks/>
                </p:cNvSpPr>
                <p:nvPr/>
              </p:nvSpPr>
              <p:spPr bwMode="auto">
                <a:xfrm>
                  <a:off x="2975" y="1585"/>
                  <a:ext cx="22" cy="28"/>
                </a:xfrm>
                <a:custGeom>
                  <a:avLst/>
                  <a:gdLst>
                    <a:gd name="T0" fmla="*/ 22 w 22"/>
                    <a:gd name="T1" fmla="*/ 13 h 28"/>
                    <a:gd name="T2" fmla="*/ 13 w 22"/>
                    <a:gd name="T3" fmla="*/ 24 h 28"/>
                    <a:gd name="T4" fmla="*/ 7 w 22"/>
                    <a:gd name="T5" fmla="*/ 28 h 28"/>
                    <a:gd name="T6" fmla="*/ 0 w 22"/>
                    <a:gd name="T7" fmla="*/ 20 h 28"/>
                    <a:gd name="T8" fmla="*/ 1 w 22"/>
                    <a:gd name="T9" fmla="*/ 13 h 28"/>
                    <a:gd name="T10" fmla="*/ 3 w 22"/>
                    <a:gd name="T11" fmla="*/ 0 h 28"/>
                    <a:gd name="T12" fmla="*/ 8 w 22"/>
                    <a:gd name="T13" fmla="*/ 5 h 28"/>
                    <a:gd name="T14" fmla="*/ 22 w 22"/>
                    <a:gd name="T15" fmla="*/ 13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28">
                      <a:moveTo>
                        <a:pt x="22" y="13"/>
                      </a:moveTo>
                      <a:lnTo>
                        <a:pt x="13" y="24"/>
                      </a:lnTo>
                      <a:lnTo>
                        <a:pt x="7" y="28"/>
                      </a:lnTo>
                      <a:lnTo>
                        <a:pt x="0" y="20"/>
                      </a:lnTo>
                      <a:lnTo>
                        <a:pt x="1" y="13"/>
                      </a:lnTo>
                      <a:lnTo>
                        <a:pt x="3" y="0"/>
                      </a:lnTo>
                      <a:lnTo>
                        <a:pt x="8" y="5"/>
                      </a:lnTo>
                      <a:lnTo>
                        <a:pt x="22" y="13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5" name="Freeform 5866"/>
                <p:cNvSpPr>
                  <a:spLocks/>
                </p:cNvSpPr>
                <p:nvPr/>
              </p:nvSpPr>
              <p:spPr bwMode="auto">
                <a:xfrm>
                  <a:off x="2973" y="1556"/>
                  <a:ext cx="17" cy="25"/>
                </a:xfrm>
                <a:custGeom>
                  <a:avLst/>
                  <a:gdLst>
                    <a:gd name="T0" fmla="*/ 17 w 17"/>
                    <a:gd name="T1" fmla="*/ 15 h 25"/>
                    <a:gd name="T2" fmla="*/ 9 w 17"/>
                    <a:gd name="T3" fmla="*/ 25 h 25"/>
                    <a:gd name="T4" fmla="*/ 3 w 17"/>
                    <a:gd name="T5" fmla="*/ 25 h 25"/>
                    <a:gd name="T6" fmla="*/ 0 w 17"/>
                    <a:gd name="T7" fmla="*/ 15 h 25"/>
                    <a:gd name="T8" fmla="*/ 2 w 17"/>
                    <a:gd name="T9" fmla="*/ 6 h 25"/>
                    <a:gd name="T10" fmla="*/ 7 w 17"/>
                    <a:gd name="T11" fmla="*/ 0 h 25"/>
                    <a:gd name="T12" fmla="*/ 12 w 17"/>
                    <a:gd name="T13" fmla="*/ 10 h 25"/>
                    <a:gd name="T14" fmla="*/ 17 w 17"/>
                    <a:gd name="T15" fmla="*/ 15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25">
                      <a:moveTo>
                        <a:pt x="17" y="15"/>
                      </a:moveTo>
                      <a:lnTo>
                        <a:pt x="9" y="25"/>
                      </a:lnTo>
                      <a:lnTo>
                        <a:pt x="3" y="25"/>
                      </a:lnTo>
                      <a:lnTo>
                        <a:pt x="0" y="15"/>
                      </a:lnTo>
                      <a:lnTo>
                        <a:pt x="2" y="6"/>
                      </a:lnTo>
                      <a:lnTo>
                        <a:pt x="7" y="0"/>
                      </a:lnTo>
                      <a:lnTo>
                        <a:pt x="12" y="10"/>
                      </a:lnTo>
                      <a:lnTo>
                        <a:pt x="17" y="15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6" name="Freeform 5867"/>
                <p:cNvSpPr>
                  <a:spLocks/>
                </p:cNvSpPr>
                <p:nvPr/>
              </p:nvSpPr>
              <p:spPr bwMode="auto">
                <a:xfrm>
                  <a:off x="2090" y="1816"/>
                  <a:ext cx="542" cy="1321"/>
                </a:xfrm>
                <a:custGeom>
                  <a:avLst/>
                  <a:gdLst>
                    <a:gd name="T0" fmla="*/ 232 w 542"/>
                    <a:gd name="T1" fmla="*/ 82 h 1321"/>
                    <a:gd name="T2" fmla="*/ 311 w 542"/>
                    <a:gd name="T3" fmla="*/ 137 h 1321"/>
                    <a:gd name="T4" fmla="*/ 285 w 542"/>
                    <a:gd name="T5" fmla="*/ 47 h 1321"/>
                    <a:gd name="T6" fmla="*/ 335 w 542"/>
                    <a:gd name="T7" fmla="*/ 51 h 1321"/>
                    <a:gd name="T8" fmla="*/ 353 w 542"/>
                    <a:gd name="T9" fmla="*/ 120 h 1321"/>
                    <a:gd name="T10" fmla="*/ 370 w 542"/>
                    <a:gd name="T11" fmla="*/ 207 h 1321"/>
                    <a:gd name="T12" fmla="*/ 384 w 542"/>
                    <a:gd name="T13" fmla="*/ 139 h 1321"/>
                    <a:gd name="T14" fmla="*/ 442 w 542"/>
                    <a:gd name="T15" fmla="*/ 114 h 1321"/>
                    <a:gd name="T16" fmla="*/ 411 w 542"/>
                    <a:gd name="T17" fmla="*/ 173 h 1321"/>
                    <a:gd name="T18" fmla="*/ 540 w 542"/>
                    <a:gd name="T19" fmla="*/ 148 h 1321"/>
                    <a:gd name="T20" fmla="*/ 496 w 542"/>
                    <a:gd name="T21" fmla="*/ 214 h 1321"/>
                    <a:gd name="T22" fmla="*/ 444 w 542"/>
                    <a:gd name="T23" fmla="*/ 225 h 1321"/>
                    <a:gd name="T24" fmla="*/ 501 w 542"/>
                    <a:gd name="T25" fmla="*/ 280 h 1321"/>
                    <a:gd name="T26" fmla="*/ 432 w 542"/>
                    <a:gd name="T27" fmla="*/ 278 h 1321"/>
                    <a:gd name="T28" fmla="*/ 413 w 542"/>
                    <a:gd name="T29" fmla="*/ 214 h 1321"/>
                    <a:gd name="T30" fmla="*/ 347 w 542"/>
                    <a:gd name="T31" fmla="*/ 325 h 1321"/>
                    <a:gd name="T32" fmla="*/ 366 w 542"/>
                    <a:gd name="T33" fmla="*/ 460 h 1321"/>
                    <a:gd name="T34" fmla="*/ 351 w 542"/>
                    <a:gd name="T35" fmla="*/ 355 h 1321"/>
                    <a:gd name="T36" fmla="*/ 404 w 542"/>
                    <a:gd name="T37" fmla="*/ 428 h 1321"/>
                    <a:gd name="T38" fmla="*/ 416 w 542"/>
                    <a:gd name="T39" fmla="*/ 417 h 1321"/>
                    <a:gd name="T40" fmla="*/ 480 w 542"/>
                    <a:gd name="T41" fmla="*/ 340 h 1321"/>
                    <a:gd name="T42" fmla="*/ 465 w 542"/>
                    <a:gd name="T43" fmla="*/ 441 h 1321"/>
                    <a:gd name="T44" fmla="*/ 401 w 542"/>
                    <a:gd name="T45" fmla="*/ 490 h 1321"/>
                    <a:gd name="T46" fmla="*/ 470 w 542"/>
                    <a:gd name="T47" fmla="*/ 537 h 1321"/>
                    <a:gd name="T48" fmla="*/ 385 w 542"/>
                    <a:gd name="T49" fmla="*/ 526 h 1321"/>
                    <a:gd name="T50" fmla="*/ 347 w 542"/>
                    <a:gd name="T51" fmla="*/ 520 h 1321"/>
                    <a:gd name="T52" fmla="*/ 299 w 542"/>
                    <a:gd name="T53" fmla="*/ 752 h 1321"/>
                    <a:gd name="T54" fmla="*/ 320 w 542"/>
                    <a:gd name="T55" fmla="*/ 943 h 1321"/>
                    <a:gd name="T56" fmla="*/ 334 w 542"/>
                    <a:gd name="T57" fmla="*/ 1195 h 1321"/>
                    <a:gd name="T58" fmla="*/ 349 w 542"/>
                    <a:gd name="T59" fmla="*/ 1216 h 1321"/>
                    <a:gd name="T60" fmla="*/ 303 w 542"/>
                    <a:gd name="T61" fmla="*/ 1250 h 1321"/>
                    <a:gd name="T62" fmla="*/ 311 w 542"/>
                    <a:gd name="T63" fmla="*/ 1191 h 1321"/>
                    <a:gd name="T64" fmla="*/ 275 w 542"/>
                    <a:gd name="T65" fmla="*/ 887 h 1321"/>
                    <a:gd name="T66" fmla="*/ 168 w 542"/>
                    <a:gd name="T67" fmla="*/ 691 h 1321"/>
                    <a:gd name="T68" fmla="*/ 58 w 542"/>
                    <a:gd name="T69" fmla="*/ 616 h 1321"/>
                    <a:gd name="T70" fmla="*/ 10 w 542"/>
                    <a:gd name="T71" fmla="*/ 530 h 1321"/>
                    <a:gd name="T72" fmla="*/ 89 w 542"/>
                    <a:gd name="T73" fmla="*/ 562 h 1321"/>
                    <a:gd name="T74" fmla="*/ 89 w 542"/>
                    <a:gd name="T75" fmla="*/ 503 h 1321"/>
                    <a:gd name="T76" fmla="*/ 84 w 542"/>
                    <a:gd name="T77" fmla="*/ 372 h 1321"/>
                    <a:gd name="T78" fmla="*/ 120 w 542"/>
                    <a:gd name="T79" fmla="*/ 571 h 1321"/>
                    <a:gd name="T80" fmla="*/ 208 w 542"/>
                    <a:gd name="T81" fmla="*/ 455 h 1321"/>
                    <a:gd name="T82" fmla="*/ 210 w 542"/>
                    <a:gd name="T83" fmla="*/ 537 h 1321"/>
                    <a:gd name="T84" fmla="*/ 129 w 542"/>
                    <a:gd name="T85" fmla="*/ 564 h 1321"/>
                    <a:gd name="T86" fmla="*/ 217 w 542"/>
                    <a:gd name="T87" fmla="*/ 710 h 1321"/>
                    <a:gd name="T88" fmla="*/ 272 w 542"/>
                    <a:gd name="T89" fmla="*/ 641 h 1321"/>
                    <a:gd name="T90" fmla="*/ 294 w 542"/>
                    <a:gd name="T91" fmla="*/ 447 h 1321"/>
                    <a:gd name="T92" fmla="*/ 241 w 542"/>
                    <a:gd name="T93" fmla="*/ 319 h 1321"/>
                    <a:gd name="T94" fmla="*/ 153 w 542"/>
                    <a:gd name="T95" fmla="*/ 383 h 1321"/>
                    <a:gd name="T96" fmla="*/ 198 w 542"/>
                    <a:gd name="T97" fmla="*/ 289 h 1321"/>
                    <a:gd name="T98" fmla="*/ 106 w 542"/>
                    <a:gd name="T99" fmla="*/ 225 h 1321"/>
                    <a:gd name="T100" fmla="*/ 160 w 542"/>
                    <a:gd name="T101" fmla="*/ 96 h 1321"/>
                    <a:gd name="T102" fmla="*/ 199 w 542"/>
                    <a:gd name="T103" fmla="*/ 160 h 1321"/>
                    <a:gd name="T104" fmla="*/ 180 w 542"/>
                    <a:gd name="T105" fmla="*/ 252 h 1321"/>
                    <a:gd name="T106" fmla="*/ 189 w 542"/>
                    <a:gd name="T107" fmla="*/ 248 h 1321"/>
                    <a:gd name="T108" fmla="*/ 220 w 542"/>
                    <a:gd name="T109" fmla="*/ 163 h 1321"/>
                    <a:gd name="T110" fmla="*/ 213 w 542"/>
                    <a:gd name="T111" fmla="*/ 285 h 1321"/>
                    <a:gd name="T112" fmla="*/ 304 w 542"/>
                    <a:gd name="T113" fmla="*/ 391 h 1321"/>
                    <a:gd name="T114" fmla="*/ 353 w 542"/>
                    <a:gd name="T115" fmla="*/ 250 h 1321"/>
                    <a:gd name="T116" fmla="*/ 308 w 542"/>
                    <a:gd name="T117" fmla="*/ 161 h 1321"/>
                    <a:gd name="T118" fmla="*/ 261 w 542"/>
                    <a:gd name="T119" fmla="*/ 203 h 132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42" h="1321">
                      <a:moveTo>
                        <a:pt x="268" y="158"/>
                      </a:moveTo>
                      <a:lnTo>
                        <a:pt x="273" y="150"/>
                      </a:lnTo>
                      <a:lnTo>
                        <a:pt x="285" y="148"/>
                      </a:lnTo>
                      <a:lnTo>
                        <a:pt x="292" y="141"/>
                      </a:lnTo>
                      <a:lnTo>
                        <a:pt x="273" y="116"/>
                      </a:lnTo>
                      <a:lnTo>
                        <a:pt x="268" y="118"/>
                      </a:lnTo>
                      <a:lnTo>
                        <a:pt x="256" y="122"/>
                      </a:lnTo>
                      <a:lnTo>
                        <a:pt x="249" y="118"/>
                      </a:lnTo>
                      <a:lnTo>
                        <a:pt x="244" y="114"/>
                      </a:lnTo>
                      <a:lnTo>
                        <a:pt x="239" y="111"/>
                      </a:lnTo>
                      <a:lnTo>
                        <a:pt x="232" y="107"/>
                      </a:lnTo>
                      <a:lnTo>
                        <a:pt x="232" y="97"/>
                      </a:lnTo>
                      <a:lnTo>
                        <a:pt x="234" y="94"/>
                      </a:lnTo>
                      <a:lnTo>
                        <a:pt x="232" y="82"/>
                      </a:lnTo>
                      <a:lnTo>
                        <a:pt x="236" y="77"/>
                      </a:lnTo>
                      <a:lnTo>
                        <a:pt x="236" y="73"/>
                      </a:lnTo>
                      <a:lnTo>
                        <a:pt x="234" y="69"/>
                      </a:lnTo>
                      <a:lnTo>
                        <a:pt x="239" y="62"/>
                      </a:lnTo>
                      <a:lnTo>
                        <a:pt x="254" y="64"/>
                      </a:lnTo>
                      <a:lnTo>
                        <a:pt x="260" y="58"/>
                      </a:lnTo>
                      <a:lnTo>
                        <a:pt x="268" y="60"/>
                      </a:lnTo>
                      <a:lnTo>
                        <a:pt x="270" y="66"/>
                      </a:lnTo>
                      <a:lnTo>
                        <a:pt x="279" y="71"/>
                      </a:lnTo>
                      <a:lnTo>
                        <a:pt x="280" y="79"/>
                      </a:lnTo>
                      <a:lnTo>
                        <a:pt x="280" y="118"/>
                      </a:lnTo>
                      <a:lnTo>
                        <a:pt x="285" y="124"/>
                      </a:lnTo>
                      <a:lnTo>
                        <a:pt x="296" y="133"/>
                      </a:lnTo>
                      <a:lnTo>
                        <a:pt x="311" y="137"/>
                      </a:lnTo>
                      <a:lnTo>
                        <a:pt x="310" y="124"/>
                      </a:lnTo>
                      <a:lnTo>
                        <a:pt x="306" y="120"/>
                      </a:lnTo>
                      <a:lnTo>
                        <a:pt x="296" y="120"/>
                      </a:lnTo>
                      <a:lnTo>
                        <a:pt x="285" y="113"/>
                      </a:lnTo>
                      <a:lnTo>
                        <a:pt x="284" y="101"/>
                      </a:lnTo>
                      <a:lnTo>
                        <a:pt x="285" y="88"/>
                      </a:lnTo>
                      <a:lnTo>
                        <a:pt x="291" y="81"/>
                      </a:lnTo>
                      <a:lnTo>
                        <a:pt x="292" y="81"/>
                      </a:lnTo>
                      <a:lnTo>
                        <a:pt x="299" y="81"/>
                      </a:lnTo>
                      <a:lnTo>
                        <a:pt x="292" y="69"/>
                      </a:lnTo>
                      <a:lnTo>
                        <a:pt x="292" y="67"/>
                      </a:lnTo>
                      <a:lnTo>
                        <a:pt x="289" y="62"/>
                      </a:lnTo>
                      <a:lnTo>
                        <a:pt x="287" y="54"/>
                      </a:lnTo>
                      <a:lnTo>
                        <a:pt x="285" y="47"/>
                      </a:lnTo>
                      <a:lnTo>
                        <a:pt x="285" y="41"/>
                      </a:lnTo>
                      <a:lnTo>
                        <a:pt x="284" y="34"/>
                      </a:lnTo>
                      <a:lnTo>
                        <a:pt x="284" y="26"/>
                      </a:lnTo>
                      <a:lnTo>
                        <a:pt x="285" y="20"/>
                      </a:lnTo>
                      <a:lnTo>
                        <a:pt x="289" y="13"/>
                      </a:lnTo>
                      <a:lnTo>
                        <a:pt x="292" y="5"/>
                      </a:lnTo>
                      <a:lnTo>
                        <a:pt x="306" y="0"/>
                      </a:lnTo>
                      <a:lnTo>
                        <a:pt x="311" y="0"/>
                      </a:lnTo>
                      <a:lnTo>
                        <a:pt x="325" y="5"/>
                      </a:lnTo>
                      <a:lnTo>
                        <a:pt x="327" y="15"/>
                      </a:lnTo>
                      <a:lnTo>
                        <a:pt x="330" y="24"/>
                      </a:lnTo>
                      <a:lnTo>
                        <a:pt x="332" y="32"/>
                      </a:lnTo>
                      <a:lnTo>
                        <a:pt x="334" y="41"/>
                      </a:lnTo>
                      <a:lnTo>
                        <a:pt x="335" y="51"/>
                      </a:lnTo>
                      <a:lnTo>
                        <a:pt x="334" y="58"/>
                      </a:lnTo>
                      <a:lnTo>
                        <a:pt x="334" y="67"/>
                      </a:lnTo>
                      <a:lnTo>
                        <a:pt x="330" y="75"/>
                      </a:lnTo>
                      <a:lnTo>
                        <a:pt x="323" y="82"/>
                      </a:lnTo>
                      <a:lnTo>
                        <a:pt x="316" y="84"/>
                      </a:lnTo>
                      <a:lnTo>
                        <a:pt x="316" y="109"/>
                      </a:lnTo>
                      <a:lnTo>
                        <a:pt x="327" y="81"/>
                      </a:lnTo>
                      <a:lnTo>
                        <a:pt x="330" y="79"/>
                      </a:lnTo>
                      <a:lnTo>
                        <a:pt x="337" y="79"/>
                      </a:lnTo>
                      <a:lnTo>
                        <a:pt x="341" y="79"/>
                      </a:lnTo>
                      <a:lnTo>
                        <a:pt x="360" y="88"/>
                      </a:lnTo>
                      <a:lnTo>
                        <a:pt x="361" y="107"/>
                      </a:lnTo>
                      <a:lnTo>
                        <a:pt x="358" y="114"/>
                      </a:lnTo>
                      <a:lnTo>
                        <a:pt x="353" y="120"/>
                      </a:lnTo>
                      <a:lnTo>
                        <a:pt x="347" y="122"/>
                      </a:lnTo>
                      <a:lnTo>
                        <a:pt x="339" y="122"/>
                      </a:lnTo>
                      <a:lnTo>
                        <a:pt x="322" y="116"/>
                      </a:lnTo>
                      <a:lnTo>
                        <a:pt x="316" y="122"/>
                      </a:lnTo>
                      <a:lnTo>
                        <a:pt x="316" y="139"/>
                      </a:lnTo>
                      <a:lnTo>
                        <a:pt x="318" y="141"/>
                      </a:lnTo>
                      <a:lnTo>
                        <a:pt x="342" y="161"/>
                      </a:lnTo>
                      <a:lnTo>
                        <a:pt x="347" y="167"/>
                      </a:lnTo>
                      <a:lnTo>
                        <a:pt x="354" y="173"/>
                      </a:lnTo>
                      <a:lnTo>
                        <a:pt x="360" y="178"/>
                      </a:lnTo>
                      <a:lnTo>
                        <a:pt x="363" y="186"/>
                      </a:lnTo>
                      <a:lnTo>
                        <a:pt x="366" y="191"/>
                      </a:lnTo>
                      <a:lnTo>
                        <a:pt x="368" y="199"/>
                      </a:lnTo>
                      <a:lnTo>
                        <a:pt x="370" y="207"/>
                      </a:lnTo>
                      <a:lnTo>
                        <a:pt x="370" y="214"/>
                      </a:lnTo>
                      <a:lnTo>
                        <a:pt x="372" y="220"/>
                      </a:lnTo>
                      <a:lnTo>
                        <a:pt x="375" y="218"/>
                      </a:lnTo>
                      <a:lnTo>
                        <a:pt x="380" y="216"/>
                      </a:lnTo>
                      <a:lnTo>
                        <a:pt x="385" y="214"/>
                      </a:lnTo>
                      <a:lnTo>
                        <a:pt x="391" y="210"/>
                      </a:lnTo>
                      <a:lnTo>
                        <a:pt x="394" y="207"/>
                      </a:lnTo>
                      <a:lnTo>
                        <a:pt x="397" y="203"/>
                      </a:lnTo>
                      <a:lnTo>
                        <a:pt x="401" y="197"/>
                      </a:lnTo>
                      <a:lnTo>
                        <a:pt x="403" y="191"/>
                      </a:lnTo>
                      <a:lnTo>
                        <a:pt x="406" y="173"/>
                      </a:lnTo>
                      <a:lnTo>
                        <a:pt x="389" y="167"/>
                      </a:lnTo>
                      <a:lnTo>
                        <a:pt x="385" y="161"/>
                      </a:lnTo>
                      <a:lnTo>
                        <a:pt x="384" y="139"/>
                      </a:lnTo>
                      <a:lnTo>
                        <a:pt x="384" y="128"/>
                      </a:lnTo>
                      <a:lnTo>
                        <a:pt x="384" y="116"/>
                      </a:lnTo>
                      <a:lnTo>
                        <a:pt x="384" y="105"/>
                      </a:lnTo>
                      <a:lnTo>
                        <a:pt x="385" y="96"/>
                      </a:lnTo>
                      <a:lnTo>
                        <a:pt x="387" y="84"/>
                      </a:lnTo>
                      <a:lnTo>
                        <a:pt x="389" y="73"/>
                      </a:lnTo>
                      <a:lnTo>
                        <a:pt x="392" y="62"/>
                      </a:lnTo>
                      <a:lnTo>
                        <a:pt x="394" y="51"/>
                      </a:lnTo>
                      <a:lnTo>
                        <a:pt x="434" y="77"/>
                      </a:lnTo>
                      <a:lnTo>
                        <a:pt x="437" y="84"/>
                      </a:lnTo>
                      <a:lnTo>
                        <a:pt x="439" y="92"/>
                      </a:lnTo>
                      <a:lnTo>
                        <a:pt x="440" y="99"/>
                      </a:lnTo>
                      <a:lnTo>
                        <a:pt x="442" y="107"/>
                      </a:lnTo>
                      <a:lnTo>
                        <a:pt x="442" y="114"/>
                      </a:lnTo>
                      <a:lnTo>
                        <a:pt x="444" y="122"/>
                      </a:lnTo>
                      <a:lnTo>
                        <a:pt x="444" y="128"/>
                      </a:lnTo>
                      <a:lnTo>
                        <a:pt x="444" y="135"/>
                      </a:lnTo>
                      <a:lnTo>
                        <a:pt x="444" y="143"/>
                      </a:lnTo>
                      <a:lnTo>
                        <a:pt x="439" y="156"/>
                      </a:lnTo>
                      <a:lnTo>
                        <a:pt x="437" y="158"/>
                      </a:lnTo>
                      <a:lnTo>
                        <a:pt x="434" y="161"/>
                      </a:lnTo>
                      <a:lnTo>
                        <a:pt x="432" y="163"/>
                      </a:lnTo>
                      <a:lnTo>
                        <a:pt x="430" y="165"/>
                      </a:lnTo>
                      <a:lnTo>
                        <a:pt x="428" y="167"/>
                      </a:lnTo>
                      <a:lnTo>
                        <a:pt x="425" y="169"/>
                      </a:lnTo>
                      <a:lnTo>
                        <a:pt x="423" y="171"/>
                      </a:lnTo>
                      <a:lnTo>
                        <a:pt x="421" y="171"/>
                      </a:lnTo>
                      <a:lnTo>
                        <a:pt x="411" y="173"/>
                      </a:lnTo>
                      <a:lnTo>
                        <a:pt x="403" y="207"/>
                      </a:lnTo>
                      <a:lnTo>
                        <a:pt x="420" y="205"/>
                      </a:lnTo>
                      <a:lnTo>
                        <a:pt x="435" y="197"/>
                      </a:lnTo>
                      <a:lnTo>
                        <a:pt x="442" y="171"/>
                      </a:lnTo>
                      <a:lnTo>
                        <a:pt x="451" y="163"/>
                      </a:lnTo>
                      <a:lnTo>
                        <a:pt x="461" y="158"/>
                      </a:lnTo>
                      <a:lnTo>
                        <a:pt x="466" y="154"/>
                      </a:lnTo>
                      <a:lnTo>
                        <a:pt x="480" y="146"/>
                      </a:lnTo>
                      <a:lnTo>
                        <a:pt x="485" y="143"/>
                      </a:lnTo>
                      <a:lnTo>
                        <a:pt x="494" y="137"/>
                      </a:lnTo>
                      <a:lnTo>
                        <a:pt x="502" y="135"/>
                      </a:lnTo>
                      <a:lnTo>
                        <a:pt x="511" y="137"/>
                      </a:lnTo>
                      <a:lnTo>
                        <a:pt x="525" y="139"/>
                      </a:lnTo>
                      <a:lnTo>
                        <a:pt x="540" y="148"/>
                      </a:lnTo>
                      <a:lnTo>
                        <a:pt x="542" y="167"/>
                      </a:lnTo>
                      <a:lnTo>
                        <a:pt x="542" y="169"/>
                      </a:lnTo>
                      <a:lnTo>
                        <a:pt x="542" y="173"/>
                      </a:lnTo>
                      <a:lnTo>
                        <a:pt x="540" y="176"/>
                      </a:lnTo>
                      <a:lnTo>
                        <a:pt x="539" y="180"/>
                      </a:lnTo>
                      <a:lnTo>
                        <a:pt x="537" y="184"/>
                      </a:lnTo>
                      <a:lnTo>
                        <a:pt x="535" y="188"/>
                      </a:lnTo>
                      <a:lnTo>
                        <a:pt x="532" y="191"/>
                      </a:lnTo>
                      <a:lnTo>
                        <a:pt x="528" y="195"/>
                      </a:lnTo>
                      <a:lnTo>
                        <a:pt x="525" y="199"/>
                      </a:lnTo>
                      <a:lnTo>
                        <a:pt x="513" y="208"/>
                      </a:lnTo>
                      <a:lnTo>
                        <a:pt x="508" y="210"/>
                      </a:lnTo>
                      <a:lnTo>
                        <a:pt x="501" y="212"/>
                      </a:lnTo>
                      <a:lnTo>
                        <a:pt x="496" y="214"/>
                      </a:lnTo>
                      <a:lnTo>
                        <a:pt x="490" y="216"/>
                      </a:lnTo>
                      <a:lnTo>
                        <a:pt x="483" y="216"/>
                      </a:lnTo>
                      <a:lnTo>
                        <a:pt x="478" y="216"/>
                      </a:lnTo>
                      <a:lnTo>
                        <a:pt x="471" y="214"/>
                      </a:lnTo>
                      <a:lnTo>
                        <a:pt x="465" y="214"/>
                      </a:lnTo>
                      <a:lnTo>
                        <a:pt x="442" y="208"/>
                      </a:lnTo>
                      <a:lnTo>
                        <a:pt x="437" y="205"/>
                      </a:lnTo>
                      <a:lnTo>
                        <a:pt x="435" y="203"/>
                      </a:lnTo>
                      <a:lnTo>
                        <a:pt x="427" y="207"/>
                      </a:lnTo>
                      <a:lnTo>
                        <a:pt x="425" y="207"/>
                      </a:lnTo>
                      <a:lnTo>
                        <a:pt x="423" y="208"/>
                      </a:lnTo>
                      <a:lnTo>
                        <a:pt x="428" y="212"/>
                      </a:lnTo>
                      <a:lnTo>
                        <a:pt x="442" y="225"/>
                      </a:lnTo>
                      <a:lnTo>
                        <a:pt x="444" y="225"/>
                      </a:lnTo>
                      <a:lnTo>
                        <a:pt x="454" y="225"/>
                      </a:lnTo>
                      <a:lnTo>
                        <a:pt x="459" y="229"/>
                      </a:lnTo>
                      <a:lnTo>
                        <a:pt x="465" y="233"/>
                      </a:lnTo>
                      <a:lnTo>
                        <a:pt x="470" y="237"/>
                      </a:lnTo>
                      <a:lnTo>
                        <a:pt x="475" y="240"/>
                      </a:lnTo>
                      <a:lnTo>
                        <a:pt x="478" y="244"/>
                      </a:lnTo>
                      <a:lnTo>
                        <a:pt x="483" y="248"/>
                      </a:lnTo>
                      <a:lnTo>
                        <a:pt x="487" y="252"/>
                      </a:lnTo>
                      <a:lnTo>
                        <a:pt x="490" y="257"/>
                      </a:lnTo>
                      <a:lnTo>
                        <a:pt x="492" y="265"/>
                      </a:lnTo>
                      <a:lnTo>
                        <a:pt x="494" y="269"/>
                      </a:lnTo>
                      <a:lnTo>
                        <a:pt x="499" y="274"/>
                      </a:lnTo>
                      <a:lnTo>
                        <a:pt x="501" y="276"/>
                      </a:lnTo>
                      <a:lnTo>
                        <a:pt x="501" y="280"/>
                      </a:lnTo>
                      <a:lnTo>
                        <a:pt x="502" y="282"/>
                      </a:lnTo>
                      <a:lnTo>
                        <a:pt x="502" y="285"/>
                      </a:lnTo>
                      <a:lnTo>
                        <a:pt x="502" y="287"/>
                      </a:lnTo>
                      <a:lnTo>
                        <a:pt x="502" y="291"/>
                      </a:lnTo>
                      <a:lnTo>
                        <a:pt x="502" y="293"/>
                      </a:lnTo>
                      <a:lnTo>
                        <a:pt x="502" y="297"/>
                      </a:lnTo>
                      <a:lnTo>
                        <a:pt x="496" y="310"/>
                      </a:lnTo>
                      <a:lnTo>
                        <a:pt x="487" y="317"/>
                      </a:lnTo>
                      <a:lnTo>
                        <a:pt x="482" y="317"/>
                      </a:lnTo>
                      <a:lnTo>
                        <a:pt x="471" y="317"/>
                      </a:lnTo>
                      <a:lnTo>
                        <a:pt x="440" y="293"/>
                      </a:lnTo>
                      <a:lnTo>
                        <a:pt x="439" y="289"/>
                      </a:lnTo>
                      <a:lnTo>
                        <a:pt x="435" y="285"/>
                      </a:lnTo>
                      <a:lnTo>
                        <a:pt x="432" y="278"/>
                      </a:lnTo>
                      <a:lnTo>
                        <a:pt x="427" y="270"/>
                      </a:lnTo>
                      <a:lnTo>
                        <a:pt x="425" y="269"/>
                      </a:lnTo>
                      <a:lnTo>
                        <a:pt x="423" y="265"/>
                      </a:lnTo>
                      <a:lnTo>
                        <a:pt x="423" y="263"/>
                      </a:lnTo>
                      <a:lnTo>
                        <a:pt x="421" y="259"/>
                      </a:lnTo>
                      <a:lnTo>
                        <a:pt x="421" y="257"/>
                      </a:lnTo>
                      <a:lnTo>
                        <a:pt x="421" y="253"/>
                      </a:lnTo>
                      <a:lnTo>
                        <a:pt x="421" y="252"/>
                      </a:lnTo>
                      <a:lnTo>
                        <a:pt x="420" y="248"/>
                      </a:lnTo>
                      <a:lnTo>
                        <a:pt x="432" y="229"/>
                      </a:lnTo>
                      <a:lnTo>
                        <a:pt x="434" y="225"/>
                      </a:lnTo>
                      <a:lnTo>
                        <a:pt x="434" y="223"/>
                      </a:lnTo>
                      <a:lnTo>
                        <a:pt x="420" y="214"/>
                      </a:lnTo>
                      <a:lnTo>
                        <a:pt x="413" y="214"/>
                      </a:lnTo>
                      <a:lnTo>
                        <a:pt x="409" y="216"/>
                      </a:lnTo>
                      <a:lnTo>
                        <a:pt x="404" y="220"/>
                      </a:lnTo>
                      <a:lnTo>
                        <a:pt x="397" y="227"/>
                      </a:lnTo>
                      <a:lnTo>
                        <a:pt x="389" y="235"/>
                      </a:lnTo>
                      <a:lnTo>
                        <a:pt x="382" y="242"/>
                      </a:lnTo>
                      <a:lnTo>
                        <a:pt x="375" y="252"/>
                      </a:lnTo>
                      <a:lnTo>
                        <a:pt x="370" y="261"/>
                      </a:lnTo>
                      <a:lnTo>
                        <a:pt x="366" y="270"/>
                      </a:lnTo>
                      <a:lnTo>
                        <a:pt x="365" y="278"/>
                      </a:lnTo>
                      <a:lnTo>
                        <a:pt x="363" y="287"/>
                      </a:lnTo>
                      <a:lnTo>
                        <a:pt x="365" y="291"/>
                      </a:lnTo>
                      <a:lnTo>
                        <a:pt x="366" y="299"/>
                      </a:lnTo>
                      <a:lnTo>
                        <a:pt x="356" y="312"/>
                      </a:lnTo>
                      <a:lnTo>
                        <a:pt x="347" y="325"/>
                      </a:lnTo>
                      <a:lnTo>
                        <a:pt x="341" y="340"/>
                      </a:lnTo>
                      <a:lnTo>
                        <a:pt x="334" y="353"/>
                      </a:lnTo>
                      <a:lnTo>
                        <a:pt x="329" y="366"/>
                      </a:lnTo>
                      <a:lnTo>
                        <a:pt x="325" y="381"/>
                      </a:lnTo>
                      <a:lnTo>
                        <a:pt x="323" y="394"/>
                      </a:lnTo>
                      <a:lnTo>
                        <a:pt x="320" y="409"/>
                      </a:lnTo>
                      <a:lnTo>
                        <a:pt x="318" y="436"/>
                      </a:lnTo>
                      <a:lnTo>
                        <a:pt x="318" y="464"/>
                      </a:lnTo>
                      <a:lnTo>
                        <a:pt x="316" y="492"/>
                      </a:lnTo>
                      <a:lnTo>
                        <a:pt x="315" y="520"/>
                      </a:lnTo>
                      <a:lnTo>
                        <a:pt x="327" y="517"/>
                      </a:lnTo>
                      <a:lnTo>
                        <a:pt x="332" y="511"/>
                      </a:lnTo>
                      <a:lnTo>
                        <a:pt x="354" y="492"/>
                      </a:lnTo>
                      <a:lnTo>
                        <a:pt x="366" y="460"/>
                      </a:lnTo>
                      <a:lnTo>
                        <a:pt x="349" y="449"/>
                      </a:lnTo>
                      <a:lnTo>
                        <a:pt x="346" y="443"/>
                      </a:lnTo>
                      <a:lnTo>
                        <a:pt x="344" y="438"/>
                      </a:lnTo>
                      <a:lnTo>
                        <a:pt x="342" y="432"/>
                      </a:lnTo>
                      <a:lnTo>
                        <a:pt x="341" y="426"/>
                      </a:lnTo>
                      <a:lnTo>
                        <a:pt x="341" y="421"/>
                      </a:lnTo>
                      <a:lnTo>
                        <a:pt x="339" y="415"/>
                      </a:lnTo>
                      <a:lnTo>
                        <a:pt x="339" y="409"/>
                      </a:lnTo>
                      <a:lnTo>
                        <a:pt x="339" y="404"/>
                      </a:lnTo>
                      <a:lnTo>
                        <a:pt x="339" y="394"/>
                      </a:lnTo>
                      <a:lnTo>
                        <a:pt x="341" y="385"/>
                      </a:lnTo>
                      <a:lnTo>
                        <a:pt x="344" y="376"/>
                      </a:lnTo>
                      <a:lnTo>
                        <a:pt x="346" y="364"/>
                      </a:lnTo>
                      <a:lnTo>
                        <a:pt x="351" y="355"/>
                      </a:lnTo>
                      <a:lnTo>
                        <a:pt x="354" y="346"/>
                      </a:lnTo>
                      <a:lnTo>
                        <a:pt x="360" y="336"/>
                      </a:lnTo>
                      <a:lnTo>
                        <a:pt x="365" y="327"/>
                      </a:lnTo>
                      <a:lnTo>
                        <a:pt x="370" y="325"/>
                      </a:lnTo>
                      <a:lnTo>
                        <a:pt x="385" y="331"/>
                      </a:lnTo>
                      <a:lnTo>
                        <a:pt x="385" y="332"/>
                      </a:lnTo>
                      <a:lnTo>
                        <a:pt x="391" y="340"/>
                      </a:lnTo>
                      <a:lnTo>
                        <a:pt x="396" y="347"/>
                      </a:lnTo>
                      <a:lnTo>
                        <a:pt x="401" y="359"/>
                      </a:lnTo>
                      <a:lnTo>
                        <a:pt x="408" y="398"/>
                      </a:lnTo>
                      <a:lnTo>
                        <a:pt x="408" y="406"/>
                      </a:lnTo>
                      <a:lnTo>
                        <a:pt x="406" y="413"/>
                      </a:lnTo>
                      <a:lnTo>
                        <a:pt x="406" y="421"/>
                      </a:lnTo>
                      <a:lnTo>
                        <a:pt x="404" y="428"/>
                      </a:lnTo>
                      <a:lnTo>
                        <a:pt x="401" y="436"/>
                      </a:lnTo>
                      <a:lnTo>
                        <a:pt x="397" y="443"/>
                      </a:lnTo>
                      <a:lnTo>
                        <a:pt x="392" y="449"/>
                      </a:lnTo>
                      <a:lnTo>
                        <a:pt x="385" y="455"/>
                      </a:lnTo>
                      <a:lnTo>
                        <a:pt x="375" y="460"/>
                      </a:lnTo>
                      <a:lnTo>
                        <a:pt x="372" y="464"/>
                      </a:lnTo>
                      <a:lnTo>
                        <a:pt x="370" y="473"/>
                      </a:lnTo>
                      <a:lnTo>
                        <a:pt x="382" y="468"/>
                      </a:lnTo>
                      <a:lnTo>
                        <a:pt x="387" y="464"/>
                      </a:lnTo>
                      <a:lnTo>
                        <a:pt x="404" y="455"/>
                      </a:lnTo>
                      <a:lnTo>
                        <a:pt x="420" y="440"/>
                      </a:lnTo>
                      <a:lnTo>
                        <a:pt x="416" y="434"/>
                      </a:lnTo>
                      <a:lnTo>
                        <a:pt x="415" y="426"/>
                      </a:lnTo>
                      <a:lnTo>
                        <a:pt x="416" y="417"/>
                      </a:lnTo>
                      <a:lnTo>
                        <a:pt x="416" y="409"/>
                      </a:lnTo>
                      <a:lnTo>
                        <a:pt x="418" y="400"/>
                      </a:lnTo>
                      <a:lnTo>
                        <a:pt x="421" y="391"/>
                      </a:lnTo>
                      <a:lnTo>
                        <a:pt x="425" y="383"/>
                      </a:lnTo>
                      <a:lnTo>
                        <a:pt x="430" y="374"/>
                      </a:lnTo>
                      <a:lnTo>
                        <a:pt x="435" y="366"/>
                      </a:lnTo>
                      <a:lnTo>
                        <a:pt x="446" y="353"/>
                      </a:lnTo>
                      <a:lnTo>
                        <a:pt x="451" y="351"/>
                      </a:lnTo>
                      <a:lnTo>
                        <a:pt x="456" y="349"/>
                      </a:lnTo>
                      <a:lnTo>
                        <a:pt x="461" y="347"/>
                      </a:lnTo>
                      <a:lnTo>
                        <a:pt x="466" y="346"/>
                      </a:lnTo>
                      <a:lnTo>
                        <a:pt x="471" y="344"/>
                      </a:lnTo>
                      <a:lnTo>
                        <a:pt x="475" y="342"/>
                      </a:lnTo>
                      <a:lnTo>
                        <a:pt x="480" y="340"/>
                      </a:lnTo>
                      <a:lnTo>
                        <a:pt x="485" y="340"/>
                      </a:lnTo>
                      <a:lnTo>
                        <a:pt x="494" y="340"/>
                      </a:lnTo>
                      <a:lnTo>
                        <a:pt x="499" y="340"/>
                      </a:lnTo>
                      <a:lnTo>
                        <a:pt x="509" y="346"/>
                      </a:lnTo>
                      <a:lnTo>
                        <a:pt x="509" y="357"/>
                      </a:lnTo>
                      <a:lnTo>
                        <a:pt x="509" y="366"/>
                      </a:lnTo>
                      <a:lnTo>
                        <a:pt x="506" y="376"/>
                      </a:lnTo>
                      <a:lnTo>
                        <a:pt x="502" y="387"/>
                      </a:lnTo>
                      <a:lnTo>
                        <a:pt x="499" y="396"/>
                      </a:lnTo>
                      <a:lnTo>
                        <a:pt x="494" y="408"/>
                      </a:lnTo>
                      <a:lnTo>
                        <a:pt x="487" y="417"/>
                      </a:lnTo>
                      <a:lnTo>
                        <a:pt x="482" y="428"/>
                      </a:lnTo>
                      <a:lnTo>
                        <a:pt x="470" y="440"/>
                      </a:lnTo>
                      <a:lnTo>
                        <a:pt x="465" y="441"/>
                      </a:lnTo>
                      <a:lnTo>
                        <a:pt x="459" y="445"/>
                      </a:lnTo>
                      <a:lnTo>
                        <a:pt x="452" y="447"/>
                      </a:lnTo>
                      <a:lnTo>
                        <a:pt x="447" y="449"/>
                      </a:lnTo>
                      <a:lnTo>
                        <a:pt x="442" y="449"/>
                      </a:lnTo>
                      <a:lnTo>
                        <a:pt x="437" y="449"/>
                      </a:lnTo>
                      <a:lnTo>
                        <a:pt x="430" y="447"/>
                      </a:lnTo>
                      <a:lnTo>
                        <a:pt x="425" y="445"/>
                      </a:lnTo>
                      <a:lnTo>
                        <a:pt x="418" y="451"/>
                      </a:lnTo>
                      <a:lnTo>
                        <a:pt x="408" y="460"/>
                      </a:lnTo>
                      <a:lnTo>
                        <a:pt x="396" y="466"/>
                      </a:lnTo>
                      <a:lnTo>
                        <a:pt x="391" y="468"/>
                      </a:lnTo>
                      <a:lnTo>
                        <a:pt x="382" y="475"/>
                      </a:lnTo>
                      <a:lnTo>
                        <a:pt x="401" y="488"/>
                      </a:lnTo>
                      <a:lnTo>
                        <a:pt x="401" y="490"/>
                      </a:lnTo>
                      <a:lnTo>
                        <a:pt x="406" y="492"/>
                      </a:lnTo>
                      <a:lnTo>
                        <a:pt x="413" y="492"/>
                      </a:lnTo>
                      <a:lnTo>
                        <a:pt x="418" y="494"/>
                      </a:lnTo>
                      <a:lnTo>
                        <a:pt x="425" y="494"/>
                      </a:lnTo>
                      <a:lnTo>
                        <a:pt x="432" y="496"/>
                      </a:lnTo>
                      <a:lnTo>
                        <a:pt x="439" y="498"/>
                      </a:lnTo>
                      <a:lnTo>
                        <a:pt x="446" y="500"/>
                      </a:lnTo>
                      <a:lnTo>
                        <a:pt x="451" y="503"/>
                      </a:lnTo>
                      <a:lnTo>
                        <a:pt x="458" y="507"/>
                      </a:lnTo>
                      <a:lnTo>
                        <a:pt x="465" y="513"/>
                      </a:lnTo>
                      <a:lnTo>
                        <a:pt x="466" y="517"/>
                      </a:lnTo>
                      <a:lnTo>
                        <a:pt x="466" y="522"/>
                      </a:lnTo>
                      <a:lnTo>
                        <a:pt x="470" y="530"/>
                      </a:lnTo>
                      <a:lnTo>
                        <a:pt x="470" y="537"/>
                      </a:lnTo>
                      <a:lnTo>
                        <a:pt x="470" y="545"/>
                      </a:lnTo>
                      <a:lnTo>
                        <a:pt x="468" y="554"/>
                      </a:lnTo>
                      <a:lnTo>
                        <a:pt x="466" y="562"/>
                      </a:lnTo>
                      <a:lnTo>
                        <a:pt x="463" y="569"/>
                      </a:lnTo>
                      <a:lnTo>
                        <a:pt x="459" y="579"/>
                      </a:lnTo>
                      <a:lnTo>
                        <a:pt x="454" y="586"/>
                      </a:lnTo>
                      <a:lnTo>
                        <a:pt x="449" y="590"/>
                      </a:lnTo>
                      <a:lnTo>
                        <a:pt x="437" y="590"/>
                      </a:lnTo>
                      <a:lnTo>
                        <a:pt x="391" y="564"/>
                      </a:lnTo>
                      <a:lnTo>
                        <a:pt x="387" y="558"/>
                      </a:lnTo>
                      <a:lnTo>
                        <a:pt x="385" y="550"/>
                      </a:lnTo>
                      <a:lnTo>
                        <a:pt x="384" y="543"/>
                      </a:lnTo>
                      <a:lnTo>
                        <a:pt x="384" y="534"/>
                      </a:lnTo>
                      <a:lnTo>
                        <a:pt x="385" y="526"/>
                      </a:lnTo>
                      <a:lnTo>
                        <a:pt x="387" y="519"/>
                      </a:lnTo>
                      <a:lnTo>
                        <a:pt x="389" y="511"/>
                      </a:lnTo>
                      <a:lnTo>
                        <a:pt x="391" y="503"/>
                      </a:lnTo>
                      <a:lnTo>
                        <a:pt x="394" y="496"/>
                      </a:lnTo>
                      <a:lnTo>
                        <a:pt x="394" y="490"/>
                      </a:lnTo>
                      <a:lnTo>
                        <a:pt x="380" y="481"/>
                      </a:lnTo>
                      <a:lnTo>
                        <a:pt x="375" y="481"/>
                      </a:lnTo>
                      <a:lnTo>
                        <a:pt x="370" y="485"/>
                      </a:lnTo>
                      <a:lnTo>
                        <a:pt x="365" y="490"/>
                      </a:lnTo>
                      <a:lnTo>
                        <a:pt x="361" y="496"/>
                      </a:lnTo>
                      <a:lnTo>
                        <a:pt x="358" y="502"/>
                      </a:lnTo>
                      <a:lnTo>
                        <a:pt x="354" y="507"/>
                      </a:lnTo>
                      <a:lnTo>
                        <a:pt x="351" y="515"/>
                      </a:lnTo>
                      <a:lnTo>
                        <a:pt x="347" y="520"/>
                      </a:lnTo>
                      <a:lnTo>
                        <a:pt x="342" y="526"/>
                      </a:lnTo>
                      <a:lnTo>
                        <a:pt x="334" y="539"/>
                      </a:lnTo>
                      <a:lnTo>
                        <a:pt x="325" y="552"/>
                      </a:lnTo>
                      <a:lnTo>
                        <a:pt x="318" y="565"/>
                      </a:lnTo>
                      <a:lnTo>
                        <a:pt x="313" y="579"/>
                      </a:lnTo>
                      <a:lnTo>
                        <a:pt x="306" y="607"/>
                      </a:lnTo>
                      <a:lnTo>
                        <a:pt x="301" y="633"/>
                      </a:lnTo>
                      <a:lnTo>
                        <a:pt x="298" y="661"/>
                      </a:lnTo>
                      <a:lnTo>
                        <a:pt x="296" y="688"/>
                      </a:lnTo>
                      <a:lnTo>
                        <a:pt x="292" y="716"/>
                      </a:lnTo>
                      <a:lnTo>
                        <a:pt x="287" y="742"/>
                      </a:lnTo>
                      <a:lnTo>
                        <a:pt x="289" y="750"/>
                      </a:lnTo>
                      <a:lnTo>
                        <a:pt x="294" y="750"/>
                      </a:lnTo>
                      <a:lnTo>
                        <a:pt x="299" y="752"/>
                      </a:lnTo>
                      <a:lnTo>
                        <a:pt x="296" y="763"/>
                      </a:lnTo>
                      <a:lnTo>
                        <a:pt x="294" y="772"/>
                      </a:lnTo>
                      <a:lnTo>
                        <a:pt x="294" y="782"/>
                      </a:lnTo>
                      <a:lnTo>
                        <a:pt x="292" y="791"/>
                      </a:lnTo>
                      <a:lnTo>
                        <a:pt x="292" y="802"/>
                      </a:lnTo>
                      <a:lnTo>
                        <a:pt x="292" y="812"/>
                      </a:lnTo>
                      <a:lnTo>
                        <a:pt x="294" y="821"/>
                      </a:lnTo>
                      <a:lnTo>
                        <a:pt x="294" y="832"/>
                      </a:lnTo>
                      <a:lnTo>
                        <a:pt x="296" y="857"/>
                      </a:lnTo>
                      <a:lnTo>
                        <a:pt x="294" y="857"/>
                      </a:lnTo>
                      <a:lnTo>
                        <a:pt x="303" y="885"/>
                      </a:lnTo>
                      <a:lnTo>
                        <a:pt x="304" y="896"/>
                      </a:lnTo>
                      <a:lnTo>
                        <a:pt x="318" y="936"/>
                      </a:lnTo>
                      <a:lnTo>
                        <a:pt x="320" y="943"/>
                      </a:lnTo>
                      <a:lnTo>
                        <a:pt x="323" y="956"/>
                      </a:lnTo>
                      <a:lnTo>
                        <a:pt x="334" y="990"/>
                      </a:lnTo>
                      <a:lnTo>
                        <a:pt x="337" y="996"/>
                      </a:lnTo>
                      <a:lnTo>
                        <a:pt x="346" y="1050"/>
                      </a:lnTo>
                      <a:lnTo>
                        <a:pt x="346" y="1060"/>
                      </a:lnTo>
                      <a:lnTo>
                        <a:pt x="346" y="1067"/>
                      </a:lnTo>
                      <a:lnTo>
                        <a:pt x="347" y="1084"/>
                      </a:lnTo>
                      <a:lnTo>
                        <a:pt x="346" y="1099"/>
                      </a:lnTo>
                      <a:lnTo>
                        <a:pt x="344" y="1116"/>
                      </a:lnTo>
                      <a:lnTo>
                        <a:pt x="342" y="1131"/>
                      </a:lnTo>
                      <a:lnTo>
                        <a:pt x="339" y="1148"/>
                      </a:lnTo>
                      <a:lnTo>
                        <a:pt x="337" y="1163"/>
                      </a:lnTo>
                      <a:lnTo>
                        <a:pt x="335" y="1180"/>
                      </a:lnTo>
                      <a:lnTo>
                        <a:pt x="334" y="1195"/>
                      </a:lnTo>
                      <a:lnTo>
                        <a:pt x="337" y="1188"/>
                      </a:lnTo>
                      <a:lnTo>
                        <a:pt x="341" y="1178"/>
                      </a:lnTo>
                      <a:lnTo>
                        <a:pt x="344" y="1169"/>
                      </a:lnTo>
                      <a:lnTo>
                        <a:pt x="347" y="1161"/>
                      </a:lnTo>
                      <a:lnTo>
                        <a:pt x="351" y="1152"/>
                      </a:lnTo>
                      <a:lnTo>
                        <a:pt x="354" y="1143"/>
                      </a:lnTo>
                      <a:lnTo>
                        <a:pt x="360" y="1133"/>
                      </a:lnTo>
                      <a:lnTo>
                        <a:pt x="366" y="1124"/>
                      </a:lnTo>
                      <a:lnTo>
                        <a:pt x="368" y="1135"/>
                      </a:lnTo>
                      <a:lnTo>
                        <a:pt x="368" y="1148"/>
                      </a:lnTo>
                      <a:lnTo>
                        <a:pt x="366" y="1159"/>
                      </a:lnTo>
                      <a:lnTo>
                        <a:pt x="365" y="1171"/>
                      </a:lnTo>
                      <a:lnTo>
                        <a:pt x="358" y="1193"/>
                      </a:lnTo>
                      <a:lnTo>
                        <a:pt x="349" y="1216"/>
                      </a:lnTo>
                      <a:lnTo>
                        <a:pt x="341" y="1238"/>
                      </a:lnTo>
                      <a:lnTo>
                        <a:pt x="334" y="1261"/>
                      </a:lnTo>
                      <a:lnTo>
                        <a:pt x="330" y="1274"/>
                      </a:lnTo>
                      <a:lnTo>
                        <a:pt x="329" y="1285"/>
                      </a:lnTo>
                      <a:lnTo>
                        <a:pt x="329" y="1297"/>
                      </a:lnTo>
                      <a:lnTo>
                        <a:pt x="329" y="1308"/>
                      </a:lnTo>
                      <a:lnTo>
                        <a:pt x="329" y="1321"/>
                      </a:lnTo>
                      <a:lnTo>
                        <a:pt x="294" y="1321"/>
                      </a:lnTo>
                      <a:lnTo>
                        <a:pt x="299" y="1295"/>
                      </a:lnTo>
                      <a:lnTo>
                        <a:pt x="301" y="1285"/>
                      </a:lnTo>
                      <a:lnTo>
                        <a:pt x="303" y="1276"/>
                      </a:lnTo>
                      <a:lnTo>
                        <a:pt x="303" y="1267"/>
                      </a:lnTo>
                      <a:lnTo>
                        <a:pt x="303" y="1257"/>
                      </a:lnTo>
                      <a:lnTo>
                        <a:pt x="303" y="1250"/>
                      </a:lnTo>
                      <a:lnTo>
                        <a:pt x="301" y="1240"/>
                      </a:lnTo>
                      <a:lnTo>
                        <a:pt x="299" y="1231"/>
                      </a:lnTo>
                      <a:lnTo>
                        <a:pt x="299" y="1221"/>
                      </a:lnTo>
                      <a:lnTo>
                        <a:pt x="296" y="1210"/>
                      </a:lnTo>
                      <a:lnTo>
                        <a:pt x="294" y="1199"/>
                      </a:lnTo>
                      <a:lnTo>
                        <a:pt x="291" y="1188"/>
                      </a:lnTo>
                      <a:lnTo>
                        <a:pt x="289" y="1174"/>
                      </a:lnTo>
                      <a:lnTo>
                        <a:pt x="287" y="1163"/>
                      </a:lnTo>
                      <a:lnTo>
                        <a:pt x="285" y="1154"/>
                      </a:lnTo>
                      <a:lnTo>
                        <a:pt x="285" y="1143"/>
                      </a:lnTo>
                      <a:lnTo>
                        <a:pt x="285" y="1131"/>
                      </a:lnTo>
                      <a:lnTo>
                        <a:pt x="299" y="1158"/>
                      </a:lnTo>
                      <a:lnTo>
                        <a:pt x="304" y="1178"/>
                      </a:lnTo>
                      <a:lnTo>
                        <a:pt x="311" y="1191"/>
                      </a:lnTo>
                      <a:lnTo>
                        <a:pt x="316" y="1163"/>
                      </a:lnTo>
                      <a:lnTo>
                        <a:pt x="320" y="1135"/>
                      </a:lnTo>
                      <a:lnTo>
                        <a:pt x="322" y="1107"/>
                      </a:lnTo>
                      <a:lnTo>
                        <a:pt x="322" y="1079"/>
                      </a:lnTo>
                      <a:lnTo>
                        <a:pt x="320" y="1049"/>
                      </a:lnTo>
                      <a:lnTo>
                        <a:pt x="315" y="1020"/>
                      </a:lnTo>
                      <a:lnTo>
                        <a:pt x="310" y="992"/>
                      </a:lnTo>
                      <a:lnTo>
                        <a:pt x="303" y="964"/>
                      </a:lnTo>
                      <a:lnTo>
                        <a:pt x="298" y="941"/>
                      </a:lnTo>
                      <a:lnTo>
                        <a:pt x="294" y="932"/>
                      </a:lnTo>
                      <a:lnTo>
                        <a:pt x="289" y="921"/>
                      </a:lnTo>
                      <a:lnTo>
                        <a:pt x="285" y="909"/>
                      </a:lnTo>
                      <a:lnTo>
                        <a:pt x="280" y="898"/>
                      </a:lnTo>
                      <a:lnTo>
                        <a:pt x="275" y="887"/>
                      </a:lnTo>
                      <a:lnTo>
                        <a:pt x="272" y="876"/>
                      </a:lnTo>
                      <a:lnTo>
                        <a:pt x="268" y="864"/>
                      </a:lnTo>
                      <a:lnTo>
                        <a:pt x="265" y="853"/>
                      </a:lnTo>
                      <a:lnTo>
                        <a:pt x="267" y="840"/>
                      </a:lnTo>
                      <a:lnTo>
                        <a:pt x="265" y="827"/>
                      </a:lnTo>
                      <a:lnTo>
                        <a:pt x="263" y="814"/>
                      </a:lnTo>
                      <a:lnTo>
                        <a:pt x="260" y="802"/>
                      </a:lnTo>
                      <a:lnTo>
                        <a:pt x="254" y="789"/>
                      </a:lnTo>
                      <a:lnTo>
                        <a:pt x="248" y="778"/>
                      </a:lnTo>
                      <a:lnTo>
                        <a:pt x="241" y="767"/>
                      </a:lnTo>
                      <a:lnTo>
                        <a:pt x="232" y="755"/>
                      </a:lnTo>
                      <a:lnTo>
                        <a:pt x="213" y="735"/>
                      </a:lnTo>
                      <a:lnTo>
                        <a:pt x="191" y="712"/>
                      </a:lnTo>
                      <a:lnTo>
                        <a:pt x="168" y="691"/>
                      </a:lnTo>
                      <a:lnTo>
                        <a:pt x="146" y="669"/>
                      </a:lnTo>
                      <a:lnTo>
                        <a:pt x="141" y="659"/>
                      </a:lnTo>
                      <a:lnTo>
                        <a:pt x="136" y="652"/>
                      </a:lnTo>
                      <a:lnTo>
                        <a:pt x="130" y="643"/>
                      </a:lnTo>
                      <a:lnTo>
                        <a:pt x="127" y="633"/>
                      </a:lnTo>
                      <a:lnTo>
                        <a:pt x="124" y="626"/>
                      </a:lnTo>
                      <a:lnTo>
                        <a:pt x="120" y="616"/>
                      </a:lnTo>
                      <a:lnTo>
                        <a:pt x="118" y="609"/>
                      </a:lnTo>
                      <a:lnTo>
                        <a:pt x="115" y="599"/>
                      </a:lnTo>
                      <a:lnTo>
                        <a:pt x="101" y="584"/>
                      </a:lnTo>
                      <a:lnTo>
                        <a:pt x="91" y="607"/>
                      </a:lnTo>
                      <a:lnTo>
                        <a:pt x="84" y="614"/>
                      </a:lnTo>
                      <a:lnTo>
                        <a:pt x="79" y="616"/>
                      </a:lnTo>
                      <a:lnTo>
                        <a:pt x="58" y="616"/>
                      </a:lnTo>
                      <a:lnTo>
                        <a:pt x="50" y="612"/>
                      </a:lnTo>
                      <a:lnTo>
                        <a:pt x="32" y="601"/>
                      </a:lnTo>
                      <a:lnTo>
                        <a:pt x="19" y="584"/>
                      </a:lnTo>
                      <a:lnTo>
                        <a:pt x="15" y="579"/>
                      </a:lnTo>
                      <a:lnTo>
                        <a:pt x="13" y="575"/>
                      </a:lnTo>
                      <a:lnTo>
                        <a:pt x="10" y="569"/>
                      </a:lnTo>
                      <a:lnTo>
                        <a:pt x="8" y="565"/>
                      </a:lnTo>
                      <a:lnTo>
                        <a:pt x="7" y="560"/>
                      </a:lnTo>
                      <a:lnTo>
                        <a:pt x="3" y="556"/>
                      </a:lnTo>
                      <a:lnTo>
                        <a:pt x="1" y="552"/>
                      </a:lnTo>
                      <a:lnTo>
                        <a:pt x="0" y="547"/>
                      </a:lnTo>
                      <a:lnTo>
                        <a:pt x="0" y="543"/>
                      </a:lnTo>
                      <a:lnTo>
                        <a:pt x="7" y="532"/>
                      </a:lnTo>
                      <a:lnTo>
                        <a:pt x="10" y="530"/>
                      </a:lnTo>
                      <a:lnTo>
                        <a:pt x="13" y="530"/>
                      </a:lnTo>
                      <a:lnTo>
                        <a:pt x="17" y="528"/>
                      </a:lnTo>
                      <a:lnTo>
                        <a:pt x="20" y="528"/>
                      </a:lnTo>
                      <a:lnTo>
                        <a:pt x="24" y="530"/>
                      </a:lnTo>
                      <a:lnTo>
                        <a:pt x="29" y="530"/>
                      </a:lnTo>
                      <a:lnTo>
                        <a:pt x="32" y="530"/>
                      </a:lnTo>
                      <a:lnTo>
                        <a:pt x="36" y="530"/>
                      </a:lnTo>
                      <a:lnTo>
                        <a:pt x="65" y="543"/>
                      </a:lnTo>
                      <a:lnTo>
                        <a:pt x="74" y="547"/>
                      </a:lnTo>
                      <a:lnTo>
                        <a:pt x="77" y="549"/>
                      </a:lnTo>
                      <a:lnTo>
                        <a:pt x="81" y="552"/>
                      </a:lnTo>
                      <a:lnTo>
                        <a:pt x="84" y="554"/>
                      </a:lnTo>
                      <a:lnTo>
                        <a:pt x="87" y="558"/>
                      </a:lnTo>
                      <a:lnTo>
                        <a:pt x="89" y="562"/>
                      </a:lnTo>
                      <a:lnTo>
                        <a:pt x="93" y="565"/>
                      </a:lnTo>
                      <a:lnTo>
                        <a:pt x="96" y="569"/>
                      </a:lnTo>
                      <a:lnTo>
                        <a:pt x="98" y="573"/>
                      </a:lnTo>
                      <a:lnTo>
                        <a:pt x="113" y="586"/>
                      </a:lnTo>
                      <a:lnTo>
                        <a:pt x="113" y="577"/>
                      </a:lnTo>
                      <a:lnTo>
                        <a:pt x="112" y="567"/>
                      </a:lnTo>
                      <a:lnTo>
                        <a:pt x="110" y="558"/>
                      </a:lnTo>
                      <a:lnTo>
                        <a:pt x="108" y="549"/>
                      </a:lnTo>
                      <a:lnTo>
                        <a:pt x="106" y="539"/>
                      </a:lnTo>
                      <a:lnTo>
                        <a:pt x="103" y="532"/>
                      </a:lnTo>
                      <a:lnTo>
                        <a:pt x="101" y="522"/>
                      </a:lnTo>
                      <a:lnTo>
                        <a:pt x="98" y="513"/>
                      </a:lnTo>
                      <a:lnTo>
                        <a:pt x="96" y="507"/>
                      </a:lnTo>
                      <a:lnTo>
                        <a:pt x="89" y="503"/>
                      </a:lnTo>
                      <a:lnTo>
                        <a:pt x="72" y="490"/>
                      </a:lnTo>
                      <a:lnTo>
                        <a:pt x="65" y="477"/>
                      </a:lnTo>
                      <a:lnTo>
                        <a:pt x="58" y="464"/>
                      </a:lnTo>
                      <a:lnTo>
                        <a:pt x="55" y="451"/>
                      </a:lnTo>
                      <a:lnTo>
                        <a:pt x="53" y="440"/>
                      </a:lnTo>
                      <a:lnTo>
                        <a:pt x="53" y="426"/>
                      </a:lnTo>
                      <a:lnTo>
                        <a:pt x="55" y="413"/>
                      </a:lnTo>
                      <a:lnTo>
                        <a:pt x="56" y="402"/>
                      </a:lnTo>
                      <a:lnTo>
                        <a:pt x="60" y="389"/>
                      </a:lnTo>
                      <a:lnTo>
                        <a:pt x="63" y="376"/>
                      </a:lnTo>
                      <a:lnTo>
                        <a:pt x="67" y="364"/>
                      </a:lnTo>
                      <a:lnTo>
                        <a:pt x="70" y="361"/>
                      </a:lnTo>
                      <a:lnTo>
                        <a:pt x="72" y="361"/>
                      </a:lnTo>
                      <a:lnTo>
                        <a:pt x="84" y="372"/>
                      </a:lnTo>
                      <a:lnTo>
                        <a:pt x="101" y="396"/>
                      </a:lnTo>
                      <a:lnTo>
                        <a:pt x="106" y="404"/>
                      </a:lnTo>
                      <a:lnTo>
                        <a:pt x="110" y="413"/>
                      </a:lnTo>
                      <a:lnTo>
                        <a:pt x="115" y="421"/>
                      </a:lnTo>
                      <a:lnTo>
                        <a:pt x="118" y="430"/>
                      </a:lnTo>
                      <a:lnTo>
                        <a:pt x="122" y="438"/>
                      </a:lnTo>
                      <a:lnTo>
                        <a:pt x="124" y="447"/>
                      </a:lnTo>
                      <a:lnTo>
                        <a:pt x="125" y="456"/>
                      </a:lnTo>
                      <a:lnTo>
                        <a:pt x="127" y="464"/>
                      </a:lnTo>
                      <a:lnTo>
                        <a:pt x="120" y="494"/>
                      </a:lnTo>
                      <a:lnTo>
                        <a:pt x="115" y="498"/>
                      </a:lnTo>
                      <a:lnTo>
                        <a:pt x="101" y="505"/>
                      </a:lnTo>
                      <a:lnTo>
                        <a:pt x="118" y="567"/>
                      </a:lnTo>
                      <a:lnTo>
                        <a:pt x="120" y="571"/>
                      </a:lnTo>
                      <a:lnTo>
                        <a:pt x="136" y="541"/>
                      </a:lnTo>
                      <a:lnTo>
                        <a:pt x="136" y="532"/>
                      </a:lnTo>
                      <a:lnTo>
                        <a:pt x="136" y="520"/>
                      </a:lnTo>
                      <a:lnTo>
                        <a:pt x="137" y="509"/>
                      </a:lnTo>
                      <a:lnTo>
                        <a:pt x="141" y="498"/>
                      </a:lnTo>
                      <a:lnTo>
                        <a:pt x="148" y="488"/>
                      </a:lnTo>
                      <a:lnTo>
                        <a:pt x="155" y="477"/>
                      </a:lnTo>
                      <a:lnTo>
                        <a:pt x="163" y="468"/>
                      </a:lnTo>
                      <a:lnTo>
                        <a:pt x="174" y="460"/>
                      </a:lnTo>
                      <a:lnTo>
                        <a:pt x="180" y="455"/>
                      </a:lnTo>
                      <a:lnTo>
                        <a:pt x="192" y="453"/>
                      </a:lnTo>
                      <a:lnTo>
                        <a:pt x="198" y="453"/>
                      </a:lnTo>
                      <a:lnTo>
                        <a:pt x="203" y="453"/>
                      </a:lnTo>
                      <a:lnTo>
                        <a:pt x="208" y="455"/>
                      </a:lnTo>
                      <a:lnTo>
                        <a:pt x="215" y="456"/>
                      </a:lnTo>
                      <a:lnTo>
                        <a:pt x="220" y="458"/>
                      </a:lnTo>
                      <a:lnTo>
                        <a:pt x="223" y="462"/>
                      </a:lnTo>
                      <a:lnTo>
                        <a:pt x="229" y="468"/>
                      </a:lnTo>
                      <a:lnTo>
                        <a:pt x="232" y="473"/>
                      </a:lnTo>
                      <a:lnTo>
                        <a:pt x="234" y="481"/>
                      </a:lnTo>
                      <a:lnTo>
                        <a:pt x="236" y="487"/>
                      </a:lnTo>
                      <a:lnTo>
                        <a:pt x="234" y="494"/>
                      </a:lnTo>
                      <a:lnTo>
                        <a:pt x="234" y="500"/>
                      </a:lnTo>
                      <a:lnTo>
                        <a:pt x="232" y="507"/>
                      </a:lnTo>
                      <a:lnTo>
                        <a:pt x="230" y="513"/>
                      </a:lnTo>
                      <a:lnTo>
                        <a:pt x="227" y="520"/>
                      </a:lnTo>
                      <a:lnTo>
                        <a:pt x="222" y="526"/>
                      </a:lnTo>
                      <a:lnTo>
                        <a:pt x="210" y="537"/>
                      </a:lnTo>
                      <a:lnTo>
                        <a:pt x="192" y="545"/>
                      </a:lnTo>
                      <a:lnTo>
                        <a:pt x="179" y="550"/>
                      </a:lnTo>
                      <a:lnTo>
                        <a:pt x="165" y="556"/>
                      </a:lnTo>
                      <a:lnTo>
                        <a:pt x="151" y="560"/>
                      </a:lnTo>
                      <a:lnTo>
                        <a:pt x="149" y="558"/>
                      </a:lnTo>
                      <a:lnTo>
                        <a:pt x="148" y="558"/>
                      </a:lnTo>
                      <a:lnTo>
                        <a:pt x="148" y="556"/>
                      </a:lnTo>
                      <a:lnTo>
                        <a:pt x="146" y="554"/>
                      </a:lnTo>
                      <a:lnTo>
                        <a:pt x="144" y="552"/>
                      </a:lnTo>
                      <a:lnTo>
                        <a:pt x="144" y="550"/>
                      </a:lnTo>
                      <a:lnTo>
                        <a:pt x="143" y="549"/>
                      </a:lnTo>
                      <a:lnTo>
                        <a:pt x="141" y="547"/>
                      </a:lnTo>
                      <a:lnTo>
                        <a:pt x="130" y="558"/>
                      </a:lnTo>
                      <a:lnTo>
                        <a:pt x="129" y="564"/>
                      </a:lnTo>
                      <a:lnTo>
                        <a:pt x="129" y="567"/>
                      </a:lnTo>
                      <a:lnTo>
                        <a:pt x="127" y="573"/>
                      </a:lnTo>
                      <a:lnTo>
                        <a:pt x="127" y="577"/>
                      </a:lnTo>
                      <a:lnTo>
                        <a:pt x="127" y="581"/>
                      </a:lnTo>
                      <a:lnTo>
                        <a:pt x="127" y="586"/>
                      </a:lnTo>
                      <a:lnTo>
                        <a:pt x="127" y="590"/>
                      </a:lnTo>
                      <a:lnTo>
                        <a:pt x="127" y="596"/>
                      </a:lnTo>
                      <a:lnTo>
                        <a:pt x="144" y="629"/>
                      </a:lnTo>
                      <a:lnTo>
                        <a:pt x="165" y="659"/>
                      </a:lnTo>
                      <a:lnTo>
                        <a:pt x="175" y="667"/>
                      </a:lnTo>
                      <a:lnTo>
                        <a:pt x="186" y="676"/>
                      </a:lnTo>
                      <a:lnTo>
                        <a:pt x="196" y="688"/>
                      </a:lnTo>
                      <a:lnTo>
                        <a:pt x="206" y="699"/>
                      </a:lnTo>
                      <a:lnTo>
                        <a:pt x="217" y="710"/>
                      </a:lnTo>
                      <a:lnTo>
                        <a:pt x="227" y="720"/>
                      </a:lnTo>
                      <a:lnTo>
                        <a:pt x="237" y="731"/>
                      </a:lnTo>
                      <a:lnTo>
                        <a:pt x="248" y="740"/>
                      </a:lnTo>
                      <a:lnTo>
                        <a:pt x="253" y="742"/>
                      </a:lnTo>
                      <a:lnTo>
                        <a:pt x="256" y="733"/>
                      </a:lnTo>
                      <a:lnTo>
                        <a:pt x="260" y="725"/>
                      </a:lnTo>
                      <a:lnTo>
                        <a:pt x="261" y="716"/>
                      </a:lnTo>
                      <a:lnTo>
                        <a:pt x="263" y="708"/>
                      </a:lnTo>
                      <a:lnTo>
                        <a:pt x="265" y="699"/>
                      </a:lnTo>
                      <a:lnTo>
                        <a:pt x="267" y="691"/>
                      </a:lnTo>
                      <a:lnTo>
                        <a:pt x="267" y="682"/>
                      </a:lnTo>
                      <a:lnTo>
                        <a:pt x="268" y="675"/>
                      </a:lnTo>
                      <a:lnTo>
                        <a:pt x="270" y="658"/>
                      </a:lnTo>
                      <a:lnTo>
                        <a:pt x="272" y="641"/>
                      </a:lnTo>
                      <a:lnTo>
                        <a:pt x="275" y="626"/>
                      </a:lnTo>
                      <a:lnTo>
                        <a:pt x="277" y="611"/>
                      </a:lnTo>
                      <a:lnTo>
                        <a:pt x="279" y="594"/>
                      </a:lnTo>
                      <a:lnTo>
                        <a:pt x="279" y="579"/>
                      </a:lnTo>
                      <a:lnTo>
                        <a:pt x="280" y="564"/>
                      </a:lnTo>
                      <a:lnTo>
                        <a:pt x="280" y="547"/>
                      </a:lnTo>
                      <a:lnTo>
                        <a:pt x="280" y="532"/>
                      </a:lnTo>
                      <a:lnTo>
                        <a:pt x="280" y="528"/>
                      </a:lnTo>
                      <a:lnTo>
                        <a:pt x="284" y="519"/>
                      </a:lnTo>
                      <a:lnTo>
                        <a:pt x="287" y="520"/>
                      </a:lnTo>
                      <a:lnTo>
                        <a:pt x="289" y="502"/>
                      </a:lnTo>
                      <a:lnTo>
                        <a:pt x="292" y="483"/>
                      </a:lnTo>
                      <a:lnTo>
                        <a:pt x="292" y="466"/>
                      </a:lnTo>
                      <a:lnTo>
                        <a:pt x="294" y="447"/>
                      </a:lnTo>
                      <a:lnTo>
                        <a:pt x="292" y="428"/>
                      </a:lnTo>
                      <a:lnTo>
                        <a:pt x="289" y="411"/>
                      </a:lnTo>
                      <a:lnTo>
                        <a:pt x="285" y="393"/>
                      </a:lnTo>
                      <a:lnTo>
                        <a:pt x="277" y="374"/>
                      </a:lnTo>
                      <a:lnTo>
                        <a:pt x="275" y="366"/>
                      </a:lnTo>
                      <a:lnTo>
                        <a:pt x="272" y="351"/>
                      </a:lnTo>
                      <a:lnTo>
                        <a:pt x="267" y="344"/>
                      </a:lnTo>
                      <a:lnTo>
                        <a:pt x="265" y="340"/>
                      </a:lnTo>
                      <a:lnTo>
                        <a:pt x="261" y="334"/>
                      </a:lnTo>
                      <a:lnTo>
                        <a:pt x="258" y="331"/>
                      </a:lnTo>
                      <a:lnTo>
                        <a:pt x="253" y="329"/>
                      </a:lnTo>
                      <a:lnTo>
                        <a:pt x="249" y="325"/>
                      </a:lnTo>
                      <a:lnTo>
                        <a:pt x="246" y="321"/>
                      </a:lnTo>
                      <a:lnTo>
                        <a:pt x="241" y="319"/>
                      </a:lnTo>
                      <a:lnTo>
                        <a:pt x="237" y="316"/>
                      </a:lnTo>
                      <a:lnTo>
                        <a:pt x="211" y="304"/>
                      </a:lnTo>
                      <a:lnTo>
                        <a:pt x="192" y="317"/>
                      </a:lnTo>
                      <a:lnTo>
                        <a:pt x="194" y="325"/>
                      </a:lnTo>
                      <a:lnTo>
                        <a:pt x="194" y="331"/>
                      </a:lnTo>
                      <a:lnTo>
                        <a:pt x="194" y="336"/>
                      </a:lnTo>
                      <a:lnTo>
                        <a:pt x="194" y="342"/>
                      </a:lnTo>
                      <a:lnTo>
                        <a:pt x="192" y="347"/>
                      </a:lnTo>
                      <a:lnTo>
                        <a:pt x="191" y="353"/>
                      </a:lnTo>
                      <a:lnTo>
                        <a:pt x="187" y="359"/>
                      </a:lnTo>
                      <a:lnTo>
                        <a:pt x="184" y="364"/>
                      </a:lnTo>
                      <a:lnTo>
                        <a:pt x="170" y="376"/>
                      </a:lnTo>
                      <a:lnTo>
                        <a:pt x="165" y="378"/>
                      </a:lnTo>
                      <a:lnTo>
                        <a:pt x="153" y="383"/>
                      </a:lnTo>
                      <a:lnTo>
                        <a:pt x="139" y="383"/>
                      </a:lnTo>
                      <a:lnTo>
                        <a:pt x="120" y="374"/>
                      </a:lnTo>
                      <a:lnTo>
                        <a:pt x="118" y="368"/>
                      </a:lnTo>
                      <a:lnTo>
                        <a:pt x="118" y="344"/>
                      </a:lnTo>
                      <a:lnTo>
                        <a:pt x="127" y="329"/>
                      </a:lnTo>
                      <a:lnTo>
                        <a:pt x="144" y="323"/>
                      </a:lnTo>
                      <a:lnTo>
                        <a:pt x="165" y="323"/>
                      </a:lnTo>
                      <a:lnTo>
                        <a:pt x="170" y="317"/>
                      </a:lnTo>
                      <a:lnTo>
                        <a:pt x="180" y="317"/>
                      </a:lnTo>
                      <a:lnTo>
                        <a:pt x="187" y="317"/>
                      </a:lnTo>
                      <a:lnTo>
                        <a:pt x="201" y="304"/>
                      </a:lnTo>
                      <a:lnTo>
                        <a:pt x="203" y="304"/>
                      </a:lnTo>
                      <a:lnTo>
                        <a:pt x="206" y="300"/>
                      </a:lnTo>
                      <a:lnTo>
                        <a:pt x="198" y="289"/>
                      </a:lnTo>
                      <a:lnTo>
                        <a:pt x="179" y="285"/>
                      </a:lnTo>
                      <a:lnTo>
                        <a:pt x="170" y="289"/>
                      </a:lnTo>
                      <a:lnTo>
                        <a:pt x="160" y="295"/>
                      </a:lnTo>
                      <a:lnTo>
                        <a:pt x="132" y="295"/>
                      </a:lnTo>
                      <a:lnTo>
                        <a:pt x="117" y="282"/>
                      </a:lnTo>
                      <a:lnTo>
                        <a:pt x="112" y="267"/>
                      </a:lnTo>
                      <a:lnTo>
                        <a:pt x="110" y="261"/>
                      </a:lnTo>
                      <a:lnTo>
                        <a:pt x="108" y="257"/>
                      </a:lnTo>
                      <a:lnTo>
                        <a:pt x="108" y="252"/>
                      </a:lnTo>
                      <a:lnTo>
                        <a:pt x="106" y="246"/>
                      </a:lnTo>
                      <a:lnTo>
                        <a:pt x="106" y="240"/>
                      </a:lnTo>
                      <a:lnTo>
                        <a:pt x="106" y="235"/>
                      </a:lnTo>
                      <a:lnTo>
                        <a:pt x="106" y="231"/>
                      </a:lnTo>
                      <a:lnTo>
                        <a:pt x="106" y="225"/>
                      </a:lnTo>
                      <a:lnTo>
                        <a:pt x="115" y="210"/>
                      </a:lnTo>
                      <a:lnTo>
                        <a:pt x="132" y="212"/>
                      </a:lnTo>
                      <a:lnTo>
                        <a:pt x="172" y="248"/>
                      </a:lnTo>
                      <a:lnTo>
                        <a:pt x="172" y="201"/>
                      </a:lnTo>
                      <a:lnTo>
                        <a:pt x="149" y="191"/>
                      </a:lnTo>
                      <a:lnTo>
                        <a:pt x="144" y="180"/>
                      </a:lnTo>
                      <a:lnTo>
                        <a:pt x="143" y="169"/>
                      </a:lnTo>
                      <a:lnTo>
                        <a:pt x="141" y="158"/>
                      </a:lnTo>
                      <a:lnTo>
                        <a:pt x="141" y="148"/>
                      </a:lnTo>
                      <a:lnTo>
                        <a:pt x="143" y="137"/>
                      </a:lnTo>
                      <a:lnTo>
                        <a:pt x="144" y="126"/>
                      </a:lnTo>
                      <a:lnTo>
                        <a:pt x="149" y="114"/>
                      </a:lnTo>
                      <a:lnTo>
                        <a:pt x="155" y="105"/>
                      </a:lnTo>
                      <a:lnTo>
                        <a:pt x="160" y="96"/>
                      </a:lnTo>
                      <a:lnTo>
                        <a:pt x="167" y="96"/>
                      </a:lnTo>
                      <a:lnTo>
                        <a:pt x="175" y="99"/>
                      </a:lnTo>
                      <a:lnTo>
                        <a:pt x="179" y="107"/>
                      </a:lnTo>
                      <a:lnTo>
                        <a:pt x="182" y="111"/>
                      </a:lnTo>
                      <a:lnTo>
                        <a:pt x="184" y="114"/>
                      </a:lnTo>
                      <a:lnTo>
                        <a:pt x="187" y="120"/>
                      </a:lnTo>
                      <a:lnTo>
                        <a:pt x="191" y="124"/>
                      </a:lnTo>
                      <a:lnTo>
                        <a:pt x="192" y="128"/>
                      </a:lnTo>
                      <a:lnTo>
                        <a:pt x="194" y="131"/>
                      </a:lnTo>
                      <a:lnTo>
                        <a:pt x="196" y="137"/>
                      </a:lnTo>
                      <a:lnTo>
                        <a:pt x="196" y="141"/>
                      </a:lnTo>
                      <a:lnTo>
                        <a:pt x="198" y="146"/>
                      </a:lnTo>
                      <a:lnTo>
                        <a:pt x="199" y="154"/>
                      </a:lnTo>
                      <a:lnTo>
                        <a:pt x="199" y="160"/>
                      </a:lnTo>
                      <a:lnTo>
                        <a:pt x="199" y="167"/>
                      </a:lnTo>
                      <a:lnTo>
                        <a:pt x="199" y="173"/>
                      </a:lnTo>
                      <a:lnTo>
                        <a:pt x="198" y="178"/>
                      </a:lnTo>
                      <a:lnTo>
                        <a:pt x="194" y="186"/>
                      </a:lnTo>
                      <a:lnTo>
                        <a:pt x="191" y="191"/>
                      </a:lnTo>
                      <a:lnTo>
                        <a:pt x="186" y="197"/>
                      </a:lnTo>
                      <a:lnTo>
                        <a:pt x="180" y="201"/>
                      </a:lnTo>
                      <a:lnTo>
                        <a:pt x="179" y="208"/>
                      </a:lnTo>
                      <a:lnTo>
                        <a:pt x="177" y="214"/>
                      </a:lnTo>
                      <a:lnTo>
                        <a:pt x="177" y="222"/>
                      </a:lnTo>
                      <a:lnTo>
                        <a:pt x="177" y="229"/>
                      </a:lnTo>
                      <a:lnTo>
                        <a:pt x="177" y="237"/>
                      </a:lnTo>
                      <a:lnTo>
                        <a:pt x="179" y="244"/>
                      </a:lnTo>
                      <a:lnTo>
                        <a:pt x="180" y="252"/>
                      </a:lnTo>
                      <a:lnTo>
                        <a:pt x="182" y="259"/>
                      </a:lnTo>
                      <a:lnTo>
                        <a:pt x="186" y="270"/>
                      </a:lnTo>
                      <a:lnTo>
                        <a:pt x="191" y="274"/>
                      </a:lnTo>
                      <a:lnTo>
                        <a:pt x="196" y="278"/>
                      </a:lnTo>
                      <a:lnTo>
                        <a:pt x="203" y="284"/>
                      </a:lnTo>
                      <a:lnTo>
                        <a:pt x="206" y="284"/>
                      </a:lnTo>
                      <a:lnTo>
                        <a:pt x="203" y="270"/>
                      </a:lnTo>
                      <a:lnTo>
                        <a:pt x="203" y="269"/>
                      </a:lnTo>
                      <a:lnTo>
                        <a:pt x="201" y="265"/>
                      </a:lnTo>
                      <a:lnTo>
                        <a:pt x="196" y="261"/>
                      </a:lnTo>
                      <a:lnTo>
                        <a:pt x="192" y="257"/>
                      </a:lnTo>
                      <a:lnTo>
                        <a:pt x="191" y="253"/>
                      </a:lnTo>
                      <a:lnTo>
                        <a:pt x="191" y="250"/>
                      </a:lnTo>
                      <a:lnTo>
                        <a:pt x="189" y="248"/>
                      </a:lnTo>
                      <a:lnTo>
                        <a:pt x="187" y="244"/>
                      </a:lnTo>
                      <a:lnTo>
                        <a:pt x="187" y="240"/>
                      </a:lnTo>
                      <a:lnTo>
                        <a:pt x="186" y="237"/>
                      </a:lnTo>
                      <a:lnTo>
                        <a:pt x="186" y="233"/>
                      </a:lnTo>
                      <a:lnTo>
                        <a:pt x="187" y="223"/>
                      </a:lnTo>
                      <a:lnTo>
                        <a:pt x="189" y="216"/>
                      </a:lnTo>
                      <a:lnTo>
                        <a:pt x="192" y="207"/>
                      </a:lnTo>
                      <a:lnTo>
                        <a:pt x="196" y="199"/>
                      </a:lnTo>
                      <a:lnTo>
                        <a:pt x="199" y="190"/>
                      </a:lnTo>
                      <a:lnTo>
                        <a:pt x="205" y="182"/>
                      </a:lnTo>
                      <a:lnTo>
                        <a:pt x="208" y="175"/>
                      </a:lnTo>
                      <a:lnTo>
                        <a:pt x="213" y="167"/>
                      </a:lnTo>
                      <a:lnTo>
                        <a:pt x="218" y="163"/>
                      </a:lnTo>
                      <a:lnTo>
                        <a:pt x="220" y="163"/>
                      </a:lnTo>
                      <a:lnTo>
                        <a:pt x="241" y="184"/>
                      </a:lnTo>
                      <a:lnTo>
                        <a:pt x="248" y="199"/>
                      </a:lnTo>
                      <a:lnTo>
                        <a:pt x="249" y="207"/>
                      </a:lnTo>
                      <a:lnTo>
                        <a:pt x="249" y="216"/>
                      </a:lnTo>
                      <a:lnTo>
                        <a:pt x="251" y="223"/>
                      </a:lnTo>
                      <a:lnTo>
                        <a:pt x="251" y="231"/>
                      </a:lnTo>
                      <a:lnTo>
                        <a:pt x="251" y="238"/>
                      </a:lnTo>
                      <a:lnTo>
                        <a:pt x="251" y="248"/>
                      </a:lnTo>
                      <a:lnTo>
                        <a:pt x="249" y="255"/>
                      </a:lnTo>
                      <a:lnTo>
                        <a:pt x="248" y="263"/>
                      </a:lnTo>
                      <a:lnTo>
                        <a:pt x="241" y="274"/>
                      </a:lnTo>
                      <a:lnTo>
                        <a:pt x="234" y="276"/>
                      </a:lnTo>
                      <a:lnTo>
                        <a:pt x="213" y="280"/>
                      </a:lnTo>
                      <a:lnTo>
                        <a:pt x="213" y="285"/>
                      </a:lnTo>
                      <a:lnTo>
                        <a:pt x="218" y="289"/>
                      </a:lnTo>
                      <a:lnTo>
                        <a:pt x="230" y="293"/>
                      </a:lnTo>
                      <a:lnTo>
                        <a:pt x="239" y="297"/>
                      </a:lnTo>
                      <a:lnTo>
                        <a:pt x="242" y="297"/>
                      </a:lnTo>
                      <a:lnTo>
                        <a:pt x="249" y="302"/>
                      </a:lnTo>
                      <a:lnTo>
                        <a:pt x="256" y="308"/>
                      </a:lnTo>
                      <a:lnTo>
                        <a:pt x="263" y="314"/>
                      </a:lnTo>
                      <a:lnTo>
                        <a:pt x="270" y="319"/>
                      </a:lnTo>
                      <a:lnTo>
                        <a:pt x="275" y="327"/>
                      </a:lnTo>
                      <a:lnTo>
                        <a:pt x="282" y="332"/>
                      </a:lnTo>
                      <a:lnTo>
                        <a:pt x="285" y="340"/>
                      </a:lnTo>
                      <a:lnTo>
                        <a:pt x="291" y="347"/>
                      </a:lnTo>
                      <a:lnTo>
                        <a:pt x="299" y="368"/>
                      </a:lnTo>
                      <a:lnTo>
                        <a:pt x="304" y="391"/>
                      </a:lnTo>
                      <a:lnTo>
                        <a:pt x="325" y="336"/>
                      </a:lnTo>
                      <a:lnTo>
                        <a:pt x="329" y="325"/>
                      </a:lnTo>
                      <a:lnTo>
                        <a:pt x="330" y="319"/>
                      </a:lnTo>
                      <a:lnTo>
                        <a:pt x="332" y="314"/>
                      </a:lnTo>
                      <a:lnTo>
                        <a:pt x="334" y="306"/>
                      </a:lnTo>
                      <a:lnTo>
                        <a:pt x="335" y="300"/>
                      </a:lnTo>
                      <a:lnTo>
                        <a:pt x="335" y="293"/>
                      </a:lnTo>
                      <a:lnTo>
                        <a:pt x="335" y="287"/>
                      </a:lnTo>
                      <a:lnTo>
                        <a:pt x="335" y="282"/>
                      </a:lnTo>
                      <a:lnTo>
                        <a:pt x="335" y="274"/>
                      </a:lnTo>
                      <a:lnTo>
                        <a:pt x="339" y="269"/>
                      </a:lnTo>
                      <a:lnTo>
                        <a:pt x="346" y="272"/>
                      </a:lnTo>
                      <a:lnTo>
                        <a:pt x="349" y="261"/>
                      </a:lnTo>
                      <a:lnTo>
                        <a:pt x="353" y="250"/>
                      </a:lnTo>
                      <a:lnTo>
                        <a:pt x="353" y="240"/>
                      </a:lnTo>
                      <a:lnTo>
                        <a:pt x="353" y="229"/>
                      </a:lnTo>
                      <a:lnTo>
                        <a:pt x="353" y="218"/>
                      </a:lnTo>
                      <a:lnTo>
                        <a:pt x="351" y="208"/>
                      </a:lnTo>
                      <a:lnTo>
                        <a:pt x="349" y="197"/>
                      </a:lnTo>
                      <a:lnTo>
                        <a:pt x="347" y="186"/>
                      </a:lnTo>
                      <a:lnTo>
                        <a:pt x="323" y="158"/>
                      </a:lnTo>
                      <a:lnTo>
                        <a:pt x="318" y="150"/>
                      </a:lnTo>
                      <a:lnTo>
                        <a:pt x="310" y="143"/>
                      </a:lnTo>
                      <a:lnTo>
                        <a:pt x="301" y="141"/>
                      </a:lnTo>
                      <a:lnTo>
                        <a:pt x="294" y="148"/>
                      </a:lnTo>
                      <a:lnTo>
                        <a:pt x="301" y="150"/>
                      </a:lnTo>
                      <a:lnTo>
                        <a:pt x="306" y="158"/>
                      </a:lnTo>
                      <a:lnTo>
                        <a:pt x="308" y="161"/>
                      </a:lnTo>
                      <a:lnTo>
                        <a:pt x="308" y="173"/>
                      </a:lnTo>
                      <a:lnTo>
                        <a:pt x="311" y="178"/>
                      </a:lnTo>
                      <a:lnTo>
                        <a:pt x="311" y="180"/>
                      </a:lnTo>
                      <a:lnTo>
                        <a:pt x="308" y="191"/>
                      </a:lnTo>
                      <a:lnTo>
                        <a:pt x="304" y="197"/>
                      </a:lnTo>
                      <a:lnTo>
                        <a:pt x="298" y="207"/>
                      </a:lnTo>
                      <a:lnTo>
                        <a:pt x="291" y="207"/>
                      </a:lnTo>
                      <a:lnTo>
                        <a:pt x="285" y="212"/>
                      </a:lnTo>
                      <a:lnTo>
                        <a:pt x="284" y="214"/>
                      </a:lnTo>
                      <a:lnTo>
                        <a:pt x="279" y="214"/>
                      </a:lnTo>
                      <a:lnTo>
                        <a:pt x="272" y="214"/>
                      </a:lnTo>
                      <a:lnTo>
                        <a:pt x="263" y="210"/>
                      </a:lnTo>
                      <a:lnTo>
                        <a:pt x="263" y="207"/>
                      </a:lnTo>
                      <a:lnTo>
                        <a:pt x="261" y="203"/>
                      </a:lnTo>
                      <a:lnTo>
                        <a:pt x="256" y="201"/>
                      </a:lnTo>
                      <a:lnTo>
                        <a:pt x="254" y="195"/>
                      </a:lnTo>
                      <a:lnTo>
                        <a:pt x="256" y="186"/>
                      </a:lnTo>
                      <a:lnTo>
                        <a:pt x="253" y="178"/>
                      </a:lnTo>
                      <a:lnTo>
                        <a:pt x="258" y="169"/>
                      </a:lnTo>
                      <a:lnTo>
                        <a:pt x="268" y="158"/>
                      </a:lnTo>
                      <a:close/>
                    </a:path>
                  </a:pathLst>
                </a:custGeom>
                <a:solidFill>
                  <a:srgbClr val="798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7" name="Freeform 5868"/>
                <p:cNvSpPr>
                  <a:spLocks/>
                </p:cNvSpPr>
                <p:nvPr/>
              </p:nvSpPr>
              <p:spPr bwMode="auto">
                <a:xfrm>
                  <a:off x="2090" y="1816"/>
                  <a:ext cx="542" cy="1321"/>
                </a:xfrm>
                <a:custGeom>
                  <a:avLst/>
                  <a:gdLst>
                    <a:gd name="T0" fmla="*/ 232 w 542"/>
                    <a:gd name="T1" fmla="*/ 82 h 1321"/>
                    <a:gd name="T2" fmla="*/ 311 w 542"/>
                    <a:gd name="T3" fmla="*/ 137 h 1321"/>
                    <a:gd name="T4" fmla="*/ 285 w 542"/>
                    <a:gd name="T5" fmla="*/ 47 h 1321"/>
                    <a:gd name="T6" fmla="*/ 335 w 542"/>
                    <a:gd name="T7" fmla="*/ 51 h 1321"/>
                    <a:gd name="T8" fmla="*/ 353 w 542"/>
                    <a:gd name="T9" fmla="*/ 120 h 1321"/>
                    <a:gd name="T10" fmla="*/ 370 w 542"/>
                    <a:gd name="T11" fmla="*/ 207 h 1321"/>
                    <a:gd name="T12" fmla="*/ 384 w 542"/>
                    <a:gd name="T13" fmla="*/ 139 h 1321"/>
                    <a:gd name="T14" fmla="*/ 442 w 542"/>
                    <a:gd name="T15" fmla="*/ 114 h 1321"/>
                    <a:gd name="T16" fmla="*/ 411 w 542"/>
                    <a:gd name="T17" fmla="*/ 173 h 1321"/>
                    <a:gd name="T18" fmla="*/ 540 w 542"/>
                    <a:gd name="T19" fmla="*/ 148 h 1321"/>
                    <a:gd name="T20" fmla="*/ 496 w 542"/>
                    <a:gd name="T21" fmla="*/ 214 h 1321"/>
                    <a:gd name="T22" fmla="*/ 444 w 542"/>
                    <a:gd name="T23" fmla="*/ 225 h 1321"/>
                    <a:gd name="T24" fmla="*/ 501 w 542"/>
                    <a:gd name="T25" fmla="*/ 280 h 1321"/>
                    <a:gd name="T26" fmla="*/ 432 w 542"/>
                    <a:gd name="T27" fmla="*/ 278 h 1321"/>
                    <a:gd name="T28" fmla="*/ 413 w 542"/>
                    <a:gd name="T29" fmla="*/ 214 h 1321"/>
                    <a:gd name="T30" fmla="*/ 347 w 542"/>
                    <a:gd name="T31" fmla="*/ 325 h 1321"/>
                    <a:gd name="T32" fmla="*/ 366 w 542"/>
                    <a:gd name="T33" fmla="*/ 460 h 1321"/>
                    <a:gd name="T34" fmla="*/ 351 w 542"/>
                    <a:gd name="T35" fmla="*/ 355 h 1321"/>
                    <a:gd name="T36" fmla="*/ 404 w 542"/>
                    <a:gd name="T37" fmla="*/ 428 h 1321"/>
                    <a:gd name="T38" fmla="*/ 416 w 542"/>
                    <a:gd name="T39" fmla="*/ 417 h 1321"/>
                    <a:gd name="T40" fmla="*/ 480 w 542"/>
                    <a:gd name="T41" fmla="*/ 340 h 1321"/>
                    <a:gd name="T42" fmla="*/ 465 w 542"/>
                    <a:gd name="T43" fmla="*/ 441 h 1321"/>
                    <a:gd name="T44" fmla="*/ 401 w 542"/>
                    <a:gd name="T45" fmla="*/ 490 h 1321"/>
                    <a:gd name="T46" fmla="*/ 470 w 542"/>
                    <a:gd name="T47" fmla="*/ 537 h 1321"/>
                    <a:gd name="T48" fmla="*/ 385 w 542"/>
                    <a:gd name="T49" fmla="*/ 526 h 1321"/>
                    <a:gd name="T50" fmla="*/ 347 w 542"/>
                    <a:gd name="T51" fmla="*/ 520 h 1321"/>
                    <a:gd name="T52" fmla="*/ 299 w 542"/>
                    <a:gd name="T53" fmla="*/ 752 h 1321"/>
                    <a:gd name="T54" fmla="*/ 320 w 542"/>
                    <a:gd name="T55" fmla="*/ 943 h 1321"/>
                    <a:gd name="T56" fmla="*/ 334 w 542"/>
                    <a:gd name="T57" fmla="*/ 1195 h 1321"/>
                    <a:gd name="T58" fmla="*/ 349 w 542"/>
                    <a:gd name="T59" fmla="*/ 1216 h 1321"/>
                    <a:gd name="T60" fmla="*/ 303 w 542"/>
                    <a:gd name="T61" fmla="*/ 1250 h 1321"/>
                    <a:gd name="T62" fmla="*/ 311 w 542"/>
                    <a:gd name="T63" fmla="*/ 1191 h 1321"/>
                    <a:gd name="T64" fmla="*/ 275 w 542"/>
                    <a:gd name="T65" fmla="*/ 887 h 1321"/>
                    <a:gd name="T66" fmla="*/ 168 w 542"/>
                    <a:gd name="T67" fmla="*/ 691 h 1321"/>
                    <a:gd name="T68" fmla="*/ 58 w 542"/>
                    <a:gd name="T69" fmla="*/ 616 h 1321"/>
                    <a:gd name="T70" fmla="*/ 10 w 542"/>
                    <a:gd name="T71" fmla="*/ 530 h 1321"/>
                    <a:gd name="T72" fmla="*/ 89 w 542"/>
                    <a:gd name="T73" fmla="*/ 562 h 1321"/>
                    <a:gd name="T74" fmla="*/ 89 w 542"/>
                    <a:gd name="T75" fmla="*/ 503 h 1321"/>
                    <a:gd name="T76" fmla="*/ 84 w 542"/>
                    <a:gd name="T77" fmla="*/ 372 h 1321"/>
                    <a:gd name="T78" fmla="*/ 120 w 542"/>
                    <a:gd name="T79" fmla="*/ 571 h 1321"/>
                    <a:gd name="T80" fmla="*/ 208 w 542"/>
                    <a:gd name="T81" fmla="*/ 455 h 1321"/>
                    <a:gd name="T82" fmla="*/ 210 w 542"/>
                    <a:gd name="T83" fmla="*/ 537 h 1321"/>
                    <a:gd name="T84" fmla="*/ 129 w 542"/>
                    <a:gd name="T85" fmla="*/ 564 h 1321"/>
                    <a:gd name="T86" fmla="*/ 217 w 542"/>
                    <a:gd name="T87" fmla="*/ 710 h 1321"/>
                    <a:gd name="T88" fmla="*/ 272 w 542"/>
                    <a:gd name="T89" fmla="*/ 641 h 1321"/>
                    <a:gd name="T90" fmla="*/ 294 w 542"/>
                    <a:gd name="T91" fmla="*/ 447 h 1321"/>
                    <a:gd name="T92" fmla="*/ 241 w 542"/>
                    <a:gd name="T93" fmla="*/ 319 h 1321"/>
                    <a:gd name="T94" fmla="*/ 153 w 542"/>
                    <a:gd name="T95" fmla="*/ 383 h 1321"/>
                    <a:gd name="T96" fmla="*/ 198 w 542"/>
                    <a:gd name="T97" fmla="*/ 289 h 1321"/>
                    <a:gd name="T98" fmla="*/ 106 w 542"/>
                    <a:gd name="T99" fmla="*/ 225 h 1321"/>
                    <a:gd name="T100" fmla="*/ 160 w 542"/>
                    <a:gd name="T101" fmla="*/ 96 h 1321"/>
                    <a:gd name="T102" fmla="*/ 199 w 542"/>
                    <a:gd name="T103" fmla="*/ 160 h 1321"/>
                    <a:gd name="T104" fmla="*/ 180 w 542"/>
                    <a:gd name="T105" fmla="*/ 252 h 1321"/>
                    <a:gd name="T106" fmla="*/ 189 w 542"/>
                    <a:gd name="T107" fmla="*/ 248 h 1321"/>
                    <a:gd name="T108" fmla="*/ 220 w 542"/>
                    <a:gd name="T109" fmla="*/ 163 h 1321"/>
                    <a:gd name="T110" fmla="*/ 213 w 542"/>
                    <a:gd name="T111" fmla="*/ 285 h 1321"/>
                    <a:gd name="T112" fmla="*/ 304 w 542"/>
                    <a:gd name="T113" fmla="*/ 391 h 1321"/>
                    <a:gd name="T114" fmla="*/ 353 w 542"/>
                    <a:gd name="T115" fmla="*/ 250 h 1321"/>
                    <a:gd name="T116" fmla="*/ 308 w 542"/>
                    <a:gd name="T117" fmla="*/ 161 h 1321"/>
                    <a:gd name="T118" fmla="*/ 261 w 542"/>
                    <a:gd name="T119" fmla="*/ 203 h 132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42" h="1321">
                      <a:moveTo>
                        <a:pt x="268" y="158"/>
                      </a:moveTo>
                      <a:lnTo>
                        <a:pt x="273" y="150"/>
                      </a:lnTo>
                      <a:lnTo>
                        <a:pt x="285" y="148"/>
                      </a:lnTo>
                      <a:lnTo>
                        <a:pt x="292" y="141"/>
                      </a:lnTo>
                      <a:lnTo>
                        <a:pt x="273" y="116"/>
                      </a:lnTo>
                      <a:lnTo>
                        <a:pt x="268" y="118"/>
                      </a:lnTo>
                      <a:lnTo>
                        <a:pt x="256" y="122"/>
                      </a:lnTo>
                      <a:lnTo>
                        <a:pt x="249" y="118"/>
                      </a:lnTo>
                      <a:lnTo>
                        <a:pt x="244" y="114"/>
                      </a:lnTo>
                      <a:lnTo>
                        <a:pt x="239" y="111"/>
                      </a:lnTo>
                      <a:lnTo>
                        <a:pt x="232" y="107"/>
                      </a:lnTo>
                      <a:lnTo>
                        <a:pt x="232" y="97"/>
                      </a:lnTo>
                      <a:lnTo>
                        <a:pt x="234" y="94"/>
                      </a:lnTo>
                      <a:lnTo>
                        <a:pt x="232" y="82"/>
                      </a:lnTo>
                      <a:lnTo>
                        <a:pt x="236" y="77"/>
                      </a:lnTo>
                      <a:lnTo>
                        <a:pt x="236" y="73"/>
                      </a:lnTo>
                      <a:lnTo>
                        <a:pt x="234" y="69"/>
                      </a:lnTo>
                      <a:lnTo>
                        <a:pt x="239" y="62"/>
                      </a:lnTo>
                      <a:lnTo>
                        <a:pt x="254" y="64"/>
                      </a:lnTo>
                      <a:lnTo>
                        <a:pt x="260" y="58"/>
                      </a:lnTo>
                      <a:lnTo>
                        <a:pt x="268" y="60"/>
                      </a:lnTo>
                      <a:lnTo>
                        <a:pt x="270" y="66"/>
                      </a:lnTo>
                      <a:lnTo>
                        <a:pt x="279" y="71"/>
                      </a:lnTo>
                      <a:lnTo>
                        <a:pt x="280" y="79"/>
                      </a:lnTo>
                      <a:lnTo>
                        <a:pt x="280" y="118"/>
                      </a:lnTo>
                      <a:lnTo>
                        <a:pt x="285" y="124"/>
                      </a:lnTo>
                      <a:lnTo>
                        <a:pt x="296" y="133"/>
                      </a:lnTo>
                      <a:lnTo>
                        <a:pt x="311" y="137"/>
                      </a:lnTo>
                      <a:lnTo>
                        <a:pt x="310" y="124"/>
                      </a:lnTo>
                      <a:lnTo>
                        <a:pt x="306" y="120"/>
                      </a:lnTo>
                      <a:lnTo>
                        <a:pt x="296" y="120"/>
                      </a:lnTo>
                      <a:lnTo>
                        <a:pt x="285" y="113"/>
                      </a:lnTo>
                      <a:lnTo>
                        <a:pt x="284" y="101"/>
                      </a:lnTo>
                      <a:lnTo>
                        <a:pt x="285" y="88"/>
                      </a:lnTo>
                      <a:lnTo>
                        <a:pt x="291" y="81"/>
                      </a:lnTo>
                      <a:lnTo>
                        <a:pt x="292" y="81"/>
                      </a:lnTo>
                      <a:lnTo>
                        <a:pt x="299" y="81"/>
                      </a:lnTo>
                      <a:lnTo>
                        <a:pt x="292" y="69"/>
                      </a:lnTo>
                      <a:lnTo>
                        <a:pt x="292" y="67"/>
                      </a:lnTo>
                      <a:lnTo>
                        <a:pt x="289" y="62"/>
                      </a:lnTo>
                      <a:lnTo>
                        <a:pt x="287" y="54"/>
                      </a:lnTo>
                      <a:lnTo>
                        <a:pt x="285" y="47"/>
                      </a:lnTo>
                      <a:lnTo>
                        <a:pt x="285" y="41"/>
                      </a:lnTo>
                      <a:lnTo>
                        <a:pt x="284" y="34"/>
                      </a:lnTo>
                      <a:lnTo>
                        <a:pt x="284" y="26"/>
                      </a:lnTo>
                      <a:lnTo>
                        <a:pt x="285" y="20"/>
                      </a:lnTo>
                      <a:lnTo>
                        <a:pt x="289" y="13"/>
                      </a:lnTo>
                      <a:lnTo>
                        <a:pt x="292" y="5"/>
                      </a:lnTo>
                      <a:lnTo>
                        <a:pt x="306" y="0"/>
                      </a:lnTo>
                      <a:lnTo>
                        <a:pt x="311" y="0"/>
                      </a:lnTo>
                      <a:lnTo>
                        <a:pt x="325" y="5"/>
                      </a:lnTo>
                      <a:lnTo>
                        <a:pt x="327" y="15"/>
                      </a:lnTo>
                      <a:lnTo>
                        <a:pt x="330" y="24"/>
                      </a:lnTo>
                      <a:lnTo>
                        <a:pt x="332" y="32"/>
                      </a:lnTo>
                      <a:lnTo>
                        <a:pt x="334" y="41"/>
                      </a:lnTo>
                      <a:lnTo>
                        <a:pt x="335" y="51"/>
                      </a:lnTo>
                      <a:lnTo>
                        <a:pt x="334" y="58"/>
                      </a:lnTo>
                      <a:lnTo>
                        <a:pt x="334" y="67"/>
                      </a:lnTo>
                      <a:lnTo>
                        <a:pt x="330" y="75"/>
                      </a:lnTo>
                      <a:lnTo>
                        <a:pt x="323" y="82"/>
                      </a:lnTo>
                      <a:lnTo>
                        <a:pt x="316" y="84"/>
                      </a:lnTo>
                      <a:lnTo>
                        <a:pt x="316" y="109"/>
                      </a:lnTo>
                      <a:lnTo>
                        <a:pt x="327" y="81"/>
                      </a:lnTo>
                      <a:lnTo>
                        <a:pt x="330" y="79"/>
                      </a:lnTo>
                      <a:lnTo>
                        <a:pt x="337" y="79"/>
                      </a:lnTo>
                      <a:lnTo>
                        <a:pt x="341" y="79"/>
                      </a:lnTo>
                      <a:lnTo>
                        <a:pt x="360" y="88"/>
                      </a:lnTo>
                      <a:lnTo>
                        <a:pt x="361" y="107"/>
                      </a:lnTo>
                      <a:lnTo>
                        <a:pt x="358" y="114"/>
                      </a:lnTo>
                      <a:lnTo>
                        <a:pt x="353" y="120"/>
                      </a:lnTo>
                      <a:lnTo>
                        <a:pt x="347" y="122"/>
                      </a:lnTo>
                      <a:lnTo>
                        <a:pt x="339" y="122"/>
                      </a:lnTo>
                      <a:lnTo>
                        <a:pt x="322" y="116"/>
                      </a:lnTo>
                      <a:lnTo>
                        <a:pt x="316" y="122"/>
                      </a:lnTo>
                      <a:lnTo>
                        <a:pt x="316" y="139"/>
                      </a:lnTo>
                      <a:lnTo>
                        <a:pt x="318" y="141"/>
                      </a:lnTo>
                      <a:lnTo>
                        <a:pt x="342" y="161"/>
                      </a:lnTo>
                      <a:lnTo>
                        <a:pt x="347" y="167"/>
                      </a:lnTo>
                      <a:lnTo>
                        <a:pt x="354" y="173"/>
                      </a:lnTo>
                      <a:lnTo>
                        <a:pt x="360" y="178"/>
                      </a:lnTo>
                      <a:lnTo>
                        <a:pt x="363" y="186"/>
                      </a:lnTo>
                      <a:lnTo>
                        <a:pt x="366" y="191"/>
                      </a:lnTo>
                      <a:lnTo>
                        <a:pt x="368" y="199"/>
                      </a:lnTo>
                      <a:lnTo>
                        <a:pt x="370" y="207"/>
                      </a:lnTo>
                      <a:lnTo>
                        <a:pt x="370" y="214"/>
                      </a:lnTo>
                      <a:lnTo>
                        <a:pt x="372" y="220"/>
                      </a:lnTo>
                      <a:lnTo>
                        <a:pt x="375" y="218"/>
                      </a:lnTo>
                      <a:lnTo>
                        <a:pt x="380" y="216"/>
                      </a:lnTo>
                      <a:lnTo>
                        <a:pt x="385" y="214"/>
                      </a:lnTo>
                      <a:lnTo>
                        <a:pt x="391" y="210"/>
                      </a:lnTo>
                      <a:lnTo>
                        <a:pt x="394" y="207"/>
                      </a:lnTo>
                      <a:lnTo>
                        <a:pt x="397" y="203"/>
                      </a:lnTo>
                      <a:lnTo>
                        <a:pt x="401" y="197"/>
                      </a:lnTo>
                      <a:lnTo>
                        <a:pt x="403" y="191"/>
                      </a:lnTo>
                      <a:lnTo>
                        <a:pt x="406" y="173"/>
                      </a:lnTo>
                      <a:lnTo>
                        <a:pt x="389" y="167"/>
                      </a:lnTo>
                      <a:lnTo>
                        <a:pt x="385" y="161"/>
                      </a:lnTo>
                      <a:lnTo>
                        <a:pt x="384" y="139"/>
                      </a:lnTo>
                      <a:lnTo>
                        <a:pt x="384" y="128"/>
                      </a:lnTo>
                      <a:lnTo>
                        <a:pt x="384" y="116"/>
                      </a:lnTo>
                      <a:lnTo>
                        <a:pt x="384" y="105"/>
                      </a:lnTo>
                      <a:lnTo>
                        <a:pt x="385" y="96"/>
                      </a:lnTo>
                      <a:lnTo>
                        <a:pt x="387" y="84"/>
                      </a:lnTo>
                      <a:lnTo>
                        <a:pt x="389" y="73"/>
                      </a:lnTo>
                      <a:lnTo>
                        <a:pt x="392" y="62"/>
                      </a:lnTo>
                      <a:lnTo>
                        <a:pt x="394" y="51"/>
                      </a:lnTo>
                      <a:lnTo>
                        <a:pt x="434" y="77"/>
                      </a:lnTo>
                      <a:lnTo>
                        <a:pt x="437" y="84"/>
                      </a:lnTo>
                      <a:lnTo>
                        <a:pt x="439" y="92"/>
                      </a:lnTo>
                      <a:lnTo>
                        <a:pt x="440" y="99"/>
                      </a:lnTo>
                      <a:lnTo>
                        <a:pt x="442" y="107"/>
                      </a:lnTo>
                      <a:lnTo>
                        <a:pt x="442" y="114"/>
                      </a:lnTo>
                      <a:lnTo>
                        <a:pt x="444" y="122"/>
                      </a:lnTo>
                      <a:lnTo>
                        <a:pt x="444" y="128"/>
                      </a:lnTo>
                      <a:lnTo>
                        <a:pt x="444" y="135"/>
                      </a:lnTo>
                      <a:lnTo>
                        <a:pt x="444" y="143"/>
                      </a:lnTo>
                      <a:lnTo>
                        <a:pt x="439" y="156"/>
                      </a:lnTo>
                      <a:lnTo>
                        <a:pt x="437" y="158"/>
                      </a:lnTo>
                      <a:lnTo>
                        <a:pt x="434" y="161"/>
                      </a:lnTo>
                      <a:lnTo>
                        <a:pt x="432" y="163"/>
                      </a:lnTo>
                      <a:lnTo>
                        <a:pt x="430" y="165"/>
                      </a:lnTo>
                      <a:lnTo>
                        <a:pt x="428" y="167"/>
                      </a:lnTo>
                      <a:lnTo>
                        <a:pt x="425" y="169"/>
                      </a:lnTo>
                      <a:lnTo>
                        <a:pt x="423" y="171"/>
                      </a:lnTo>
                      <a:lnTo>
                        <a:pt x="421" y="171"/>
                      </a:lnTo>
                      <a:lnTo>
                        <a:pt x="411" y="173"/>
                      </a:lnTo>
                      <a:lnTo>
                        <a:pt x="403" y="207"/>
                      </a:lnTo>
                      <a:lnTo>
                        <a:pt x="420" y="205"/>
                      </a:lnTo>
                      <a:lnTo>
                        <a:pt x="435" y="197"/>
                      </a:lnTo>
                      <a:lnTo>
                        <a:pt x="442" y="171"/>
                      </a:lnTo>
                      <a:lnTo>
                        <a:pt x="451" y="163"/>
                      </a:lnTo>
                      <a:lnTo>
                        <a:pt x="461" y="158"/>
                      </a:lnTo>
                      <a:lnTo>
                        <a:pt x="466" y="154"/>
                      </a:lnTo>
                      <a:lnTo>
                        <a:pt x="480" y="146"/>
                      </a:lnTo>
                      <a:lnTo>
                        <a:pt x="485" y="143"/>
                      </a:lnTo>
                      <a:lnTo>
                        <a:pt x="494" y="137"/>
                      </a:lnTo>
                      <a:lnTo>
                        <a:pt x="502" y="135"/>
                      </a:lnTo>
                      <a:lnTo>
                        <a:pt x="511" y="137"/>
                      </a:lnTo>
                      <a:lnTo>
                        <a:pt x="525" y="139"/>
                      </a:lnTo>
                      <a:lnTo>
                        <a:pt x="540" y="148"/>
                      </a:lnTo>
                      <a:lnTo>
                        <a:pt x="542" y="167"/>
                      </a:lnTo>
                      <a:lnTo>
                        <a:pt x="542" y="169"/>
                      </a:lnTo>
                      <a:lnTo>
                        <a:pt x="542" y="173"/>
                      </a:lnTo>
                      <a:lnTo>
                        <a:pt x="540" y="176"/>
                      </a:lnTo>
                      <a:lnTo>
                        <a:pt x="539" y="180"/>
                      </a:lnTo>
                      <a:lnTo>
                        <a:pt x="537" y="184"/>
                      </a:lnTo>
                      <a:lnTo>
                        <a:pt x="535" y="188"/>
                      </a:lnTo>
                      <a:lnTo>
                        <a:pt x="532" y="191"/>
                      </a:lnTo>
                      <a:lnTo>
                        <a:pt x="528" y="195"/>
                      </a:lnTo>
                      <a:lnTo>
                        <a:pt x="525" y="199"/>
                      </a:lnTo>
                      <a:lnTo>
                        <a:pt x="513" y="208"/>
                      </a:lnTo>
                      <a:lnTo>
                        <a:pt x="508" y="210"/>
                      </a:lnTo>
                      <a:lnTo>
                        <a:pt x="501" y="212"/>
                      </a:lnTo>
                      <a:lnTo>
                        <a:pt x="496" y="214"/>
                      </a:lnTo>
                      <a:lnTo>
                        <a:pt x="490" y="216"/>
                      </a:lnTo>
                      <a:lnTo>
                        <a:pt x="483" y="216"/>
                      </a:lnTo>
                      <a:lnTo>
                        <a:pt x="478" y="216"/>
                      </a:lnTo>
                      <a:lnTo>
                        <a:pt x="471" y="214"/>
                      </a:lnTo>
                      <a:lnTo>
                        <a:pt x="465" y="214"/>
                      </a:lnTo>
                      <a:lnTo>
                        <a:pt x="442" y="208"/>
                      </a:lnTo>
                      <a:lnTo>
                        <a:pt x="437" y="205"/>
                      </a:lnTo>
                      <a:lnTo>
                        <a:pt x="435" y="203"/>
                      </a:lnTo>
                      <a:lnTo>
                        <a:pt x="427" y="207"/>
                      </a:lnTo>
                      <a:lnTo>
                        <a:pt x="425" y="207"/>
                      </a:lnTo>
                      <a:lnTo>
                        <a:pt x="423" y="208"/>
                      </a:lnTo>
                      <a:lnTo>
                        <a:pt x="428" y="212"/>
                      </a:lnTo>
                      <a:lnTo>
                        <a:pt x="442" y="225"/>
                      </a:lnTo>
                      <a:lnTo>
                        <a:pt x="444" y="225"/>
                      </a:lnTo>
                      <a:lnTo>
                        <a:pt x="454" y="225"/>
                      </a:lnTo>
                      <a:lnTo>
                        <a:pt x="459" y="229"/>
                      </a:lnTo>
                      <a:lnTo>
                        <a:pt x="465" y="233"/>
                      </a:lnTo>
                      <a:lnTo>
                        <a:pt x="470" y="237"/>
                      </a:lnTo>
                      <a:lnTo>
                        <a:pt x="475" y="240"/>
                      </a:lnTo>
                      <a:lnTo>
                        <a:pt x="478" y="244"/>
                      </a:lnTo>
                      <a:lnTo>
                        <a:pt x="483" y="248"/>
                      </a:lnTo>
                      <a:lnTo>
                        <a:pt x="487" y="252"/>
                      </a:lnTo>
                      <a:lnTo>
                        <a:pt x="490" y="257"/>
                      </a:lnTo>
                      <a:lnTo>
                        <a:pt x="492" y="265"/>
                      </a:lnTo>
                      <a:lnTo>
                        <a:pt x="494" y="269"/>
                      </a:lnTo>
                      <a:lnTo>
                        <a:pt x="499" y="274"/>
                      </a:lnTo>
                      <a:lnTo>
                        <a:pt x="501" y="276"/>
                      </a:lnTo>
                      <a:lnTo>
                        <a:pt x="501" y="280"/>
                      </a:lnTo>
                      <a:lnTo>
                        <a:pt x="502" y="282"/>
                      </a:lnTo>
                      <a:lnTo>
                        <a:pt x="502" y="285"/>
                      </a:lnTo>
                      <a:lnTo>
                        <a:pt x="502" y="287"/>
                      </a:lnTo>
                      <a:lnTo>
                        <a:pt x="502" y="291"/>
                      </a:lnTo>
                      <a:lnTo>
                        <a:pt x="502" y="293"/>
                      </a:lnTo>
                      <a:lnTo>
                        <a:pt x="502" y="297"/>
                      </a:lnTo>
                      <a:lnTo>
                        <a:pt x="496" y="310"/>
                      </a:lnTo>
                      <a:lnTo>
                        <a:pt x="487" y="317"/>
                      </a:lnTo>
                      <a:lnTo>
                        <a:pt x="482" y="317"/>
                      </a:lnTo>
                      <a:lnTo>
                        <a:pt x="471" y="317"/>
                      </a:lnTo>
                      <a:lnTo>
                        <a:pt x="440" y="293"/>
                      </a:lnTo>
                      <a:lnTo>
                        <a:pt x="439" y="289"/>
                      </a:lnTo>
                      <a:lnTo>
                        <a:pt x="435" y="285"/>
                      </a:lnTo>
                      <a:lnTo>
                        <a:pt x="432" y="278"/>
                      </a:lnTo>
                      <a:lnTo>
                        <a:pt x="427" y="270"/>
                      </a:lnTo>
                      <a:lnTo>
                        <a:pt x="425" y="269"/>
                      </a:lnTo>
                      <a:lnTo>
                        <a:pt x="423" y="265"/>
                      </a:lnTo>
                      <a:lnTo>
                        <a:pt x="423" y="263"/>
                      </a:lnTo>
                      <a:lnTo>
                        <a:pt x="421" y="259"/>
                      </a:lnTo>
                      <a:lnTo>
                        <a:pt x="421" y="257"/>
                      </a:lnTo>
                      <a:lnTo>
                        <a:pt x="421" y="253"/>
                      </a:lnTo>
                      <a:lnTo>
                        <a:pt x="421" y="252"/>
                      </a:lnTo>
                      <a:lnTo>
                        <a:pt x="420" y="248"/>
                      </a:lnTo>
                      <a:lnTo>
                        <a:pt x="432" y="229"/>
                      </a:lnTo>
                      <a:lnTo>
                        <a:pt x="434" y="225"/>
                      </a:lnTo>
                      <a:lnTo>
                        <a:pt x="434" y="223"/>
                      </a:lnTo>
                      <a:lnTo>
                        <a:pt x="420" y="214"/>
                      </a:lnTo>
                      <a:lnTo>
                        <a:pt x="413" y="214"/>
                      </a:lnTo>
                      <a:lnTo>
                        <a:pt x="409" y="216"/>
                      </a:lnTo>
                      <a:lnTo>
                        <a:pt x="404" y="220"/>
                      </a:lnTo>
                      <a:lnTo>
                        <a:pt x="397" y="227"/>
                      </a:lnTo>
                      <a:lnTo>
                        <a:pt x="389" y="235"/>
                      </a:lnTo>
                      <a:lnTo>
                        <a:pt x="382" y="242"/>
                      </a:lnTo>
                      <a:lnTo>
                        <a:pt x="375" y="252"/>
                      </a:lnTo>
                      <a:lnTo>
                        <a:pt x="370" y="261"/>
                      </a:lnTo>
                      <a:lnTo>
                        <a:pt x="366" y="270"/>
                      </a:lnTo>
                      <a:lnTo>
                        <a:pt x="365" y="278"/>
                      </a:lnTo>
                      <a:lnTo>
                        <a:pt x="363" y="287"/>
                      </a:lnTo>
                      <a:lnTo>
                        <a:pt x="365" y="291"/>
                      </a:lnTo>
                      <a:lnTo>
                        <a:pt x="366" y="299"/>
                      </a:lnTo>
                      <a:lnTo>
                        <a:pt x="356" y="312"/>
                      </a:lnTo>
                      <a:lnTo>
                        <a:pt x="347" y="325"/>
                      </a:lnTo>
                      <a:lnTo>
                        <a:pt x="341" y="340"/>
                      </a:lnTo>
                      <a:lnTo>
                        <a:pt x="334" y="353"/>
                      </a:lnTo>
                      <a:lnTo>
                        <a:pt x="329" y="366"/>
                      </a:lnTo>
                      <a:lnTo>
                        <a:pt x="325" y="381"/>
                      </a:lnTo>
                      <a:lnTo>
                        <a:pt x="323" y="394"/>
                      </a:lnTo>
                      <a:lnTo>
                        <a:pt x="320" y="409"/>
                      </a:lnTo>
                      <a:lnTo>
                        <a:pt x="318" y="436"/>
                      </a:lnTo>
                      <a:lnTo>
                        <a:pt x="318" y="464"/>
                      </a:lnTo>
                      <a:lnTo>
                        <a:pt x="316" y="492"/>
                      </a:lnTo>
                      <a:lnTo>
                        <a:pt x="315" y="520"/>
                      </a:lnTo>
                      <a:lnTo>
                        <a:pt x="327" y="517"/>
                      </a:lnTo>
                      <a:lnTo>
                        <a:pt x="332" y="511"/>
                      </a:lnTo>
                      <a:lnTo>
                        <a:pt x="354" y="492"/>
                      </a:lnTo>
                      <a:lnTo>
                        <a:pt x="366" y="460"/>
                      </a:lnTo>
                      <a:lnTo>
                        <a:pt x="349" y="449"/>
                      </a:lnTo>
                      <a:lnTo>
                        <a:pt x="346" y="443"/>
                      </a:lnTo>
                      <a:lnTo>
                        <a:pt x="344" y="438"/>
                      </a:lnTo>
                      <a:lnTo>
                        <a:pt x="342" y="432"/>
                      </a:lnTo>
                      <a:lnTo>
                        <a:pt x="341" y="426"/>
                      </a:lnTo>
                      <a:lnTo>
                        <a:pt x="341" y="421"/>
                      </a:lnTo>
                      <a:lnTo>
                        <a:pt x="339" y="415"/>
                      </a:lnTo>
                      <a:lnTo>
                        <a:pt x="339" y="409"/>
                      </a:lnTo>
                      <a:lnTo>
                        <a:pt x="339" y="404"/>
                      </a:lnTo>
                      <a:lnTo>
                        <a:pt x="339" y="394"/>
                      </a:lnTo>
                      <a:lnTo>
                        <a:pt x="341" y="385"/>
                      </a:lnTo>
                      <a:lnTo>
                        <a:pt x="344" y="376"/>
                      </a:lnTo>
                      <a:lnTo>
                        <a:pt x="346" y="364"/>
                      </a:lnTo>
                      <a:lnTo>
                        <a:pt x="351" y="355"/>
                      </a:lnTo>
                      <a:lnTo>
                        <a:pt x="354" y="346"/>
                      </a:lnTo>
                      <a:lnTo>
                        <a:pt x="360" y="336"/>
                      </a:lnTo>
                      <a:lnTo>
                        <a:pt x="365" y="327"/>
                      </a:lnTo>
                      <a:lnTo>
                        <a:pt x="370" y="325"/>
                      </a:lnTo>
                      <a:lnTo>
                        <a:pt x="385" y="331"/>
                      </a:lnTo>
                      <a:lnTo>
                        <a:pt x="385" y="332"/>
                      </a:lnTo>
                      <a:lnTo>
                        <a:pt x="391" y="340"/>
                      </a:lnTo>
                      <a:lnTo>
                        <a:pt x="396" y="347"/>
                      </a:lnTo>
                      <a:lnTo>
                        <a:pt x="401" y="359"/>
                      </a:lnTo>
                      <a:lnTo>
                        <a:pt x="408" y="398"/>
                      </a:lnTo>
                      <a:lnTo>
                        <a:pt x="408" y="406"/>
                      </a:lnTo>
                      <a:lnTo>
                        <a:pt x="406" y="413"/>
                      </a:lnTo>
                      <a:lnTo>
                        <a:pt x="406" y="421"/>
                      </a:lnTo>
                      <a:lnTo>
                        <a:pt x="404" y="428"/>
                      </a:lnTo>
                      <a:lnTo>
                        <a:pt x="401" y="436"/>
                      </a:lnTo>
                      <a:lnTo>
                        <a:pt x="397" y="443"/>
                      </a:lnTo>
                      <a:lnTo>
                        <a:pt x="392" y="449"/>
                      </a:lnTo>
                      <a:lnTo>
                        <a:pt x="385" y="455"/>
                      </a:lnTo>
                      <a:lnTo>
                        <a:pt x="375" y="460"/>
                      </a:lnTo>
                      <a:lnTo>
                        <a:pt x="372" y="464"/>
                      </a:lnTo>
                      <a:lnTo>
                        <a:pt x="370" y="473"/>
                      </a:lnTo>
                      <a:lnTo>
                        <a:pt x="382" y="468"/>
                      </a:lnTo>
                      <a:lnTo>
                        <a:pt x="387" y="464"/>
                      </a:lnTo>
                      <a:lnTo>
                        <a:pt x="404" y="455"/>
                      </a:lnTo>
                      <a:lnTo>
                        <a:pt x="420" y="440"/>
                      </a:lnTo>
                      <a:lnTo>
                        <a:pt x="416" y="434"/>
                      </a:lnTo>
                      <a:lnTo>
                        <a:pt x="415" y="426"/>
                      </a:lnTo>
                      <a:lnTo>
                        <a:pt x="416" y="417"/>
                      </a:lnTo>
                      <a:lnTo>
                        <a:pt x="416" y="409"/>
                      </a:lnTo>
                      <a:lnTo>
                        <a:pt x="418" y="400"/>
                      </a:lnTo>
                      <a:lnTo>
                        <a:pt x="421" y="391"/>
                      </a:lnTo>
                      <a:lnTo>
                        <a:pt x="425" y="383"/>
                      </a:lnTo>
                      <a:lnTo>
                        <a:pt x="430" y="374"/>
                      </a:lnTo>
                      <a:lnTo>
                        <a:pt x="435" y="366"/>
                      </a:lnTo>
                      <a:lnTo>
                        <a:pt x="446" y="353"/>
                      </a:lnTo>
                      <a:lnTo>
                        <a:pt x="451" y="351"/>
                      </a:lnTo>
                      <a:lnTo>
                        <a:pt x="456" y="349"/>
                      </a:lnTo>
                      <a:lnTo>
                        <a:pt x="461" y="347"/>
                      </a:lnTo>
                      <a:lnTo>
                        <a:pt x="466" y="346"/>
                      </a:lnTo>
                      <a:lnTo>
                        <a:pt x="471" y="344"/>
                      </a:lnTo>
                      <a:lnTo>
                        <a:pt x="475" y="342"/>
                      </a:lnTo>
                      <a:lnTo>
                        <a:pt x="480" y="340"/>
                      </a:lnTo>
                      <a:lnTo>
                        <a:pt x="485" y="340"/>
                      </a:lnTo>
                      <a:lnTo>
                        <a:pt x="494" y="340"/>
                      </a:lnTo>
                      <a:lnTo>
                        <a:pt x="499" y="340"/>
                      </a:lnTo>
                      <a:lnTo>
                        <a:pt x="509" y="346"/>
                      </a:lnTo>
                      <a:lnTo>
                        <a:pt x="509" y="357"/>
                      </a:lnTo>
                      <a:lnTo>
                        <a:pt x="509" y="366"/>
                      </a:lnTo>
                      <a:lnTo>
                        <a:pt x="506" y="376"/>
                      </a:lnTo>
                      <a:lnTo>
                        <a:pt x="502" y="387"/>
                      </a:lnTo>
                      <a:lnTo>
                        <a:pt x="499" y="396"/>
                      </a:lnTo>
                      <a:lnTo>
                        <a:pt x="494" y="408"/>
                      </a:lnTo>
                      <a:lnTo>
                        <a:pt x="487" y="417"/>
                      </a:lnTo>
                      <a:lnTo>
                        <a:pt x="482" y="428"/>
                      </a:lnTo>
                      <a:lnTo>
                        <a:pt x="470" y="440"/>
                      </a:lnTo>
                      <a:lnTo>
                        <a:pt x="465" y="441"/>
                      </a:lnTo>
                      <a:lnTo>
                        <a:pt x="459" y="445"/>
                      </a:lnTo>
                      <a:lnTo>
                        <a:pt x="452" y="447"/>
                      </a:lnTo>
                      <a:lnTo>
                        <a:pt x="447" y="449"/>
                      </a:lnTo>
                      <a:lnTo>
                        <a:pt x="442" y="449"/>
                      </a:lnTo>
                      <a:lnTo>
                        <a:pt x="437" y="449"/>
                      </a:lnTo>
                      <a:lnTo>
                        <a:pt x="430" y="447"/>
                      </a:lnTo>
                      <a:lnTo>
                        <a:pt x="425" y="445"/>
                      </a:lnTo>
                      <a:lnTo>
                        <a:pt x="418" y="451"/>
                      </a:lnTo>
                      <a:lnTo>
                        <a:pt x="408" y="460"/>
                      </a:lnTo>
                      <a:lnTo>
                        <a:pt x="396" y="466"/>
                      </a:lnTo>
                      <a:lnTo>
                        <a:pt x="391" y="468"/>
                      </a:lnTo>
                      <a:lnTo>
                        <a:pt x="382" y="475"/>
                      </a:lnTo>
                      <a:lnTo>
                        <a:pt x="401" y="488"/>
                      </a:lnTo>
                      <a:lnTo>
                        <a:pt x="401" y="490"/>
                      </a:lnTo>
                      <a:lnTo>
                        <a:pt x="406" y="492"/>
                      </a:lnTo>
                      <a:lnTo>
                        <a:pt x="413" y="492"/>
                      </a:lnTo>
                      <a:lnTo>
                        <a:pt x="418" y="494"/>
                      </a:lnTo>
                      <a:lnTo>
                        <a:pt x="425" y="494"/>
                      </a:lnTo>
                      <a:lnTo>
                        <a:pt x="432" y="496"/>
                      </a:lnTo>
                      <a:lnTo>
                        <a:pt x="439" y="498"/>
                      </a:lnTo>
                      <a:lnTo>
                        <a:pt x="446" y="500"/>
                      </a:lnTo>
                      <a:lnTo>
                        <a:pt x="451" y="503"/>
                      </a:lnTo>
                      <a:lnTo>
                        <a:pt x="458" y="507"/>
                      </a:lnTo>
                      <a:lnTo>
                        <a:pt x="465" y="513"/>
                      </a:lnTo>
                      <a:lnTo>
                        <a:pt x="466" y="517"/>
                      </a:lnTo>
                      <a:lnTo>
                        <a:pt x="466" y="522"/>
                      </a:lnTo>
                      <a:lnTo>
                        <a:pt x="470" y="530"/>
                      </a:lnTo>
                      <a:lnTo>
                        <a:pt x="470" y="537"/>
                      </a:lnTo>
                      <a:lnTo>
                        <a:pt x="470" y="545"/>
                      </a:lnTo>
                      <a:lnTo>
                        <a:pt x="468" y="554"/>
                      </a:lnTo>
                      <a:lnTo>
                        <a:pt x="466" y="562"/>
                      </a:lnTo>
                      <a:lnTo>
                        <a:pt x="463" y="569"/>
                      </a:lnTo>
                      <a:lnTo>
                        <a:pt x="459" y="579"/>
                      </a:lnTo>
                      <a:lnTo>
                        <a:pt x="454" y="586"/>
                      </a:lnTo>
                      <a:lnTo>
                        <a:pt x="449" y="590"/>
                      </a:lnTo>
                      <a:lnTo>
                        <a:pt x="437" y="590"/>
                      </a:lnTo>
                      <a:lnTo>
                        <a:pt x="391" y="564"/>
                      </a:lnTo>
                      <a:lnTo>
                        <a:pt x="387" y="558"/>
                      </a:lnTo>
                      <a:lnTo>
                        <a:pt x="385" y="550"/>
                      </a:lnTo>
                      <a:lnTo>
                        <a:pt x="384" y="543"/>
                      </a:lnTo>
                      <a:lnTo>
                        <a:pt x="384" y="534"/>
                      </a:lnTo>
                      <a:lnTo>
                        <a:pt x="385" y="526"/>
                      </a:lnTo>
                      <a:lnTo>
                        <a:pt x="387" y="519"/>
                      </a:lnTo>
                      <a:lnTo>
                        <a:pt x="389" y="511"/>
                      </a:lnTo>
                      <a:lnTo>
                        <a:pt x="391" y="503"/>
                      </a:lnTo>
                      <a:lnTo>
                        <a:pt x="394" y="496"/>
                      </a:lnTo>
                      <a:lnTo>
                        <a:pt x="394" y="490"/>
                      </a:lnTo>
                      <a:lnTo>
                        <a:pt x="380" y="481"/>
                      </a:lnTo>
                      <a:lnTo>
                        <a:pt x="375" y="481"/>
                      </a:lnTo>
                      <a:lnTo>
                        <a:pt x="370" y="485"/>
                      </a:lnTo>
                      <a:lnTo>
                        <a:pt x="365" y="490"/>
                      </a:lnTo>
                      <a:lnTo>
                        <a:pt x="361" y="496"/>
                      </a:lnTo>
                      <a:lnTo>
                        <a:pt x="358" y="502"/>
                      </a:lnTo>
                      <a:lnTo>
                        <a:pt x="354" y="507"/>
                      </a:lnTo>
                      <a:lnTo>
                        <a:pt x="351" y="515"/>
                      </a:lnTo>
                      <a:lnTo>
                        <a:pt x="347" y="520"/>
                      </a:lnTo>
                      <a:lnTo>
                        <a:pt x="342" y="526"/>
                      </a:lnTo>
                      <a:lnTo>
                        <a:pt x="334" y="539"/>
                      </a:lnTo>
                      <a:lnTo>
                        <a:pt x="325" y="552"/>
                      </a:lnTo>
                      <a:lnTo>
                        <a:pt x="318" y="565"/>
                      </a:lnTo>
                      <a:lnTo>
                        <a:pt x="313" y="579"/>
                      </a:lnTo>
                      <a:lnTo>
                        <a:pt x="306" y="607"/>
                      </a:lnTo>
                      <a:lnTo>
                        <a:pt x="301" y="633"/>
                      </a:lnTo>
                      <a:lnTo>
                        <a:pt x="298" y="661"/>
                      </a:lnTo>
                      <a:lnTo>
                        <a:pt x="296" y="688"/>
                      </a:lnTo>
                      <a:lnTo>
                        <a:pt x="292" y="716"/>
                      </a:lnTo>
                      <a:lnTo>
                        <a:pt x="287" y="742"/>
                      </a:lnTo>
                      <a:lnTo>
                        <a:pt x="289" y="750"/>
                      </a:lnTo>
                      <a:lnTo>
                        <a:pt x="294" y="750"/>
                      </a:lnTo>
                      <a:lnTo>
                        <a:pt x="299" y="752"/>
                      </a:lnTo>
                      <a:lnTo>
                        <a:pt x="296" y="763"/>
                      </a:lnTo>
                      <a:lnTo>
                        <a:pt x="294" y="772"/>
                      </a:lnTo>
                      <a:lnTo>
                        <a:pt x="294" y="782"/>
                      </a:lnTo>
                      <a:lnTo>
                        <a:pt x="292" y="791"/>
                      </a:lnTo>
                      <a:lnTo>
                        <a:pt x="292" y="802"/>
                      </a:lnTo>
                      <a:lnTo>
                        <a:pt x="292" y="812"/>
                      </a:lnTo>
                      <a:lnTo>
                        <a:pt x="294" y="821"/>
                      </a:lnTo>
                      <a:lnTo>
                        <a:pt x="294" y="832"/>
                      </a:lnTo>
                      <a:lnTo>
                        <a:pt x="296" y="857"/>
                      </a:lnTo>
                      <a:lnTo>
                        <a:pt x="294" y="857"/>
                      </a:lnTo>
                      <a:lnTo>
                        <a:pt x="303" y="885"/>
                      </a:lnTo>
                      <a:lnTo>
                        <a:pt x="304" y="896"/>
                      </a:lnTo>
                      <a:lnTo>
                        <a:pt x="318" y="936"/>
                      </a:lnTo>
                      <a:lnTo>
                        <a:pt x="320" y="943"/>
                      </a:lnTo>
                      <a:lnTo>
                        <a:pt x="323" y="956"/>
                      </a:lnTo>
                      <a:lnTo>
                        <a:pt x="334" y="990"/>
                      </a:lnTo>
                      <a:lnTo>
                        <a:pt x="337" y="996"/>
                      </a:lnTo>
                      <a:lnTo>
                        <a:pt x="346" y="1050"/>
                      </a:lnTo>
                      <a:lnTo>
                        <a:pt x="346" y="1060"/>
                      </a:lnTo>
                      <a:lnTo>
                        <a:pt x="346" y="1067"/>
                      </a:lnTo>
                      <a:lnTo>
                        <a:pt x="347" y="1084"/>
                      </a:lnTo>
                      <a:lnTo>
                        <a:pt x="346" y="1099"/>
                      </a:lnTo>
                      <a:lnTo>
                        <a:pt x="344" y="1116"/>
                      </a:lnTo>
                      <a:lnTo>
                        <a:pt x="342" y="1131"/>
                      </a:lnTo>
                      <a:lnTo>
                        <a:pt x="339" y="1148"/>
                      </a:lnTo>
                      <a:lnTo>
                        <a:pt x="337" y="1163"/>
                      </a:lnTo>
                      <a:lnTo>
                        <a:pt x="335" y="1180"/>
                      </a:lnTo>
                      <a:lnTo>
                        <a:pt x="334" y="1195"/>
                      </a:lnTo>
                      <a:lnTo>
                        <a:pt x="337" y="1188"/>
                      </a:lnTo>
                      <a:lnTo>
                        <a:pt x="341" y="1178"/>
                      </a:lnTo>
                      <a:lnTo>
                        <a:pt x="344" y="1169"/>
                      </a:lnTo>
                      <a:lnTo>
                        <a:pt x="347" y="1161"/>
                      </a:lnTo>
                      <a:lnTo>
                        <a:pt x="351" y="1152"/>
                      </a:lnTo>
                      <a:lnTo>
                        <a:pt x="354" y="1143"/>
                      </a:lnTo>
                      <a:lnTo>
                        <a:pt x="360" y="1133"/>
                      </a:lnTo>
                      <a:lnTo>
                        <a:pt x="366" y="1124"/>
                      </a:lnTo>
                      <a:lnTo>
                        <a:pt x="368" y="1135"/>
                      </a:lnTo>
                      <a:lnTo>
                        <a:pt x="368" y="1148"/>
                      </a:lnTo>
                      <a:lnTo>
                        <a:pt x="366" y="1159"/>
                      </a:lnTo>
                      <a:lnTo>
                        <a:pt x="365" y="1171"/>
                      </a:lnTo>
                      <a:lnTo>
                        <a:pt x="358" y="1193"/>
                      </a:lnTo>
                      <a:lnTo>
                        <a:pt x="349" y="1216"/>
                      </a:lnTo>
                      <a:lnTo>
                        <a:pt x="341" y="1238"/>
                      </a:lnTo>
                      <a:lnTo>
                        <a:pt x="334" y="1261"/>
                      </a:lnTo>
                      <a:lnTo>
                        <a:pt x="330" y="1274"/>
                      </a:lnTo>
                      <a:lnTo>
                        <a:pt x="329" y="1285"/>
                      </a:lnTo>
                      <a:lnTo>
                        <a:pt x="329" y="1297"/>
                      </a:lnTo>
                      <a:lnTo>
                        <a:pt x="329" y="1308"/>
                      </a:lnTo>
                      <a:lnTo>
                        <a:pt x="329" y="1321"/>
                      </a:lnTo>
                      <a:lnTo>
                        <a:pt x="294" y="1321"/>
                      </a:lnTo>
                      <a:lnTo>
                        <a:pt x="299" y="1295"/>
                      </a:lnTo>
                      <a:lnTo>
                        <a:pt x="301" y="1285"/>
                      </a:lnTo>
                      <a:lnTo>
                        <a:pt x="303" y="1276"/>
                      </a:lnTo>
                      <a:lnTo>
                        <a:pt x="303" y="1267"/>
                      </a:lnTo>
                      <a:lnTo>
                        <a:pt x="303" y="1257"/>
                      </a:lnTo>
                      <a:lnTo>
                        <a:pt x="303" y="1250"/>
                      </a:lnTo>
                      <a:lnTo>
                        <a:pt x="301" y="1240"/>
                      </a:lnTo>
                      <a:lnTo>
                        <a:pt x="299" y="1231"/>
                      </a:lnTo>
                      <a:lnTo>
                        <a:pt x="299" y="1221"/>
                      </a:lnTo>
                      <a:lnTo>
                        <a:pt x="296" y="1210"/>
                      </a:lnTo>
                      <a:lnTo>
                        <a:pt x="294" y="1199"/>
                      </a:lnTo>
                      <a:lnTo>
                        <a:pt x="291" y="1188"/>
                      </a:lnTo>
                      <a:lnTo>
                        <a:pt x="289" y="1174"/>
                      </a:lnTo>
                      <a:lnTo>
                        <a:pt x="287" y="1163"/>
                      </a:lnTo>
                      <a:lnTo>
                        <a:pt x="285" y="1154"/>
                      </a:lnTo>
                      <a:lnTo>
                        <a:pt x="285" y="1143"/>
                      </a:lnTo>
                      <a:lnTo>
                        <a:pt x="285" y="1131"/>
                      </a:lnTo>
                      <a:lnTo>
                        <a:pt x="299" y="1158"/>
                      </a:lnTo>
                      <a:lnTo>
                        <a:pt x="304" y="1178"/>
                      </a:lnTo>
                      <a:lnTo>
                        <a:pt x="311" y="1191"/>
                      </a:lnTo>
                      <a:lnTo>
                        <a:pt x="316" y="1163"/>
                      </a:lnTo>
                      <a:lnTo>
                        <a:pt x="320" y="1135"/>
                      </a:lnTo>
                      <a:lnTo>
                        <a:pt x="322" y="1107"/>
                      </a:lnTo>
                      <a:lnTo>
                        <a:pt x="322" y="1079"/>
                      </a:lnTo>
                      <a:lnTo>
                        <a:pt x="320" y="1049"/>
                      </a:lnTo>
                      <a:lnTo>
                        <a:pt x="315" y="1020"/>
                      </a:lnTo>
                      <a:lnTo>
                        <a:pt x="310" y="992"/>
                      </a:lnTo>
                      <a:lnTo>
                        <a:pt x="303" y="964"/>
                      </a:lnTo>
                      <a:lnTo>
                        <a:pt x="298" y="941"/>
                      </a:lnTo>
                      <a:lnTo>
                        <a:pt x="294" y="932"/>
                      </a:lnTo>
                      <a:lnTo>
                        <a:pt x="289" y="921"/>
                      </a:lnTo>
                      <a:lnTo>
                        <a:pt x="285" y="909"/>
                      </a:lnTo>
                      <a:lnTo>
                        <a:pt x="280" y="898"/>
                      </a:lnTo>
                      <a:lnTo>
                        <a:pt x="275" y="887"/>
                      </a:lnTo>
                      <a:lnTo>
                        <a:pt x="272" y="876"/>
                      </a:lnTo>
                      <a:lnTo>
                        <a:pt x="268" y="864"/>
                      </a:lnTo>
                      <a:lnTo>
                        <a:pt x="265" y="853"/>
                      </a:lnTo>
                      <a:lnTo>
                        <a:pt x="267" y="840"/>
                      </a:lnTo>
                      <a:lnTo>
                        <a:pt x="265" y="827"/>
                      </a:lnTo>
                      <a:lnTo>
                        <a:pt x="263" y="814"/>
                      </a:lnTo>
                      <a:lnTo>
                        <a:pt x="260" y="802"/>
                      </a:lnTo>
                      <a:lnTo>
                        <a:pt x="254" y="789"/>
                      </a:lnTo>
                      <a:lnTo>
                        <a:pt x="248" y="778"/>
                      </a:lnTo>
                      <a:lnTo>
                        <a:pt x="241" y="767"/>
                      </a:lnTo>
                      <a:lnTo>
                        <a:pt x="232" y="755"/>
                      </a:lnTo>
                      <a:lnTo>
                        <a:pt x="213" y="735"/>
                      </a:lnTo>
                      <a:lnTo>
                        <a:pt x="191" y="712"/>
                      </a:lnTo>
                      <a:lnTo>
                        <a:pt x="168" y="691"/>
                      </a:lnTo>
                      <a:lnTo>
                        <a:pt x="146" y="669"/>
                      </a:lnTo>
                      <a:lnTo>
                        <a:pt x="141" y="659"/>
                      </a:lnTo>
                      <a:lnTo>
                        <a:pt x="136" y="652"/>
                      </a:lnTo>
                      <a:lnTo>
                        <a:pt x="130" y="643"/>
                      </a:lnTo>
                      <a:lnTo>
                        <a:pt x="127" y="633"/>
                      </a:lnTo>
                      <a:lnTo>
                        <a:pt x="124" y="626"/>
                      </a:lnTo>
                      <a:lnTo>
                        <a:pt x="120" y="616"/>
                      </a:lnTo>
                      <a:lnTo>
                        <a:pt x="118" y="609"/>
                      </a:lnTo>
                      <a:lnTo>
                        <a:pt x="115" y="599"/>
                      </a:lnTo>
                      <a:lnTo>
                        <a:pt x="101" y="584"/>
                      </a:lnTo>
                      <a:lnTo>
                        <a:pt x="91" y="607"/>
                      </a:lnTo>
                      <a:lnTo>
                        <a:pt x="84" y="614"/>
                      </a:lnTo>
                      <a:lnTo>
                        <a:pt x="79" y="616"/>
                      </a:lnTo>
                      <a:lnTo>
                        <a:pt x="58" y="616"/>
                      </a:lnTo>
                      <a:lnTo>
                        <a:pt x="50" y="612"/>
                      </a:lnTo>
                      <a:lnTo>
                        <a:pt x="32" y="601"/>
                      </a:lnTo>
                      <a:lnTo>
                        <a:pt x="19" y="584"/>
                      </a:lnTo>
                      <a:lnTo>
                        <a:pt x="15" y="579"/>
                      </a:lnTo>
                      <a:lnTo>
                        <a:pt x="13" y="575"/>
                      </a:lnTo>
                      <a:lnTo>
                        <a:pt x="10" y="569"/>
                      </a:lnTo>
                      <a:lnTo>
                        <a:pt x="8" y="565"/>
                      </a:lnTo>
                      <a:lnTo>
                        <a:pt x="7" y="560"/>
                      </a:lnTo>
                      <a:lnTo>
                        <a:pt x="3" y="556"/>
                      </a:lnTo>
                      <a:lnTo>
                        <a:pt x="1" y="552"/>
                      </a:lnTo>
                      <a:lnTo>
                        <a:pt x="0" y="547"/>
                      </a:lnTo>
                      <a:lnTo>
                        <a:pt x="0" y="543"/>
                      </a:lnTo>
                      <a:lnTo>
                        <a:pt x="7" y="532"/>
                      </a:lnTo>
                      <a:lnTo>
                        <a:pt x="10" y="530"/>
                      </a:lnTo>
                      <a:lnTo>
                        <a:pt x="13" y="530"/>
                      </a:lnTo>
                      <a:lnTo>
                        <a:pt x="17" y="528"/>
                      </a:lnTo>
                      <a:lnTo>
                        <a:pt x="20" y="528"/>
                      </a:lnTo>
                      <a:lnTo>
                        <a:pt x="24" y="530"/>
                      </a:lnTo>
                      <a:lnTo>
                        <a:pt x="29" y="530"/>
                      </a:lnTo>
                      <a:lnTo>
                        <a:pt x="32" y="530"/>
                      </a:lnTo>
                      <a:lnTo>
                        <a:pt x="36" y="530"/>
                      </a:lnTo>
                      <a:lnTo>
                        <a:pt x="65" y="543"/>
                      </a:lnTo>
                      <a:lnTo>
                        <a:pt x="74" y="547"/>
                      </a:lnTo>
                      <a:lnTo>
                        <a:pt x="77" y="549"/>
                      </a:lnTo>
                      <a:lnTo>
                        <a:pt x="81" y="552"/>
                      </a:lnTo>
                      <a:lnTo>
                        <a:pt x="84" y="554"/>
                      </a:lnTo>
                      <a:lnTo>
                        <a:pt x="87" y="558"/>
                      </a:lnTo>
                      <a:lnTo>
                        <a:pt x="89" y="562"/>
                      </a:lnTo>
                      <a:lnTo>
                        <a:pt x="93" y="565"/>
                      </a:lnTo>
                      <a:lnTo>
                        <a:pt x="96" y="569"/>
                      </a:lnTo>
                      <a:lnTo>
                        <a:pt x="98" y="573"/>
                      </a:lnTo>
                      <a:lnTo>
                        <a:pt x="113" y="586"/>
                      </a:lnTo>
                      <a:lnTo>
                        <a:pt x="113" y="577"/>
                      </a:lnTo>
                      <a:lnTo>
                        <a:pt x="112" y="567"/>
                      </a:lnTo>
                      <a:lnTo>
                        <a:pt x="110" y="558"/>
                      </a:lnTo>
                      <a:lnTo>
                        <a:pt x="108" y="549"/>
                      </a:lnTo>
                      <a:lnTo>
                        <a:pt x="106" y="539"/>
                      </a:lnTo>
                      <a:lnTo>
                        <a:pt x="103" y="532"/>
                      </a:lnTo>
                      <a:lnTo>
                        <a:pt x="101" y="522"/>
                      </a:lnTo>
                      <a:lnTo>
                        <a:pt x="98" y="513"/>
                      </a:lnTo>
                      <a:lnTo>
                        <a:pt x="96" y="507"/>
                      </a:lnTo>
                      <a:lnTo>
                        <a:pt x="89" y="503"/>
                      </a:lnTo>
                      <a:lnTo>
                        <a:pt x="72" y="490"/>
                      </a:lnTo>
                      <a:lnTo>
                        <a:pt x="65" y="477"/>
                      </a:lnTo>
                      <a:lnTo>
                        <a:pt x="58" y="464"/>
                      </a:lnTo>
                      <a:lnTo>
                        <a:pt x="55" y="451"/>
                      </a:lnTo>
                      <a:lnTo>
                        <a:pt x="53" y="440"/>
                      </a:lnTo>
                      <a:lnTo>
                        <a:pt x="53" y="426"/>
                      </a:lnTo>
                      <a:lnTo>
                        <a:pt x="55" y="413"/>
                      </a:lnTo>
                      <a:lnTo>
                        <a:pt x="56" y="402"/>
                      </a:lnTo>
                      <a:lnTo>
                        <a:pt x="60" y="389"/>
                      </a:lnTo>
                      <a:lnTo>
                        <a:pt x="63" y="376"/>
                      </a:lnTo>
                      <a:lnTo>
                        <a:pt x="67" y="364"/>
                      </a:lnTo>
                      <a:lnTo>
                        <a:pt x="70" y="361"/>
                      </a:lnTo>
                      <a:lnTo>
                        <a:pt x="72" y="361"/>
                      </a:lnTo>
                      <a:lnTo>
                        <a:pt x="84" y="372"/>
                      </a:lnTo>
                      <a:lnTo>
                        <a:pt x="101" y="396"/>
                      </a:lnTo>
                      <a:lnTo>
                        <a:pt x="106" y="404"/>
                      </a:lnTo>
                      <a:lnTo>
                        <a:pt x="110" y="413"/>
                      </a:lnTo>
                      <a:lnTo>
                        <a:pt x="115" y="421"/>
                      </a:lnTo>
                      <a:lnTo>
                        <a:pt x="118" y="430"/>
                      </a:lnTo>
                      <a:lnTo>
                        <a:pt x="122" y="438"/>
                      </a:lnTo>
                      <a:lnTo>
                        <a:pt x="124" y="447"/>
                      </a:lnTo>
                      <a:lnTo>
                        <a:pt x="125" y="456"/>
                      </a:lnTo>
                      <a:lnTo>
                        <a:pt x="127" y="464"/>
                      </a:lnTo>
                      <a:lnTo>
                        <a:pt x="120" y="494"/>
                      </a:lnTo>
                      <a:lnTo>
                        <a:pt x="115" y="498"/>
                      </a:lnTo>
                      <a:lnTo>
                        <a:pt x="101" y="505"/>
                      </a:lnTo>
                      <a:lnTo>
                        <a:pt x="118" y="567"/>
                      </a:lnTo>
                      <a:lnTo>
                        <a:pt x="120" y="571"/>
                      </a:lnTo>
                      <a:lnTo>
                        <a:pt x="136" y="541"/>
                      </a:lnTo>
                      <a:lnTo>
                        <a:pt x="136" y="532"/>
                      </a:lnTo>
                      <a:lnTo>
                        <a:pt x="136" y="520"/>
                      </a:lnTo>
                      <a:lnTo>
                        <a:pt x="137" y="509"/>
                      </a:lnTo>
                      <a:lnTo>
                        <a:pt x="141" y="498"/>
                      </a:lnTo>
                      <a:lnTo>
                        <a:pt x="148" y="488"/>
                      </a:lnTo>
                      <a:lnTo>
                        <a:pt x="155" y="477"/>
                      </a:lnTo>
                      <a:lnTo>
                        <a:pt x="163" y="468"/>
                      </a:lnTo>
                      <a:lnTo>
                        <a:pt x="174" y="460"/>
                      </a:lnTo>
                      <a:lnTo>
                        <a:pt x="180" y="455"/>
                      </a:lnTo>
                      <a:lnTo>
                        <a:pt x="192" y="453"/>
                      </a:lnTo>
                      <a:lnTo>
                        <a:pt x="198" y="453"/>
                      </a:lnTo>
                      <a:lnTo>
                        <a:pt x="203" y="453"/>
                      </a:lnTo>
                      <a:lnTo>
                        <a:pt x="208" y="455"/>
                      </a:lnTo>
                      <a:lnTo>
                        <a:pt x="215" y="456"/>
                      </a:lnTo>
                      <a:lnTo>
                        <a:pt x="220" y="458"/>
                      </a:lnTo>
                      <a:lnTo>
                        <a:pt x="223" y="462"/>
                      </a:lnTo>
                      <a:lnTo>
                        <a:pt x="229" y="468"/>
                      </a:lnTo>
                      <a:lnTo>
                        <a:pt x="232" y="473"/>
                      </a:lnTo>
                      <a:lnTo>
                        <a:pt x="234" y="481"/>
                      </a:lnTo>
                      <a:lnTo>
                        <a:pt x="236" y="487"/>
                      </a:lnTo>
                      <a:lnTo>
                        <a:pt x="234" y="494"/>
                      </a:lnTo>
                      <a:lnTo>
                        <a:pt x="234" y="500"/>
                      </a:lnTo>
                      <a:lnTo>
                        <a:pt x="232" y="507"/>
                      </a:lnTo>
                      <a:lnTo>
                        <a:pt x="230" y="513"/>
                      </a:lnTo>
                      <a:lnTo>
                        <a:pt x="227" y="520"/>
                      </a:lnTo>
                      <a:lnTo>
                        <a:pt x="222" y="526"/>
                      </a:lnTo>
                      <a:lnTo>
                        <a:pt x="210" y="537"/>
                      </a:lnTo>
                      <a:lnTo>
                        <a:pt x="192" y="545"/>
                      </a:lnTo>
                      <a:lnTo>
                        <a:pt x="179" y="550"/>
                      </a:lnTo>
                      <a:lnTo>
                        <a:pt x="165" y="556"/>
                      </a:lnTo>
                      <a:lnTo>
                        <a:pt x="151" y="560"/>
                      </a:lnTo>
                      <a:lnTo>
                        <a:pt x="149" y="558"/>
                      </a:lnTo>
                      <a:lnTo>
                        <a:pt x="148" y="558"/>
                      </a:lnTo>
                      <a:lnTo>
                        <a:pt x="148" y="556"/>
                      </a:lnTo>
                      <a:lnTo>
                        <a:pt x="146" y="554"/>
                      </a:lnTo>
                      <a:lnTo>
                        <a:pt x="144" y="552"/>
                      </a:lnTo>
                      <a:lnTo>
                        <a:pt x="144" y="550"/>
                      </a:lnTo>
                      <a:lnTo>
                        <a:pt x="143" y="549"/>
                      </a:lnTo>
                      <a:lnTo>
                        <a:pt x="141" y="547"/>
                      </a:lnTo>
                      <a:lnTo>
                        <a:pt x="130" y="558"/>
                      </a:lnTo>
                      <a:lnTo>
                        <a:pt x="129" y="564"/>
                      </a:lnTo>
                      <a:lnTo>
                        <a:pt x="129" y="567"/>
                      </a:lnTo>
                      <a:lnTo>
                        <a:pt x="127" y="573"/>
                      </a:lnTo>
                      <a:lnTo>
                        <a:pt x="127" y="577"/>
                      </a:lnTo>
                      <a:lnTo>
                        <a:pt x="127" y="581"/>
                      </a:lnTo>
                      <a:lnTo>
                        <a:pt x="127" y="586"/>
                      </a:lnTo>
                      <a:lnTo>
                        <a:pt x="127" y="590"/>
                      </a:lnTo>
                      <a:lnTo>
                        <a:pt x="127" y="596"/>
                      </a:lnTo>
                      <a:lnTo>
                        <a:pt x="144" y="629"/>
                      </a:lnTo>
                      <a:lnTo>
                        <a:pt x="165" y="659"/>
                      </a:lnTo>
                      <a:lnTo>
                        <a:pt x="175" y="667"/>
                      </a:lnTo>
                      <a:lnTo>
                        <a:pt x="186" y="676"/>
                      </a:lnTo>
                      <a:lnTo>
                        <a:pt x="196" y="688"/>
                      </a:lnTo>
                      <a:lnTo>
                        <a:pt x="206" y="699"/>
                      </a:lnTo>
                      <a:lnTo>
                        <a:pt x="217" y="710"/>
                      </a:lnTo>
                      <a:lnTo>
                        <a:pt x="227" y="720"/>
                      </a:lnTo>
                      <a:lnTo>
                        <a:pt x="237" y="731"/>
                      </a:lnTo>
                      <a:lnTo>
                        <a:pt x="248" y="740"/>
                      </a:lnTo>
                      <a:lnTo>
                        <a:pt x="253" y="742"/>
                      </a:lnTo>
                      <a:lnTo>
                        <a:pt x="256" y="733"/>
                      </a:lnTo>
                      <a:lnTo>
                        <a:pt x="260" y="725"/>
                      </a:lnTo>
                      <a:lnTo>
                        <a:pt x="261" y="716"/>
                      </a:lnTo>
                      <a:lnTo>
                        <a:pt x="263" y="708"/>
                      </a:lnTo>
                      <a:lnTo>
                        <a:pt x="265" y="699"/>
                      </a:lnTo>
                      <a:lnTo>
                        <a:pt x="267" y="691"/>
                      </a:lnTo>
                      <a:lnTo>
                        <a:pt x="267" y="682"/>
                      </a:lnTo>
                      <a:lnTo>
                        <a:pt x="268" y="675"/>
                      </a:lnTo>
                      <a:lnTo>
                        <a:pt x="270" y="658"/>
                      </a:lnTo>
                      <a:lnTo>
                        <a:pt x="272" y="641"/>
                      </a:lnTo>
                      <a:lnTo>
                        <a:pt x="275" y="626"/>
                      </a:lnTo>
                      <a:lnTo>
                        <a:pt x="277" y="611"/>
                      </a:lnTo>
                      <a:lnTo>
                        <a:pt x="279" y="594"/>
                      </a:lnTo>
                      <a:lnTo>
                        <a:pt x="279" y="579"/>
                      </a:lnTo>
                      <a:lnTo>
                        <a:pt x="280" y="564"/>
                      </a:lnTo>
                      <a:lnTo>
                        <a:pt x="280" y="547"/>
                      </a:lnTo>
                      <a:lnTo>
                        <a:pt x="280" y="532"/>
                      </a:lnTo>
                      <a:lnTo>
                        <a:pt x="280" y="528"/>
                      </a:lnTo>
                      <a:lnTo>
                        <a:pt x="284" y="519"/>
                      </a:lnTo>
                      <a:lnTo>
                        <a:pt x="287" y="520"/>
                      </a:lnTo>
                      <a:lnTo>
                        <a:pt x="289" y="502"/>
                      </a:lnTo>
                      <a:lnTo>
                        <a:pt x="292" y="483"/>
                      </a:lnTo>
                      <a:lnTo>
                        <a:pt x="292" y="466"/>
                      </a:lnTo>
                      <a:lnTo>
                        <a:pt x="294" y="447"/>
                      </a:lnTo>
                      <a:lnTo>
                        <a:pt x="292" y="428"/>
                      </a:lnTo>
                      <a:lnTo>
                        <a:pt x="289" y="411"/>
                      </a:lnTo>
                      <a:lnTo>
                        <a:pt x="285" y="393"/>
                      </a:lnTo>
                      <a:lnTo>
                        <a:pt x="277" y="374"/>
                      </a:lnTo>
                      <a:lnTo>
                        <a:pt x="275" y="366"/>
                      </a:lnTo>
                      <a:lnTo>
                        <a:pt x="272" y="351"/>
                      </a:lnTo>
                      <a:lnTo>
                        <a:pt x="267" y="344"/>
                      </a:lnTo>
                      <a:lnTo>
                        <a:pt x="265" y="340"/>
                      </a:lnTo>
                      <a:lnTo>
                        <a:pt x="261" y="334"/>
                      </a:lnTo>
                      <a:lnTo>
                        <a:pt x="258" y="331"/>
                      </a:lnTo>
                      <a:lnTo>
                        <a:pt x="253" y="329"/>
                      </a:lnTo>
                      <a:lnTo>
                        <a:pt x="249" y="325"/>
                      </a:lnTo>
                      <a:lnTo>
                        <a:pt x="246" y="321"/>
                      </a:lnTo>
                      <a:lnTo>
                        <a:pt x="241" y="319"/>
                      </a:lnTo>
                      <a:lnTo>
                        <a:pt x="237" y="316"/>
                      </a:lnTo>
                      <a:lnTo>
                        <a:pt x="211" y="304"/>
                      </a:lnTo>
                      <a:lnTo>
                        <a:pt x="192" y="317"/>
                      </a:lnTo>
                      <a:lnTo>
                        <a:pt x="194" y="325"/>
                      </a:lnTo>
                      <a:lnTo>
                        <a:pt x="194" y="331"/>
                      </a:lnTo>
                      <a:lnTo>
                        <a:pt x="194" y="336"/>
                      </a:lnTo>
                      <a:lnTo>
                        <a:pt x="194" y="342"/>
                      </a:lnTo>
                      <a:lnTo>
                        <a:pt x="192" y="347"/>
                      </a:lnTo>
                      <a:lnTo>
                        <a:pt x="191" y="353"/>
                      </a:lnTo>
                      <a:lnTo>
                        <a:pt x="187" y="359"/>
                      </a:lnTo>
                      <a:lnTo>
                        <a:pt x="184" y="364"/>
                      </a:lnTo>
                      <a:lnTo>
                        <a:pt x="170" y="376"/>
                      </a:lnTo>
                      <a:lnTo>
                        <a:pt x="165" y="378"/>
                      </a:lnTo>
                      <a:lnTo>
                        <a:pt x="153" y="383"/>
                      </a:lnTo>
                      <a:lnTo>
                        <a:pt x="139" y="383"/>
                      </a:lnTo>
                      <a:lnTo>
                        <a:pt x="120" y="374"/>
                      </a:lnTo>
                      <a:lnTo>
                        <a:pt x="118" y="368"/>
                      </a:lnTo>
                      <a:lnTo>
                        <a:pt x="118" y="344"/>
                      </a:lnTo>
                      <a:lnTo>
                        <a:pt x="127" y="329"/>
                      </a:lnTo>
                      <a:lnTo>
                        <a:pt x="144" y="323"/>
                      </a:lnTo>
                      <a:lnTo>
                        <a:pt x="165" y="323"/>
                      </a:lnTo>
                      <a:lnTo>
                        <a:pt x="170" y="317"/>
                      </a:lnTo>
                      <a:lnTo>
                        <a:pt x="180" y="317"/>
                      </a:lnTo>
                      <a:lnTo>
                        <a:pt x="187" y="317"/>
                      </a:lnTo>
                      <a:lnTo>
                        <a:pt x="201" y="304"/>
                      </a:lnTo>
                      <a:lnTo>
                        <a:pt x="203" y="304"/>
                      </a:lnTo>
                      <a:lnTo>
                        <a:pt x="206" y="300"/>
                      </a:lnTo>
                      <a:lnTo>
                        <a:pt x="198" y="289"/>
                      </a:lnTo>
                      <a:lnTo>
                        <a:pt x="179" y="285"/>
                      </a:lnTo>
                      <a:lnTo>
                        <a:pt x="170" y="289"/>
                      </a:lnTo>
                      <a:lnTo>
                        <a:pt x="160" y="295"/>
                      </a:lnTo>
                      <a:lnTo>
                        <a:pt x="132" y="295"/>
                      </a:lnTo>
                      <a:lnTo>
                        <a:pt x="117" y="282"/>
                      </a:lnTo>
                      <a:lnTo>
                        <a:pt x="112" y="267"/>
                      </a:lnTo>
                      <a:lnTo>
                        <a:pt x="110" y="261"/>
                      </a:lnTo>
                      <a:lnTo>
                        <a:pt x="108" y="257"/>
                      </a:lnTo>
                      <a:lnTo>
                        <a:pt x="108" y="252"/>
                      </a:lnTo>
                      <a:lnTo>
                        <a:pt x="106" y="246"/>
                      </a:lnTo>
                      <a:lnTo>
                        <a:pt x="106" y="240"/>
                      </a:lnTo>
                      <a:lnTo>
                        <a:pt x="106" y="235"/>
                      </a:lnTo>
                      <a:lnTo>
                        <a:pt x="106" y="231"/>
                      </a:lnTo>
                      <a:lnTo>
                        <a:pt x="106" y="225"/>
                      </a:lnTo>
                      <a:lnTo>
                        <a:pt x="115" y="210"/>
                      </a:lnTo>
                      <a:lnTo>
                        <a:pt x="132" y="212"/>
                      </a:lnTo>
                      <a:lnTo>
                        <a:pt x="172" y="248"/>
                      </a:lnTo>
                      <a:lnTo>
                        <a:pt x="172" y="201"/>
                      </a:lnTo>
                      <a:lnTo>
                        <a:pt x="149" y="191"/>
                      </a:lnTo>
                      <a:lnTo>
                        <a:pt x="144" y="180"/>
                      </a:lnTo>
                      <a:lnTo>
                        <a:pt x="143" y="169"/>
                      </a:lnTo>
                      <a:lnTo>
                        <a:pt x="141" y="158"/>
                      </a:lnTo>
                      <a:lnTo>
                        <a:pt x="141" y="148"/>
                      </a:lnTo>
                      <a:lnTo>
                        <a:pt x="143" y="137"/>
                      </a:lnTo>
                      <a:lnTo>
                        <a:pt x="144" y="126"/>
                      </a:lnTo>
                      <a:lnTo>
                        <a:pt x="149" y="114"/>
                      </a:lnTo>
                      <a:lnTo>
                        <a:pt x="155" y="105"/>
                      </a:lnTo>
                      <a:lnTo>
                        <a:pt x="160" y="96"/>
                      </a:lnTo>
                      <a:lnTo>
                        <a:pt x="167" y="96"/>
                      </a:lnTo>
                      <a:lnTo>
                        <a:pt x="175" y="99"/>
                      </a:lnTo>
                      <a:lnTo>
                        <a:pt x="179" y="107"/>
                      </a:lnTo>
                      <a:lnTo>
                        <a:pt x="182" y="111"/>
                      </a:lnTo>
                      <a:lnTo>
                        <a:pt x="184" y="114"/>
                      </a:lnTo>
                      <a:lnTo>
                        <a:pt x="187" y="120"/>
                      </a:lnTo>
                      <a:lnTo>
                        <a:pt x="191" y="124"/>
                      </a:lnTo>
                      <a:lnTo>
                        <a:pt x="192" y="128"/>
                      </a:lnTo>
                      <a:lnTo>
                        <a:pt x="194" y="131"/>
                      </a:lnTo>
                      <a:lnTo>
                        <a:pt x="196" y="137"/>
                      </a:lnTo>
                      <a:lnTo>
                        <a:pt x="196" y="141"/>
                      </a:lnTo>
                      <a:lnTo>
                        <a:pt x="198" y="146"/>
                      </a:lnTo>
                      <a:lnTo>
                        <a:pt x="199" y="154"/>
                      </a:lnTo>
                      <a:lnTo>
                        <a:pt x="199" y="160"/>
                      </a:lnTo>
                      <a:lnTo>
                        <a:pt x="199" y="167"/>
                      </a:lnTo>
                      <a:lnTo>
                        <a:pt x="199" y="173"/>
                      </a:lnTo>
                      <a:lnTo>
                        <a:pt x="198" y="178"/>
                      </a:lnTo>
                      <a:lnTo>
                        <a:pt x="194" y="186"/>
                      </a:lnTo>
                      <a:lnTo>
                        <a:pt x="191" y="191"/>
                      </a:lnTo>
                      <a:lnTo>
                        <a:pt x="186" y="197"/>
                      </a:lnTo>
                      <a:lnTo>
                        <a:pt x="180" y="201"/>
                      </a:lnTo>
                      <a:lnTo>
                        <a:pt x="179" y="208"/>
                      </a:lnTo>
                      <a:lnTo>
                        <a:pt x="177" y="214"/>
                      </a:lnTo>
                      <a:lnTo>
                        <a:pt x="177" y="222"/>
                      </a:lnTo>
                      <a:lnTo>
                        <a:pt x="177" y="229"/>
                      </a:lnTo>
                      <a:lnTo>
                        <a:pt x="177" y="237"/>
                      </a:lnTo>
                      <a:lnTo>
                        <a:pt x="179" y="244"/>
                      </a:lnTo>
                      <a:lnTo>
                        <a:pt x="180" y="252"/>
                      </a:lnTo>
                      <a:lnTo>
                        <a:pt x="182" y="259"/>
                      </a:lnTo>
                      <a:lnTo>
                        <a:pt x="186" y="270"/>
                      </a:lnTo>
                      <a:lnTo>
                        <a:pt x="191" y="274"/>
                      </a:lnTo>
                      <a:lnTo>
                        <a:pt x="196" y="278"/>
                      </a:lnTo>
                      <a:lnTo>
                        <a:pt x="203" y="284"/>
                      </a:lnTo>
                      <a:lnTo>
                        <a:pt x="206" y="284"/>
                      </a:lnTo>
                      <a:lnTo>
                        <a:pt x="203" y="270"/>
                      </a:lnTo>
                      <a:lnTo>
                        <a:pt x="203" y="269"/>
                      </a:lnTo>
                      <a:lnTo>
                        <a:pt x="201" y="265"/>
                      </a:lnTo>
                      <a:lnTo>
                        <a:pt x="196" y="261"/>
                      </a:lnTo>
                      <a:lnTo>
                        <a:pt x="192" y="257"/>
                      </a:lnTo>
                      <a:lnTo>
                        <a:pt x="191" y="253"/>
                      </a:lnTo>
                      <a:lnTo>
                        <a:pt x="191" y="250"/>
                      </a:lnTo>
                      <a:lnTo>
                        <a:pt x="189" y="248"/>
                      </a:lnTo>
                      <a:lnTo>
                        <a:pt x="187" y="244"/>
                      </a:lnTo>
                      <a:lnTo>
                        <a:pt x="187" y="240"/>
                      </a:lnTo>
                      <a:lnTo>
                        <a:pt x="186" y="237"/>
                      </a:lnTo>
                      <a:lnTo>
                        <a:pt x="186" y="233"/>
                      </a:lnTo>
                      <a:lnTo>
                        <a:pt x="187" y="223"/>
                      </a:lnTo>
                      <a:lnTo>
                        <a:pt x="189" y="216"/>
                      </a:lnTo>
                      <a:lnTo>
                        <a:pt x="192" y="207"/>
                      </a:lnTo>
                      <a:lnTo>
                        <a:pt x="196" y="199"/>
                      </a:lnTo>
                      <a:lnTo>
                        <a:pt x="199" y="190"/>
                      </a:lnTo>
                      <a:lnTo>
                        <a:pt x="205" y="182"/>
                      </a:lnTo>
                      <a:lnTo>
                        <a:pt x="208" y="175"/>
                      </a:lnTo>
                      <a:lnTo>
                        <a:pt x="213" y="167"/>
                      </a:lnTo>
                      <a:lnTo>
                        <a:pt x="218" y="163"/>
                      </a:lnTo>
                      <a:lnTo>
                        <a:pt x="220" y="163"/>
                      </a:lnTo>
                      <a:lnTo>
                        <a:pt x="241" y="184"/>
                      </a:lnTo>
                      <a:lnTo>
                        <a:pt x="248" y="199"/>
                      </a:lnTo>
                      <a:lnTo>
                        <a:pt x="249" y="207"/>
                      </a:lnTo>
                      <a:lnTo>
                        <a:pt x="249" y="216"/>
                      </a:lnTo>
                      <a:lnTo>
                        <a:pt x="251" y="223"/>
                      </a:lnTo>
                      <a:lnTo>
                        <a:pt x="251" y="231"/>
                      </a:lnTo>
                      <a:lnTo>
                        <a:pt x="251" y="238"/>
                      </a:lnTo>
                      <a:lnTo>
                        <a:pt x="251" y="248"/>
                      </a:lnTo>
                      <a:lnTo>
                        <a:pt x="249" y="255"/>
                      </a:lnTo>
                      <a:lnTo>
                        <a:pt x="248" y="263"/>
                      </a:lnTo>
                      <a:lnTo>
                        <a:pt x="241" y="274"/>
                      </a:lnTo>
                      <a:lnTo>
                        <a:pt x="234" y="276"/>
                      </a:lnTo>
                      <a:lnTo>
                        <a:pt x="213" y="280"/>
                      </a:lnTo>
                      <a:lnTo>
                        <a:pt x="213" y="285"/>
                      </a:lnTo>
                      <a:lnTo>
                        <a:pt x="218" y="289"/>
                      </a:lnTo>
                      <a:lnTo>
                        <a:pt x="230" y="293"/>
                      </a:lnTo>
                      <a:lnTo>
                        <a:pt x="239" y="297"/>
                      </a:lnTo>
                      <a:lnTo>
                        <a:pt x="242" y="297"/>
                      </a:lnTo>
                      <a:lnTo>
                        <a:pt x="249" y="302"/>
                      </a:lnTo>
                      <a:lnTo>
                        <a:pt x="256" y="308"/>
                      </a:lnTo>
                      <a:lnTo>
                        <a:pt x="263" y="314"/>
                      </a:lnTo>
                      <a:lnTo>
                        <a:pt x="270" y="319"/>
                      </a:lnTo>
                      <a:lnTo>
                        <a:pt x="275" y="327"/>
                      </a:lnTo>
                      <a:lnTo>
                        <a:pt x="282" y="332"/>
                      </a:lnTo>
                      <a:lnTo>
                        <a:pt x="285" y="340"/>
                      </a:lnTo>
                      <a:lnTo>
                        <a:pt x="291" y="347"/>
                      </a:lnTo>
                      <a:lnTo>
                        <a:pt x="299" y="368"/>
                      </a:lnTo>
                      <a:lnTo>
                        <a:pt x="304" y="391"/>
                      </a:lnTo>
                      <a:lnTo>
                        <a:pt x="325" y="336"/>
                      </a:lnTo>
                      <a:lnTo>
                        <a:pt x="329" y="325"/>
                      </a:lnTo>
                      <a:lnTo>
                        <a:pt x="330" y="319"/>
                      </a:lnTo>
                      <a:lnTo>
                        <a:pt x="332" y="314"/>
                      </a:lnTo>
                      <a:lnTo>
                        <a:pt x="334" y="306"/>
                      </a:lnTo>
                      <a:lnTo>
                        <a:pt x="335" y="300"/>
                      </a:lnTo>
                      <a:lnTo>
                        <a:pt x="335" y="293"/>
                      </a:lnTo>
                      <a:lnTo>
                        <a:pt x="335" y="287"/>
                      </a:lnTo>
                      <a:lnTo>
                        <a:pt x="335" y="282"/>
                      </a:lnTo>
                      <a:lnTo>
                        <a:pt x="335" y="274"/>
                      </a:lnTo>
                      <a:lnTo>
                        <a:pt x="339" y="269"/>
                      </a:lnTo>
                      <a:lnTo>
                        <a:pt x="346" y="272"/>
                      </a:lnTo>
                      <a:lnTo>
                        <a:pt x="349" y="261"/>
                      </a:lnTo>
                      <a:lnTo>
                        <a:pt x="353" y="250"/>
                      </a:lnTo>
                      <a:lnTo>
                        <a:pt x="353" y="240"/>
                      </a:lnTo>
                      <a:lnTo>
                        <a:pt x="353" y="229"/>
                      </a:lnTo>
                      <a:lnTo>
                        <a:pt x="353" y="218"/>
                      </a:lnTo>
                      <a:lnTo>
                        <a:pt x="351" y="208"/>
                      </a:lnTo>
                      <a:lnTo>
                        <a:pt x="349" y="197"/>
                      </a:lnTo>
                      <a:lnTo>
                        <a:pt x="347" y="186"/>
                      </a:lnTo>
                      <a:lnTo>
                        <a:pt x="323" y="158"/>
                      </a:lnTo>
                      <a:lnTo>
                        <a:pt x="318" y="150"/>
                      </a:lnTo>
                      <a:lnTo>
                        <a:pt x="310" y="143"/>
                      </a:lnTo>
                      <a:lnTo>
                        <a:pt x="301" y="141"/>
                      </a:lnTo>
                      <a:lnTo>
                        <a:pt x="294" y="148"/>
                      </a:lnTo>
                      <a:lnTo>
                        <a:pt x="301" y="150"/>
                      </a:lnTo>
                      <a:lnTo>
                        <a:pt x="306" y="158"/>
                      </a:lnTo>
                      <a:lnTo>
                        <a:pt x="308" y="161"/>
                      </a:lnTo>
                      <a:lnTo>
                        <a:pt x="308" y="173"/>
                      </a:lnTo>
                      <a:lnTo>
                        <a:pt x="311" y="178"/>
                      </a:lnTo>
                      <a:lnTo>
                        <a:pt x="311" y="180"/>
                      </a:lnTo>
                      <a:lnTo>
                        <a:pt x="308" y="191"/>
                      </a:lnTo>
                      <a:lnTo>
                        <a:pt x="304" y="197"/>
                      </a:lnTo>
                      <a:lnTo>
                        <a:pt x="298" y="207"/>
                      </a:lnTo>
                      <a:lnTo>
                        <a:pt x="291" y="207"/>
                      </a:lnTo>
                      <a:lnTo>
                        <a:pt x="285" y="212"/>
                      </a:lnTo>
                      <a:lnTo>
                        <a:pt x="284" y="214"/>
                      </a:lnTo>
                      <a:lnTo>
                        <a:pt x="279" y="214"/>
                      </a:lnTo>
                      <a:lnTo>
                        <a:pt x="272" y="214"/>
                      </a:lnTo>
                      <a:lnTo>
                        <a:pt x="263" y="210"/>
                      </a:lnTo>
                      <a:lnTo>
                        <a:pt x="263" y="207"/>
                      </a:lnTo>
                      <a:lnTo>
                        <a:pt x="261" y="203"/>
                      </a:lnTo>
                      <a:lnTo>
                        <a:pt x="256" y="201"/>
                      </a:lnTo>
                      <a:lnTo>
                        <a:pt x="254" y="195"/>
                      </a:lnTo>
                      <a:lnTo>
                        <a:pt x="256" y="186"/>
                      </a:lnTo>
                      <a:lnTo>
                        <a:pt x="253" y="178"/>
                      </a:lnTo>
                      <a:lnTo>
                        <a:pt x="258" y="169"/>
                      </a:lnTo>
                      <a:lnTo>
                        <a:pt x="268" y="158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8" name="Freeform 5869"/>
                <p:cNvSpPr>
                  <a:spLocks/>
                </p:cNvSpPr>
                <p:nvPr/>
              </p:nvSpPr>
              <p:spPr bwMode="auto">
                <a:xfrm>
                  <a:off x="2529" y="1955"/>
                  <a:ext cx="98" cy="71"/>
                </a:xfrm>
                <a:custGeom>
                  <a:avLst/>
                  <a:gdLst>
                    <a:gd name="T0" fmla="*/ 98 w 98"/>
                    <a:gd name="T1" fmla="*/ 32 h 71"/>
                    <a:gd name="T2" fmla="*/ 91 w 98"/>
                    <a:gd name="T3" fmla="*/ 51 h 71"/>
                    <a:gd name="T4" fmla="*/ 84 w 98"/>
                    <a:gd name="T5" fmla="*/ 56 h 71"/>
                    <a:gd name="T6" fmla="*/ 81 w 98"/>
                    <a:gd name="T7" fmla="*/ 58 h 71"/>
                    <a:gd name="T8" fmla="*/ 72 w 98"/>
                    <a:gd name="T9" fmla="*/ 64 h 71"/>
                    <a:gd name="T10" fmla="*/ 62 w 98"/>
                    <a:gd name="T11" fmla="*/ 68 h 71"/>
                    <a:gd name="T12" fmla="*/ 53 w 98"/>
                    <a:gd name="T13" fmla="*/ 71 h 71"/>
                    <a:gd name="T14" fmla="*/ 43 w 98"/>
                    <a:gd name="T15" fmla="*/ 71 h 71"/>
                    <a:gd name="T16" fmla="*/ 34 w 98"/>
                    <a:gd name="T17" fmla="*/ 71 h 71"/>
                    <a:gd name="T18" fmla="*/ 24 w 98"/>
                    <a:gd name="T19" fmla="*/ 69 h 71"/>
                    <a:gd name="T20" fmla="*/ 15 w 98"/>
                    <a:gd name="T21" fmla="*/ 68 h 71"/>
                    <a:gd name="T22" fmla="*/ 5 w 98"/>
                    <a:gd name="T23" fmla="*/ 64 h 71"/>
                    <a:gd name="T24" fmla="*/ 7 w 98"/>
                    <a:gd name="T25" fmla="*/ 56 h 71"/>
                    <a:gd name="T26" fmla="*/ 15 w 98"/>
                    <a:gd name="T27" fmla="*/ 52 h 71"/>
                    <a:gd name="T28" fmla="*/ 20 w 98"/>
                    <a:gd name="T29" fmla="*/ 47 h 71"/>
                    <a:gd name="T30" fmla="*/ 27 w 98"/>
                    <a:gd name="T31" fmla="*/ 45 h 71"/>
                    <a:gd name="T32" fmla="*/ 32 w 98"/>
                    <a:gd name="T33" fmla="*/ 41 h 71"/>
                    <a:gd name="T34" fmla="*/ 67 w 98"/>
                    <a:gd name="T35" fmla="*/ 28 h 71"/>
                    <a:gd name="T36" fmla="*/ 70 w 98"/>
                    <a:gd name="T37" fmla="*/ 30 h 71"/>
                    <a:gd name="T38" fmla="*/ 70 w 98"/>
                    <a:gd name="T39" fmla="*/ 26 h 71"/>
                    <a:gd name="T40" fmla="*/ 69 w 98"/>
                    <a:gd name="T41" fmla="*/ 24 h 71"/>
                    <a:gd name="T42" fmla="*/ 51 w 98"/>
                    <a:gd name="T43" fmla="*/ 30 h 71"/>
                    <a:gd name="T44" fmla="*/ 46 w 98"/>
                    <a:gd name="T45" fmla="*/ 30 h 71"/>
                    <a:gd name="T46" fmla="*/ 34 w 98"/>
                    <a:gd name="T47" fmla="*/ 37 h 71"/>
                    <a:gd name="T48" fmla="*/ 29 w 98"/>
                    <a:gd name="T49" fmla="*/ 37 h 71"/>
                    <a:gd name="T50" fmla="*/ 10 w 98"/>
                    <a:gd name="T51" fmla="*/ 52 h 71"/>
                    <a:gd name="T52" fmla="*/ 3 w 98"/>
                    <a:gd name="T53" fmla="*/ 54 h 71"/>
                    <a:gd name="T54" fmla="*/ 0 w 98"/>
                    <a:gd name="T55" fmla="*/ 52 h 71"/>
                    <a:gd name="T56" fmla="*/ 5 w 98"/>
                    <a:gd name="T57" fmla="*/ 36 h 71"/>
                    <a:gd name="T58" fmla="*/ 10 w 98"/>
                    <a:gd name="T59" fmla="*/ 34 h 71"/>
                    <a:gd name="T60" fmla="*/ 15 w 98"/>
                    <a:gd name="T61" fmla="*/ 28 h 71"/>
                    <a:gd name="T62" fmla="*/ 26 w 98"/>
                    <a:gd name="T63" fmla="*/ 21 h 71"/>
                    <a:gd name="T64" fmla="*/ 31 w 98"/>
                    <a:gd name="T65" fmla="*/ 17 h 71"/>
                    <a:gd name="T66" fmla="*/ 43 w 98"/>
                    <a:gd name="T67" fmla="*/ 11 h 71"/>
                    <a:gd name="T68" fmla="*/ 48 w 98"/>
                    <a:gd name="T69" fmla="*/ 5 h 71"/>
                    <a:gd name="T70" fmla="*/ 53 w 98"/>
                    <a:gd name="T71" fmla="*/ 4 h 71"/>
                    <a:gd name="T72" fmla="*/ 57 w 98"/>
                    <a:gd name="T73" fmla="*/ 4 h 71"/>
                    <a:gd name="T74" fmla="*/ 65 w 98"/>
                    <a:gd name="T75" fmla="*/ 0 h 71"/>
                    <a:gd name="T76" fmla="*/ 69 w 98"/>
                    <a:gd name="T77" fmla="*/ 2 h 71"/>
                    <a:gd name="T78" fmla="*/ 74 w 98"/>
                    <a:gd name="T79" fmla="*/ 2 h 71"/>
                    <a:gd name="T80" fmla="*/ 96 w 98"/>
                    <a:gd name="T81" fmla="*/ 9 h 71"/>
                    <a:gd name="T82" fmla="*/ 98 w 98"/>
                    <a:gd name="T83" fmla="*/ 13 h 71"/>
                    <a:gd name="T84" fmla="*/ 98 w 98"/>
                    <a:gd name="T85" fmla="*/ 32 h 7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98" h="71">
                      <a:moveTo>
                        <a:pt x="98" y="32"/>
                      </a:moveTo>
                      <a:lnTo>
                        <a:pt x="91" y="51"/>
                      </a:lnTo>
                      <a:lnTo>
                        <a:pt x="84" y="56"/>
                      </a:lnTo>
                      <a:lnTo>
                        <a:pt x="81" y="58"/>
                      </a:lnTo>
                      <a:lnTo>
                        <a:pt x="72" y="64"/>
                      </a:lnTo>
                      <a:lnTo>
                        <a:pt x="62" y="68"/>
                      </a:lnTo>
                      <a:lnTo>
                        <a:pt x="53" y="71"/>
                      </a:lnTo>
                      <a:lnTo>
                        <a:pt x="43" y="71"/>
                      </a:lnTo>
                      <a:lnTo>
                        <a:pt x="34" y="71"/>
                      </a:lnTo>
                      <a:lnTo>
                        <a:pt x="24" y="69"/>
                      </a:lnTo>
                      <a:lnTo>
                        <a:pt x="15" y="68"/>
                      </a:lnTo>
                      <a:lnTo>
                        <a:pt x="5" y="64"/>
                      </a:lnTo>
                      <a:lnTo>
                        <a:pt x="7" y="56"/>
                      </a:lnTo>
                      <a:lnTo>
                        <a:pt x="15" y="52"/>
                      </a:lnTo>
                      <a:lnTo>
                        <a:pt x="20" y="47"/>
                      </a:lnTo>
                      <a:lnTo>
                        <a:pt x="27" y="45"/>
                      </a:lnTo>
                      <a:lnTo>
                        <a:pt x="32" y="41"/>
                      </a:lnTo>
                      <a:lnTo>
                        <a:pt x="67" y="28"/>
                      </a:lnTo>
                      <a:lnTo>
                        <a:pt x="70" y="30"/>
                      </a:lnTo>
                      <a:lnTo>
                        <a:pt x="70" y="26"/>
                      </a:lnTo>
                      <a:lnTo>
                        <a:pt x="69" y="24"/>
                      </a:lnTo>
                      <a:lnTo>
                        <a:pt x="51" y="30"/>
                      </a:lnTo>
                      <a:lnTo>
                        <a:pt x="46" y="30"/>
                      </a:lnTo>
                      <a:lnTo>
                        <a:pt x="34" y="37"/>
                      </a:lnTo>
                      <a:lnTo>
                        <a:pt x="29" y="37"/>
                      </a:lnTo>
                      <a:lnTo>
                        <a:pt x="10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5" y="36"/>
                      </a:lnTo>
                      <a:lnTo>
                        <a:pt x="10" y="34"/>
                      </a:lnTo>
                      <a:lnTo>
                        <a:pt x="15" y="28"/>
                      </a:lnTo>
                      <a:lnTo>
                        <a:pt x="26" y="21"/>
                      </a:lnTo>
                      <a:lnTo>
                        <a:pt x="31" y="17"/>
                      </a:lnTo>
                      <a:lnTo>
                        <a:pt x="43" y="11"/>
                      </a:lnTo>
                      <a:lnTo>
                        <a:pt x="48" y="5"/>
                      </a:lnTo>
                      <a:lnTo>
                        <a:pt x="53" y="4"/>
                      </a:lnTo>
                      <a:lnTo>
                        <a:pt x="57" y="4"/>
                      </a:lnTo>
                      <a:lnTo>
                        <a:pt x="65" y="0"/>
                      </a:lnTo>
                      <a:lnTo>
                        <a:pt x="69" y="2"/>
                      </a:lnTo>
                      <a:lnTo>
                        <a:pt x="74" y="2"/>
                      </a:lnTo>
                      <a:lnTo>
                        <a:pt x="96" y="9"/>
                      </a:lnTo>
                      <a:lnTo>
                        <a:pt x="98" y="13"/>
                      </a:lnTo>
                      <a:lnTo>
                        <a:pt x="98" y="32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9" name="Freeform 5870"/>
                <p:cNvSpPr>
                  <a:spLocks/>
                </p:cNvSpPr>
                <p:nvPr/>
              </p:nvSpPr>
              <p:spPr bwMode="auto">
                <a:xfrm>
                  <a:off x="2511" y="2162"/>
                  <a:ext cx="83" cy="95"/>
                </a:xfrm>
                <a:custGeom>
                  <a:avLst/>
                  <a:gdLst>
                    <a:gd name="T0" fmla="*/ 83 w 83"/>
                    <a:gd name="T1" fmla="*/ 18 h 95"/>
                    <a:gd name="T2" fmla="*/ 81 w 83"/>
                    <a:gd name="T3" fmla="*/ 26 h 95"/>
                    <a:gd name="T4" fmla="*/ 80 w 83"/>
                    <a:gd name="T5" fmla="*/ 32 h 95"/>
                    <a:gd name="T6" fmla="*/ 78 w 83"/>
                    <a:gd name="T7" fmla="*/ 39 h 95"/>
                    <a:gd name="T8" fmla="*/ 75 w 83"/>
                    <a:gd name="T9" fmla="*/ 47 h 95"/>
                    <a:gd name="T10" fmla="*/ 71 w 83"/>
                    <a:gd name="T11" fmla="*/ 54 h 95"/>
                    <a:gd name="T12" fmla="*/ 66 w 83"/>
                    <a:gd name="T13" fmla="*/ 62 h 95"/>
                    <a:gd name="T14" fmla="*/ 62 w 83"/>
                    <a:gd name="T15" fmla="*/ 69 h 95"/>
                    <a:gd name="T16" fmla="*/ 59 w 83"/>
                    <a:gd name="T17" fmla="*/ 77 h 95"/>
                    <a:gd name="T18" fmla="*/ 47 w 83"/>
                    <a:gd name="T19" fmla="*/ 90 h 95"/>
                    <a:gd name="T20" fmla="*/ 35 w 83"/>
                    <a:gd name="T21" fmla="*/ 95 h 95"/>
                    <a:gd name="T22" fmla="*/ 7 w 83"/>
                    <a:gd name="T23" fmla="*/ 94 h 95"/>
                    <a:gd name="T24" fmla="*/ 44 w 83"/>
                    <a:gd name="T25" fmla="*/ 37 h 95"/>
                    <a:gd name="T26" fmla="*/ 57 w 83"/>
                    <a:gd name="T27" fmla="*/ 26 h 95"/>
                    <a:gd name="T28" fmla="*/ 62 w 83"/>
                    <a:gd name="T29" fmla="*/ 26 h 95"/>
                    <a:gd name="T30" fmla="*/ 62 w 83"/>
                    <a:gd name="T31" fmla="*/ 22 h 95"/>
                    <a:gd name="T32" fmla="*/ 57 w 83"/>
                    <a:gd name="T33" fmla="*/ 22 h 95"/>
                    <a:gd name="T34" fmla="*/ 49 w 83"/>
                    <a:gd name="T35" fmla="*/ 28 h 95"/>
                    <a:gd name="T36" fmla="*/ 42 w 83"/>
                    <a:gd name="T37" fmla="*/ 37 h 95"/>
                    <a:gd name="T38" fmla="*/ 37 w 83"/>
                    <a:gd name="T39" fmla="*/ 45 h 95"/>
                    <a:gd name="T40" fmla="*/ 30 w 83"/>
                    <a:gd name="T41" fmla="*/ 54 h 95"/>
                    <a:gd name="T42" fmla="*/ 25 w 83"/>
                    <a:gd name="T43" fmla="*/ 62 h 95"/>
                    <a:gd name="T44" fmla="*/ 19 w 83"/>
                    <a:gd name="T45" fmla="*/ 71 h 95"/>
                    <a:gd name="T46" fmla="*/ 13 w 83"/>
                    <a:gd name="T47" fmla="*/ 79 h 95"/>
                    <a:gd name="T48" fmla="*/ 6 w 83"/>
                    <a:gd name="T49" fmla="*/ 88 h 95"/>
                    <a:gd name="T50" fmla="*/ 0 w 83"/>
                    <a:gd name="T51" fmla="*/ 86 h 95"/>
                    <a:gd name="T52" fmla="*/ 0 w 83"/>
                    <a:gd name="T53" fmla="*/ 77 h 95"/>
                    <a:gd name="T54" fmla="*/ 0 w 83"/>
                    <a:gd name="T55" fmla="*/ 69 h 95"/>
                    <a:gd name="T56" fmla="*/ 0 w 83"/>
                    <a:gd name="T57" fmla="*/ 62 h 95"/>
                    <a:gd name="T58" fmla="*/ 2 w 83"/>
                    <a:gd name="T59" fmla="*/ 52 h 95"/>
                    <a:gd name="T60" fmla="*/ 6 w 83"/>
                    <a:gd name="T61" fmla="*/ 45 h 95"/>
                    <a:gd name="T62" fmla="*/ 9 w 83"/>
                    <a:gd name="T63" fmla="*/ 37 h 95"/>
                    <a:gd name="T64" fmla="*/ 14 w 83"/>
                    <a:gd name="T65" fmla="*/ 30 h 95"/>
                    <a:gd name="T66" fmla="*/ 19 w 83"/>
                    <a:gd name="T67" fmla="*/ 20 h 95"/>
                    <a:gd name="T68" fmla="*/ 26 w 83"/>
                    <a:gd name="T69" fmla="*/ 13 h 95"/>
                    <a:gd name="T70" fmla="*/ 30 w 83"/>
                    <a:gd name="T71" fmla="*/ 11 h 95"/>
                    <a:gd name="T72" fmla="*/ 35 w 83"/>
                    <a:gd name="T73" fmla="*/ 9 h 95"/>
                    <a:gd name="T74" fmla="*/ 38 w 83"/>
                    <a:gd name="T75" fmla="*/ 7 h 95"/>
                    <a:gd name="T76" fmla="*/ 42 w 83"/>
                    <a:gd name="T77" fmla="*/ 5 h 95"/>
                    <a:gd name="T78" fmla="*/ 45 w 83"/>
                    <a:gd name="T79" fmla="*/ 3 h 95"/>
                    <a:gd name="T80" fmla="*/ 47 w 83"/>
                    <a:gd name="T81" fmla="*/ 3 h 95"/>
                    <a:gd name="T82" fmla="*/ 50 w 83"/>
                    <a:gd name="T83" fmla="*/ 1 h 95"/>
                    <a:gd name="T84" fmla="*/ 54 w 83"/>
                    <a:gd name="T85" fmla="*/ 1 h 95"/>
                    <a:gd name="T86" fmla="*/ 57 w 83"/>
                    <a:gd name="T87" fmla="*/ 1 h 95"/>
                    <a:gd name="T88" fmla="*/ 61 w 83"/>
                    <a:gd name="T89" fmla="*/ 0 h 95"/>
                    <a:gd name="T90" fmla="*/ 83 w 83"/>
                    <a:gd name="T91" fmla="*/ 1 h 95"/>
                    <a:gd name="T92" fmla="*/ 83 w 83"/>
                    <a:gd name="T93" fmla="*/ 18 h 9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83" h="95">
                      <a:moveTo>
                        <a:pt x="83" y="18"/>
                      </a:moveTo>
                      <a:lnTo>
                        <a:pt x="81" y="26"/>
                      </a:lnTo>
                      <a:lnTo>
                        <a:pt x="80" y="32"/>
                      </a:lnTo>
                      <a:lnTo>
                        <a:pt x="78" y="39"/>
                      </a:lnTo>
                      <a:lnTo>
                        <a:pt x="75" y="47"/>
                      </a:lnTo>
                      <a:lnTo>
                        <a:pt x="71" y="54"/>
                      </a:lnTo>
                      <a:lnTo>
                        <a:pt x="66" y="62"/>
                      </a:lnTo>
                      <a:lnTo>
                        <a:pt x="62" y="69"/>
                      </a:lnTo>
                      <a:lnTo>
                        <a:pt x="59" y="77"/>
                      </a:lnTo>
                      <a:lnTo>
                        <a:pt x="47" y="90"/>
                      </a:lnTo>
                      <a:lnTo>
                        <a:pt x="35" y="95"/>
                      </a:lnTo>
                      <a:lnTo>
                        <a:pt x="7" y="94"/>
                      </a:lnTo>
                      <a:lnTo>
                        <a:pt x="44" y="37"/>
                      </a:lnTo>
                      <a:lnTo>
                        <a:pt x="57" y="26"/>
                      </a:lnTo>
                      <a:lnTo>
                        <a:pt x="62" y="26"/>
                      </a:lnTo>
                      <a:lnTo>
                        <a:pt x="62" y="22"/>
                      </a:lnTo>
                      <a:lnTo>
                        <a:pt x="57" y="22"/>
                      </a:lnTo>
                      <a:lnTo>
                        <a:pt x="49" y="28"/>
                      </a:lnTo>
                      <a:lnTo>
                        <a:pt x="42" y="37"/>
                      </a:lnTo>
                      <a:lnTo>
                        <a:pt x="37" y="45"/>
                      </a:lnTo>
                      <a:lnTo>
                        <a:pt x="30" y="54"/>
                      </a:lnTo>
                      <a:lnTo>
                        <a:pt x="25" y="62"/>
                      </a:lnTo>
                      <a:lnTo>
                        <a:pt x="19" y="71"/>
                      </a:lnTo>
                      <a:lnTo>
                        <a:pt x="13" y="79"/>
                      </a:lnTo>
                      <a:lnTo>
                        <a:pt x="6" y="88"/>
                      </a:lnTo>
                      <a:lnTo>
                        <a:pt x="0" y="86"/>
                      </a:lnTo>
                      <a:lnTo>
                        <a:pt x="0" y="77"/>
                      </a:lnTo>
                      <a:lnTo>
                        <a:pt x="0" y="69"/>
                      </a:lnTo>
                      <a:lnTo>
                        <a:pt x="0" y="62"/>
                      </a:lnTo>
                      <a:lnTo>
                        <a:pt x="2" y="52"/>
                      </a:lnTo>
                      <a:lnTo>
                        <a:pt x="6" y="45"/>
                      </a:lnTo>
                      <a:lnTo>
                        <a:pt x="9" y="37"/>
                      </a:lnTo>
                      <a:lnTo>
                        <a:pt x="14" y="30"/>
                      </a:lnTo>
                      <a:lnTo>
                        <a:pt x="19" y="20"/>
                      </a:lnTo>
                      <a:lnTo>
                        <a:pt x="26" y="13"/>
                      </a:lnTo>
                      <a:lnTo>
                        <a:pt x="30" y="11"/>
                      </a:lnTo>
                      <a:lnTo>
                        <a:pt x="35" y="9"/>
                      </a:lnTo>
                      <a:lnTo>
                        <a:pt x="38" y="7"/>
                      </a:lnTo>
                      <a:lnTo>
                        <a:pt x="42" y="5"/>
                      </a:lnTo>
                      <a:lnTo>
                        <a:pt x="45" y="3"/>
                      </a:lnTo>
                      <a:lnTo>
                        <a:pt x="47" y="3"/>
                      </a:lnTo>
                      <a:lnTo>
                        <a:pt x="50" y="1"/>
                      </a:lnTo>
                      <a:lnTo>
                        <a:pt x="54" y="1"/>
                      </a:lnTo>
                      <a:lnTo>
                        <a:pt x="57" y="1"/>
                      </a:lnTo>
                      <a:lnTo>
                        <a:pt x="61" y="0"/>
                      </a:lnTo>
                      <a:lnTo>
                        <a:pt x="83" y="1"/>
                      </a:lnTo>
                      <a:lnTo>
                        <a:pt x="83" y="18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0" name="Freeform 5871"/>
                <p:cNvSpPr>
                  <a:spLocks/>
                </p:cNvSpPr>
                <p:nvPr/>
              </p:nvSpPr>
              <p:spPr bwMode="auto">
                <a:xfrm>
                  <a:off x="2517" y="2047"/>
                  <a:ext cx="70" cy="81"/>
                </a:xfrm>
                <a:custGeom>
                  <a:avLst/>
                  <a:gdLst>
                    <a:gd name="T0" fmla="*/ 70 w 70"/>
                    <a:gd name="T1" fmla="*/ 60 h 81"/>
                    <a:gd name="T2" fmla="*/ 70 w 70"/>
                    <a:gd name="T3" fmla="*/ 66 h 81"/>
                    <a:gd name="T4" fmla="*/ 60 w 70"/>
                    <a:gd name="T5" fmla="*/ 81 h 81"/>
                    <a:gd name="T6" fmla="*/ 41 w 70"/>
                    <a:gd name="T7" fmla="*/ 79 h 81"/>
                    <a:gd name="T8" fmla="*/ 29 w 70"/>
                    <a:gd name="T9" fmla="*/ 73 h 81"/>
                    <a:gd name="T10" fmla="*/ 20 w 70"/>
                    <a:gd name="T11" fmla="*/ 64 h 81"/>
                    <a:gd name="T12" fmla="*/ 17 w 70"/>
                    <a:gd name="T13" fmla="*/ 60 h 81"/>
                    <a:gd name="T14" fmla="*/ 15 w 70"/>
                    <a:gd name="T15" fmla="*/ 56 h 81"/>
                    <a:gd name="T16" fmla="*/ 10 w 70"/>
                    <a:gd name="T17" fmla="*/ 51 h 81"/>
                    <a:gd name="T18" fmla="*/ 7 w 70"/>
                    <a:gd name="T19" fmla="*/ 41 h 81"/>
                    <a:gd name="T20" fmla="*/ 1 w 70"/>
                    <a:gd name="T21" fmla="*/ 34 h 81"/>
                    <a:gd name="T22" fmla="*/ 0 w 70"/>
                    <a:gd name="T23" fmla="*/ 24 h 81"/>
                    <a:gd name="T24" fmla="*/ 0 w 70"/>
                    <a:gd name="T25" fmla="*/ 11 h 81"/>
                    <a:gd name="T26" fmla="*/ 5 w 70"/>
                    <a:gd name="T27" fmla="*/ 4 h 81"/>
                    <a:gd name="T28" fmla="*/ 7 w 70"/>
                    <a:gd name="T29" fmla="*/ 2 h 81"/>
                    <a:gd name="T30" fmla="*/ 8 w 70"/>
                    <a:gd name="T31" fmla="*/ 0 h 81"/>
                    <a:gd name="T32" fmla="*/ 24 w 70"/>
                    <a:gd name="T33" fmla="*/ 19 h 81"/>
                    <a:gd name="T34" fmla="*/ 27 w 70"/>
                    <a:gd name="T35" fmla="*/ 24 h 81"/>
                    <a:gd name="T36" fmla="*/ 34 w 70"/>
                    <a:gd name="T37" fmla="*/ 38 h 81"/>
                    <a:gd name="T38" fmla="*/ 39 w 70"/>
                    <a:gd name="T39" fmla="*/ 45 h 81"/>
                    <a:gd name="T40" fmla="*/ 41 w 70"/>
                    <a:gd name="T41" fmla="*/ 58 h 81"/>
                    <a:gd name="T42" fmla="*/ 43 w 70"/>
                    <a:gd name="T43" fmla="*/ 56 h 81"/>
                    <a:gd name="T44" fmla="*/ 43 w 70"/>
                    <a:gd name="T45" fmla="*/ 53 h 81"/>
                    <a:gd name="T46" fmla="*/ 43 w 70"/>
                    <a:gd name="T47" fmla="*/ 49 h 81"/>
                    <a:gd name="T48" fmla="*/ 43 w 70"/>
                    <a:gd name="T49" fmla="*/ 47 h 81"/>
                    <a:gd name="T50" fmla="*/ 41 w 70"/>
                    <a:gd name="T51" fmla="*/ 43 h 81"/>
                    <a:gd name="T52" fmla="*/ 39 w 70"/>
                    <a:gd name="T53" fmla="*/ 39 h 81"/>
                    <a:gd name="T54" fmla="*/ 38 w 70"/>
                    <a:gd name="T55" fmla="*/ 36 h 81"/>
                    <a:gd name="T56" fmla="*/ 36 w 70"/>
                    <a:gd name="T57" fmla="*/ 34 h 81"/>
                    <a:gd name="T58" fmla="*/ 31 w 70"/>
                    <a:gd name="T59" fmla="*/ 26 h 81"/>
                    <a:gd name="T60" fmla="*/ 27 w 70"/>
                    <a:gd name="T61" fmla="*/ 19 h 81"/>
                    <a:gd name="T62" fmla="*/ 25 w 70"/>
                    <a:gd name="T63" fmla="*/ 15 h 81"/>
                    <a:gd name="T64" fmla="*/ 20 w 70"/>
                    <a:gd name="T65" fmla="*/ 7 h 81"/>
                    <a:gd name="T66" fmla="*/ 19 w 70"/>
                    <a:gd name="T67" fmla="*/ 0 h 81"/>
                    <a:gd name="T68" fmla="*/ 25 w 70"/>
                    <a:gd name="T69" fmla="*/ 0 h 81"/>
                    <a:gd name="T70" fmla="*/ 43 w 70"/>
                    <a:gd name="T71" fmla="*/ 11 h 81"/>
                    <a:gd name="T72" fmla="*/ 48 w 70"/>
                    <a:gd name="T73" fmla="*/ 15 h 81"/>
                    <a:gd name="T74" fmla="*/ 51 w 70"/>
                    <a:gd name="T75" fmla="*/ 19 h 81"/>
                    <a:gd name="T76" fmla="*/ 55 w 70"/>
                    <a:gd name="T77" fmla="*/ 21 h 81"/>
                    <a:gd name="T78" fmla="*/ 56 w 70"/>
                    <a:gd name="T79" fmla="*/ 24 h 81"/>
                    <a:gd name="T80" fmla="*/ 58 w 70"/>
                    <a:gd name="T81" fmla="*/ 28 h 81"/>
                    <a:gd name="T82" fmla="*/ 60 w 70"/>
                    <a:gd name="T83" fmla="*/ 32 h 81"/>
                    <a:gd name="T84" fmla="*/ 62 w 70"/>
                    <a:gd name="T85" fmla="*/ 36 h 81"/>
                    <a:gd name="T86" fmla="*/ 63 w 70"/>
                    <a:gd name="T87" fmla="*/ 38 h 81"/>
                    <a:gd name="T88" fmla="*/ 65 w 70"/>
                    <a:gd name="T89" fmla="*/ 41 h 81"/>
                    <a:gd name="T90" fmla="*/ 70 w 70"/>
                    <a:gd name="T91" fmla="*/ 51 h 81"/>
                    <a:gd name="T92" fmla="*/ 70 w 70"/>
                    <a:gd name="T93" fmla="*/ 60 h 8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70" h="81">
                      <a:moveTo>
                        <a:pt x="70" y="60"/>
                      </a:moveTo>
                      <a:lnTo>
                        <a:pt x="70" y="66"/>
                      </a:lnTo>
                      <a:lnTo>
                        <a:pt x="60" y="81"/>
                      </a:lnTo>
                      <a:lnTo>
                        <a:pt x="41" y="79"/>
                      </a:lnTo>
                      <a:lnTo>
                        <a:pt x="29" y="73"/>
                      </a:lnTo>
                      <a:lnTo>
                        <a:pt x="20" y="64"/>
                      </a:lnTo>
                      <a:lnTo>
                        <a:pt x="17" y="60"/>
                      </a:lnTo>
                      <a:lnTo>
                        <a:pt x="15" y="56"/>
                      </a:lnTo>
                      <a:lnTo>
                        <a:pt x="10" y="51"/>
                      </a:lnTo>
                      <a:lnTo>
                        <a:pt x="7" y="41"/>
                      </a:lnTo>
                      <a:lnTo>
                        <a:pt x="1" y="34"/>
                      </a:lnTo>
                      <a:lnTo>
                        <a:pt x="0" y="24"/>
                      </a:lnTo>
                      <a:lnTo>
                        <a:pt x="0" y="11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24" y="19"/>
                      </a:lnTo>
                      <a:lnTo>
                        <a:pt x="27" y="24"/>
                      </a:lnTo>
                      <a:lnTo>
                        <a:pt x="34" y="38"/>
                      </a:lnTo>
                      <a:lnTo>
                        <a:pt x="39" y="45"/>
                      </a:lnTo>
                      <a:lnTo>
                        <a:pt x="41" y="58"/>
                      </a:lnTo>
                      <a:lnTo>
                        <a:pt x="43" y="56"/>
                      </a:lnTo>
                      <a:lnTo>
                        <a:pt x="43" y="53"/>
                      </a:lnTo>
                      <a:lnTo>
                        <a:pt x="43" y="49"/>
                      </a:lnTo>
                      <a:lnTo>
                        <a:pt x="43" y="47"/>
                      </a:lnTo>
                      <a:lnTo>
                        <a:pt x="41" y="43"/>
                      </a:lnTo>
                      <a:lnTo>
                        <a:pt x="39" y="39"/>
                      </a:lnTo>
                      <a:lnTo>
                        <a:pt x="38" y="36"/>
                      </a:lnTo>
                      <a:lnTo>
                        <a:pt x="36" y="34"/>
                      </a:lnTo>
                      <a:lnTo>
                        <a:pt x="31" y="26"/>
                      </a:lnTo>
                      <a:lnTo>
                        <a:pt x="27" y="19"/>
                      </a:lnTo>
                      <a:lnTo>
                        <a:pt x="25" y="15"/>
                      </a:lnTo>
                      <a:lnTo>
                        <a:pt x="20" y="7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43" y="11"/>
                      </a:lnTo>
                      <a:lnTo>
                        <a:pt x="48" y="15"/>
                      </a:lnTo>
                      <a:lnTo>
                        <a:pt x="51" y="19"/>
                      </a:lnTo>
                      <a:lnTo>
                        <a:pt x="55" y="21"/>
                      </a:lnTo>
                      <a:lnTo>
                        <a:pt x="56" y="24"/>
                      </a:lnTo>
                      <a:lnTo>
                        <a:pt x="58" y="28"/>
                      </a:lnTo>
                      <a:lnTo>
                        <a:pt x="60" y="32"/>
                      </a:lnTo>
                      <a:lnTo>
                        <a:pt x="62" y="36"/>
                      </a:lnTo>
                      <a:lnTo>
                        <a:pt x="63" y="38"/>
                      </a:lnTo>
                      <a:lnTo>
                        <a:pt x="65" y="41"/>
                      </a:lnTo>
                      <a:lnTo>
                        <a:pt x="70" y="51"/>
                      </a:lnTo>
                      <a:lnTo>
                        <a:pt x="70" y="60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1" name="Freeform 5872"/>
                <p:cNvSpPr>
                  <a:spLocks/>
                </p:cNvSpPr>
                <p:nvPr/>
              </p:nvSpPr>
              <p:spPr bwMode="auto">
                <a:xfrm>
                  <a:off x="2479" y="2314"/>
                  <a:ext cx="77" cy="88"/>
                </a:xfrm>
                <a:custGeom>
                  <a:avLst/>
                  <a:gdLst>
                    <a:gd name="T0" fmla="*/ 77 w 77"/>
                    <a:gd name="T1" fmla="*/ 43 h 88"/>
                    <a:gd name="T2" fmla="*/ 77 w 77"/>
                    <a:gd name="T3" fmla="*/ 47 h 88"/>
                    <a:gd name="T4" fmla="*/ 76 w 77"/>
                    <a:gd name="T5" fmla="*/ 52 h 88"/>
                    <a:gd name="T6" fmla="*/ 76 w 77"/>
                    <a:gd name="T7" fmla="*/ 56 h 88"/>
                    <a:gd name="T8" fmla="*/ 74 w 77"/>
                    <a:gd name="T9" fmla="*/ 62 h 88"/>
                    <a:gd name="T10" fmla="*/ 72 w 77"/>
                    <a:gd name="T11" fmla="*/ 67 h 88"/>
                    <a:gd name="T12" fmla="*/ 70 w 77"/>
                    <a:gd name="T13" fmla="*/ 73 h 88"/>
                    <a:gd name="T14" fmla="*/ 67 w 77"/>
                    <a:gd name="T15" fmla="*/ 77 h 88"/>
                    <a:gd name="T16" fmla="*/ 63 w 77"/>
                    <a:gd name="T17" fmla="*/ 83 h 88"/>
                    <a:gd name="T18" fmla="*/ 55 w 77"/>
                    <a:gd name="T19" fmla="*/ 88 h 88"/>
                    <a:gd name="T20" fmla="*/ 36 w 77"/>
                    <a:gd name="T21" fmla="*/ 81 h 88"/>
                    <a:gd name="T22" fmla="*/ 17 w 77"/>
                    <a:gd name="T23" fmla="*/ 67 h 88"/>
                    <a:gd name="T24" fmla="*/ 8 w 77"/>
                    <a:gd name="T25" fmla="*/ 58 h 88"/>
                    <a:gd name="T26" fmla="*/ 2 w 77"/>
                    <a:gd name="T27" fmla="*/ 56 h 88"/>
                    <a:gd name="T28" fmla="*/ 0 w 77"/>
                    <a:gd name="T29" fmla="*/ 51 h 88"/>
                    <a:gd name="T30" fmla="*/ 0 w 77"/>
                    <a:gd name="T31" fmla="*/ 45 h 88"/>
                    <a:gd name="T32" fmla="*/ 0 w 77"/>
                    <a:gd name="T33" fmla="*/ 39 h 88"/>
                    <a:gd name="T34" fmla="*/ 0 w 77"/>
                    <a:gd name="T35" fmla="*/ 34 h 88"/>
                    <a:gd name="T36" fmla="*/ 0 w 77"/>
                    <a:gd name="T37" fmla="*/ 28 h 88"/>
                    <a:gd name="T38" fmla="*/ 2 w 77"/>
                    <a:gd name="T39" fmla="*/ 22 h 88"/>
                    <a:gd name="T40" fmla="*/ 3 w 77"/>
                    <a:gd name="T41" fmla="*/ 19 h 88"/>
                    <a:gd name="T42" fmla="*/ 3 w 77"/>
                    <a:gd name="T43" fmla="*/ 13 h 88"/>
                    <a:gd name="T44" fmla="*/ 8 w 77"/>
                    <a:gd name="T45" fmla="*/ 4 h 88"/>
                    <a:gd name="T46" fmla="*/ 12 w 77"/>
                    <a:gd name="T47" fmla="*/ 9 h 88"/>
                    <a:gd name="T48" fmla="*/ 14 w 77"/>
                    <a:gd name="T49" fmla="*/ 15 h 88"/>
                    <a:gd name="T50" fmla="*/ 17 w 77"/>
                    <a:gd name="T51" fmla="*/ 21 h 88"/>
                    <a:gd name="T52" fmla="*/ 20 w 77"/>
                    <a:gd name="T53" fmla="*/ 24 h 88"/>
                    <a:gd name="T54" fmla="*/ 24 w 77"/>
                    <a:gd name="T55" fmla="*/ 30 h 88"/>
                    <a:gd name="T56" fmla="*/ 27 w 77"/>
                    <a:gd name="T57" fmla="*/ 36 h 88"/>
                    <a:gd name="T58" fmla="*/ 32 w 77"/>
                    <a:gd name="T59" fmla="*/ 39 h 88"/>
                    <a:gd name="T60" fmla="*/ 38 w 77"/>
                    <a:gd name="T61" fmla="*/ 43 h 88"/>
                    <a:gd name="T62" fmla="*/ 34 w 77"/>
                    <a:gd name="T63" fmla="*/ 39 h 88"/>
                    <a:gd name="T64" fmla="*/ 31 w 77"/>
                    <a:gd name="T65" fmla="*/ 36 h 88"/>
                    <a:gd name="T66" fmla="*/ 27 w 77"/>
                    <a:gd name="T67" fmla="*/ 30 h 88"/>
                    <a:gd name="T68" fmla="*/ 26 w 77"/>
                    <a:gd name="T69" fmla="*/ 26 h 88"/>
                    <a:gd name="T70" fmla="*/ 22 w 77"/>
                    <a:gd name="T71" fmla="*/ 22 h 88"/>
                    <a:gd name="T72" fmla="*/ 20 w 77"/>
                    <a:gd name="T73" fmla="*/ 17 h 88"/>
                    <a:gd name="T74" fmla="*/ 19 w 77"/>
                    <a:gd name="T75" fmla="*/ 13 h 88"/>
                    <a:gd name="T76" fmla="*/ 17 w 77"/>
                    <a:gd name="T77" fmla="*/ 7 h 88"/>
                    <a:gd name="T78" fmla="*/ 17 w 77"/>
                    <a:gd name="T79" fmla="*/ 0 h 88"/>
                    <a:gd name="T80" fmla="*/ 22 w 77"/>
                    <a:gd name="T81" fmla="*/ 0 h 88"/>
                    <a:gd name="T82" fmla="*/ 62 w 77"/>
                    <a:gd name="T83" fmla="*/ 9 h 88"/>
                    <a:gd name="T84" fmla="*/ 72 w 77"/>
                    <a:gd name="T85" fmla="*/ 17 h 88"/>
                    <a:gd name="T86" fmla="*/ 72 w 77"/>
                    <a:gd name="T87" fmla="*/ 19 h 88"/>
                    <a:gd name="T88" fmla="*/ 74 w 77"/>
                    <a:gd name="T89" fmla="*/ 24 h 88"/>
                    <a:gd name="T90" fmla="*/ 76 w 77"/>
                    <a:gd name="T91" fmla="*/ 28 h 88"/>
                    <a:gd name="T92" fmla="*/ 77 w 77"/>
                    <a:gd name="T93" fmla="*/ 43 h 8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77" h="88">
                      <a:moveTo>
                        <a:pt x="77" y="43"/>
                      </a:moveTo>
                      <a:lnTo>
                        <a:pt x="77" y="47"/>
                      </a:lnTo>
                      <a:lnTo>
                        <a:pt x="76" y="52"/>
                      </a:lnTo>
                      <a:lnTo>
                        <a:pt x="76" y="56"/>
                      </a:lnTo>
                      <a:lnTo>
                        <a:pt x="74" y="62"/>
                      </a:lnTo>
                      <a:lnTo>
                        <a:pt x="72" y="67"/>
                      </a:lnTo>
                      <a:lnTo>
                        <a:pt x="70" y="73"/>
                      </a:lnTo>
                      <a:lnTo>
                        <a:pt x="67" y="77"/>
                      </a:lnTo>
                      <a:lnTo>
                        <a:pt x="63" y="83"/>
                      </a:lnTo>
                      <a:lnTo>
                        <a:pt x="55" y="88"/>
                      </a:lnTo>
                      <a:lnTo>
                        <a:pt x="36" y="81"/>
                      </a:lnTo>
                      <a:lnTo>
                        <a:pt x="17" y="67"/>
                      </a:lnTo>
                      <a:lnTo>
                        <a:pt x="8" y="58"/>
                      </a:lnTo>
                      <a:lnTo>
                        <a:pt x="2" y="56"/>
                      </a:lnTo>
                      <a:lnTo>
                        <a:pt x="0" y="51"/>
                      </a:lnTo>
                      <a:lnTo>
                        <a:pt x="0" y="45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2" y="22"/>
                      </a:lnTo>
                      <a:lnTo>
                        <a:pt x="3" y="19"/>
                      </a:lnTo>
                      <a:lnTo>
                        <a:pt x="3" y="13"/>
                      </a:lnTo>
                      <a:lnTo>
                        <a:pt x="8" y="4"/>
                      </a:lnTo>
                      <a:lnTo>
                        <a:pt x="12" y="9"/>
                      </a:lnTo>
                      <a:lnTo>
                        <a:pt x="14" y="15"/>
                      </a:lnTo>
                      <a:lnTo>
                        <a:pt x="17" y="21"/>
                      </a:lnTo>
                      <a:lnTo>
                        <a:pt x="20" y="24"/>
                      </a:lnTo>
                      <a:lnTo>
                        <a:pt x="24" y="30"/>
                      </a:lnTo>
                      <a:lnTo>
                        <a:pt x="27" y="36"/>
                      </a:lnTo>
                      <a:lnTo>
                        <a:pt x="32" y="39"/>
                      </a:lnTo>
                      <a:lnTo>
                        <a:pt x="38" y="43"/>
                      </a:lnTo>
                      <a:lnTo>
                        <a:pt x="34" y="39"/>
                      </a:lnTo>
                      <a:lnTo>
                        <a:pt x="31" y="36"/>
                      </a:lnTo>
                      <a:lnTo>
                        <a:pt x="27" y="30"/>
                      </a:lnTo>
                      <a:lnTo>
                        <a:pt x="26" y="26"/>
                      </a:lnTo>
                      <a:lnTo>
                        <a:pt x="22" y="22"/>
                      </a:lnTo>
                      <a:lnTo>
                        <a:pt x="20" y="17"/>
                      </a:lnTo>
                      <a:lnTo>
                        <a:pt x="19" y="13"/>
                      </a:lnTo>
                      <a:lnTo>
                        <a:pt x="17" y="7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62" y="9"/>
                      </a:lnTo>
                      <a:lnTo>
                        <a:pt x="72" y="17"/>
                      </a:lnTo>
                      <a:lnTo>
                        <a:pt x="72" y="19"/>
                      </a:lnTo>
                      <a:lnTo>
                        <a:pt x="74" y="24"/>
                      </a:lnTo>
                      <a:lnTo>
                        <a:pt x="76" y="28"/>
                      </a:lnTo>
                      <a:lnTo>
                        <a:pt x="77" y="43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2" name="Freeform 5873"/>
                <p:cNvSpPr>
                  <a:spLocks/>
                </p:cNvSpPr>
                <p:nvPr/>
              </p:nvSpPr>
              <p:spPr bwMode="auto">
                <a:xfrm>
                  <a:off x="2477" y="1872"/>
                  <a:ext cx="53" cy="111"/>
                </a:xfrm>
                <a:custGeom>
                  <a:avLst/>
                  <a:gdLst>
                    <a:gd name="T0" fmla="*/ 53 w 53"/>
                    <a:gd name="T1" fmla="*/ 70 h 111"/>
                    <a:gd name="T2" fmla="*/ 47 w 53"/>
                    <a:gd name="T3" fmla="*/ 102 h 111"/>
                    <a:gd name="T4" fmla="*/ 38 w 53"/>
                    <a:gd name="T5" fmla="*/ 107 h 111"/>
                    <a:gd name="T6" fmla="*/ 31 w 53"/>
                    <a:gd name="T7" fmla="*/ 109 h 111"/>
                    <a:gd name="T8" fmla="*/ 24 w 53"/>
                    <a:gd name="T9" fmla="*/ 107 h 111"/>
                    <a:gd name="T10" fmla="*/ 26 w 53"/>
                    <a:gd name="T11" fmla="*/ 94 h 111"/>
                    <a:gd name="T12" fmla="*/ 24 w 53"/>
                    <a:gd name="T13" fmla="*/ 77 h 111"/>
                    <a:gd name="T14" fmla="*/ 24 w 53"/>
                    <a:gd name="T15" fmla="*/ 43 h 111"/>
                    <a:gd name="T16" fmla="*/ 22 w 53"/>
                    <a:gd name="T17" fmla="*/ 41 h 111"/>
                    <a:gd name="T18" fmla="*/ 21 w 53"/>
                    <a:gd name="T19" fmla="*/ 90 h 111"/>
                    <a:gd name="T20" fmla="*/ 21 w 53"/>
                    <a:gd name="T21" fmla="*/ 107 h 111"/>
                    <a:gd name="T22" fmla="*/ 19 w 53"/>
                    <a:gd name="T23" fmla="*/ 111 h 111"/>
                    <a:gd name="T24" fmla="*/ 4 w 53"/>
                    <a:gd name="T25" fmla="*/ 107 h 111"/>
                    <a:gd name="T26" fmla="*/ 2 w 53"/>
                    <a:gd name="T27" fmla="*/ 104 h 111"/>
                    <a:gd name="T28" fmla="*/ 0 w 53"/>
                    <a:gd name="T29" fmla="*/ 90 h 111"/>
                    <a:gd name="T30" fmla="*/ 0 w 53"/>
                    <a:gd name="T31" fmla="*/ 77 h 111"/>
                    <a:gd name="T32" fmla="*/ 0 w 53"/>
                    <a:gd name="T33" fmla="*/ 64 h 111"/>
                    <a:gd name="T34" fmla="*/ 0 w 53"/>
                    <a:gd name="T35" fmla="*/ 51 h 111"/>
                    <a:gd name="T36" fmla="*/ 2 w 53"/>
                    <a:gd name="T37" fmla="*/ 38 h 111"/>
                    <a:gd name="T38" fmla="*/ 5 w 53"/>
                    <a:gd name="T39" fmla="*/ 26 h 111"/>
                    <a:gd name="T40" fmla="*/ 7 w 53"/>
                    <a:gd name="T41" fmla="*/ 13 h 111"/>
                    <a:gd name="T42" fmla="*/ 10 w 53"/>
                    <a:gd name="T43" fmla="*/ 0 h 111"/>
                    <a:gd name="T44" fmla="*/ 29 w 53"/>
                    <a:gd name="T45" fmla="*/ 11 h 111"/>
                    <a:gd name="T46" fmla="*/ 43 w 53"/>
                    <a:gd name="T47" fmla="*/ 23 h 111"/>
                    <a:gd name="T48" fmla="*/ 48 w 53"/>
                    <a:gd name="T49" fmla="*/ 32 h 111"/>
                    <a:gd name="T50" fmla="*/ 53 w 53"/>
                    <a:gd name="T51" fmla="*/ 70 h 11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53" h="111">
                      <a:moveTo>
                        <a:pt x="53" y="70"/>
                      </a:moveTo>
                      <a:lnTo>
                        <a:pt x="47" y="102"/>
                      </a:lnTo>
                      <a:lnTo>
                        <a:pt x="38" y="107"/>
                      </a:lnTo>
                      <a:lnTo>
                        <a:pt x="31" y="109"/>
                      </a:lnTo>
                      <a:lnTo>
                        <a:pt x="24" y="107"/>
                      </a:lnTo>
                      <a:lnTo>
                        <a:pt x="26" y="94"/>
                      </a:lnTo>
                      <a:lnTo>
                        <a:pt x="24" y="77"/>
                      </a:lnTo>
                      <a:lnTo>
                        <a:pt x="24" y="43"/>
                      </a:lnTo>
                      <a:lnTo>
                        <a:pt x="22" y="41"/>
                      </a:lnTo>
                      <a:lnTo>
                        <a:pt x="21" y="90"/>
                      </a:lnTo>
                      <a:lnTo>
                        <a:pt x="21" y="107"/>
                      </a:lnTo>
                      <a:lnTo>
                        <a:pt x="19" y="111"/>
                      </a:lnTo>
                      <a:lnTo>
                        <a:pt x="4" y="107"/>
                      </a:lnTo>
                      <a:lnTo>
                        <a:pt x="2" y="104"/>
                      </a:lnTo>
                      <a:lnTo>
                        <a:pt x="0" y="90"/>
                      </a:lnTo>
                      <a:lnTo>
                        <a:pt x="0" y="77"/>
                      </a:lnTo>
                      <a:lnTo>
                        <a:pt x="0" y="64"/>
                      </a:lnTo>
                      <a:lnTo>
                        <a:pt x="0" y="51"/>
                      </a:lnTo>
                      <a:lnTo>
                        <a:pt x="2" y="38"/>
                      </a:lnTo>
                      <a:lnTo>
                        <a:pt x="5" y="26"/>
                      </a:lnTo>
                      <a:lnTo>
                        <a:pt x="7" y="13"/>
                      </a:lnTo>
                      <a:lnTo>
                        <a:pt x="10" y="0"/>
                      </a:lnTo>
                      <a:lnTo>
                        <a:pt x="29" y="11"/>
                      </a:lnTo>
                      <a:lnTo>
                        <a:pt x="43" y="23"/>
                      </a:lnTo>
                      <a:lnTo>
                        <a:pt x="48" y="32"/>
                      </a:lnTo>
                      <a:lnTo>
                        <a:pt x="53" y="70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3" name="Freeform 5874"/>
                <p:cNvSpPr>
                  <a:spLocks/>
                </p:cNvSpPr>
                <p:nvPr/>
              </p:nvSpPr>
              <p:spPr bwMode="auto">
                <a:xfrm>
                  <a:off x="2434" y="2147"/>
                  <a:ext cx="59" cy="124"/>
                </a:xfrm>
                <a:custGeom>
                  <a:avLst/>
                  <a:gdLst>
                    <a:gd name="T0" fmla="*/ 59 w 59"/>
                    <a:gd name="T1" fmla="*/ 75 h 124"/>
                    <a:gd name="T2" fmla="*/ 59 w 59"/>
                    <a:gd name="T3" fmla="*/ 80 h 124"/>
                    <a:gd name="T4" fmla="*/ 57 w 59"/>
                    <a:gd name="T5" fmla="*/ 84 h 124"/>
                    <a:gd name="T6" fmla="*/ 57 w 59"/>
                    <a:gd name="T7" fmla="*/ 88 h 124"/>
                    <a:gd name="T8" fmla="*/ 57 w 59"/>
                    <a:gd name="T9" fmla="*/ 92 h 124"/>
                    <a:gd name="T10" fmla="*/ 55 w 59"/>
                    <a:gd name="T11" fmla="*/ 97 h 124"/>
                    <a:gd name="T12" fmla="*/ 53 w 59"/>
                    <a:gd name="T13" fmla="*/ 101 h 124"/>
                    <a:gd name="T14" fmla="*/ 52 w 59"/>
                    <a:gd name="T15" fmla="*/ 107 h 124"/>
                    <a:gd name="T16" fmla="*/ 48 w 59"/>
                    <a:gd name="T17" fmla="*/ 110 h 124"/>
                    <a:gd name="T18" fmla="*/ 40 w 59"/>
                    <a:gd name="T19" fmla="*/ 120 h 124"/>
                    <a:gd name="T20" fmla="*/ 31 w 59"/>
                    <a:gd name="T21" fmla="*/ 120 h 124"/>
                    <a:gd name="T22" fmla="*/ 33 w 59"/>
                    <a:gd name="T23" fmla="*/ 84 h 124"/>
                    <a:gd name="T24" fmla="*/ 26 w 59"/>
                    <a:gd name="T25" fmla="*/ 52 h 124"/>
                    <a:gd name="T26" fmla="*/ 28 w 59"/>
                    <a:gd name="T27" fmla="*/ 32 h 124"/>
                    <a:gd name="T28" fmla="*/ 26 w 59"/>
                    <a:gd name="T29" fmla="*/ 30 h 124"/>
                    <a:gd name="T30" fmla="*/ 22 w 59"/>
                    <a:gd name="T31" fmla="*/ 37 h 124"/>
                    <a:gd name="T32" fmla="*/ 22 w 59"/>
                    <a:gd name="T33" fmla="*/ 43 h 124"/>
                    <a:gd name="T34" fmla="*/ 22 w 59"/>
                    <a:gd name="T35" fmla="*/ 48 h 124"/>
                    <a:gd name="T36" fmla="*/ 22 w 59"/>
                    <a:gd name="T37" fmla="*/ 56 h 124"/>
                    <a:gd name="T38" fmla="*/ 24 w 59"/>
                    <a:gd name="T39" fmla="*/ 62 h 124"/>
                    <a:gd name="T40" fmla="*/ 26 w 59"/>
                    <a:gd name="T41" fmla="*/ 69 h 124"/>
                    <a:gd name="T42" fmla="*/ 26 w 59"/>
                    <a:gd name="T43" fmla="*/ 75 h 124"/>
                    <a:gd name="T44" fmla="*/ 28 w 59"/>
                    <a:gd name="T45" fmla="*/ 82 h 124"/>
                    <a:gd name="T46" fmla="*/ 28 w 59"/>
                    <a:gd name="T47" fmla="*/ 124 h 124"/>
                    <a:gd name="T48" fmla="*/ 22 w 59"/>
                    <a:gd name="T49" fmla="*/ 124 h 124"/>
                    <a:gd name="T50" fmla="*/ 16 w 59"/>
                    <a:gd name="T51" fmla="*/ 118 h 124"/>
                    <a:gd name="T52" fmla="*/ 9 w 59"/>
                    <a:gd name="T53" fmla="*/ 112 h 124"/>
                    <a:gd name="T54" fmla="*/ 5 w 59"/>
                    <a:gd name="T55" fmla="*/ 105 h 124"/>
                    <a:gd name="T56" fmla="*/ 2 w 59"/>
                    <a:gd name="T57" fmla="*/ 95 h 124"/>
                    <a:gd name="T58" fmla="*/ 0 w 59"/>
                    <a:gd name="T59" fmla="*/ 86 h 124"/>
                    <a:gd name="T60" fmla="*/ 0 w 59"/>
                    <a:gd name="T61" fmla="*/ 77 h 124"/>
                    <a:gd name="T62" fmla="*/ 0 w 59"/>
                    <a:gd name="T63" fmla="*/ 67 h 124"/>
                    <a:gd name="T64" fmla="*/ 0 w 59"/>
                    <a:gd name="T65" fmla="*/ 58 h 124"/>
                    <a:gd name="T66" fmla="*/ 2 w 59"/>
                    <a:gd name="T67" fmla="*/ 50 h 124"/>
                    <a:gd name="T68" fmla="*/ 3 w 59"/>
                    <a:gd name="T69" fmla="*/ 41 h 124"/>
                    <a:gd name="T70" fmla="*/ 19 w 59"/>
                    <a:gd name="T71" fmla="*/ 9 h 124"/>
                    <a:gd name="T72" fmla="*/ 26 w 59"/>
                    <a:gd name="T73" fmla="*/ 0 h 124"/>
                    <a:gd name="T74" fmla="*/ 31 w 59"/>
                    <a:gd name="T75" fmla="*/ 0 h 124"/>
                    <a:gd name="T76" fmla="*/ 36 w 59"/>
                    <a:gd name="T77" fmla="*/ 3 h 124"/>
                    <a:gd name="T78" fmla="*/ 40 w 59"/>
                    <a:gd name="T79" fmla="*/ 9 h 124"/>
                    <a:gd name="T80" fmla="*/ 47 w 59"/>
                    <a:gd name="T81" fmla="*/ 18 h 124"/>
                    <a:gd name="T82" fmla="*/ 52 w 59"/>
                    <a:gd name="T83" fmla="*/ 30 h 124"/>
                    <a:gd name="T84" fmla="*/ 59 w 59"/>
                    <a:gd name="T85" fmla="*/ 75 h 12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59" h="124">
                      <a:moveTo>
                        <a:pt x="59" y="75"/>
                      </a:moveTo>
                      <a:lnTo>
                        <a:pt x="59" y="80"/>
                      </a:lnTo>
                      <a:lnTo>
                        <a:pt x="57" y="84"/>
                      </a:lnTo>
                      <a:lnTo>
                        <a:pt x="57" y="88"/>
                      </a:lnTo>
                      <a:lnTo>
                        <a:pt x="57" y="92"/>
                      </a:lnTo>
                      <a:lnTo>
                        <a:pt x="55" y="97"/>
                      </a:lnTo>
                      <a:lnTo>
                        <a:pt x="53" y="101"/>
                      </a:lnTo>
                      <a:lnTo>
                        <a:pt x="52" y="107"/>
                      </a:lnTo>
                      <a:lnTo>
                        <a:pt x="48" y="110"/>
                      </a:lnTo>
                      <a:lnTo>
                        <a:pt x="40" y="120"/>
                      </a:lnTo>
                      <a:lnTo>
                        <a:pt x="31" y="120"/>
                      </a:lnTo>
                      <a:lnTo>
                        <a:pt x="33" y="84"/>
                      </a:lnTo>
                      <a:lnTo>
                        <a:pt x="26" y="52"/>
                      </a:lnTo>
                      <a:lnTo>
                        <a:pt x="28" y="32"/>
                      </a:lnTo>
                      <a:lnTo>
                        <a:pt x="26" y="30"/>
                      </a:lnTo>
                      <a:lnTo>
                        <a:pt x="22" y="37"/>
                      </a:lnTo>
                      <a:lnTo>
                        <a:pt x="22" y="43"/>
                      </a:lnTo>
                      <a:lnTo>
                        <a:pt x="22" y="48"/>
                      </a:lnTo>
                      <a:lnTo>
                        <a:pt x="22" y="56"/>
                      </a:lnTo>
                      <a:lnTo>
                        <a:pt x="24" y="62"/>
                      </a:lnTo>
                      <a:lnTo>
                        <a:pt x="26" y="69"/>
                      </a:lnTo>
                      <a:lnTo>
                        <a:pt x="26" y="75"/>
                      </a:lnTo>
                      <a:lnTo>
                        <a:pt x="28" y="82"/>
                      </a:lnTo>
                      <a:lnTo>
                        <a:pt x="28" y="124"/>
                      </a:lnTo>
                      <a:lnTo>
                        <a:pt x="22" y="124"/>
                      </a:lnTo>
                      <a:lnTo>
                        <a:pt x="16" y="118"/>
                      </a:lnTo>
                      <a:lnTo>
                        <a:pt x="9" y="112"/>
                      </a:lnTo>
                      <a:lnTo>
                        <a:pt x="5" y="105"/>
                      </a:lnTo>
                      <a:lnTo>
                        <a:pt x="2" y="95"/>
                      </a:lnTo>
                      <a:lnTo>
                        <a:pt x="0" y="86"/>
                      </a:lnTo>
                      <a:lnTo>
                        <a:pt x="0" y="77"/>
                      </a:lnTo>
                      <a:lnTo>
                        <a:pt x="0" y="67"/>
                      </a:lnTo>
                      <a:lnTo>
                        <a:pt x="0" y="58"/>
                      </a:lnTo>
                      <a:lnTo>
                        <a:pt x="2" y="50"/>
                      </a:lnTo>
                      <a:lnTo>
                        <a:pt x="3" y="41"/>
                      </a:lnTo>
                      <a:lnTo>
                        <a:pt x="19" y="9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6" y="3"/>
                      </a:lnTo>
                      <a:lnTo>
                        <a:pt x="40" y="9"/>
                      </a:lnTo>
                      <a:lnTo>
                        <a:pt x="47" y="18"/>
                      </a:lnTo>
                      <a:lnTo>
                        <a:pt x="52" y="30"/>
                      </a:lnTo>
                      <a:lnTo>
                        <a:pt x="59" y="75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4" name="Freeform 5875"/>
                <p:cNvSpPr>
                  <a:spLocks/>
                </p:cNvSpPr>
                <p:nvPr/>
              </p:nvSpPr>
              <p:spPr bwMode="auto">
                <a:xfrm>
                  <a:off x="2437" y="1989"/>
                  <a:ext cx="50" cy="111"/>
                </a:xfrm>
                <a:custGeom>
                  <a:avLst/>
                  <a:gdLst>
                    <a:gd name="T0" fmla="*/ 50 w 50"/>
                    <a:gd name="T1" fmla="*/ 45 h 111"/>
                    <a:gd name="T2" fmla="*/ 44 w 50"/>
                    <a:gd name="T3" fmla="*/ 52 h 111"/>
                    <a:gd name="T4" fmla="*/ 37 w 50"/>
                    <a:gd name="T5" fmla="*/ 60 h 111"/>
                    <a:gd name="T6" fmla="*/ 30 w 50"/>
                    <a:gd name="T7" fmla="*/ 69 h 111"/>
                    <a:gd name="T8" fmla="*/ 25 w 50"/>
                    <a:gd name="T9" fmla="*/ 77 h 111"/>
                    <a:gd name="T10" fmla="*/ 19 w 50"/>
                    <a:gd name="T11" fmla="*/ 84 h 111"/>
                    <a:gd name="T12" fmla="*/ 16 w 50"/>
                    <a:gd name="T13" fmla="*/ 94 h 111"/>
                    <a:gd name="T14" fmla="*/ 13 w 50"/>
                    <a:gd name="T15" fmla="*/ 101 h 111"/>
                    <a:gd name="T16" fmla="*/ 11 w 50"/>
                    <a:gd name="T17" fmla="*/ 111 h 111"/>
                    <a:gd name="T18" fmla="*/ 2 w 50"/>
                    <a:gd name="T19" fmla="*/ 107 h 111"/>
                    <a:gd name="T20" fmla="*/ 6 w 50"/>
                    <a:gd name="T21" fmla="*/ 94 h 111"/>
                    <a:gd name="T22" fmla="*/ 7 w 50"/>
                    <a:gd name="T23" fmla="*/ 82 h 111"/>
                    <a:gd name="T24" fmla="*/ 9 w 50"/>
                    <a:gd name="T25" fmla="*/ 69 h 111"/>
                    <a:gd name="T26" fmla="*/ 11 w 50"/>
                    <a:gd name="T27" fmla="*/ 58 h 111"/>
                    <a:gd name="T28" fmla="*/ 9 w 50"/>
                    <a:gd name="T29" fmla="*/ 45 h 111"/>
                    <a:gd name="T30" fmla="*/ 9 w 50"/>
                    <a:gd name="T31" fmla="*/ 34 h 111"/>
                    <a:gd name="T32" fmla="*/ 7 w 50"/>
                    <a:gd name="T33" fmla="*/ 20 h 111"/>
                    <a:gd name="T34" fmla="*/ 4 w 50"/>
                    <a:gd name="T35" fmla="*/ 9 h 111"/>
                    <a:gd name="T36" fmla="*/ 0 w 50"/>
                    <a:gd name="T37" fmla="*/ 0 h 111"/>
                    <a:gd name="T38" fmla="*/ 13 w 50"/>
                    <a:gd name="T39" fmla="*/ 11 h 111"/>
                    <a:gd name="T40" fmla="*/ 16 w 50"/>
                    <a:gd name="T41" fmla="*/ 20 h 111"/>
                    <a:gd name="T42" fmla="*/ 19 w 50"/>
                    <a:gd name="T43" fmla="*/ 58 h 111"/>
                    <a:gd name="T44" fmla="*/ 21 w 50"/>
                    <a:gd name="T45" fmla="*/ 60 h 111"/>
                    <a:gd name="T46" fmla="*/ 25 w 50"/>
                    <a:gd name="T47" fmla="*/ 62 h 111"/>
                    <a:gd name="T48" fmla="*/ 30 w 50"/>
                    <a:gd name="T49" fmla="*/ 52 h 111"/>
                    <a:gd name="T50" fmla="*/ 50 w 50"/>
                    <a:gd name="T51" fmla="*/ 45 h 11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50" h="111">
                      <a:moveTo>
                        <a:pt x="50" y="45"/>
                      </a:moveTo>
                      <a:lnTo>
                        <a:pt x="44" y="52"/>
                      </a:lnTo>
                      <a:lnTo>
                        <a:pt x="37" y="60"/>
                      </a:lnTo>
                      <a:lnTo>
                        <a:pt x="30" y="69"/>
                      </a:lnTo>
                      <a:lnTo>
                        <a:pt x="25" y="77"/>
                      </a:lnTo>
                      <a:lnTo>
                        <a:pt x="19" y="84"/>
                      </a:lnTo>
                      <a:lnTo>
                        <a:pt x="16" y="94"/>
                      </a:lnTo>
                      <a:lnTo>
                        <a:pt x="13" y="101"/>
                      </a:lnTo>
                      <a:lnTo>
                        <a:pt x="11" y="111"/>
                      </a:lnTo>
                      <a:lnTo>
                        <a:pt x="2" y="107"/>
                      </a:lnTo>
                      <a:lnTo>
                        <a:pt x="6" y="94"/>
                      </a:lnTo>
                      <a:lnTo>
                        <a:pt x="7" y="82"/>
                      </a:lnTo>
                      <a:lnTo>
                        <a:pt x="9" y="69"/>
                      </a:lnTo>
                      <a:lnTo>
                        <a:pt x="11" y="58"/>
                      </a:lnTo>
                      <a:lnTo>
                        <a:pt x="9" y="45"/>
                      </a:lnTo>
                      <a:lnTo>
                        <a:pt x="9" y="34"/>
                      </a:lnTo>
                      <a:lnTo>
                        <a:pt x="7" y="20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13" y="11"/>
                      </a:lnTo>
                      <a:lnTo>
                        <a:pt x="16" y="20"/>
                      </a:lnTo>
                      <a:lnTo>
                        <a:pt x="19" y="58"/>
                      </a:lnTo>
                      <a:lnTo>
                        <a:pt x="21" y="60"/>
                      </a:lnTo>
                      <a:lnTo>
                        <a:pt x="25" y="62"/>
                      </a:lnTo>
                      <a:lnTo>
                        <a:pt x="30" y="52"/>
                      </a:lnTo>
                      <a:lnTo>
                        <a:pt x="50" y="45"/>
                      </a:lnTo>
                      <a:close/>
                    </a:path>
                  </a:pathLst>
                </a:custGeom>
                <a:solidFill>
                  <a:srgbClr val="5D7F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5" name="Freeform 5876"/>
                <p:cNvSpPr>
                  <a:spLocks/>
                </p:cNvSpPr>
                <p:nvPr/>
              </p:nvSpPr>
              <p:spPr bwMode="auto">
                <a:xfrm>
                  <a:off x="2303" y="2098"/>
                  <a:ext cx="148" cy="242"/>
                </a:xfrm>
                <a:custGeom>
                  <a:avLst/>
                  <a:gdLst>
                    <a:gd name="T0" fmla="*/ 148 w 148"/>
                    <a:gd name="T1" fmla="*/ 17 h 242"/>
                    <a:gd name="T2" fmla="*/ 128 w 148"/>
                    <a:gd name="T3" fmla="*/ 45 h 242"/>
                    <a:gd name="T4" fmla="*/ 114 w 148"/>
                    <a:gd name="T5" fmla="*/ 71 h 242"/>
                    <a:gd name="T6" fmla="*/ 107 w 148"/>
                    <a:gd name="T7" fmla="*/ 99 h 242"/>
                    <a:gd name="T8" fmla="*/ 103 w 148"/>
                    <a:gd name="T9" fmla="*/ 126 h 242"/>
                    <a:gd name="T10" fmla="*/ 102 w 148"/>
                    <a:gd name="T11" fmla="*/ 180 h 242"/>
                    <a:gd name="T12" fmla="*/ 97 w 148"/>
                    <a:gd name="T13" fmla="*/ 235 h 242"/>
                    <a:gd name="T14" fmla="*/ 88 w 148"/>
                    <a:gd name="T15" fmla="*/ 242 h 242"/>
                    <a:gd name="T16" fmla="*/ 81 w 148"/>
                    <a:gd name="T17" fmla="*/ 220 h 242"/>
                    <a:gd name="T18" fmla="*/ 85 w 148"/>
                    <a:gd name="T19" fmla="*/ 186 h 242"/>
                    <a:gd name="T20" fmla="*/ 85 w 148"/>
                    <a:gd name="T21" fmla="*/ 154 h 242"/>
                    <a:gd name="T22" fmla="*/ 79 w 148"/>
                    <a:gd name="T23" fmla="*/ 122 h 242"/>
                    <a:gd name="T24" fmla="*/ 71 w 148"/>
                    <a:gd name="T25" fmla="*/ 97 h 242"/>
                    <a:gd name="T26" fmla="*/ 55 w 148"/>
                    <a:gd name="T27" fmla="*/ 54 h 242"/>
                    <a:gd name="T28" fmla="*/ 47 w 148"/>
                    <a:gd name="T29" fmla="*/ 47 h 242"/>
                    <a:gd name="T30" fmla="*/ 38 w 148"/>
                    <a:gd name="T31" fmla="*/ 39 h 242"/>
                    <a:gd name="T32" fmla="*/ 29 w 148"/>
                    <a:gd name="T33" fmla="*/ 34 h 242"/>
                    <a:gd name="T34" fmla="*/ 19 w 148"/>
                    <a:gd name="T35" fmla="*/ 28 h 242"/>
                    <a:gd name="T36" fmla="*/ 0 w 148"/>
                    <a:gd name="T37" fmla="*/ 13 h 242"/>
                    <a:gd name="T38" fmla="*/ 16 w 148"/>
                    <a:gd name="T39" fmla="*/ 18 h 242"/>
                    <a:gd name="T40" fmla="*/ 26 w 148"/>
                    <a:gd name="T41" fmla="*/ 20 h 242"/>
                    <a:gd name="T42" fmla="*/ 40 w 148"/>
                    <a:gd name="T43" fmla="*/ 30 h 242"/>
                    <a:gd name="T44" fmla="*/ 57 w 148"/>
                    <a:gd name="T45" fmla="*/ 45 h 242"/>
                    <a:gd name="T46" fmla="*/ 71 w 148"/>
                    <a:gd name="T47" fmla="*/ 64 h 242"/>
                    <a:gd name="T48" fmla="*/ 79 w 148"/>
                    <a:gd name="T49" fmla="*/ 81 h 242"/>
                    <a:gd name="T50" fmla="*/ 90 w 148"/>
                    <a:gd name="T51" fmla="*/ 137 h 242"/>
                    <a:gd name="T52" fmla="*/ 95 w 148"/>
                    <a:gd name="T53" fmla="*/ 139 h 242"/>
                    <a:gd name="T54" fmla="*/ 97 w 148"/>
                    <a:gd name="T55" fmla="*/ 112 h 242"/>
                    <a:gd name="T56" fmla="*/ 103 w 148"/>
                    <a:gd name="T57" fmla="*/ 86 h 242"/>
                    <a:gd name="T58" fmla="*/ 114 w 148"/>
                    <a:gd name="T59" fmla="*/ 60 h 242"/>
                    <a:gd name="T60" fmla="*/ 124 w 148"/>
                    <a:gd name="T61" fmla="*/ 32 h 242"/>
                    <a:gd name="T62" fmla="*/ 141 w 148"/>
                    <a:gd name="T63" fmla="*/ 5 h 24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48" h="242">
                      <a:moveTo>
                        <a:pt x="148" y="15"/>
                      </a:moveTo>
                      <a:lnTo>
                        <a:pt x="148" y="17"/>
                      </a:lnTo>
                      <a:lnTo>
                        <a:pt x="138" y="30"/>
                      </a:lnTo>
                      <a:lnTo>
                        <a:pt x="128" y="45"/>
                      </a:lnTo>
                      <a:lnTo>
                        <a:pt x="121" y="58"/>
                      </a:lnTo>
                      <a:lnTo>
                        <a:pt x="114" y="71"/>
                      </a:lnTo>
                      <a:lnTo>
                        <a:pt x="110" y="84"/>
                      </a:lnTo>
                      <a:lnTo>
                        <a:pt x="107" y="99"/>
                      </a:lnTo>
                      <a:lnTo>
                        <a:pt x="105" y="112"/>
                      </a:lnTo>
                      <a:lnTo>
                        <a:pt x="103" y="126"/>
                      </a:lnTo>
                      <a:lnTo>
                        <a:pt x="102" y="154"/>
                      </a:lnTo>
                      <a:lnTo>
                        <a:pt x="102" y="180"/>
                      </a:lnTo>
                      <a:lnTo>
                        <a:pt x="100" y="208"/>
                      </a:lnTo>
                      <a:lnTo>
                        <a:pt x="97" y="235"/>
                      </a:lnTo>
                      <a:lnTo>
                        <a:pt x="93" y="242"/>
                      </a:lnTo>
                      <a:lnTo>
                        <a:pt x="88" y="242"/>
                      </a:lnTo>
                      <a:lnTo>
                        <a:pt x="79" y="237"/>
                      </a:lnTo>
                      <a:lnTo>
                        <a:pt x="81" y="220"/>
                      </a:lnTo>
                      <a:lnTo>
                        <a:pt x="83" y="203"/>
                      </a:lnTo>
                      <a:lnTo>
                        <a:pt x="85" y="186"/>
                      </a:lnTo>
                      <a:lnTo>
                        <a:pt x="86" y="171"/>
                      </a:lnTo>
                      <a:lnTo>
                        <a:pt x="85" y="154"/>
                      </a:lnTo>
                      <a:lnTo>
                        <a:pt x="83" y="137"/>
                      </a:lnTo>
                      <a:lnTo>
                        <a:pt x="79" y="122"/>
                      </a:lnTo>
                      <a:lnTo>
                        <a:pt x="72" y="105"/>
                      </a:lnTo>
                      <a:lnTo>
                        <a:pt x="71" y="97"/>
                      </a:lnTo>
                      <a:lnTo>
                        <a:pt x="59" y="58"/>
                      </a:lnTo>
                      <a:lnTo>
                        <a:pt x="55" y="54"/>
                      </a:lnTo>
                      <a:lnTo>
                        <a:pt x="52" y="50"/>
                      </a:lnTo>
                      <a:lnTo>
                        <a:pt x="47" y="47"/>
                      </a:lnTo>
                      <a:lnTo>
                        <a:pt x="43" y="43"/>
                      </a:lnTo>
                      <a:lnTo>
                        <a:pt x="38" y="39"/>
                      </a:lnTo>
                      <a:lnTo>
                        <a:pt x="35" y="35"/>
                      </a:lnTo>
                      <a:lnTo>
                        <a:pt x="29" y="34"/>
                      </a:lnTo>
                      <a:lnTo>
                        <a:pt x="26" y="30"/>
                      </a:lnTo>
                      <a:lnTo>
                        <a:pt x="19" y="28"/>
                      </a:lnTo>
                      <a:lnTo>
                        <a:pt x="4" y="18"/>
                      </a:lnTo>
                      <a:lnTo>
                        <a:pt x="0" y="13"/>
                      </a:lnTo>
                      <a:lnTo>
                        <a:pt x="12" y="15"/>
                      </a:lnTo>
                      <a:lnTo>
                        <a:pt x="16" y="18"/>
                      </a:lnTo>
                      <a:lnTo>
                        <a:pt x="21" y="18"/>
                      </a:lnTo>
                      <a:lnTo>
                        <a:pt x="26" y="20"/>
                      </a:lnTo>
                      <a:lnTo>
                        <a:pt x="31" y="20"/>
                      </a:lnTo>
                      <a:lnTo>
                        <a:pt x="40" y="30"/>
                      </a:lnTo>
                      <a:lnTo>
                        <a:pt x="48" y="37"/>
                      </a:lnTo>
                      <a:lnTo>
                        <a:pt x="57" y="45"/>
                      </a:lnTo>
                      <a:lnTo>
                        <a:pt x="64" y="54"/>
                      </a:lnTo>
                      <a:lnTo>
                        <a:pt x="71" y="64"/>
                      </a:lnTo>
                      <a:lnTo>
                        <a:pt x="76" y="71"/>
                      </a:lnTo>
                      <a:lnTo>
                        <a:pt x="79" y="81"/>
                      </a:lnTo>
                      <a:lnTo>
                        <a:pt x="83" y="90"/>
                      </a:lnTo>
                      <a:lnTo>
                        <a:pt x="90" y="137"/>
                      </a:lnTo>
                      <a:lnTo>
                        <a:pt x="91" y="139"/>
                      </a:lnTo>
                      <a:lnTo>
                        <a:pt x="95" y="139"/>
                      </a:lnTo>
                      <a:lnTo>
                        <a:pt x="95" y="126"/>
                      </a:lnTo>
                      <a:lnTo>
                        <a:pt x="97" y="112"/>
                      </a:lnTo>
                      <a:lnTo>
                        <a:pt x="100" y="99"/>
                      </a:lnTo>
                      <a:lnTo>
                        <a:pt x="103" y="86"/>
                      </a:lnTo>
                      <a:lnTo>
                        <a:pt x="109" y="73"/>
                      </a:lnTo>
                      <a:lnTo>
                        <a:pt x="114" y="60"/>
                      </a:lnTo>
                      <a:lnTo>
                        <a:pt x="119" y="45"/>
                      </a:lnTo>
                      <a:lnTo>
                        <a:pt x="124" y="32"/>
                      </a:lnTo>
                      <a:lnTo>
                        <a:pt x="129" y="0"/>
                      </a:lnTo>
                      <a:lnTo>
                        <a:pt x="141" y="5"/>
                      </a:lnTo>
                      <a:lnTo>
                        <a:pt x="148" y="15"/>
                      </a:lnTo>
                      <a:close/>
                    </a:path>
                  </a:pathLst>
                </a:custGeom>
                <a:solidFill>
                  <a:srgbClr val="5D7F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6" name="Freeform 5877"/>
                <p:cNvSpPr>
                  <a:spLocks/>
                </p:cNvSpPr>
                <p:nvPr/>
              </p:nvSpPr>
              <p:spPr bwMode="auto">
                <a:xfrm>
                  <a:off x="2413" y="1898"/>
                  <a:ext cx="35" cy="36"/>
                </a:xfrm>
                <a:custGeom>
                  <a:avLst/>
                  <a:gdLst>
                    <a:gd name="T0" fmla="*/ 35 w 35"/>
                    <a:gd name="T1" fmla="*/ 23 h 36"/>
                    <a:gd name="T2" fmla="*/ 35 w 35"/>
                    <a:gd name="T3" fmla="*/ 25 h 36"/>
                    <a:gd name="T4" fmla="*/ 28 w 35"/>
                    <a:gd name="T5" fmla="*/ 34 h 36"/>
                    <a:gd name="T6" fmla="*/ 24 w 35"/>
                    <a:gd name="T7" fmla="*/ 34 h 36"/>
                    <a:gd name="T8" fmla="*/ 16 w 35"/>
                    <a:gd name="T9" fmla="*/ 36 h 36"/>
                    <a:gd name="T10" fmla="*/ 4 w 35"/>
                    <a:gd name="T11" fmla="*/ 29 h 36"/>
                    <a:gd name="T12" fmla="*/ 12 w 35"/>
                    <a:gd name="T13" fmla="*/ 17 h 36"/>
                    <a:gd name="T14" fmla="*/ 14 w 35"/>
                    <a:gd name="T15" fmla="*/ 17 h 36"/>
                    <a:gd name="T16" fmla="*/ 19 w 35"/>
                    <a:gd name="T17" fmla="*/ 14 h 36"/>
                    <a:gd name="T18" fmla="*/ 14 w 35"/>
                    <a:gd name="T19" fmla="*/ 14 h 36"/>
                    <a:gd name="T20" fmla="*/ 9 w 35"/>
                    <a:gd name="T21" fmla="*/ 17 h 36"/>
                    <a:gd name="T22" fmla="*/ 4 w 35"/>
                    <a:gd name="T23" fmla="*/ 21 h 36"/>
                    <a:gd name="T24" fmla="*/ 0 w 35"/>
                    <a:gd name="T25" fmla="*/ 12 h 36"/>
                    <a:gd name="T26" fmla="*/ 6 w 35"/>
                    <a:gd name="T27" fmla="*/ 4 h 36"/>
                    <a:gd name="T28" fmla="*/ 11 w 35"/>
                    <a:gd name="T29" fmla="*/ 2 h 36"/>
                    <a:gd name="T30" fmla="*/ 19 w 35"/>
                    <a:gd name="T31" fmla="*/ 0 h 36"/>
                    <a:gd name="T32" fmla="*/ 35 w 35"/>
                    <a:gd name="T33" fmla="*/ 8 h 36"/>
                    <a:gd name="T34" fmla="*/ 35 w 35"/>
                    <a:gd name="T35" fmla="*/ 23 h 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5" h="36">
                      <a:moveTo>
                        <a:pt x="35" y="23"/>
                      </a:moveTo>
                      <a:lnTo>
                        <a:pt x="35" y="25"/>
                      </a:lnTo>
                      <a:lnTo>
                        <a:pt x="28" y="34"/>
                      </a:lnTo>
                      <a:lnTo>
                        <a:pt x="24" y="34"/>
                      </a:lnTo>
                      <a:lnTo>
                        <a:pt x="16" y="36"/>
                      </a:lnTo>
                      <a:lnTo>
                        <a:pt x="4" y="2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9" y="14"/>
                      </a:lnTo>
                      <a:lnTo>
                        <a:pt x="14" y="14"/>
                      </a:lnTo>
                      <a:lnTo>
                        <a:pt x="9" y="17"/>
                      </a:lnTo>
                      <a:lnTo>
                        <a:pt x="4" y="21"/>
                      </a:lnTo>
                      <a:lnTo>
                        <a:pt x="0" y="12"/>
                      </a:lnTo>
                      <a:lnTo>
                        <a:pt x="6" y="4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35" y="8"/>
                      </a:lnTo>
                      <a:lnTo>
                        <a:pt x="35" y="23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7" name="Freeform 5878"/>
                <p:cNvSpPr>
                  <a:spLocks/>
                </p:cNvSpPr>
                <p:nvPr/>
              </p:nvSpPr>
              <p:spPr bwMode="auto">
                <a:xfrm>
                  <a:off x="2381" y="2960"/>
                  <a:ext cx="69" cy="173"/>
                </a:xfrm>
                <a:custGeom>
                  <a:avLst/>
                  <a:gdLst>
                    <a:gd name="T0" fmla="*/ 69 w 69"/>
                    <a:gd name="T1" fmla="*/ 6 h 173"/>
                    <a:gd name="T2" fmla="*/ 69 w 69"/>
                    <a:gd name="T3" fmla="*/ 14 h 173"/>
                    <a:gd name="T4" fmla="*/ 69 w 69"/>
                    <a:gd name="T5" fmla="*/ 21 h 173"/>
                    <a:gd name="T6" fmla="*/ 69 w 69"/>
                    <a:gd name="T7" fmla="*/ 29 h 173"/>
                    <a:gd name="T8" fmla="*/ 69 w 69"/>
                    <a:gd name="T9" fmla="*/ 36 h 173"/>
                    <a:gd name="T10" fmla="*/ 69 w 69"/>
                    <a:gd name="T11" fmla="*/ 45 h 173"/>
                    <a:gd name="T12" fmla="*/ 67 w 69"/>
                    <a:gd name="T13" fmla="*/ 53 h 173"/>
                    <a:gd name="T14" fmla="*/ 65 w 69"/>
                    <a:gd name="T15" fmla="*/ 61 h 173"/>
                    <a:gd name="T16" fmla="*/ 62 w 69"/>
                    <a:gd name="T17" fmla="*/ 68 h 173"/>
                    <a:gd name="T18" fmla="*/ 51 w 69"/>
                    <a:gd name="T19" fmla="*/ 81 h 173"/>
                    <a:gd name="T20" fmla="*/ 44 w 69"/>
                    <a:gd name="T21" fmla="*/ 94 h 173"/>
                    <a:gd name="T22" fmla="*/ 39 w 69"/>
                    <a:gd name="T23" fmla="*/ 106 h 173"/>
                    <a:gd name="T24" fmla="*/ 36 w 69"/>
                    <a:gd name="T25" fmla="*/ 119 h 173"/>
                    <a:gd name="T26" fmla="*/ 34 w 69"/>
                    <a:gd name="T27" fmla="*/ 132 h 173"/>
                    <a:gd name="T28" fmla="*/ 32 w 69"/>
                    <a:gd name="T29" fmla="*/ 143 h 173"/>
                    <a:gd name="T30" fmla="*/ 32 w 69"/>
                    <a:gd name="T31" fmla="*/ 156 h 173"/>
                    <a:gd name="T32" fmla="*/ 32 w 69"/>
                    <a:gd name="T33" fmla="*/ 168 h 173"/>
                    <a:gd name="T34" fmla="*/ 10 w 69"/>
                    <a:gd name="T35" fmla="*/ 173 h 173"/>
                    <a:gd name="T36" fmla="*/ 7 w 69"/>
                    <a:gd name="T37" fmla="*/ 171 h 173"/>
                    <a:gd name="T38" fmla="*/ 8 w 69"/>
                    <a:gd name="T39" fmla="*/ 160 h 173"/>
                    <a:gd name="T40" fmla="*/ 13 w 69"/>
                    <a:gd name="T41" fmla="*/ 151 h 173"/>
                    <a:gd name="T42" fmla="*/ 17 w 69"/>
                    <a:gd name="T43" fmla="*/ 119 h 173"/>
                    <a:gd name="T44" fmla="*/ 0 w 69"/>
                    <a:gd name="T45" fmla="*/ 6 h 173"/>
                    <a:gd name="T46" fmla="*/ 3 w 69"/>
                    <a:gd name="T47" fmla="*/ 8 h 173"/>
                    <a:gd name="T48" fmla="*/ 15 w 69"/>
                    <a:gd name="T49" fmla="*/ 47 h 173"/>
                    <a:gd name="T50" fmla="*/ 17 w 69"/>
                    <a:gd name="T51" fmla="*/ 53 h 173"/>
                    <a:gd name="T52" fmla="*/ 29 w 69"/>
                    <a:gd name="T53" fmla="*/ 70 h 173"/>
                    <a:gd name="T54" fmla="*/ 31 w 69"/>
                    <a:gd name="T55" fmla="*/ 72 h 173"/>
                    <a:gd name="T56" fmla="*/ 32 w 69"/>
                    <a:gd name="T57" fmla="*/ 74 h 173"/>
                    <a:gd name="T58" fmla="*/ 41 w 69"/>
                    <a:gd name="T59" fmla="*/ 66 h 173"/>
                    <a:gd name="T60" fmla="*/ 46 w 69"/>
                    <a:gd name="T61" fmla="*/ 57 h 173"/>
                    <a:gd name="T62" fmla="*/ 50 w 69"/>
                    <a:gd name="T63" fmla="*/ 47 h 173"/>
                    <a:gd name="T64" fmla="*/ 53 w 69"/>
                    <a:gd name="T65" fmla="*/ 38 h 173"/>
                    <a:gd name="T66" fmla="*/ 56 w 69"/>
                    <a:gd name="T67" fmla="*/ 29 h 173"/>
                    <a:gd name="T68" fmla="*/ 60 w 69"/>
                    <a:gd name="T69" fmla="*/ 19 h 173"/>
                    <a:gd name="T70" fmla="*/ 63 w 69"/>
                    <a:gd name="T71" fmla="*/ 10 h 173"/>
                    <a:gd name="T72" fmla="*/ 69 w 69"/>
                    <a:gd name="T73" fmla="*/ 0 h 173"/>
                    <a:gd name="T74" fmla="*/ 69 w 69"/>
                    <a:gd name="T75" fmla="*/ 6 h 17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69" h="173">
                      <a:moveTo>
                        <a:pt x="69" y="6"/>
                      </a:moveTo>
                      <a:lnTo>
                        <a:pt x="69" y="14"/>
                      </a:lnTo>
                      <a:lnTo>
                        <a:pt x="69" y="21"/>
                      </a:lnTo>
                      <a:lnTo>
                        <a:pt x="69" y="29"/>
                      </a:lnTo>
                      <a:lnTo>
                        <a:pt x="69" y="36"/>
                      </a:lnTo>
                      <a:lnTo>
                        <a:pt x="69" y="45"/>
                      </a:lnTo>
                      <a:lnTo>
                        <a:pt x="67" y="53"/>
                      </a:lnTo>
                      <a:lnTo>
                        <a:pt x="65" y="61"/>
                      </a:lnTo>
                      <a:lnTo>
                        <a:pt x="62" y="68"/>
                      </a:lnTo>
                      <a:lnTo>
                        <a:pt x="51" y="81"/>
                      </a:lnTo>
                      <a:lnTo>
                        <a:pt x="44" y="94"/>
                      </a:lnTo>
                      <a:lnTo>
                        <a:pt x="39" y="106"/>
                      </a:lnTo>
                      <a:lnTo>
                        <a:pt x="36" y="119"/>
                      </a:lnTo>
                      <a:lnTo>
                        <a:pt x="34" y="132"/>
                      </a:lnTo>
                      <a:lnTo>
                        <a:pt x="32" y="143"/>
                      </a:lnTo>
                      <a:lnTo>
                        <a:pt x="32" y="156"/>
                      </a:lnTo>
                      <a:lnTo>
                        <a:pt x="32" y="168"/>
                      </a:lnTo>
                      <a:lnTo>
                        <a:pt x="10" y="173"/>
                      </a:lnTo>
                      <a:lnTo>
                        <a:pt x="7" y="171"/>
                      </a:lnTo>
                      <a:lnTo>
                        <a:pt x="8" y="160"/>
                      </a:lnTo>
                      <a:lnTo>
                        <a:pt x="13" y="151"/>
                      </a:lnTo>
                      <a:lnTo>
                        <a:pt x="17" y="119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15" y="47"/>
                      </a:lnTo>
                      <a:lnTo>
                        <a:pt x="17" y="53"/>
                      </a:lnTo>
                      <a:lnTo>
                        <a:pt x="29" y="70"/>
                      </a:lnTo>
                      <a:lnTo>
                        <a:pt x="31" y="72"/>
                      </a:lnTo>
                      <a:lnTo>
                        <a:pt x="32" y="74"/>
                      </a:lnTo>
                      <a:lnTo>
                        <a:pt x="41" y="66"/>
                      </a:lnTo>
                      <a:lnTo>
                        <a:pt x="46" y="57"/>
                      </a:lnTo>
                      <a:lnTo>
                        <a:pt x="50" y="47"/>
                      </a:lnTo>
                      <a:lnTo>
                        <a:pt x="53" y="38"/>
                      </a:lnTo>
                      <a:lnTo>
                        <a:pt x="56" y="29"/>
                      </a:lnTo>
                      <a:lnTo>
                        <a:pt x="60" y="19"/>
                      </a:lnTo>
                      <a:lnTo>
                        <a:pt x="63" y="10"/>
                      </a:lnTo>
                      <a:lnTo>
                        <a:pt x="69" y="0"/>
                      </a:lnTo>
                      <a:lnTo>
                        <a:pt x="69" y="6"/>
                      </a:lnTo>
                      <a:close/>
                    </a:path>
                  </a:pathLst>
                </a:custGeom>
                <a:solidFill>
                  <a:srgbClr val="5D7F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8" name="Freeform 5879"/>
                <p:cNvSpPr>
                  <a:spLocks/>
                </p:cNvSpPr>
                <p:nvPr/>
              </p:nvSpPr>
              <p:spPr bwMode="auto">
                <a:xfrm>
                  <a:off x="2348" y="2321"/>
                  <a:ext cx="91" cy="245"/>
                </a:xfrm>
                <a:custGeom>
                  <a:avLst/>
                  <a:gdLst>
                    <a:gd name="T0" fmla="*/ 91 w 91"/>
                    <a:gd name="T1" fmla="*/ 4 h 245"/>
                    <a:gd name="T2" fmla="*/ 79 w 91"/>
                    <a:gd name="T3" fmla="*/ 17 h 245"/>
                    <a:gd name="T4" fmla="*/ 69 w 91"/>
                    <a:gd name="T5" fmla="*/ 32 h 245"/>
                    <a:gd name="T6" fmla="*/ 60 w 91"/>
                    <a:gd name="T7" fmla="*/ 47 h 245"/>
                    <a:gd name="T8" fmla="*/ 55 w 91"/>
                    <a:gd name="T9" fmla="*/ 60 h 245"/>
                    <a:gd name="T10" fmla="*/ 50 w 91"/>
                    <a:gd name="T11" fmla="*/ 76 h 245"/>
                    <a:gd name="T12" fmla="*/ 45 w 91"/>
                    <a:gd name="T13" fmla="*/ 91 h 245"/>
                    <a:gd name="T14" fmla="*/ 41 w 91"/>
                    <a:gd name="T15" fmla="*/ 107 h 245"/>
                    <a:gd name="T16" fmla="*/ 40 w 91"/>
                    <a:gd name="T17" fmla="*/ 123 h 245"/>
                    <a:gd name="T18" fmla="*/ 36 w 91"/>
                    <a:gd name="T19" fmla="*/ 153 h 245"/>
                    <a:gd name="T20" fmla="*/ 33 w 91"/>
                    <a:gd name="T21" fmla="*/ 185 h 245"/>
                    <a:gd name="T22" fmla="*/ 29 w 91"/>
                    <a:gd name="T23" fmla="*/ 215 h 245"/>
                    <a:gd name="T24" fmla="*/ 24 w 91"/>
                    <a:gd name="T25" fmla="*/ 245 h 245"/>
                    <a:gd name="T26" fmla="*/ 0 w 91"/>
                    <a:gd name="T27" fmla="*/ 241 h 245"/>
                    <a:gd name="T28" fmla="*/ 7 w 91"/>
                    <a:gd name="T29" fmla="*/ 213 h 245"/>
                    <a:gd name="T30" fmla="*/ 12 w 91"/>
                    <a:gd name="T31" fmla="*/ 186 h 245"/>
                    <a:gd name="T32" fmla="*/ 15 w 91"/>
                    <a:gd name="T33" fmla="*/ 160 h 245"/>
                    <a:gd name="T34" fmla="*/ 19 w 91"/>
                    <a:gd name="T35" fmla="*/ 134 h 245"/>
                    <a:gd name="T36" fmla="*/ 22 w 91"/>
                    <a:gd name="T37" fmla="*/ 106 h 245"/>
                    <a:gd name="T38" fmla="*/ 24 w 91"/>
                    <a:gd name="T39" fmla="*/ 79 h 245"/>
                    <a:gd name="T40" fmla="*/ 26 w 91"/>
                    <a:gd name="T41" fmla="*/ 53 h 245"/>
                    <a:gd name="T42" fmla="*/ 27 w 91"/>
                    <a:gd name="T43" fmla="*/ 27 h 245"/>
                    <a:gd name="T44" fmla="*/ 31 w 91"/>
                    <a:gd name="T45" fmla="*/ 23 h 245"/>
                    <a:gd name="T46" fmla="*/ 34 w 91"/>
                    <a:gd name="T47" fmla="*/ 19 h 245"/>
                    <a:gd name="T48" fmla="*/ 40 w 91"/>
                    <a:gd name="T49" fmla="*/ 21 h 245"/>
                    <a:gd name="T50" fmla="*/ 65 w 91"/>
                    <a:gd name="T51" fmla="*/ 19 h 245"/>
                    <a:gd name="T52" fmla="*/ 88 w 91"/>
                    <a:gd name="T53" fmla="*/ 0 h 245"/>
                    <a:gd name="T54" fmla="*/ 91 w 91"/>
                    <a:gd name="T55" fmla="*/ 4 h 2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91" h="245">
                      <a:moveTo>
                        <a:pt x="91" y="4"/>
                      </a:moveTo>
                      <a:lnTo>
                        <a:pt x="79" y="17"/>
                      </a:lnTo>
                      <a:lnTo>
                        <a:pt x="69" y="32"/>
                      </a:lnTo>
                      <a:lnTo>
                        <a:pt x="60" y="47"/>
                      </a:lnTo>
                      <a:lnTo>
                        <a:pt x="55" y="60"/>
                      </a:lnTo>
                      <a:lnTo>
                        <a:pt x="50" y="76"/>
                      </a:lnTo>
                      <a:lnTo>
                        <a:pt x="45" y="91"/>
                      </a:lnTo>
                      <a:lnTo>
                        <a:pt x="41" y="107"/>
                      </a:lnTo>
                      <a:lnTo>
                        <a:pt x="40" y="123"/>
                      </a:lnTo>
                      <a:lnTo>
                        <a:pt x="36" y="153"/>
                      </a:lnTo>
                      <a:lnTo>
                        <a:pt x="33" y="185"/>
                      </a:lnTo>
                      <a:lnTo>
                        <a:pt x="29" y="215"/>
                      </a:lnTo>
                      <a:lnTo>
                        <a:pt x="24" y="245"/>
                      </a:lnTo>
                      <a:lnTo>
                        <a:pt x="0" y="241"/>
                      </a:lnTo>
                      <a:lnTo>
                        <a:pt x="7" y="213"/>
                      </a:lnTo>
                      <a:lnTo>
                        <a:pt x="12" y="186"/>
                      </a:lnTo>
                      <a:lnTo>
                        <a:pt x="15" y="160"/>
                      </a:lnTo>
                      <a:lnTo>
                        <a:pt x="19" y="134"/>
                      </a:lnTo>
                      <a:lnTo>
                        <a:pt x="22" y="106"/>
                      </a:lnTo>
                      <a:lnTo>
                        <a:pt x="24" y="79"/>
                      </a:lnTo>
                      <a:lnTo>
                        <a:pt x="26" y="53"/>
                      </a:lnTo>
                      <a:lnTo>
                        <a:pt x="27" y="27"/>
                      </a:lnTo>
                      <a:lnTo>
                        <a:pt x="31" y="23"/>
                      </a:lnTo>
                      <a:lnTo>
                        <a:pt x="34" y="19"/>
                      </a:lnTo>
                      <a:lnTo>
                        <a:pt x="40" y="21"/>
                      </a:lnTo>
                      <a:lnTo>
                        <a:pt x="65" y="19"/>
                      </a:lnTo>
                      <a:lnTo>
                        <a:pt x="88" y="0"/>
                      </a:lnTo>
                      <a:lnTo>
                        <a:pt x="91" y="4"/>
                      </a:lnTo>
                      <a:close/>
                    </a:path>
                  </a:pathLst>
                </a:custGeom>
                <a:solidFill>
                  <a:srgbClr val="5D7F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9" name="Freeform 5880"/>
                <p:cNvSpPr>
                  <a:spLocks/>
                </p:cNvSpPr>
                <p:nvPr/>
              </p:nvSpPr>
              <p:spPr bwMode="auto">
                <a:xfrm>
                  <a:off x="2214" y="2421"/>
                  <a:ext cx="220" cy="605"/>
                </a:xfrm>
                <a:custGeom>
                  <a:avLst/>
                  <a:gdLst>
                    <a:gd name="T0" fmla="*/ 211 w 220"/>
                    <a:gd name="T1" fmla="*/ 539 h 605"/>
                    <a:gd name="T2" fmla="*/ 208 w 220"/>
                    <a:gd name="T3" fmla="*/ 556 h 605"/>
                    <a:gd name="T4" fmla="*/ 201 w 220"/>
                    <a:gd name="T5" fmla="*/ 605 h 605"/>
                    <a:gd name="T6" fmla="*/ 196 w 220"/>
                    <a:gd name="T7" fmla="*/ 566 h 605"/>
                    <a:gd name="T8" fmla="*/ 201 w 220"/>
                    <a:gd name="T9" fmla="*/ 511 h 605"/>
                    <a:gd name="T10" fmla="*/ 201 w 220"/>
                    <a:gd name="T11" fmla="*/ 457 h 605"/>
                    <a:gd name="T12" fmla="*/ 194 w 220"/>
                    <a:gd name="T13" fmla="*/ 402 h 605"/>
                    <a:gd name="T14" fmla="*/ 180 w 220"/>
                    <a:gd name="T15" fmla="*/ 350 h 605"/>
                    <a:gd name="T16" fmla="*/ 165 w 220"/>
                    <a:gd name="T17" fmla="*/ 303 h 605"/>
                    <a:gd name="T18" fmla="*/ 149 w 220"/>
                    <a:gd name="T19" fmla="*/ 256 h 605"/>
                    <a:gd name="T20" fmla="*/ 137 w 220"/>
                    <a:gd name="T21" fmla="*/ 207 h 605"/>
                    <a:gd name="T22" fmla="*/ 136 w 220"/>
                    <a:gd name="T23" fmla="*/ 177 h 605"/>
                    <a:gd name="T24" fmla="*/ 125 w 220"/>
                    <a:gd name="T25" fmla="*/ 158 h 605"/>
                    <a:gd name="T26" fmla="*/ 110 w 220"/>
                    <a:gd name="T27" fmla="*/ 139 h 605"/>
                    <a:gd name="T28" fmla="*/ 91 w 220"/>
                    <a:gd name="T29" fmla="*/ 124 h 605"/>
                    <a:gd name="T30" fmla="*/ 74 w 220"/>
                    <a:gd name="T31" fmla="*/ 109 h 605"/>
                    <a:gd name="T32" fmla="*/ 46 w 220"/>
                    <a:gd name="T33" fmla="*/ 85 h 605"/>
                    <a:gd name="T34" fmla="*/ 24 w 220"/>
                    <a:gd name="T35" fmla="*/ 56 h 605"/>
                    <a:gd name="T36" fmla="*/ 8 w 220"/>
                    <a:gd name="T37" fmla="*/ 28 h 605"/>
                    <a:gd name="T38" fmla="*/ 0 w 220"/>
                    <a:gd name="T39" fmla="*/ 0 h 605"/>
                    <a:gd name="T40" fmla="*/ 12 w 220"/>
                    <a:gd name="T41" fmla="*/ 23 h 605"/>
                    <a:gd name="T42" fmla="*/ 29 w 220"/>
                    <a:gd name="T43" fmla="*/ 45 h 605"/>
                    <a:gd name="T44" fmla="*/ 48 w 220"/>
                    <a:gd name="T45" fmla="*/ 68 h 605"/>
                    <a:gd name="T46" fmla="*/ 70 w 220"/>
                    <a:gd name="T47" fmla="*/ 85 h 605"/>
                    <a:gd name="T48" fmla="*/ 124 w 220"/>
                    <a:gd name="T49" fmla="*/ 141 h 605"/>
                    <a:gd name="T50" fmla="*/ 165 w 220"/>
                    <a:gd name="T51" fmla="*/ 150 h 605"/>
                    <a:gd name="T52" fmla="*/ 165 w 220"/>
                    <a:gd name="T53" fmla="*/ 235 h 605"/>
                    <a:gd name="T54" fmla="*/ 175 w 220"/>
                    <a:gd name="T55" fmla="*/ 284 h 605"/>
                    <a:gd name="T56" fmla="*/ 182 w 220"/>
                    <a:gd name="T57" fmla="*/ 310 h 605"/>
                    <a:gd name="T58" fmla="*/ 191 w 220"/>
                    <a:gd name="T59" fmla="*/ 336 h 605"/>
                    <a:gd name="T60" fmla="*/ 203 w 220"/>
                    <a:gd name="T61" fmla="*/ 374 h 605"/>
                    <a:gd name="T62" fmla="*/ 211 w 220"/>
                    <a:gd name="T63" fmla="*/ 402 h 605"/>
                    <a:gd name="T64" fmla="*/ 217 w 220"/>
                    <a:gd name="T65" fmla="*/ 430 h 605"/>
                    <a:gd name="T66" fmla="*/ 218 w 220"/>
                    <a:gd name="T67" fmla="*/ 459 h 605"/>
                    <a:gd name="T68" fmla="*/ 220 w 220"/>
                    <a:gd name="T69" fmla="*/ 487 h 60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20" h="605">
                      <a:moveTo>
                        <a:pt x="218" y="491"/>
                      </a:moveTo>
                      <a:lnTo>
                        <a:pt x="211" y="539"/>
                      </a:lnTo>
                      <a:lnTo>
                        <a:pt x="211" y="543"/>
                      </a:lnTo>
                      <a:lnTo>
                        <a:pt x="208" y="556"/>
                      </a:lnTo>
                      <a:lnTo>
                        <a:pt x="205" y="596"/>
                      </a:lnTo>
                      <a:lnTo>
                        <a:pt x="201" y="605"/>
                      </a:lnTo>
                      <a:lnTo>
                        <a:pt x="189" y="594"/>
                      </a:lnTo>
                      <a:lnTo>
                        <a:pt x="196" y="566"/>
                      </a:lnTo>
                      <a:lnTo>
                        <a:pt x="199" y="538"/>
                      </a:lnTo>
                      <a:lnTo>
                        <a:pt x="201" y="511"/>
                      </a:lnTo>
                      <a:lnTo>
                        <a:pt x="203" y="483"/>
                      </a:lnTo>
                      <a:lnTo>
                        <a:pt x="201" y="457"/>
                      </a:lnTo>
                      <a:lnTo>
                        <a:pt x="199" y="428"/>
                      </a:lnTo>
                      <a:lnTo>
                        <a:pt x="194" y="402"/>
                      </a:lnTo>
                      <a:lnTo>
                        <a:pt x="187" y="374"/>
                      </a:lnTo>
                      <a:lnTo>
                        <a:pt x="180" y="350"/>
                      </a:lnTo>
                      <a:lnTo>
                        <a:pt x="174" y="327"/>
                      </a:lnTo>
                      <a:lnTo>
                        <a:pt x="165" y="303"/>
                      </a:lnTo>
                      <a:lnTo>
                        <a:pt x="156" y="278"/>
                      </a:lnTo>
                      <a:lnTo>
                        <a:pt x="149" y="256"/>
                      </a:lnTo>
                      <a:lnTo>
                        <a:pt x="143" y="231"/>
                      </a:lnTo>
                      <a:lnTo>
                        <a:pt x="137" y="207"/>
                      </a:lnTo>
                      <a:lnTo>
                        <a:pt x="136" y="184"/>
                      </a:lnTo>
                      <a:lnTo>
                        <a:pt x="136" y="177"/>
                      </a:lnTo>
                      <a:lnTo>
                        <a:pt x="130" y="167"/>
                      </a:lnTo>
                      <a:lnTo>
                        <a:pt x="125" y="158"/>
                      </a:lnTo>
                      <a:lnTo>
                        <a:pt x="117" y="148"/>
                      </a:lnTo>
                      <a:lnTo>
                        <a:pt x="110" y="139"/>
                      </a:lnTo>
                      <a:lnTo>
                        <a:pt x="101" y="132"/>
                      </a:lnTo>
                      <a:lnTo>
                        <a:pt x="91" y="124"/>
                      </a:lnTo>
                      <a:lnTo>
                        <a:pt x="82" y="116"/>
                      </a:lnTo>
                      <a:lnTo>
                        <a:pt x="74" y="109"/>
                      </a:lnTo>
                      <a:lnTo>
                        <a:pt x="60" y="98"/>
                      </a:lnTo>
                      <a:lnTo>
                        <a:pt x="46" y="85"/>
                      </a:lnTo>
                      <a:lnTo>
                        <a:pt x="34" y="71"/>
                      </a:lnTo>
                      <a:lnTo>
                        <a:pt x="24" y="56"/>
                      </a:lnTo>
                      <a:lnTo>
                        <a:pt x="15" y="43"/>
                      </a:lnTo>
                      <a:lnTo>
                        <a:pt x="8" y="28"/>
                      </a:lnTo>
                      <a:lnTo>
                        <a:pt x="3" y="13"/>
                      </a:lnTo>
                      <a:lnTo>
                        <a:pt x="0" y="0"/>
                      </a:lnTo>
                      <a:lnTo>
                        <a:pt x="5" y="11"/>
                      </a:lnTo>
                      <a:lnTo>
                        <a:pt x="12" y="23"/>
                      </a:lnTo>
                      <a:lnTo>
                        <a:pt x="20" y="34"/>
                      </a:lnTo>
                      <a:lnTo>
                        <a:pt x="29" y="45"/>
                      </a:lnTo>
                      <a:lnTo>
                        <a:pt x="39" y="56"/>
                      </a:lnTo>
                      <a:lnTo>
                        <a:pt x="48" y="68"/>
                      </a:lnTo>
                      <a:lnTo>
                        <a:pt x="58" y="77"/>
                      </a:lnTo>
                      <a:lnTo>
                        <a:pt x="70" y="85"/>
                      </a:lnTo>
                      <a:lnTo>
                        <a:pt x="72" y="88"/>
                      </a:lnTo>
                      <a:lnTo>
                        <a:pt x="124" y="141"/>
                      </a:lnTo>
                      <a:lnTo>
                        <a:pt x="158" y="152"/>
                      </a:lnTo>
                      <a:lnTo>
                        <a:pt x="165" y="150"/>
                      </a:lnTo>
                      <a:lnTo>
                        <a:pt x="163" y="192"/>
                      </a:lnTo>
                      <a:lnTo>
                        <a:pt x="165" y="235"/>
                      </a:lnTo>
                      <a:lnTo>
                        <a:pt x="165" y="244"/>
                      </a:lnTo>
                      <a:lnTo>
                        <a:pt x="175" y="284"/>
                      </a:lnTo>
                      <a:lnTo>
                        <a:pt x="180" y="301"/>
                      </a:lnTo>
                      <a:lnTo>
                        <a:pt x="182" y="310"/>
                      </a:lnTo>
                      <a:lnTo>
                        <a:pt x="189" y="331"/>
                      </a:lnTo>
                      <a:lnTo>
                        <a:pt x="191" y="336"/>
                      </a:lnTo>
                      <a:lnTo>
                        <a:pt x="196" y="353"/>
                      </a:lnTo>
                      <a:lnTo>
                        <a:pt x="203" y="374"/>
                      </a:lnTo>
                      <a:lnTo>
                        <a:pt x="208" y="389"/>
                      </a:lnTo>
                      <a:lnTo>
                        <a:pt x="211" y="402"/>
                      </a:lnTo>
                      <a:lnTo>
                        <a:pt x="215" y="417"/>
                      </a:lnTo>
                      <a:lnTo>
                        <a:pt x="217" y="430"/>
                      </a:lnTo>
                      <a:lnTo>
                        <a:pt x="217" y="445"/>
                      </a:lnTo>
                      <a:lnTo>
                        <a:pt x="218" y="459"/>
                      </a:lnTo>
                      <a:lnTo>
                        <a:pt x="218" y="474"/>
                      </a:lnTo>
                      <a:lnTo>
                        <a:pt x="220" y="487"/>
                      </a:lnTo>
                      <a:lnTo>
                        <a:pt x="218" y="491"/>
                      </a:lnTo>
                      <a:close/>
                    </a:path>
                  </a:pathLst>
                </a:custGeom>
                <a:solidFill>
                  <a:srgbClr val="5D7F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0" name="Freeform 5881"/>
                <p:cNvSpPr>
                  <a:spLocks/>
                </p:cNvSpPr>
                <p:nvPr/>
              </p:nvSpPr>
              <p:spPr bwMode="auto">
                <a:xfrm>
                  <a:off x="2377" y="1820"/>
                  <a:ext cx="43" cy="77"/>
                </a:xfrm>
                <a:custGeom>
                  <a:avLst/>
                  <a:gdLst>
                    <a:gd name="T0" fmla="*/ 43 w 43"/>
                    <a:gd name="T1" fmla="*/ 62 h 77"/>
                    <a:gd name="T2" fmla="*/ 35 w 43"/>
                    <a:gd name="T3" fmla="*/ 75 h 77"/>
                    <a:gd name="T4" fmla="*/ 26 w 43"/>
                    <a:gd name="T5" fmla="*/ 77 h 77"/>
                    <a:gd name="T6" fmla="*/ 24 w 43"/>
                    <a:gd name="T7" fmla="*/ 28 h 77"/>
                    <a:gd name="T8" fmla="*/ 23 w 43"/>
                    <a:gd name="T9" fmla="*/ 28 h 77"/>
                    <a:gd name="T10" fmla="*/ 23 w 43"/>
                    <a:gd name="T11" fmla="*/ 73 h 77"/>
                    <a:gd name="T12" fmla="*/ 5 w 43"/>
                    <a:gd name="T13" fmla="*/ 56 h 77"/>
                    <a:gd name="T14" fmla="*/ 0 w 43"/>
                    <a:gd name="T15" fmla="*/ 30 h 77"/>
                    <a:gd name="T16" fmla="*/ 7 w 43"/>
                    <a:gd name="T17" fmla="*/ 5 h 77"/>
                    <a:gd name="T18" fmla="*/ 12 w 43"/>
                    <a:gd name="T19" fmla="*/ 1 h 77"/>
                    <a:gd name="T20" fmla="*/ 19 w 43"/>
                    <a:gd name="T21" fmla="*/ 0 h 77"/>
                    <a:gd name="T22" fmla="*/ 24 w 43"/>
                    <a:gd name="T23" fmla="*/ 0 h 77"/>
                    <a:gd name="T24" fmla="*/ 35 w 43"/>
                    <a:gd name="T25" fmla="*/ 7 h 77"/>
                    <a:gd name="T26" fmla="*/ 38 w 43"/>
                    <a:gd name="T27" fmla="*/ 15 h 77"/>
                    <a:gd name="T28" fmla="*/ 40 w 43"/>
                    <a:gd name="T29" fmla="*/ 20 h 77"/>
                    <a:gd name="T30" fmla="*/ 42 w 43"/>
                    <a:gd name="T31" fmla="*/ 28 h 77"/>
                    <a:gd name="T32" fmla="*/ 43 w 43"/>
                    <a:gd name="T33" fmla="*/ 33 h 77"/>
                    <a:gd name="T34" fmla="*/ 43 w 43"/>
                    <a:gd name="T35" fmla="*/ 39 h 77"/>
                    <a:gd name="T36" fmla="*/ 43 w 43"/>
                    <a:gd name="T37" fmla="*/ 47 h 77"/>
                    <a:gd name="T38" fmla="*/ 43 w 43"/>
                    <a:gd name="T39" fmla="*/ 52 h 77"/>
                    <a:gd name="T40" fmla="*/ 43 w 43"/>
                    <a:gd name="T41" fmla="*/ 58 h 77"/>
                    <a:gd name="T42" fmla="*/ 43 w 43"/>
                    <a:gd name="T43" fmla="*/ 62 h 7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43" h="77">
                      <a:moveTo>
                        <a:pt x="43" y="62"/>
                      </a:moveTo>
                      <a:lnTo>
                        <a:pt x="35" y="75"/>
                      </a:lnTo>
                      <a:lnTo>
                        <a:pt x="26" y="77"/>
                      </a:lnTo>
                      <a:lnTo>
                        <a:pt x="24" y="28"/>
                      </a:lnTo>
                      <a:lnTo>
                        <a:pt x="23" y="28"/>
                      </a:lnTo>
                      <a:lnTo>
                        <a:pt x="23" y="73"/>
                      </a:lnTo>
                      <a:lnTo>
                        <a:pt x="5" y="56"/>
                      </a:lnTo>
                      <a:lnTo>
                        <a:pt x="0" y="30"/>
                      </a:lnTo>
                      <a:lnTo>
                        <a:pt x="7" y="5"/>
                      </a:lnTo>
                      <a:lnTo>
                        <a:pt x="12" y="1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35" y="7"/>
                      </a:lnTo>
                      <a:lnTo>
                        <a:pt x="38" y="15"/>
                      </a:lnTo>
                      <a:lnTo>
                        <a:pt x="40" y="20"/>
                      </a:lnTo>
                      <a:lnTo>
                        <a:pt x="42" y="28"/>
                      </a:lnTo>
                      <a:lnTo>
                        <a:pt x="43" y="33"/>
                      </a:lnTo>
                      <a:lnTo>
                        <a:pt x="43" y="39"/>
                      </a:lnTo>
                      <a:lnTo>
                        <a:pt x="43" y="47"/>
                      </a:lnTo>
                      <a:lnTo>
                        <a:pt x="43" y="52"/>
                      </a:lnTo>
                      <a:lnTo>
                        <a:pt x="43" y="58"/>
                      </a:lnTo>
                      <a:lnTo>
                        <a:pt x="43" y="62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1" name="Freeform 5882"/>
                <p:cNvSpPr>
                  <a:spLocks/>
                </p:cNvSpPr>
                <p:nvPr/>
              </p:nvSpPr>
              <p:spPr bwMode="auto">
                <a:xfrm>
                  <a:off x="2396" y="1902"/>
                  <a:ext cx="5" cy="30"/>
                </a:xfrm>
                <a:custGeom>
                  <a:avLst/>
                  <a:gdLst>
                    <a:gd name="T0" fmla="*/ 5 w 5"/>
                    <a:gd name="T1" fmla="*/ 30 h 30"/>
                    <a:gd name="T2" fmla="*/ 2 w 5"/>
                    <a:gd name="T3" fmla="*/ 28 h 30"/>
                    <a:gd name="T4" fmla="*/ 0 w 5"/>
                    <a:gd name="T5" fmla="*/ 0 h 30"/>
                    <a:gd name="T6" fmla="*/ 5 w 5"/>
                    <a:gd name="T7" fmla="*/ 0 h 30"/>
                    <a:gd name="T8" fmla="*/ 5 w 5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30">
                      <a:moveTo>
                        <a:pt x="5" y="30"/>
                      </a:moveTo>
                      <a:lnTo>
                        <a:pt x="2" y="28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2" name="Freeform 5883"/>
                <p:cNvSpPr>
                  <a:spLocks/>
                </p:cNvSpPr>
                <p:nvPr/>
              </p:nvSpPr>
              <p:spPr bwMode="auto">
                <a:xfrm>
                  <a:off x="2386" y="1987"/>
                  <a:ext cx="12" cy="19"/>
                </a:xfrm>
                <a:custGeom>
                  <a:avLst/>
                  <a:gdLst>
                    <a:gd name="T0" fmla="*/ 12 w 12"/>
                    <a:gd name="T1" fmla="*/ 7 h 19"/>
                    <a:gd name="T2" fmla="*/ 8 w 12"/>
                    <a:gd name="T3" fmla="*/ 17 h 19"/>
                    <a:gd name="T4" fmla="*/ 5 w 12"/>
                    <a:gd name="T5" fmla="*/ 19 h 19"/>
                    <a:gd name="T6" fmla="*/ 0 w 12"/>
                    <a:gd name="T7" fmla="*/ 15 h 19"/>
                    <a:gd name="T8" fmla="*/ 2 w 12"/>
                    <a:gd name="T9" fmla="*/ 4 h 19"/>
                    <a:gd name="T10" fmla="*/ 8 w 12"/>
                    <a:gd name="T11" fmla="*/ 0 h 19"/>
                    <a:gd name="T12" fmla="*/ 12 w 12"/>
                    <a:gd name="T13" fmla="*/ 7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19">
                      <a:moveTo>
                        <a:pt x="12" y="7"/>
                      </a:moveTo>
                      <a:lnTo>
                        <a:pt x="8" y="17"/>
                      </a:lnTo>
                      <a:lnTo>
                        <a:pt x="5" y="19"/>
                      </a:lnTo>
                      <a:lnTo>
                        <a:pt x="0" y="15"/>
                      </a:lnTo>
                      <a:lnTo>
                        <a:pt x="2" y="4"/>
                      </a:lnTo>
                      <a:lnTo>
                        <a:pt x="8" y="0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3" name="Freeform 5884"/>
                <p:cNvSpPr>
                  <a:spLocks/>
                </p:cNvSpPr>
                <p:nvPr/>
              </p:nvSpPr>
              <p:spPr bwMode="auto">
                <a:xfrm>
                  <a:off x="2362" y="1968"/>
                  <a:ext cx="31" cy="17"/>
                </a:xfrm>
                <a:custGeom>
                  <a:avLst/>
                  <a:gdLst>
                    <a:gd name="T0" fmla="*/ 31 w 31"/>
                    <a:gd name="T1" fmla="*/ 15 h 17"/>
                    <a:gd name="T2" fmla="*/ 29 w 31"/>
                    <a:gd name="T3" fmla="*/ 17 h 17"/>
                    <a:gd name="T4" fmla="*/ 22 w 31"/>
                    <a:gd name="T5" fmla="*/ 17 h 17"/>
                    <a:gd name="T6" fmla="*/ 15 w 31"/>
                    <a:gd name="T7" fmla="*/ 15 h 17"/>
                    <a:gd name="T8" fmla="*/ 10 w 31"/>
                    <a:gd name="T9" fmla="*/ 11 h 17"/>
                    <a:gd name="T10" fmla="*/ 3 w 31"/>
                    <a:gd name="T11" fmla="*/ 13 h 17"/>
                    <a:gd name="T12" fmla="*/ 0 w 31"/>
                    <a:gd name="T13" fmla="*/ 9 h 17"/>
                    <a:gd name="T14" fmla="*/ 3 w 31"/>
                    <a:gd name="T15" fmla="*/ 4 h 17"/>
                    <a:gd name="T16" fmla="*/ 8 w 31"/>
                    <a:gd name="T17" fmla="*/ 0 h 17"/>
                    <a:gd name="T18" fmla="*/ 22 w 31"/>
                    <a:gd name="T19" fmla="*/ 4 h 17"/>
                    <a:gd name="T20" fmla="*/ 31 w 31"/>
                    <a:gd name="T21" fmla="*/ 8 h 17"/>
                    <a:gd name="T22" fmla="*/ 31 w 31"/>
                    <a:gd name="T23" fmla="*/ 15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1" h="17">
                      <a:moveTo>
                        <a:pt x="31" y="15"/>
                      </a:moveTo>
                      <a:lnTo>
                        <a:pt x="29" y="17"/>
                      </a:lnTo>
                      <a:lnTo>
                        <a:pt x="22" y="17"/>
                      </a:lnTo>
                      <a:lnTo>
                        <a:pt x="15" y="15"/>
                      </a:lnTo>
                      <a:lnTo>
                        <a:pt x="10" y="11"/>
                      </a:lnTo>
                      <a:lnTo>
                        <a:pt x="3" y="13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8" y="0"/>
                      </a:lnTo>
                      <a:lnTo>
                        <a:pt x="22" y="4"/>
                      </a:lnTo>
                      <a:lnTo>
                        <a:pt x="31" y="8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4" name="Freeform 5885"/>
                <p:cNvSpPr>
                  <a:spLocks/>
                </p:cNvSpPr>
                <p:nvPr/>
              </p:nvSpPr>
              <p:spPr bwMode="auto">
                <a:xfrm>
                  <a:off x="2379" y="1902"/>
                  <a:ext cx="14" cy="21"/>
                </a:xfrm>
                <a:custGeom>
                  <a:avLst/>
                  <a:gdLst>
                    <a:gd name="T0" fmla="*/ 14 w 14"/>
                    <a:gd name="T1" fmla="*/ 21 h 21"/>
                    <a:gd name="T2" fmla="*/ 7 w 14"/>
                    <a:gd name="T3" fmla="*/ 15 h 21"/>
                    <a:gd name="T4" fmla="*/ 7 w 14"/>
                    <a:gd name="T5" fmla="*/ 11 h 21"/>
                    <a:gd name="T6" fmla="*/ 0 w 14"/>
                    <a:gd name="T7" fmla="*/ 10 h 21"/>
                    <a:gd name="T8" fmla="*/ 5 w 14"/>
                    <a:gd name="T9" fmla="*/ 0 h 21"/>
                    <a:gd name="T10" fmla="*/ 14 w 14"/>
                    <a:gd name="T11" fmla="*/ 2 h 21"/>
                    <a:gd name="T12" fmla="*/ 14 w 14"/>
                    <a:gd name="T13" fmla="*/ 21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1">
                      <a:moveTo>
                        <a:pt x="14" y="21"/>
                      </a:moveTo>
                      <a:lnTo>
                        <a:pt x="7" y="15"/>
                      </a:lnTo>
                      <a:lnTo>
                        <a:pt x="7" y="11"/>
                      </a:lnTo>
                      <a:lnTo>
                        <a:pt x="0" y="10"/>
                      </a:lnTo>
                      <a:lnTo>
                        <a:pt x="5" y="0"/>
                      </a:lnTo>
                      <a:lnTo>
                        <a:pt x="14" y="2"/>
                      </a:lnTo>
                      <a:lnTo>
                        <a:pt x="14" y="21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5" name="Freeform 5886"/>
                <p:cNvSpPr>
                  <a:spLocks/>
                </p:cNvSpPr>
                <p:nvPr/>
              </p:nvSpPr>
              <p:spPr bwMode="auto">
                <a:xfrm>
                  <a:off x="2379" y="1915"/>
                  <a:ext cx="10" cy="15"/>
                </a:xfrm>
                <a:custGeom>
                  <a:avLst/>
                  <a:gdLst>
                    <a:gd name="T0" fmla="*/ 10 w 10"/>
                    <a:gd name="T1" fmla="*/ 15 h 15"/>
                    <a:gd name="T2" fmla="*/ 2 w 10"/>
                    <a:gd name="T3" fmla="*/ 12 h 15"/>
                    <a:gd name="T4" fmla="*/ 0 w 10"/>
                    <a:gd name="T5" fmla="*/ 12 h 15"/>
                    <a:gd name="T6" fmla="*/ 0 w 10"/>
                    <a:gd name="T7" fmla="*/ 0 h 15"/>
                    <a:gd name="T8" fmla="*/ 2 w 10"/>
                    <a:gd name="T9" fmla="*/ 2 h 15"/>
                    <a:gd name="T10" fmla="*/ 10 w 10"/>
                    <a:gd name="T11" fmla="*/ 15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5">
                      <a:moveTo>
                        <a:pt x="10" y="15"/>
                      </a:move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6" name="Freeform 5887"/>
                <p:cNvSpPr>
                  <a:spLocks/>
                </p:cNvSpPr>
                <p:nvPr/>
              </p:nvSpPr>
              <p:spPr bwMode="auto">
                <a:xfrm>
                  <a:off x="2377" y="2006"/>
                  <a:ext cx="16" cy="13"/>
                </a:xfrm>
                <a:custGeom>
                  <a:avLst/>
                  <a:gdLst>
                    <a:gd name="T0" fmla="*/ 16 w 16"/>
                    <a:gd name="T1" fmla="*/ 3 h 13"/>
                    <a:gd name="T2" fmla="*/ 9 w 16"/>
                    <a:gd name="T3" fmla="*/ 13 h 13"/>
                    <a:gd name="T4" fmla="*/ 2 w 16"/>
                    <a:gd name="T5" fmla="*/ 13 h 13"/>
                    <a:gd name="T6" fmla="*/ 2 w 16"/>
                    <a:gd name="T7" fmla="*/ 9 h 13"/>
                    <a:gd name="T8" fmla="*/ 0 w 16"/>
                    <a:gd name="T9" fmla="*/ 3 h 13"/>
                    <a:gd name="T10" fmla="*/ 9 w 16"/>
                    <a:gd name="T11" fmla="*/ 0 h 13"/>
                    <a:gd name="T12" fmla="*/ 16 w 16"/>
                    <a:gd name="T13" fmla="*/ 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13">
                      <a:moveTo>
                        <a:pt x="16" y="3"/>
                      </a:moveTo>
                      <a:lnTo>
                        <a:pt x="9" y="13"/>
                      </a:lnTo>
                      <a:lnTo>
                        <a:pt x="2" y="13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9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7" name="Freeform 5888"/>
                <p:cNvSpPr>
                  <a:spLocks/>
                </p:cNvSpPr>
                <p:nvPr/>
              </p:nvSpPr>
              <p:spPr bwMode="auto">
                <a:xfrm>
                  <a:off x="2375" y="1987"/>
                  <a:ext cx="11" cy="20"/>
                </a:xfrm>
                <a:custGeom>
                  <a:avLst/>
                  <a:gdLst>
                    <a:gd name="T0" fmla="*/ 7 w 11"/>
                    <a:gd name="T1" fmla="*/ 15 h 20"/>
                    <a:gd name="T2" fmla="*/ 2 w 11"/>
                    <a:gd name="T3" fmla="*/ 20 h 20"/>
                    <a:gd name="T4" fmla="*/ 0 w 11"/>
                    <a:gd name="T5" fmla="*/ 13 h 20"/>
                    <a:gd name="T6" fmla="*/ 2 w 11"/>
                    <a:gd name="T7" fmla="*/ 0 h 20"/>
                    <a:gd name="T8" fmla="*/ 11 w 11"/>
                    <a:gd name="T9" fmla="*/ 2 h 20"/>
                    <a:gd name="T10" fmla="*/ 7 w 11"/>
                    <a:gd name="T11" fmla="*/ 15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20">
                      <a:moveTo>
                        <a:pt x="7" y="15"/>
                      </a:moveTo>
                      <a:lnTo>
                        <a:pt x="2" y="20"/>
                      </a:lnTo>
                      <a:lnTo>
                        <a:pt x="0" y="13"/>
                      </a:lnTo>
                      <a:lnTo>
                        <a:pt x="2" y="0"/>
                      </a:lnTo>
                      <a:lnTo>
                        <a:pt x="11" y="2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8" name="Freeform 5889"/>
                <p:cNvSpPr>
                  <a:spLocks/>
                </p:cNvSpPr>
                <p:nvPr/>
              </p:nvSpPr>
              <p:spPr bwMode="auto">
                <a:xfrm>
                  <a:off x="2360" y="2019"/>
                  <a:ext cx="17" cy="9"/>
                </a:xfrm>
                <a:custGeom>
                  <a:avLst/>
                  <a:gdLst>
                    <a:gd name="T0" fmla="*/ 17 w 17"/>
                    <a:gd name="T1" fmla="*/ 4 h 9"/>
                    <a:gd name="T2" fmla="*/ 10 w 17"/>
                    <a:gd name="T3" fmla="*/ 9 h 9"/>
                    <a:gd name="T4" fmla="*/ 0 w 17"/>
                    <a:gd name="T5" fmla="*/ 7 h 9"/>
                    <a:gd name="T6" fmla="*/ 2 w 17"/>
                    <a:gd name="T7" fmla="*/ 0 h 9"/>
                    <a:gd name="T8" fmla="*/ 17 w 17"/>
                    <a:gd name="T9" fmla="*/ 4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9">
                      <a:moveTo>
                        <a:pt x="17" y="4"/>
                      </a:moveTo>
                      <a:lnTo>
                        <a:pt x="10" y="9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9" name="Freeform 5890"/>
                <p:cNvSpPr>
                  <a:spLocks/>
                </p:cNvSpPr>
                <p:nvPr/>
              </p:nvSpPr>
              <p:spPr bwMode="auto">
                <a:xfrm>
                  <a:off x="2365" y="2004"/>
                  <a:ext cx="9" cy="15"/>
                </a:xfrm>
                <a:custGeom>
                  <a:avLst/>
                  <a:gdLst>
                    <a:gd name="T0" fmla="*/ 7 w 9"/>
                    <a:gd name="T1" fmla="*/ 0 h 15"/>
                    <a:gd name="T2" fmla="*/ 9 w 9"/>
                    <a:gd name="T3" fmla="*/ 5 h 15"/>
                    <a:gd name="T4" fmla="*/ 9 w 9"/>
                    <a:gd name="T5" fmla="*/ 13 h 15"/>
                    <a:gd name="T6" fmla="*/ 4 w 9"/>
                    <a:gd name="T7" fmla="*/ 15 h 15"/>
                    <a:gd name="T8" fmla="*/ 0 w 9"/>
                    <a:gd name="T9" fmla="*/ 11 h 15"/>
                    <a:gd name="T10" fmla="*/ 2 w 9"/>
                    <a:gd name="T11" fmla="*/ 2 h 15"/>
                    <a:gd name="T12" fmla="*/ 7 w 9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15">
                      <a:moveTo>
                        <a:pt x="7" y="0"/>
                      </a:moveTo>
                      <a:lnTo>
                        <a:pt x="9" y="5"/>
                      </a:lnTo>
                      <a:lnTo>
                        <a:pt x="9" y="13"/>
                      </a:lnTo>
                      <a:lnTo>
                        <a:pt x="4" y="15"/>
                      </a:lnTo>
                      <a:lnTo>
                        <a:pt x="0" y="11"/>
                      </a:lnTo>
                      <a:lnTo>
                        <a:pt x="2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0" name="Freeform 5891"/>
                <p:cNvSpPr>
                  <a:spLocks/>
                </p:cNvSpPr>
                <p:nvPr/>
              </p:nvSpPr>
              <p:spPr bwMode="auto">
                <a:xfrm>
                  <a:off x="2362" y="1983"/>
                  <a:ext cx="12" cy="19"/>
                </a:xfrm>
                <a:custGeom>
                  <a:avLst/>
                  <a:gdLst>
                    <a:gd name="T0" fmla="*/ 10 w 12"/>
                    <a:gd name="T1" fmla="*/ 15 h 19"/>
                    <a:gd name="T2" fmla="*/ 3 w 12"/>
                    <a:gd name="T3" fmla="*/ 19 h 19"/>
                    <a:gd name="T4" fmla="*/ 0 w 12"/>
                    <a:gd name="T5" fmla="*/ 17 h 19"/>
                    <a:gd name="T6" fmla="*/ 0 w 12"/>
                    <a:gd name="T7" fmla="*/ 0 h 19"/>
                    <a:gd name="T8" fmla="*/ 12 w 12"/>
                    <a:gd name="T9" fmla="*/ 2 h 19"/>
                    <a:gd name="T10" fmla="*/ 10 w 12"/>
                    <a:gd name="T11" fmla="*/ 15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19">
                      <a:moveTo>
                        <a:pt x="10" y="15"/>
                      </a:moveTo>
                      <a:lnTo>
                        <a:pt x="3" y="19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12" y="2"/>
                      </a:ln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1" name="Freeform 5892"/>
                <p:cNvSpPr>
                  <a:spLocks/>
                </p:cNvSpPr>
                <p:nvPr/>
              </p:nvSpPr>
              <p:spPr bwMode="auto">
                <a:xfrm>
                  <a:off x="2355" y="1887"/>
                  <a:ext cx="12" cy="25"/>
                </a:xfrm>
                <a:custGeom>
                  <a:avLst/>
                  <a:gdLst>
                    <a:gd name="T0" fmla="*/ 12 w 12"/>
                    <a:gd name="T1" fmla="*/ 8 h 25"/>
                    <a:gd name="T2" fmla="*/ 12 w 12"/>
                    <a:gd name="T3" fmla="*/ 25 h 25"/>
                    <a:gd name="T4" fmla="*/ 0 w 12"/>
                    <a:gd name="T5" fmla="*/ 10 h 25"/>
                    <a:gd name="T6" fmla="*/ 3 w 12"/>
                    <a:gd name="T7" fmla="*/ 4 h 25"/>
                    <a:gd name="T8" fmla="*/ 7 w 12"/>
                    <a:gd name="T9" fmla="*/ 0 h 25"/>
                    <a:gd name="T10" fmla="*/ 12 w 12"/>
                    <a:gd name="T11" fmla="*/ 8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25">
                      <a:moveTo>
                        <a:pt x="12" y="8"/>
                      </a:moveTo>
                      <a:lnTo>
                        <a:pt x="12" y="25"/>
                      </a:lnTo>
                      <a:lnTo>
                        <a:pt x="0" y="10"/>
                      </a:lnTo>
                      <a:lnTo>
                        <a:pt x="3" y="4"/>
                      </a:lnTo>
                      <a:lnTo>
                        <a:pt x="7" y="0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2" name="Freeform 5893"/>
                <p:cNvSpPr>
                  <a:spLocks/>
                </p:cNvSpPr>
                <p:nvPr/>
              </p:nvSpPr>
              <p:spPr bwMode="auto">
                <a:xfrm>
                  <a:off x="2341" y="1913"/>
                  <a:ext cx="24" cy="19"/>
                </a:xfrm>
                <a:custGeom>
                  <a:avLst/>
                  <a:gdLst>
                    <a:gd name="T0" fmla="*/ 22 w 24"/>
                    <a:gd name="T1" fmla="*/ 8 h 19"/>
                    <a:gd name="T2" fmla="*/ 16 w 24"/>
                    <a:gd name="T3" fmla="*/ 17 h 19"/>
                    <a:gd name="T4" fmla="*/ 12 w 24"/>
                    <a:gd name="T5" fmla="*/ 19 h 19"/>
                    <a:gd name="T6" fmla="*/ 0 w 24"/>
                    <a:gd name="T7" fmla="*/ 16 h 19"/>
                    <a:gd name="T8" fmla="*/ 5 w 24"/>
                    <a:gd name="T9" fmla="*/ 10 h 19"/>
                    <a:gd name="T10" fmla="*/ 16 w 24"/>
                    <a:gd name="T11" fmla="*/ 2 h 19"/>
                    <a:gd name="T12" fmla="*/ 17 w 24"/>
                    <a:gd name="T13" fmla="*/ 0 h 19"/>
                    <a:gd name="T14" fmla="*/ 24 w 24"/>
                    <a:gd name="T15" fmla="*/ 2 h 19"/>
                    <a:gd name="T16" fmla="*/ 22 w 24"/>
                    <a:gd name="T17" fmla="*/ 8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9">
                      <a:moveTo>
                        <a:pt x="22" y="8"/>
                      </a:moveTo>
                      <a:lnTo>
                        <a:pt x="16" y="17"/>
                      </a:lnTo>
                      <a:lnTo>
                        <a:pt x="12" y="19"/>
                      </a:lnTo>
                      <a:lnTo>
                        <a:pt x="0" y="16"/>
                      </a:lnTo>
                      <a:lnTo>
                        <a:pt x="5" y="10"/>
                      </a:lnTo>
                      <a:lnTo>
                        <a:pt x="16" y="2"/>
                      </a:lnTo>
                      <a:lnTo>
                        <a:pt x="17" y="0"/>
                      </a:lnTo>
                      <a:lnTo>
                        <a:pt x="24" y="2"/>
                      </a:lnTo>
                      <a:lnTo>
                        <a:pt x="22" y="8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3" name="Freeform 5894"/>
                <p:cNvSpPr>
                  <a:spLocks/>
                </p:cNvSpPr>
                <p:nvPr/>
              </p:nvSpPr>
              <p:spPr bwMode="auto">
                <a:xfrm>
                  <a:off x="2350" y="2002"/>
                  <a:ext cx="12" cy="17"/>
                </a:xfrm>
                <a:custGeom>
                  <a:avLst/>
                  <a:gdLst>
                    <a:gd name="T0" fmla="*/ 12 w 12"/>
                    <a:gd name="T1" fmla="*/ 4 h 17"/>
                    <a:gd name="T2" fmla="*/ 7 w 12"/>
                    <a:gd name="T3" fmla="*/ 17 h 17"/>
                    <a:gd name="T4" fmla="*/ 0 w 12"/>
                    <a:gd name="T5" fmla="*/ 11 h 17"/>
                    <a:gd name="T6" fmla="*/ 0 w 12"/>
                    <a:gd name="T7" fmla="*/ 4 h 17"/>
                    <a:gd name="T8" fmla="*/ 7 w 12"/>
                    <a:gd name="T9" fmla="*/ 0 h 17"/>
                    <a:gd name="T10" fmla="*/ 12 w 12"/>
                    <a:gd name="T11" fmla="*/ 4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17">
                      <a:moveTo>
                        <a:pt x="12" y="4"/>
                      </a:moveTo>
                      <a:lnTo>
                        <a:pt x="7" y="17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7" y="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4" name="Freeform 5895"/>
                <p:cNvSpPr>
                  <a:spLocks/>
                </p:cNvSpPr>
                <p:nvPr/>
              </p:nvSpPr>
              <p:spPr bwMode="auto">
                <a:xfrm>
                  <a:off x="2346" y="1979"/>
                  <a:ext cx="14" cy="23"/>
                </a:xfrm>
                <a:custGeom>
                  <a:avLst/>
                  <a:gdLst>
                    <a:gd name="T0" fmla="*/ 14 w 14"/>
                    <a:gd name="T1" fmla="*/ 15 h 23"/>
                    <a:gd name="T2" fmla="*/ 5 w 14"/>
                    <a:gd name="T3" fmla="*/ 23 h 23"/>
                    <a:gd name="T4" fmla="*/ 0 w 14"/>
                    <a:gd name="T5" fmla="*/ 17 h 23"/>
                    <a:gd name="T6" fmla="*/ 2 w 14"/>
                    <a:gd name="T7" fmla="*/ 8 h 23"/>
                    <a:gd name="T8" fmla="*/ 11 w 14"/>
                    <a:gd name="T9" fmla="*/ 0 h 23"/>
                    <a:gd name="T10" fmla="*/ 14 w 14"/>
                    <a:gd name="T11" fmla="*/ 15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" h="23">
                      <a:moveTo>
                        <a:pt x="14" y="15"/>
                      </a:moveTo>
                      <a:lnTo>
                        <a:pt x="5" y="23"/>
                      </a:lnTo>
                      <a:lnTo>
                        <a:pt x="0" y="17"/>
                      </a:lnTo>
                      <a:lnTo>
                        <a:pt x="2" y="8"/>
                      </a:lnTo>
                      <a:lnTo>
                        <a:pt x="11" y="0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5" name="Freeform 5896"/>
                <p:cNvSpPr>
                  <a:spLocks/>
                </p:cNvSpPr>
                <p:nvPr/>
              </p:nvSpPr>
              <p:spPr bwMode="auto">
                <a:xfrm>
                  <a:off x="2346" y="1876"/>
                  <a:ext cx="14" cy="15"/>
                </a:xfrm>
                <a:custGeom>
                  <a:avLst/>
                  <a:gdLst>
                    <a:gd name="T0" fmla="*/ 14 w 14"/>
                    <a:gd name="T1" fmla="*/ 9 h 15"/>
                    <a:gd name="T2" fmla="*/ 4 w 14"/>
                    <a:gd name="T3" fmla="*/ 15 h 15"/>
                    <a:gd name="T4" fmla="*/ 0 w 14"/>
                    <a:gd name="T5" fmla="*/ 7 h 15"/>
                    <a:gd name="T6" fmla="*/ 5 w 14"/>
                    <a:gd name="T7" fmla="*/ 0 h 15"/>
                    <a:gd name="T8" fmla="*/ 14 w 14"/>
                    <a:gd name="T9" fmla="*/ 9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14" y="9"/>
                      </a:moveTo>
                      <a:lnTo>
                        <a:pt x="4" y="15"/>
                      </a:ln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6" name="Freeform 5897"/>
                <p:cNvSpPr>
                  <a:spLocks/>
                </p:cNvSpPr>
                <p:nvPr/>
              </p:nvSpPr>
              <p:spPr bwMode="auto">
                <a:xfrm>
                  <a:off x="2346" y="1895"/>
                  <a:ext cx="14" cy="18"/>
                </a:xfrm>
                <a:custGeom>
                  <a:avLst/>
                  <a:gdLst>
                    <a:gd name="T0" fmla="*/ 14 w 14"/>
                    <a:gd name="T1" fmla="*/ 15 h 18"/>
                    <a:gd name="T2" fmla="*/ 9 w 14"/>
                    <a:gd name="T3" fmla="*/ 18 h 18"/>
                    <a:gd name="T4" fmla="*/ 4 w 14"/>
                    <a:gd name="T5" fmla="*/ 15 h 18"/>
                    <a:gd name="T6" fmla="*/ 2 w 14"/>
                    <a:gd name="T7" fmla="*/ 9 h 18"/>
                    <a:gd name="T8" fmla="*/ 0 w 14"/>
                    <a:gd name="T9" fmla="*/ 7 h 18"/>
                    <a:gd name="T10" fmla="*/ 2 w 14"/>
                    <a:gd name="T11" fmla="*/ 0 h 18"/>
                    <a:gd name="T12" fmla="*/ 7 w 14"/>
                    <a:gd name="T13" fmla="*/ 2 h 18"/>
                    <a:gd name="T14" fmla="*/ 14 w 14"/>
                    <a:gd name="T15" fmla="*/ 15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" h="18">
                      <a:moveTo>
                        <a:pt x="14" y="15"/>
                      </a:moveTo>
                      <a:lnTo>
                        <a:pt x="9" y="18"/>
                      </a:lnTo>
                      <a:lnTo>
                        <a:pt x="4" y="15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7" name="Freeform 5898"/>
                <p:cNvSpPr>
                  <a:spLocks/>
                </p:cNvSpPr>
                <p:nvPr/>
              </p:nvSpPr>
              <p:spPr bwMode="auto">
                <a:xfrm>
                  <a:off x="2336" y="1898"/>
                  <a:ext cx="12" cy="23"/>
                </a:xfrm>
                <a:custGeom>
                  <a:avLst/>
                  <a:gdLst>
                    <a:gd name="T0" fmla="*/ 12 w 12"/>
                    <a:gd name="T1" fmla="*/ 15 h 23"/>
                    <a:gd name="T2" fmla="*/ 8 w 12"/>
                    <a:gd name="T3" fmla="*/ 23 h 23"/>
                    <a:gd name="T4" fmla="*/ 0 w 12"/>
                    <a:gd name="T5" fmla="*/ 14 h 23"/>
                    <a:gd name="T6" fmla="*/ 2 w 12"/>
                    <a:gd name="T7" fmla="*/ 2 h 23"/>
                    <a:gd name="T8" fmla="*/ 8 w 12"/>
                    <a:gd name="T9" fmla="*/ 0 h 23"/>
                    <a:gd name="T10" fmla="*/ 12 w 12"/>
                    <a:gd name="T11" fmla="*/ 15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23">
                      <a:moveTo>
                        <a:pt x="12" y="15"/>
                      </a:moveTo>
                      <a:lnTo>
                        <a:pt x="8" y="23"/>
                      </a:lnTo>
                      <a:lnTo>
                        <a:pt x="0" y="14"/>
                      </a:lnTo>
                      <a:lnTo>
                        <a:pt x="2" y="2"/>
                      </a:lnTo>
                      <a:lnTo>
                        <a:pt x="8" y="0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8" name="Freeform 5899"/>
                <p:cNvSpPr>
                  <a:spLocks/>
                </p:cNvSpPr>
                <p:nvPr/>
              </p:nvSpPr>
              <p:spPr bwMode="auto">
                <a:xfrm>
                  <a:off x="2331" y="1883"/>
                  <a:ext cx="13" cy="14"/>
                </a:xfrm>
                <a:custGeom>
                  <a:avLst/>
                  <a:gdLst>
                    <a:gd name="T0" fmla="*/ 13 w 13"/>
                    <a:gd name="T1" fmla="*/ 8 h 14"/>
                    <a:gd name="T2" fmla="*/ 10 w 13"/>
                    <a:gd name="T3" fmla="*/ 14 h 14"/>
                    <a:gd name="T4" fmla="*/ 0 w 13"/>
                    <a:gd name="T5" fmla="*/ 10 h 14"/>
                    <a:gd name="T6" fmla="*/ 0 w 13"/>
                    <a:gd name="T7" fmla="*/ 0 h 14"/>
                    <a:gd name="T8" fmla="*/ 5 w 13"/>
                    <a:gd name="T9" fmla="*/ 0 h 14"/>
                    <a:gd name="T10" fmla="*/ 12 w 13"/>
                    <a:gd name="T11" fmla="*/ 0 h 14"/>
                    <a:gd name="T12" fmla="*/ 13 w 13"/>
                    <a:gd name="T13" fmla="*/ 8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14">
                      <a:moveTo>
                        <a:pt x="13" y="8"/>
                      </a:moveTo>
                      <a:lnTo>
                        <a:pt x="10" y="14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9" name="Freeform 5900"/>
                <p:cNvSpPr>
                  <a:spLocks/>
                </p:cNvSpPr>
                <p:nvPr/>
              </p:nvSpPr>
              <p:spPr bwMode="auto">
                <a:xfrm>
                  <a:off x="2326" y="1908"/>
                  <a:ext cx="13" cy="19"/>
                </a:xfrm>
                <a:custGeom>
                  <a:avLst/>
                  <a:gdLst>
                    <a:gd name="T0" fmla="*/ 13 w 13"/>
                    <a:gd name="T1" fmla="*/ 13 h 19"/>
                    <a:gd name="T2" fmla="*/ 8 w 13"/>
                    <a:gd name="T3" fmla="*/ 19 h 19"/>
                    <a:gd name="T4" fmla="*/ 0 w 13"/>
                    <a:gd name="T5" fmla="*/ 11 h 19"/>
                    <a:gd name="T6" fmla="*/ 0 w 13"/>
                    <a:gd name="T7" fmla="*/ 0 h 19"/>
                    <a:gd name="T8" fmla="*/ 5 w 13"/>
                    <a:gd name="T9" fmla="*/ 4 h 19"/>
                    <a:gd name="T10" fmla="*/ 13 w 13"/>
                    <a:gd name="T11" fmla="*/ 13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19">
                      <a:moveTo>
                        <a:pt x="13" y="13"/>
                      </a:moveTo>
                      <a:lnTo>
                        <a:pt x="8" y="19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13" y="13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0" name="Freeform 5901"/>
                <p:cNvSpPr>
                  <a:spLocks/>
                </p:cNvSpPr>
                <p:nvPr/>
              </p:nvSpPr>
              <p:spPr bwMode="auto">
                <a:xfrm>
                  <a:off x="2281" y="1985"/>
                  <a:ext cx="57" cy="107"/>
                </a:xfrm>
                <a:custGeom>
                  <a:avLst/>
                  <a:gdLst>
                    <a:gd name="T0" fmla="*/ 55 w 57"/>
                    <a:gd name="T1" fmla="*/ 81 h 107"/>
                    <a:gd name="T2" fmla="*/ 48 w 57"/>
                    <a:gd name="T3" fmla="*/ 100 h 107"/>
                    <a:gd name="T4" fmla="*/ 41 w 57"/>
                    <a:gd name="T5" fmla="*/ 103 h 107"/>
                    <a:gd name="T6" fmla="*/ 20 w 57"/>
                    <a:gd name="T7" fmla="*/ 107 h 107"/>
                    <a:gd name="T8" fmla="*/ 17 w 57"/>
                    <a:gd name="T9" fmla="*/ 101 h 107"/>
                    <a:gd name="T10" fmla="*/ 17 w 57"/>
                    <a:gd name="T11" fmla="*/ 94 h 107"/>
                    <a:gd name="T12" fmla="*/ 17 w 57"/>
                    <a:gd name="T13" fmla="*/ 86 h 107"/>
                    <a:gd name="T14" fmla="*/ 19 w 57"/>
                    <a:gd name="T15" fmla="*/ 79 h 107"/>
                    <a:gd name="T16" fmla="*/ 20 w 57"/>
                    <a:gd name="T17" fmla="*/ 71 h 107"/>
                    <a:gd name="T18" fmla="*/ 24 w 57"/>
                    <a:gd name="T19" fmla="*/ 64 h 107"/>
                    <a:gd name="T20" fmla="*/ 26 w 57"/>
                    <a:gd name="T21" fmla="*/ 56 h 107"/>
                    <a:gd name="T22" fmla="*/ 26 w 57"/>
                    <a:gd name="T23" fmla="*/ 49 h 107"/>
                    <a:gd name="T24" fmla="*/ 26 w 57"/>
                    <a:gd name="T25" fmla="*/ 41 h 107"/>
                    <a:gd name="T26" fmla="*/ 24 w 57"/>
                    <a:gd name="T27" fmla="*/ 38 h 107"/>
                    <a:gd name="T28" fmla="*/ 12 w 57"/>
                    <a:gd name="T29" fmla="*/ 90 h 107"/>
                    <a:gd name="T30" fmla="*/ 5 w 57"/>
                    <a:gd name="T31" fmla="*/ 84 h 107"/>
                    <a:gd name="T32" fmla="*/ 3 w 57"/>
                    <a:gd name="T33" fmla="*/ 81 h 107"/>
                    <a:gd name="T34" fmla="*/ 0 w 57"/>
                    <a:gd name="T35" fmla="*/ 69 h 107"/>
                    <a:gd name="T36" fmla="*/ 0 w 57"/>
                    <a:gd name="T37" fmla="*/ 62 h 107"/>
                    <a:gd name="T38" fmla="*/ 1 w 57"/>
                    <a:gd name="T39" fmla="*/ 56 h 107"/>
                    <a:gd name="T40" fmla="*/ 1 w 57"/>
                    <a:gd name="T41" fmla="*/ 51 h 107"/>
                    <a:gd name="T42" fmla="*/ 3 w 57"/>
                    <a:gd name="T43" fmla="*/ 45 h 107"/>
                    <a:gd name="T44" fmla="*/ 5 w 57"/>
                    <a:gd name="T45" fmla="*/ 39 h 107"/>
                    <a:gd name="T46" fmla="*/ 8 w 57"/>
                    <a:gd name="T47" fmla="*/ 32 h 107"/>
                    <a:gd name="T48" fmla="*/ 12 w 57"/>
                    <a:gd name="T49" fmla="*/ 26 h 107"/>
                    <a:gd name="T50" fmla="*/ 15 w 57"/>
                    <a:gd name="T51" fmla="*/ 21 h 107"/>
                    <a:gd name="T52" fmla="*/ 26 w 57"/>
                    <a:gd name="T53" fmla="*/ 2 h 107"/>
                    <a:gd name="T54" fmla="*/ 27 w 57"/>
                    <a:gd name="T55" fmla="*/ 2 h 107"/>
                    <a:gd name="T56" fmla="*/ 31 w 57"/>
                    <a:gd name="T57" fmla="*/ 0 h 107"/>
                    <a:gd name="T58" fmla="*/ 34 w 57"/>
                    <a:gd name="T59" fmla="*/ 2 h 107"/>
                    <a:gd name="T60" fmla="*/ 38 w 57"/>
                    <a:gd name="T61" fmla="*/ 6 h 107"/>
                    <a:gd name="T62" fmla="*/ 41 w 57"/>
                    <a:gd name="T63" fmla="*/ 9 h 107"/>
                    <a:gd name="T64" fmla="*/ 43 w 57"/>
                    <a:gd name="T65" fmla="*/ 13 h 107"/>
                    <a:gd name="T66" fmla="*/ 46 w 57"/>
                    <a:gd name="T67" fmla="*/ 17 h 107"/>
                    <a:gd name="T68" fmla="*/ 48 w 57"/>
                    <a:gd name="T69" fmla="*/ 21 h 107"/>
                    <a:gd name="T70" fmla="*/ 50 w 57"/>
                    <a:gd name="T71" fmla="*/ 24 h 107"/>
                    <a:gd name="T72" fmla="*/ 50 w 57"/>
                    <a:gd name="T73" fmla="*/ 28 h 107"/>
                    <a:gd name="T74" fmla="*/ 53 w 57"/>
                    <a:gd name="T75" fmla="*/ 36 h 107"/>
                    <a:gd name="T76" fmla="*/ 53 w 57"/>
                    <a:gd name="T77" fmla="*/ 41 h 107"/>
                    <a:gd name="T78" fmla="*/ 55 w 57"/>
                    <a:gd name="T79" fmla="*/ 49 h 107"/>
                    <a:gd name="T80" fmla="*/ 55 w 57"/>
                    <a:gd name="T81" fmla="*/ 54 h 107"/>
                    <a:gd name="T82" fmla="*/ 55 w 57"/>
                    <a:gd name="T83" fmla="*/ 60 h 107"/>
                    <a:gd name="T84" fmla="*/ 55 w 57"/>
                    <a:gd name="T85" fmla="*/ 66 h 107"/>
                    <a:gd name="T86" fmla="*/ 55 w 57"/>
                    <a:gd name="T87" fmla="*/ 71 h 107"/>
                    <a:gd name="T88" fmla="*/ 57 w 57"/>
                    <a:gd name="T89" fmla="*/ 79 h 107"/>
                    <a:gd name="T90" fmla="*/ 55 w 57"/>
                    <a:gd name="T91" fmla="*/ 81 h 10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57" h="107">
                      <a:moveTo>
                        <a:pt x="55" y="81"/>
                      </a:moveTo>
                      <a:lnTo>
                        <a:pt x="48" y="100"/>
                      </a:lnTo>
                      <a:lnTo>
                        <a:pt x="41" y="103"/>
                      </a:lnTo>
                      <a:lnTo>
                        <a:pt x="20" y="107"/>
                      </a:lnTo>
                      <a:lnTo>
                        <a:pt x="17" y="101"/>
                      </a:lnTo>
                      <a:lnTo>
                        <a:pt x="17" y="94"/>
                      </a:lnTo>
                      <a:lnTo>
                        <a:pt x="17" y="86"/>
                      </a:lnTo>
                      <a:lnTo>
                        <a:pt x="19" y="79"/>
                      </a:lnTo>
                      <a:lnTo>
                        <a:pt x="20" y="71"/>
                      </a:lnTo>
                      <a:lnTo>
                        <a:pt x="24" y="64"/>
                      </a:lnTo>
                      <a:lnTo>
                        <a:pt x="26" y="56"/>
                      </a:lnTo>
                      <a:lnTo>
                        <a:pt x="26" y="49"/>
                      </a:lnTo>
                      <a:lnTo>
                        <a:pt x="26" y="41"/>
                      </a:lnTo>
                      <a:lnTo>
                        <a:pt x="24" y="38"/>
                      </a:lnTo>
                      <a:lnTo>
                        <a:pt x="12" y="90"/>
                      </a:lnTo>
                      <a:lnTo>
                        <a:pt x="5" y="84"/>
                      </a:lnTo>
                      <a:lnTo>
                        <a:pt x="3" y="81"/>
                      </a:lnTo>
                      <a:lnTo>
                        <a:pt x="0" y="69"/>
                      </a:lnTo>
                      <a:lnTo>
                        <a:pt x="0" y="62"/>
                      </a:lnTo>
                      <a:lnTo>
                        <a:pt x="1" y="56"/>
                      </a:lnTo>
                      <a:lnTo>
                        <a:pt x="1" y="51"/>
                      </a:lnTo>
                      <a:lnTo>
                        <a:pt x="3" y="45"/>
                      </a:lnTo>
                      <a:lnTo>
                        <a:pt x="5" y="39"/>
                      </a:lnTo>
                      <a:lnTo>
                        <a:pt x="8" y="32"/>
                      </a:lnTo>
                      <a:lnTo>
                        <a:pt x="12" y="26"/>
                      </a:lnTo>
                      <a:lnTo>
                        <a:pt x="15" y="21"/>
                      </a:lnTo>
                      <a:lnTo>
                        <a:pt x="26" y="2"/>
                      </a:lnTo>
                      <a:lnTo>
                        <a:pt x="27" y="2"/>
                      </a:lnTo>
                      <a:lnTo>
                        <a:pt x="31" y="0"/>
                      </a:lnTo>
                      <a:lnTo>
                        <a:pt x="34" y="2"/>
                      </a:lnTo>
                      <a:lnTo>
                        <a:pt x="38" y="6"/>
                      </a:lnTo>
                      <a:lnTo>
                        <a:pt x="41" y="9"/>
                      </a:lnTo>
                      <a:lnTo>
                        <a:pt x="43" y="13"/>
                      </a:lnTo>
                      <a:lnTo>
                        <a:pt x="46" y="17"/>
                      </a:lnTo>
                      <a:lnTo>
                        <a:pt x="48" y="21"/>
                      </a:lnTo>
                      <a:lnTo>
                        <a:pt x="50" y="24"/>
                      </a:lnTo>
                      <a:lnTo>
                        <a:pt x="50" y="28"/>
                      </a:lnTo>
                      <a:lnTo>
                        <a:pt x="53" y="36"/>
                      </a:lnTo>
                      <a:lnTo>
                        <a:pt x="53" y="41"/>
                      </a:lnTo>
                      <a:lnTo>
                        <a:pt x="55" y="49"/>
                      </a:lnTo>
                      <a:lnTo>
                        <a:pt x="55" y="54"/>
                      </a:lnTo>
                      <a:lnTo>
                        <a:pt x="55" y="60"/>
                      </a:lnTo>
                      <a:lnTo>
                        <a:pt x="55" y="66"/>
                      </a:lnTo>
                      <a:lnTo>
                        <a:pt x="55" y="71"/>
                      </a:lnTo>
                      <a:lnTo>
                        <a:pt x="57" y="79"/>
                      </a:lnTo>
                      <a:lnTo>
                        <a:pt x="55" y="81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1" name="Freeform 5902"/>
                <p:cNvSpPr>
                  <a:spLocks/>
                </p:cNvSpPr>
                <p:nvPr/>
              </p:nvSpPr>
              <p:spPr bwMode="auto">
                <a:xfrm>
                  <a:off x="2326" y="1895"/>
                  <a:ext cx="10" cy="13"/>
                </a:xfrm>
                <a:custGeom>
                  <a:avLst/>
                  <a:gdLst>
                    <a:gd name="T0" fmla="*/ 10 w 10"/>
                    <a:gd name="T1" fmla="*/ 3 h 13"/>
                    <a:gd name="T2" fmla="*/ 6 w 10"/>
                    <a:gd name="T3" fmla="*/ 13 h 13"/>
                    <a:gd name="T4" fmla="*/ 0 w 10"/>
                    <a:gd name="T5" fmla="*/ 5 h 13"/>
                    <a:gd name="T6" fmla="*/ 1 w 10"/>
                    <a:gd name="T7" fmla="*/ 0 h 13"/>
                    <a:gd name="T8" fmla="*/ 10 w 10"/>
                    <a:gd name="T9" fmla="*/ 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10" y="3"/>
                      </a:moveTo>
                      <a:lnTo>
                        <a:pt x="6" y="13"/>
                      </a:lnTo>
                      <a:lnTo>
                        <a:pt x="0" y="5"/>
                      </a:lnTo>
                      <a:lnTo>
                        <a:pt x="1" y="0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DE24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2" name="Freeform 5903"/>
                <p:cNvSpPr>
                  <a:spLocks/>
                </p:cNvSpPr>
                <p:nvPr/>
              </p:nvSpPr>
              <p:spPr bwMode="auto">
                <a:xfrm>
                  <a:off x="2231" y="2272"/>
                  <a:ext cx="88" cy="98"/>
                </a:xfrm>
                <a:custGeom>
                  <a:avLst/>
                  <a:gdLst>
                    <a:gd name="T0" fmla="*/ 88 w 88"/>
                    <a:gd name="T1" fmla="*/ 44 h 98"/>
                    <a:gd name="T2" fmla="*/ 88 w 88"/>
                    <a:gd name="T3" fmla="*/ 47 h 98"/>
                    <a:gd name="T4" fmla="*/ 69 w 88"/>
                    <a:gd name="T5" fmla="*/ 76 h 98"/>
                    <a:gd name="T6" fmla="*/ 48 w 88"/>
                    <a:gd name="T7" fmla="*/ 87 h 98"/>
                    <a:gd name="T8" fmla="*/ 36 w 88"/>
                    <a:gd name="T9" fmla="*/ 91 h 98"/>
                    <a:gd name="T10" fmla="*/ 29 w 88"/>
                    <a:gd name="T11" fmla="*/ 91 h 98"/>
                    <a:gd name="T12" fmla="*/ 24 w 88"/>
                    <a:gd name="T13" fmla="*/ 94 h 98"/>
                    <a:gd name="T14" fmla="*/ 10 w 88"/>
                    <a:gd name="T15" fmla="*/ 98 h 98"/>
                    <a:gd name="T16" fmla="*/ 3 w 88"/>
                    <a:gd name="T17" fmla="*/ 85 h 98"/>
                    <a:gd name="T18" fmla="*/ 8 w 88"/>
                    <a:gd name="T19" fmla="*/ 78 h 98"/>
                    <a:gd name="T20" fmla="*/ 12 w 88"/>
                    <a:gd name="T21" fmla="*/ 70 h 98"/>
                    <a:gd name="T22" fmla="*/ 19 w 88"/>
                    <a:gd name="T23" fmla="*/ 70 h 98"/>
                    <a:gd name="T24" fmla="*/ 26 w 88"/>
                    <a:gd name="T25" fmla="*/ 63 h 98"/>
                    <a:gd name="T26" fmla="*/ 36 w 88"/>
                    <a:gd name="T27" fmla="*/ 53 h 98"/>
                    <a:gd name="T28" fmla="*/ 46 w 88"/>
                    <a:gd name="T29" fmla="*/ 42 h 98"/>
                    <a:gd name="T30" fmla="*/ 51 w 88"/>
                    <a:gd name="T31" fmla="*/ 40 h 98"/>
                    <a:gd name="T32" fmla="*/ 58 w 88"/>
                    <a:gd name="T33" fmla="*/ 34 h 98"/>
                    <a:gd name="T34" fmla="*/ 64 w 88"/>
                    <a:gd name="T35" fmla="*/ 32 h 98"/>
                    <a:gd name="T36" fmla="*/ 67 w 88"/>
                    <a:gd name="T37" fmla="*/ 29 h 98"/>
                    <a:gd name="T38" fmla="*/ 58 w 88"/>
                    <a:gd name="T39" fmla="*/ 31 h 98"/>
                    <a:gd name="T40" fmla="*/ 53 w 88"/>
                    <a:gd name="T41" fmla="*/ 32 h 98"/>
                    <a:gd name="T42" fmla="*/ 27 w 88"/>
                    <a:gd name="T43" fmla="*/ 57 h 98"/>
                    <a:gd name="T44" fmla="*/ 17 w 88"/>
                    <a:gd name="T45" fmla="*/ 64 h 98"/>
                    <a:gd name="T46" fmla="*/ 15 w 88"/>
                    <a:gd name="T47" fmla="*/ 64 h 98"/>
                    <a:gd name="T48" fmla="*/ 0 w 88"/>
                    <a:gd name="T49" fmla="*/ 78 h 98"/>
                    <a:gd name="T50" fmla="*/ 0 w 88"/>
                    <a:gd name="T51" fmla="*/ 70 h 98"/>
                    <a:gd name="T52" fmla="*/ 0 w 88"/>
                    <a:gd name="T53" fmla="*/ 64 h 98"/>
                    <a:gd name="T54" fmla="*/ 0 w 88"/>
                    <a:gd name="T55" fmla="*/ 59 h 98"/>
                    <a:gd name="T56" fmla="*/ 2 w 88"/>
                    <a:gd name="T57" fmla="*/ 53 h 98"/>
                    <a:gd name="T58" fmla="*/ 3 w 88"/>
                    <a:gd name="T59" fmla="*/ 46 h 98"/>
                    <a:gd name="T60" fmla="*/ 7 w 88"/>
                    <a:gd name="T61" fmla="*/ 40 h 98"/>
                    <a:gd name="T62" fmla="*/ 10 w 88"/>
                    <a:gd name="T63" fmla="*/ 34 h 98"/>
                    <a:gd name="T64" fmla="*/ 14 w 88"/>
                    <a:gd name="T65" fmla="*/ 29 h 98"/>
                    <a:gd name="T66" fmla="*/ 27 w 88"/>
                    <a:gd name="T67" fmla="*/ 14 h 98"/>
                    <a:gd name="T68" fmla="*/ 34 w 88"/>
                    <a:gd name="T69" fmla="*/ 8 h 98"/>
                    <a:gd name="T70" fmla="*/ 41 w 88"/>
                    <a:gd name="T71" fmla="*/ 4 h 98"/>
                    <a:gd name="T72" fmla="*/ 46 w 88"/>
                    <a:gd name="T73" fmla="*/ 2 h 98"/>
                    <a:gd name="T74" fmla="*/ 51 w 88"/>
                    <a:gd name="T75" fmla="*/ 2 h 98"/>
                    <a:gd name="T76" fmla="*/ 55 w 88"/>
                    <a:gd name="T77" fmla="*/ 0 h 98"/>
                    <a:gd name="T78" fmla="*/ 60 w 88"/>
                    <a:gd name="T79" fmla="*/ 2 h 98"/>
                    <a:gd name="T80" fmla="*/ 65 w 88"/>
                    <a:gd name="T81" fmla="*/ 2 h 98"/>
                    <a:gd name="T82" fmla="*/ 69 w 88"/>
                    <a:gd name="T83" fmla="*/ 4 h 98"/>
                    <a:gd name="T84" fmla="*/ 74 w 88"/>
                    <a:gd name="T85" fmla="*/ 6 h 98"/>
                    <a:gd name="T86" fmla="*/ 79 w 88"/>
                    <a:gd name="T87" fmla="*/ 8 h 98"/>
                    <a:gd name="T88" fmla="*/ 88 w 88"/>
                    <a:gd name="T89" fmla="*/ 17 h 98"/>
                    <a:gd name="T90" fmla="*/ 88 w 88"/>
                    <a:gd name="T91" fmla="*/ 44 h 9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8" h="98">
                      <a:moveTo>
                        <a:pt x="88" y="44"/>
                      </a:moveTo>
                      <a:lnTo>
                        <a:pt x="88" y="47"/>
                      </a:lnTo>
                      <a:lnTo>
                        <a:pt x="69" y="76"/>
                      </a:lnTo>
                      <a:lnTo>
                        <a:pt x="48" y="87"/>
                      </a:lnTo>
                      <a:lnTo>
                        <a:pt x="36" y="91"/>
                      </a:lnTo>
                      <a:lnTo>
                        <a:pt x="29" y="91"/>
                      </a:lnTo>
                      <a:lnTo>
                        <a:pt x="24" y="94"/>
                      </a:lnTo>
                      <a:lnTo>
                        <a:pt x="10" y="98"/>
                      </a:lnTo>
                      <a:lnTo>
                        <a:pt x="3" y="85"/>
                      </a:lnTo>
                      <a:lnTo>
                        <a:pt x="8" y="78"/>
                      </a:lnTo>
                      <a:lnTo>
                        <a:pt x="12" y="70"/>
                      </a:lnTo>
                      <a:lnTo>
                        <a:pt x="19" y="70"/>
                      </a:lnTo>
                      <a:lnTo>
                        <a:pt x="26" y="63"/>
                      </a:lnTo>
                      <a:lnTo>
                        <a:pt x="36" y="53"/>
                      </a:lnTo>
                      <a:lnTo>
                        <a:pt x="46" y="42"/>
                      </a:lnTo>
                      <a:lnTo>
                        <a:pt x="51" y="40"/>
                      </a:lnTo>
                      <a:lnTo>
                        <a:pt x="58" y="34"/>
                      </a:lnTo>
                      <a:lnTo>
                        <a:pt x="64" y="32"/>
                      </a:lnTo>
                      <a:lnTo>
                        <a:pt x="67" y="29"/>
                      </a:lnTo>
                      <a:lnTo>
                        <a:pt x="58" y="31"/>
                      </a:lnTo>
                      <a:lnTo>
                        <a:pt x="53" y="32"/>
                      </a:lnTo>
                      <a:lnTo>
                        <a:pt x="27" y="57"/>
                      </a:lnTo>
                      <a:lnTo>
                        <a:pt x="17" y="64"/>
                      </a:lnTo>
                      <a:lnTo>
                        <a:pt x="15" y="64"/>
                      </a:lnTo>
                      <a:lnTo>
                        <a:pt x="0" y="78"/>
                      </a:lnTo>
                      <a:lnTo>
                        <a:pt x="0" y="70"/>
                      </a:lnTo>
                      <a:lnTo>
                        <a:pt x="0" y="64"/>
                      </a:lnTo>
                      <a:lnTo>
                        <a:pt x="0" y="59"/>
                      </a:lnTo>
                      <a:lnTo>
                        <a:pt x="2" y="53"/>
                      </a:lnTo>
                      <a:lnTo>
                        <a:pt x="3" y="46"/>
                      </a:lnTo>
                      <a:lnTo>
                        <a:pt x="7" y="40"/>
                      </a:lnTo>
                      <a:lnTo>
                        <a:pt x="10" y="34"/>
                      </a:lnTo>
                      <a:lnTo>
                        <a:pt x="14" y="29"/>
                      </a:lnTo>
                      <a:lnTo>
                        <a:pt x="27" y="14"/>
                      </a:lnTo>
                      <a:lnTo>
                        <a:pt x="34" y="8"/>
                      </a:lnTo>
                      <a:lnTo>
                        <a:pt x="41" y="4"/>
                      </a:lnTo>
                      <a:lnTo>
                        <a:pt x="46" y="2"/>
                      </a:lnTo>
                      <a:lnTo>
                        <a:pt x="51" y="2"/>
                      </a:lnTo>
                      <a:lnTo>
                        <a:pt x="55" y="0"/>
                      </a:lnTo>
                      <a:lnTo>
                        <a:pt x="60" y="2"/>
                      </a:lnTo>
                      <a:lnTo>
                        <a:pt x="65" y="2"/>
                      </a:lnTo>
                      <a:lnTo>
                        <a:pt x="69" y="4"/>
                      </a:lnTo>
                      <a:lnTo>
                        <a:pt x="74" y="6"/>
                      </a:lnTo>
                      <a:lnTo>
                        <a:pt x="79" y="8"/>
                      </a:lnTo>
                      <a:lnTo>
                        <a:pt x="88" y="17"/>
                      </a:lnTo>
                      <a:lnTo>
                        <a:pt x="88" y="44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3" name="Freeform 5904"/>
                <p:cNvSpPr>
                  <a:spLocks/>
                </p:cNvSpPr>
                <p:nvPr/>
              </p:nvSpPr>
              <p:spPr bwMode="auto">
                <a:xfrm>
                  <a:off x="2234" y="1915"/>
                  <a:ext cx="52" cy="96"/>
                </a:xfrm>
                <a:custGeom>
                  <a:avLst/>
                  <a:gdLst>
                    <a:gd name="T0" fmla="*/ 50 w 52"/>
                    <a:gd name="T1" fmla="*/ 74 h 96"/>
                    <a:gd name="T2" fmla="*/ 48 w 52"/>
                    <a:gd name="T3" fmla="*/ 79 h 96"/>
                    <a:gd name="T4" fmla="*/ 38 w 52"/>
                    <a:gd name="T5" fmla="*/ 94 h 96"/>
                    <a:gd name="T6" fmla="*/ 35 w 52"/>
                    <a:gd name="T7" fmla="*/ 94 h 96"/>
                    <a:gd name="T8" fmla="*/ 31 w 52"/>
                    <a:gd name="T9" fmla="*/ 55 h 96"/>
                    <a:gd name="T10" fmla="*/ 26 w 52"/>
                    <a:gd name="T11" fmla="*/ 49 h 96"/>
                    <a:gd name="T12" fmla="*/ 23 w 52"/>
                    <a:gd name="T13" fmla="*/ 44 h 96"/>
                    <a:gd name="T14" fmla="*/ 28 w 52"/>
                    <a:gd name="T15" fmla="*/ 57 h 96"/>
                    <a:gd name="T16" fmla="*/ 31 w 52"/>
                    <a:gd name="T17" fmla="*/ 79 h 96"/>
                    <a:gd name="T18" fmla="*/ 30 w 52"/>
                    <a:gd name="T19" fmla="*/ 94 h 96"/>
                    <a:gd name="T20" fmla="*/ 28 w 52"/>
                    <a:gd name="T21" fmla="*/ 96 h 96"/>
                    <a:gd name="T22" fmla="*/ 9 w 52"/>
                    <a:gd name="T23" fmla="*/ 89 h 96"/>
                    <a:gd name="T24" fmla="*/ 7 w 52"/>
                    <a:gd name="T25" fmla="*/ 85 h 96"/>
                    <a:gd name="T26" fmla="*/ 5 w 52"/>
                    <a:gd name="T27" fmla="*/ 79 h 96"/>
                    <a:gd name="T28" fmla="*/ 4 w 52"/>
                    <a:gd name="T29" fmla="*/ 76 h 96"/>
                    <a:gd name="T30" fmla="*/ 4 w 52"/>
                    <a:gd name="T31" fmla="*/ 72 h 96"/>
                    <a:gd name="T32" fmla="*/ 2 w 52"/>
                    <a:gd name="T33" fmla="*/ 66 h 96"/>
                    <a:gd name="T34" fmla="*/ 2 w 52"/>
                    <a:gd name="T35" fmla="*/ 62 h 96"/>
                    <a:gd name="T36" fmla="*/ 0 w 52"/>
                    <a:gd name="T37" fmla="*/ 59 h 96"/>
                    <a:gd name="T38" fmla="*/ 0 w 52"/>
                    <a:gd name="T39" fmla="*/ 55 h 96"/>
                    <a:gd name="T40" fmla="*/ 0 w 52"/>
                    <a:gd name="T41" fmla="*/ 47 h 96"/>
                    <a:gd name="T42" fmla="*/ 2 w 52"/>
                    <a:gd name="T43" fmla="*/ 42 h 96"/>
                    <a:gd name="T44" fmla="*/ 4 w 52"/>
                    <a:gd name="T45" fmla="*/ 34 h 96"/>
                    <a:gd name="T46" fmla="*/ 5 w 52"/>
                    <a:gd name="T47" fmla="*/ 29 h 96"/>
                    <a:gd name="T48" fmla="*/ 9 w 52"/>
                    <a:gd name="T49" fmla="*/ 21 h 96"/>
                    <a:gd name="T50" fmla="*/ 11 w 52"/>
                    <a:gd name="T51" fmla="*/ 15 h 96"/>
                    <a:gd name="T52" fmla="*/ 14 w 52"/>
                    <a:gd name="T53" fmla="*/ 8 h 96"/>
                    <a:gd name="T54" fmla="*/ 17 w 52"/>
                    <a:gd name="T55" fmla="*/ 2 h 96"/>
                    <a:gd name="T56" fmla="*/ 23 w 52"/>
                    <a:gd name="T57" fmla="*/ 0 h 96"/>
                    <a:gd name="T58" fmla="*/ 30 w 52"/>
                    <a:gd name="T59" fmla="*/ 6 h 96"/>
                    <a:gd name="T60" fmla="*/ 35 w 52"/>
                    <a:gd name="T61" fmla="*/ 14 h 96"/>
                    <a:gd name="T62" fmla="*/ 40 w 52"/>
                    <a:gd name="T63" fmla="*/ 23 h 96"/>
                    <a:gd name="T64" fmla="*/ 43 w 52"/>
                    <a:gd name="T65" fmla="*/ 30 h 96"/>
                    <a:gd name="T66" fmla="*/ 47 w 52"/>
                    <a:gd name="T67" fmla="*/ 38 h 96"/>
                    <a:gd name="T68" fmla="*/ 48 w 52"/>
                    <a:gd name="T69" fmla="*/ 45 h 96"/>
                    <a:gd name="T70" fmla="*/ 50 w 52"/>
                    <a:gd name="T71" fmla="*/ 55 h 96"/>
                    <a:gd name="T72" fmla="*/ 52 w 52"/>
                    <a:gd name="T73" fmla="*/ 62 h 96"/>
                    <a:gd name="T74" fmla="*/ 52 w 52"/>
                    <a:gd name="T75" fmla="*/ 72 h 96"/>
                    <a:gd name="T76" fmla="*/ 50 w 52"/>
                    <a:gd name="T77" fmla="*/ 74 h 9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52" h="96">
                      <a:moveTo>
                        <a:pt x="50" y="74"/>
                      </a:moveTo>
                      <a:lnTo>
                        <a:pt x="48" y="79"/>
                      </a:lnTo>
                      <a:lnTo>
                        <a:pt x="38" y="94"/>
                      </a:lnTo>
                      <a:lnTo>
                        <a:pt x="35" y="94"/>
                      </a:lnTo>
                      <a:lnTo>
                        <a:pt x="31" y="55"/>
                      </a:lnTo>
                      <a:lnTo>
                        <a:pt x="26" y="49"/>
                      </a:lnTo>
                      <a:lnTo>
                        <a:pt x="23" y="44"/>
                      </a:lnTo>
                      <a:lnTo>
                        <a:pt x="28" y="57"/>
                      </a:lnTo>
                      <a:lnTo>
                        <a:pt x="31" y="79"/>
                      </a:lnTo>
                      <a:lnTo>
                        <a:pt x="30" y="94"/>
                      </a:lnTo>
                      <a:lnTo>
                        <a:pt x="28" y="96"/>
                      </a:lnTo>
                      <a:lnTo>
                        <a:pt x="9" y="89"/>
                      </a:lnTo>
                      <a:lnTo>
                        <a:pt x="7" y="85"/>
                      </a:lnTo>
                      <a:lnTo>
                        <a:pt x="5" y="79"/>
                      </a:lnTo>
                      <a:lnTo>
                        <a:pt x="4" y="76"/>
                      </a:lnTo>
                      <a:lnTo>
                        <a:pt x="4" y="72"/>
                      </a:lnTo>
                      <a:lnTo>
                        <a:pt x="2" y="66"/>
                      </a:lnTo>
                      <a:lnTo>
                        <a:pt x="2" y="62"/>
                      </a:lnTo>
                      <a:lnTo>
                        <a:pt x="0" y="59"/>
                      </a:lnTo>
                      <a:lnTo>
                        <a:pt x="0" y="55"/>
                      </a:lnTo>
                      <a:lnTo>
                        <a:pt x="0" y="47"/>
                      </a:lnTo>
                      <a:lnTo>
                        <a:pt x="2" y="42"/>
                      </a:lnTo>
                      <a:lnTo>
                        <a:pt x="4" y="34"/>
                      </a:lnTo>
                      <a:lnTo>
                        <a:pt x="5" y="29"/>
                      </a:lnTo>
                      <a:lnTo>
                        <a:pt x="9" y="21"/>
                      </a:lnTo>
                      <a:lnTo>
                        <a:pt x="11" y="15"/>
                      </a:lnTo>
                      <a:lnTo>
                        <a:pt x="14" y="8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30" y="6"/>
                      </a:lnTo>
                      <a:lnTo>
                        <a:pt x="35" y="14"/>
                      </a:lnTo>
                      <a:lnTo>
                        <a:pt x="40" y="23"/>
                      </a:lnTo>
                      <a:lnTo>
                        <a:pt x="43" y="30"/>
                      </a:lnTo>
                      <a:lnTo>
                        <a:pt x="47" y="38"/>
                      </a:lnTo>
                      <a:lnTo>
                        <a:pt x="48" y="45"/>
                      </a:lnTo>
                      <a:lnTo>
                        <a:pt x="50" y="55"/>
                      </a:lnTo>
                      <a:lnTo>
                        <a:pt x="52" y="62"/>
                      </a:lnTo>
                      <a:lnTo>
                        <a:pt x="52" y="72"/>
                      </a:lnTo>
                      <a:lnTo>
                        <a:pt x="50" y="74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4" name="Freeform 5905"/>
                <p:cNvSpPr>
                  <a:spLocks/>
                </p:cNvSpPr>
                <p:nvPr/>
              </p:nvSpPr>
              <p:spPr bwMode="auto">
                <a:xfrm>
                  <a:off x="2212" y="2137"/>
                  <a:ext cx="67" cy="58"/>
                </a:xfrm>
                <a:custGeom>
                  <a:avLst/>
                  <a:gdLst>
                    <a:gd name="T0" fmla="*/ 67 w 67"/>
                    <a:gd name="T1" fmla="*/ 13 h 58"/>
                    <a:gd name="T2" fmla="*/ 67 w 67"/>
                    <a:gd name="T3" fmla="*/ 19 h 58"/>
                    <a:gd name="T4" fmla="*/ 65 w 67"/>
                    <a:gd name="T5" fmla="*/ 23 h 58"/>
                    <a:gd name="T6" fmla="*/ 64 w 67"/>
                    <a:gd name="T7" fmla="*/ 28 h 58"/>
                    <a:gd name="T8" fmla="*/ 62 w 67"/>
                    <a:gd name="T9" fmla="*/ 32 h 58"/>
                    <a:gd name="T10" fmla="*/ 60 w 67"/>
                    <a:gd name="T11" fmla="*/ 38 h 58"/>
                    <a:gd name="T12" fmla="*/ 57 w 67"/>
                    <a:gd name="T13" fmla="*/ 42 h 58"/>
                    <a:gd name="T14" fmla="*/ 53 w 67"/>
                    <a:gd name="T15" fmla="*/ 45 h 58"/>
                    <a:gd name="T16" fmla="*/ 48 w 67"/>
                    <a:gd name="T17" fmla="*/ 49 h 58"/>
                    <a:gd name="T18" fmla="*/ 27 w 67"/>
                    <a:gd name="T19" fmla="*/ 58 h 58"/>
                    <a:gd name="T20" fmla="*/ 21 w 67"/>
                    <a:gd name="T21" fmla="*/ 57 h 58"/>
                    <a:gd name="T22" fmla="*/ 2 w 67"/>
                    <a:gd name="T23" fmla="*/ 47 h 58"/>
                    <a:gd name="T24" fmla="*/ 0 w 67"/>
                    <a:gd name="T25" fmla="*/ 28 h 58"/>
                    <a:gd name="T26" fmla="*/ 10 w 67"/>
                    <a:gd name="T27" fmla="*/ 10 h 58"/>
                    <a:gd name="T28" fmla="*/ 17 w 67"/>
                    <a:gd name="T29" fmla="*/ 8 h 58"/>
                    <a:gd name="T30" fmla="*/ 39 w 67"/>
                    <a:gd name="T31" fmla="*/ 8 h 58"/>
                    <a:gd name="T32" fmla="*/ 45 w 67"/>
                    <a:gd name="T33" fmla="*/ 8 h 58"/>
                    <a:gd name="T34" fmla="*/ 50 w 67"/>
                    <a:gd name="T35" fmla="*/ 2 h 58"/>
                    <a:gd name="T36" fmla="*/ 55 w 67"/>
                    <a:gd name="T37" fmla="*/ 0 h 58"/>
                    <a:gd name="T38" fmla="*/ 60 w 67"/>
                    <a:gd name="T39" fmla="*/ 0 h 58"/>
                    <a:gd name="T40" fmla="*/ 41 w 67"/>
                    <a:gd name="T41" fmla="*/ 23 h 58"/>
                    <a:gd name="T42" fmla="*/ 34 w 67"/>
                    <a:gd name="T43" fmla="*/ 26 h 58"/>
                    <a:gd name="T44" fmla="*/ 34 w 67"/>
                    <a:gd name="T45" fmla="*/ 32 h 58"/>
                    <a:gd name="T46" fmla="*/ 43 w 67"/>
                    <a:gd name="T47" fmla="*/ 25 h 58"/>
                    <a:gd name="T48" fmla="*/ 67 w 67"/>
                    <a:gd name="T49" fmla="*/ 4 h 58"/>
                    <a:gd name="T50" fmla="*/ 67 w 67"/>
                    <a:gd name="T51" fmla="*/ 13 h 5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67" h="58">
                      <a:moveTo>
                        <a:pt x="67" y="13"/>
                      </a:moveTo>
                      <a:lnTo>
                        <a:pt x="67" y="19"/>
                      </a:lnTo>
                      <a:lnTo>
                        <a:pt x="65" y="23"/>
                      </a:lnTo>
                      <a:lnTo>
                        <a:pt x="64" y="28"/>
                      </a:lnTo>
                      <a:lnTo>
                        <a:pt x="62" y="32"/>
                      </a:lnTo>
                      <a:lnTo>
                        <a:pt x="60" y="38"/>
                      </a:lnTo>
                      <a:lnTo>
                        <a:pt x="57" y="42"/>
                      </a:lnTo>
                      <a:lnTo>
                        <a:pt x="53" y="45"/>
                      </a:lnTo>
                      <a:lnTo>
                        <a:pt x="48" y="49"/>
                      </a:lnTo>
                      <a:lnTo>
                        <a:pt x="27" y="58"/>
                      </a:lnTo>
                      <a:lnTo>
                        <a:pt x="21" y="57"/>
                      </a:lnTo>
                      <a:lnTo>
                        <a:pt x="2" y="47"/>
                      </a:lnTo>
                      <a:lnTo>
                        <a:pt x="0" y="28"/>
                      </a:lnTo>
                      <a:lnTo>
                        <a:pt x="10" y="10"/>
                      </a:lnTo>
                      <a:lnTo>
                        <a:pt x="17" y="8"/>
                      </a:lnTo>
                      <a:lnTo>
                        <a:pt x="39" y="8"/>
                      </a:lnTo>
                      <a:lnTo>
                        <a:pt x="45" y="8"/>
                      </a:lnTo>
                      <a:lnTo>
                        <a:pt x="50" y="2"/>
                      </a:lnTo>
                      <a:lnTo>
                        <a:pt x="55" y="0"/>
                      </a:lnTo>
                      <a:lnTo>
                        <a:pt x="60" y="0"/>
                      </a:lnTo>
                      <a:lnTo>
                        <a:pt x="41" y="23"/>
                      </a:lnTo>
                      <a:lnTo>
                        <a:pt x="34" y="26"/>
                      </a:lnTo>
                      <a:lnTo>
                        <a:pt x="34" y="32"/>
                      </a:lnTo>
                      <a:lnTo>
                        <a:pt x="43" y="25"/>
                      </a:lnTo>
                      <a:lnTo>
                        <a:pt x="67" y="4"/>
                      </a:lnTo>
                      <a:lnTo>
                        <a:pt x="67" y="13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5" name="Freeform 5906"/>
                <p:cNvSpPr>
                  <a:spLocks/>
                </p:cNvSpPr>
                <p:nvPr/>
              </p:nvSpPr>
              <p:spPr bwMode="auto">
                <a:xfrm>
                  <a:off x="2270" y="2088"/>
                  <a:ext cx="7" cy="10"/>
                </a:xfrm>
                <a:custGeom>
                  <a:avLst/>
                  <a:gdLst>
                    <a:gd name="T0" fmla="*/ 7 w 7"/>
                    <a:gd name="T1" fmla="*/ 10 h 10"/>
                    <a:gd name="T2" fmla="*/ 0 w 7"/>
                    <a:gd name="T3" fmla="*/ 6 h 10"/>
                    <a:gd name="T4" fmla="*/ 2 w 7"/>
                    <a:gd name="T5" fmla="*/ 0 h 10"/>
                    <a:gd name="T6" fmla="*/ 7 w 7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0">
                      <a:moveTo>
                        <a:pt x="7" y="10"/>
                      </a:move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6" name="Freeform 5907"/>
                <p:cNvSpPr>
                  <a:spLocks/>
                </p:cNvSpPr>
                <p:nvPr/>
              </p:nvSpPr>
              <p:spPr bwMode="auto">
                <a:xfrm>
                  <a:off x="2200" y="2032"/>
                  <a:ext cx="64" cy="75"/>
                </a:xfrm>
                <a:custGeom>
                  <a:avLst/>
                  <a:gdLst>
                    <a:gd name="T0" fmla="*/ 62 w 64"/>
                    <a:gd name="T1" fmla="*/ 58 h 75"/>
                    <a:gd name="T2" fmla="*/ 57 w 64"/>
                    <a:gd name="T3" fmla="*/ 56 h 75"/>
                    <a:gd name="T4" fmla="*/ 51 w 64"/>
                    <a:gd name="T5" fmla="*/ 53 h 75"/>
                    <a:gd name="T6" fmla="*/ 46 w 64"/>
                    <a:gd name="T7" fmla="*/ 49 h 75"/>
                    <a:gd name="T8" fmla="*/ 41 w 64"/>
                    <a:gd name="T9" fmla="*/ 45 h 75"/>
                    <a:gd name="T10" fmla="*/ 36 w 64"/>
                    <a:gd name="T11" fmla="*/ 41 h 75"/>
                    <a:gd name="T12" fmla="*/ 31 w 64"/>
                    <a:gd name="T13" fmla="*/ 36 h 75"/>
                    <a:gd name="T14" fmla="*/ 26 w 64"/>
                    <a:gd name="T15" fmla="*/ 32 h 75"/>
                    <a:gd name="T16" fmla="*/ 22 w 64"/>
                    <a:gd name="T17" fmla="*/ 26 h 75"/>
                    <a:gd name="T18" fmla="*/ 19 w 64"/>
                    <a:gd name="T19" fmla="*/ 21 h 75"/>
                    <a:gd name="T20" fmla="*/ 14 w 64"/>
                    <a:gd name="T21" fmla="*/ 17 h 75"/>
                    <a:gd name="T22" fmla="*/ 15 w 64"/>
                    <a:gd name="T23" fmla="*/ 21 h 75"/>
                    <a:gd name="T24" fmla="*/ 19 w 64"/>
                    <a:gd name="T25" fmla="*/ 26 h 75"/>
                    <a:gd name="T26" fmla="*/ 22 w 64"/>
                    <a:gd name="T27" fmla="*/ 32 h 75"/>
                    <a:gd name="T28" fmla="*/ 26 w 64"/>
                    <a:gd name="T29" fmla="*/ 36 h 75"/>
                    <a:gd name="T30" fmla="*/ 29 w 64"/>
                    <a:gd name="T31" fmla="*/ 39 h 75"/>
                    <a:gd name="T32" fmla="*/ 33 w 64"/>
                    <a:gd name="T33" fmla="*/ 45 h 75"/>
                    <a:gd name="T34" fmla="*/ 38 w 64"/>
                    <a:gd name="T35" fmla="*/ 47 h 75"/>
                    <a:gd name="T36" fmla="*/ 43 w 64"/>
                    <a:gd name="T37" fmla="*/ 51 h 75"/>
                    <a:gd name="T38" fmla="*/ 48 w 64"/>
                    <a:gd name="T39" fmla="*/ 54 h 75"/>
                    <a:gd name="T40" fmla="*/ 53 w 64"/>
                    <a:gd name="T41" fmla="*/ 60 h 75"/>
                    <a:gd name="T42" fmla="*/ 62 w 64"/>
                    <a:gd name="T43" fmla="*/ 62 h 75"/>
                    <a:gd name="T44" fmla="*/ 57 w 64"/>
                    <a:gd name="T45" fmla="*/ 71 h 75"/>
                    <a:gd name="T46" fmla="*/ 51 w 64"/>
                    <a:gd name="T47" fmla="*/ 71 h 75"/>
                    <a:gd name="T48" fmla="*/ 48 w 64"/>
                    <a:gd name="T49" fmla="*/ 75 h 75"/>
                    <a:gd name="T50" fmla="*/ 20 w 64"/>
                    <a:gd name="T51" fmla="*/ 73 h 75"/>
                    <a:gd name="T52" fmla="*/ 14 w 64"/>
                    <a:gd name="T53" fmla="*/ 69 h 75"/>
                    <a:gd name="T54" fmla="*/ 10 w 64"/>
                    <a:gd name="T55" fmla="*/ 62 h 75"/>
                    <a:gd name="T56" fmla="*/ 7 w 64"/>
                    <a:gd name="T57" fmla="*/ 51 h 75"/>
                    <a:gd name="T58" fmla="*/ 3 w 64"/>
                    <a:gd name="T59" fmla="*/ 43 h 75"/>
                    <a:gd name="T60" fmla="*/ 2 w 64"/>
                    <a:gd name="T61" fmla="*/ 37 h 75"/>
                    <a:gd name="T62" fmla="*/ 2 w 64"/>
                    <a:gd name="T63" fmla="*/ 30 h 75"/>
                    <a:gd name="T64" fmla="*/ 0 w 64"/>
                    <a:gd name="T65" fmla="*/ 24 h 75"/>
                    <a:gd name="T66" fmla="*/ 0 w 64"/>
                    <a:gd name="T67" fmla="*/ 19 h 75"/>
                    <a:gd name="T68" fmla="*/ 2 w 64"/>
                    <a:gd name="T69" fmla="*/ 13 h 75"/>
                    <a:gd name="T70" fmla="*/ 3 w 64"/>
                    <a:gd name="T71" fmla="*/ 6 h 75"/>
                    <a:gd name="T72" fmla="*/ 7 w 64"/>
                    <a:gd name="T73" fmla="*/ 0 h 75"/>
                    <a:gd name="T74" fmla="*/ 20 w 64"/>
                    <a:gd name="T75" fmla="*/ 0 h 75"/>
                    <a:gd name="T76" fmla="*/ 34 w 64"/>
                    <a:gd name="T77" fmla="*/ 11 h 75"/>
                    <a:gd name="T78" fmla="*/ 45 w 64"/>
                    <a:gd name="T79" fmla="*/ 22 h 75"/>
                    <a:gd name="T80" fmla="*/ 50 w 64"/>
                    <a:gd name="T81" fmla="*/ 26 h 75"/>
                    <a:gd name="T82" fmla="*/ 53 w 64"/>
                    <a:gd name="T83" fmla="*/ 30 h 75"/>
                    <a:gd name="T84" fmla="*/ 57 w 64"/>
                    <a:gd name="T85" fmla="*/ 34 h 75"/>
                    <a:gd name="T86" fmla="*/ 58 w 64"/>
                    <a:gd name="T87" fmla="*/ 37 h 75"/>
                    <a:gd name="T88" fmla="*/ 60 w 64"/>
                    <a:gd name="T89" fmla="*/ 43 h 75"/>
                    <a:gd name="T90" fmla="*/ 62 w 64"/>
                    <a:gd name="T91" fmla="*/ 47 h 75"/>
                    <a:gd name="T92" fmla="*/ 62 w 64"/>
                    <a:gd name="T93" fmla="*/ 53 h 75"/>
                    <a:gd name="T94" fmla="*/ 64 w 64"/>
                    <a:gd name="T95" fmla="*/ 56 h 75"/>
                    <a:gd name="T96" fmla="*/ 62 w 64"/>
                    <a:gd name="T97" fmla="*/ 58 h 7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64" h="75">
                      <a:moveTo>
                        <a:pt x="62" y="58"/>
                      </a:moveTo>
                      <a:lnTo>
                        <a:pt x="57" y="56"/>
                      </a:lnTo>
                      <a:lnTo>
                        <a:pt x="51" y="53"/>
                      </a:lnTo>
                      <a:lnTo>
                        <a:pt x="46" y="49"/>
                      </a:lnTo>
                      <a:lnTo>
                        <a:pt x="41" y="45"/>
                      </a:lnTo>
                      <a:lnTo>
                        <a:pt x="36" y="41"/>
                      </a:lnTo>
                      <a:lnTo>
                        <a:pt x="31" y="36"/>
                      </a:lnTo>
                      <a:lnTo>
                        <a:pt x="26" y="32"/>
                      </a:lnTo>
                      <a:lnTo>
                        <a:pt x="22" y="26"/>
                      </a:lnTo>
                      <a:lnTo>
                        <a:pt x="19" y="21"/>
                      </a:lnTo>
                      <a:lnTo>
                        <a:pt x="14" y="17"/>
                      </a:lnTo>
                      <a:lnTo>
                        <a:pt x="15" y="21"/>
                      </a:lnTo>
                      <a:lnTo>
                        <a:pt x="19" y="26"/>
                      </a:lnTo>
                      <a:lnTo>
                        <a:pt x="22" y="32"/>
                      </a:lnTo>
                      <a:lnTo>
                        <a:pt x="26" y="36"/>
                      </a:lnTo>
                      <a:lnTo>
                        <a:pt x="29" y="39"/>
                      </a:lnTo>
                      <a:lnTo>
                        <a:pt x="33" y="45"/>
                      </a:lnTo>
                      <a:lnTo>
                        <a:pt x="38" y="47"/>
                      </a:lnTo>
                      <a:lnTo>
                        <a:pt x="43" y="51"/>
                      </a:lnTo>
                      <a:lnTo>
                        <a:pt x="48" y="54"/>
                      </a:lnTo>
                      <a:lnTo>
                        <a:pt x="53" y="60"/>
                      </a:lnTo>
                      <a:lnTo>
                        <a:pt x="62" y="62"/>
                      </a:lnTo>
                      <a:lnTo>
                        <a:pt x="57" y="71"/>
                      </a:lnTo>
                      <a:lnTo>
                        <a:pt x="51" y="71"/>
                      </a:lnTo>
                      <a:lnTo>
                        <a:pt x="48" y="75"/>
                      </a:lnTo>
                      <a:lnTo>
                        <a:pt x="20" y="73"/>
                      </a:lnTo>
                      <a:lnTo>
                        <a:pt x="14" y="69"/>
                      </a:lnTo>
                      <a:lnTo>
                        <a:pt x="10" y="62"/>
                      </a:lnTo>
                      <a:lnTo>
                        <a:pt x="7" y="51"/>
                      </a:lnTo>
                      <a:lnTo>
                        <a:pt x="3" y="43"/>
                      </a:lnTo>
                      <a:lnTo>
                        <a:pt x="2" y="37"/>
                      </a:lnTo>
                      <a:lnTo>
                        <a:pt x="2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3"/>
                      </a:lnTo>
                      <a:lnTo>
                        <a:pt x="3" y="6"/>
                      </a:lnTo>
                      <a:lnTo>
                        <a:pt x="7" y="0"/>
                      </a:lnTo>
                      <a:lnTo>
                        <a:pt x="20" y="0"/>
                      </a:lnTo>
                      <a:lnTo>
                        <a:pt x="34" y="11"/>
                      </a:lnTo>
                      <a:lnTo>
                        <a:pt x="45" y="22"/>
                      </a:lnTo>
                      <a:lnTo>
                        <a:pt x="50" y="26"/>
                      </a:lnTo>
                      <a:lnTo>
                        <a:pt x="53" y="30"/>
                      </a:lnTo>
                      <a:lnTo>
                        <a:pt x="57" y="34"/>
                      </a:lnTo>
                      <a:lnTo>
                        <a:pt x="58" y="37"/>
                      </a:lnTo>
                      <a:lnTo>
                        <a:pt x="60" y="43"/>
                      </a:lnTo>
                      <a:lnTo>
                        <a:pt x="62" y="47"/>
                      </a:lnTo>
                      <a:lnTo>
                        <a:pt x="62" y="53"/>
                      </a:lnTo>
                      <a:lnTo>
                        <a:pt x="64" y="56"/>
                      </a:lnTo>
                      <a:lnTo>
                        <a:pt x="62" y="58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7" name="Freeform 5908"/>
                <p:cNvSpPr>
                  <a:spLocks/>
                </p:cNvSpPr>
                <p:nvPr/>
              </p:nvSpPr>
              <p:spPr bwMode="auto">
                <a:xfrm>
                  <a:off x="2148" y="2182"/>
                  <a:ext cx="64" cy="134"/>
                </a:xfrm>
                <a:custGeom>
                  <a:avLst/>
                  <a:gdLst>
                    <a:gd name="T0" fmla="*/ 64 w 64"/>
                    <a:gd name="T1" fmla="*/ 109 h 134"/>
                    <a:gd name="T2" fmla="*/ 62 w 64"/>
                    <a:gd name="T3" fmla="*/ 115 h 134"/>
                    <a:gd name="T4" fmla="*/ 57 w 64"/>
                    <a:gd name="T5" fmla="*/ 124 h 134"/>
                    <a:gd name="T6" fmla="*/ 54 w 64"/>
                    <a:gd name="T7" fmla="*/ 128 h 134"/>
                    <a:gd name="T8" fmla="*/ 48 w 64"/>
                    <a:gd name="T9" fmla="*/ 132 h 134"/>
                    <a:gd name="T10" fmla="*/ 43 w 64"/>
                    <a:gd name="T11" fmla="*/ 134 h 134"/>
                    <a:gd name="T12" fmla="*/ 40 w 64"/>
                    <a:gd name="T13" fmla="*/ 121 h 134"/>
                    <a:gd name="T14" fmla="*/ 36 w 64"/>
                    <a:gd name="T15" fmla="*/ 109 h 134"/>
                    <a:gd name="T16" fmla="*/ 35 w 64"/>
                    <a:gd name="T17" fmla="*/ 98 h 134"/>
                    <a:gd name="T18" fmla="*/ 33 w 64"/>
                    <a:gd name="T19" fmla="*/ 85 h 134"/>
                    <a:gd name="T20" fmla="*/ 33 w 64"/>
                    <a:gd name="T21" fmla="*/ 74 h 134"/>
                    <a:gd name="T22" fmla="*/ 31 w 64"/>
                    <a:gd name="T23" fmla="*/ 60 h 134"/>
                    <a:gd name="T24" fmla="*/ 31 w 64"/>
                    <a:gd name="T25" fmla="*/ 49 h 134"/>
                    <a:gd name="T26" fmla="*/ 29 w 64"/>
                    <a:gd name="T27" fmla="*/ 36 h 134"/>
                    <a:gd name="T28" fmla="*/ 26 w 64"/>
                    <a:gd name="T29" fmla="*/ 36 h 134"/>
                    <a:gd name="T30" fmla="*/ 26 w 64"/>
                    <a:gd name="T31" fmla="*/ 55 h 134"/>
                    <a:gd name="T32" fmla="*/ 26 w 64"/>
                    <a:gd name="T33" fmla="*/ 66 h 134"/>
                    <a:gd name="T34" fmla="*/ 28 w 64"/>
                    <a:gd name="T35" fmla="*/ 75 h 134"/>
                    <a:gd name="T36" fmla="*/ 28 w 64"/>
                    <a:gd name="T37" fmla="*/ 85 h 134"/>
                    <a:gd name="T38" fmla="*/ 29 w 64"/>
                    <a:gd name="T39" fmla="*/ 94 h 134"/>
                    <a:gd name="T40" fmla="*/ 29 w 64"/>
                    <a:gd name="T41" fmla="*/ 104 h 134"/>
                    <a:gd name="T42" fmla="*/ 31 w 64"/>
                    <a:gd name="T43" fmla="*/ 113 h 134"/>
                    <a:gd name="T44" fmla="*/ 35 w 64"/>
                    <a:gd name="T45" fmla="*/ 122 h 134"/>
                    <a:gd name="T46" fmla="*/ 36 w 64"/>
                    <a:gd name="T47" fmla="*/ 132 h 134"/>
                    <a:gd name="T48" fmla="*/ 16 w 64"/>
                    <a:gd name="T49" fmla="*/ 119 h 134"/>
                    <a:gd name="T50" fmla="*/ 12 w 64"/>
                    <a:gd name="T51" fmla="*/ 109 h 134"/>
                    <a:gd name="T52" fmla="*/ 7 w 64"/>
                    <a:gd name="T53" fmla="*/ 104 h 134"/>
                    <a:gd name="T54" fmla="*/ 5 w 64"/>
                    <a:gd name="T55" fmla="*/ 100 h 134"/>
                    <a:gd name="T56" fmla="*/ 4 w 64"/>
                    <a:gd name="T57" fmla="*/ 94 h 134"/>
                    <a:gd name="T58" fmla="*/ 4 w 64"/>
                    <a:gd name="T59" fmla="*/ 89 h 134"/>
                    <a:gd name="T60" fmla="*/ 2 w 64"/>
                    <a:gd name="T61" fmla="*/ 85 h 134"/>
                    <a:gd name="T62" fmla="*/ 2 w 64"/>
                    <a:gd name="T63" fmla="*/ 79 h 134"/>
                    <a:gd name="T64" fmla="*/ 0 w 64"/>
                    <a:gd name="T65" fmla="*/ 74 h 134"/>
                    <a:gd name="T66" fmla="*/ 0 w 64"/>
                    <a:gd name="T67" fmla="*/ 70 h 134"/>
                    <a:gd name="T68" fmla="*/ 0 w 64"/>
                    <a:gd name="T69" fmla="*/ 64 h 134"/>
                    <a:gd name="T70" fmla="*/ 14 w 64"/>
                    <a:gd name="T71" fmla="*/ 0 h 134"/>
                    <a:gd name="T72" fmla="*/ 21 w 64"/>
                    <a:gd name="T73" fmla="*/ 8 h 134"/>
                    <a:gd name="T74" fmla="*/ 28 w 64"/>
                    <a:gd name="T75" fmla="*/ 15 h 134"/>
                    <a:gd name="T76" fmla="*/ 35 w 64"/>
                    <a:gd name="T77" fmla="*/ 25 h 134"/>
                    <a:gd name="T78" fmla="*/ 40 w 64"/>
                    <a:gd name="T79" fmla="*/ 34 h 134"/>
                    <a:gd name="T80" fmla="*/ 45 w 64"/>
                    <a:gd name="T81" fmla="*/ 42 h 134"/>
                    <a:gd name="T82" fmla="*/ 50 w 64"/>
                    <a:gd name="T83" fmla="*/ 51 h 134"/>
                    <a:gd name="T84" fmla="*/ 55 w 64"/>
                    <a:gd name="T85" fmla="*/ 60 h 134"/>
                    <a:gd name="T86" fmla="*/ 59 w 64"/>
                    <a:gd name="T87" fmla="*/ 70 h 134"/>
                    <a:gd name="T88" fmla="*/ 64 w 64"/>
                    <a:gd name="T89" fmla="*/ 109 h 13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64" h="134">
                      <a:moveTo>
                        <a:pt x="64" y="109"/>
                      </a:moveTo>
                      <a:lnTo>
                        <a:pt x="62" y="115"/>
                      </a:lnTo>
                      <a:lnTo>
                        <a:pt x="57" y="124"/>
                      </a:lnTo>
                      <a:lnTo>
                        <a:pt x="54" y="128"/>
                      </a:lnTo>
                      <a:lnTo>
                        <a:pt x="48" y="132"/>
                      </a:lnTo>
                      <a:lnTo>
                        <a:pt x="43" y="134"/>
                      </a:lnTo>
                      <a:lnTo>
                        <a:pt x="40" y="121"/>
                      </a:lnTo>
                      <a:lnTo>
                        <a:pt x="36" y="109"/>
                      </a:lnTo>
                      <a:lnTo>
                        <a:pt x="35" y="98"/>
                      </a:lnTo>
                      <a:lnTo>
                        <a:pt x="33" y="85"/>
                      </a:lnTo>
                      <a:lnTo>
                        <a:pt x="33" y="74"/>
                      </a:lnTo>
                      <a:lnTo>
                        <a:pt x="31" y="60"/>
                      </a:lnTo>
                      <a:lnTo>
                        <a:pt x="31" y="49"/>
                      </a:lnTo>
                      <a:lnTo>
                        <a:pt x="29" y="36"/>
                      </a:lnTo>
                      <a:lnTo>
                        <a:pt x="26" y="36"/>
                      </a:lnTo>
                      <a:lnTo>
                        <a:pt x="26" y="55"/>
                      </a:lnTo>
                      <a:lnTo>
                        <a:pt x="26" y="66"/>
                      </a:lnTo>
                      <a:lnTo>
                        <a:pt x="28" y="75"/>
                      </a:lnTo>
                      <a:lnTo>
                        <a:pt x="28" y="85"/>
                      </a:lnTo>
                      <a:lnTo>
                        <a:pt x="29" y="94"/>
                      </a:lnTo>
                      <a:lnTo>
                        <a:pt x="29" y="104"/>
                      </a:lnTo>
                      <a:lnTo>
                        <a:pt x="31" y="113"/>
                      </a:lnTo>
                      <a:lnTo>
                        <a:pt x="35" y="122"/>
                      </a:lnTo>
                      <a:lnTo>
                        <a:pt x="36" y="132"/>
                      </a:lnTo>
                      <a:lnTo>
                        <a:pt x="16" y="119"/>
                      </a:lnTo>
                      <a:lnTo>
                        <a:pt x="12" y="109"/>
                      </a:lnTo>
                      <a:lnTo>
                        <a:pt x="7" y="104"/>
                      </a:lnTo>
                      <a:lnTo>
                        <a:pt x="5" y="100"/>
                      </a:lnTo>
                      <a:lnTo>
                        <a:pt x="4" y="94"/>
                      </a:lnTo>
                      <a:lnTo>
                        <a:pt x="4" y="89"/>
                      </a:lnTo>
                      <a:lnTo>
                        <a:pt x="2" y="85"/>
                      </a:lnTo>
                      <a:lnTo>
                        <a:pt x="2" y="79"/>
                      </a:lnTo>
                      <a:lnTo>
                        <a:pt x="0" y="74"/>
                      </a:lnTo>
                      <a:lnTo>
                        <a:pt x="0" y="70"/>
                      </a:lnTo>
                      <a:lnTo>
                        <a:pt x="0" y="64"/>
                      </a:lnTo>
                      <a:lnTo>
                        <a:pt x="14" y="0"/>
                      </a:lnTo>
                      <a:lnTo>
                        <a:pt x="21" y="8"/>
                      </a:lnTo>
                      <a:lnTo>
                        <a:pt x="28" y="15"/>
                      </a:lnTo>
                      <a:lnTo>
                        <a:pt x="35" y="25"/>
                      </a:lnTo>
                      <a:lnTo>
                        <a:pt x="40" y="34"/>
                      </a:lnTo>
                      <a:lnTo>
                        <a:pt x="45" y="42"/>
                      </a:lnTo>
                      <a:lnTo>
                        <a:pt x="50" y="51"/>
                      </a:lnTo>
                      <a:lnTo>
                        <a:pt x="55" y="60"/>
                      </a:lnTo>
                      <a:lnTo>
                        <a:pt x="59" y="70"/>
                      </a:lnTo>
                      <a:lnTo>
                        <a:pt x="64" y="109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8" name="Freeform 5909"/>
                <p:cNvSpPr>
                  <a:spLocks/>
                </p:cNvSpPr>
                <p:nvPr/>
              </p:nvSpPr>
              <p:spPr bwMode="auto">
                <a:xfrm>
                  <a:off x="2095" y="2351"/>
                  <a:ext cx="89" cy="76"/>
                </a:xfrm>
                <a:custGeom>
                  <a:avLst/>
                  <a:gdLst>
                    <a:gd name="T0" fmla="*/ 89 w 89"/>
                    <a:gd name="T1" fmla="*/ 53 h 76"/>
                    <a:gd name="T2" fmla="*/ 79 w 89"/>
                    <a:gd name="T3" fmla="*/ 72 h 76"/>
                    <a:gd name="T4" fmla="*/ 74 w 89"/>
                    <a:gd name="T5" fmla="*/ 74 h 76"/>
                    <a:gd name="T6" fmla="*/ 58 w 89"/>
                    <a:gd name="T7" fmla="*/ 76 h 76"/>
                    <a:gd name="T8" fmla="*/ 31 w 89"/>
                    <a:gd name="T9" fmla="*/ 62 h 76"/>
                    <a:gd name="T10" fmla="*/ 15 w 89"/>
                    <a:gd name="T11" fmla="*/ 46 h 76"/>
                    <a:gd name="T12" fmla="*/ 3 w 89"/>
                    <a:gd name="T13" fmla="*/ 17 h 76"/>
                    <a:gd name="T14" fmla="*/ 2 w 89"/>
                    <a:gd name="T15" fmla="*/ 14 h 76"/>
                    <a:gd name="T16" fmla="*/ 0 w 89"/>
                    <a:gd name="T17" fmla="*/ 8 h 76"/>
                    <a:gd name="T18" fmla="*/ 5 w 89"/>
                    <a:gd name="T19" fmla="*/ 0 h 76"/>
                    <a:gd name="T20" fmla="*/ 31 w 89"/>
                    <a:gd name="T21" fmla="*/ 0 h 76"/>
                    <a:gd name="T22" fmla="*/ 43 w 89"/>
                    <a:gd name="T23" fmla="*/ 6 h 76"/>
                    <a:gd name="T24" fmla="*/ 57 w 89"/>
                    <a:gd name="T25" fmla="*/ 12 h 76"/>
                    <a:gd name="T26" fmla="*/ 60 w 89"/>
                    <a:gd name="T27" fmla="*/ 12 h 76"/>
                    <a:gd name="T28" fmla="*/ 65 w 89"/>
                    <a:gd name="T29" fmla="*/ 17 h 76"/>
                    <a:gd name="T30" fmla="*/ 69 w 89"/>
                    <a:gd name="T31" fmla="*/ 17 h 76"/>
                    <a:gd name="T32" fmla="*/ 84 w 89"/>
                    <a:gd name="T33" fmla="*/ 36 h 76"/>
                    <a:gd name="T34" fmla="*/ 58 w 89"/>
                    <a:gd name="T35" fmla="*/ 29 h 76"/>
                    <a:gd name="T36" fmla="*/ 29 w 89"/>
                    <a:gd name="T37" fmla="*/ 29 h 76"/>
                    <a:gd name="T38" fmla="*/ 31 w 89"/>
                    <a:gd name="T39" fmla="*/ 34 h 76"/>
                    <a:gd name="T40" fmla="*/ 32 w 89"/>
                    <a:gd name="T41" fmla="*/ 32 h 76"/>
                    <a:gd name="T42" fmla="*/ 57 w 89"/>
                    <a:gd name="T43" fmla="*/ 34 h 76"/>
                    <a:gd name="T44" fmla="*/ 89 w 89"/>
                    <a:gd name="T45" fmla="*/ 46 h 76"/>
                    <a:gd name="T46" fmla="*/ 89 w 89"/>
                    <a:gd name="T47" fmla="*/ 53 h 7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89" h="76">
                      <a:moveTo>
                        <a:pt x="89" y="53"/>
                      </a:moveTo>
                      <a:lnTo>
                        <a:pt x="79" y="72"/>
                      </a:lnTo>
                      <a:lnTo>
                        <a:pt x="74" y="74"/>
                      </a:lnTo>
                      <a:lnTo>
                        <a:pt x="58" y="76"/>
                      </a:lnTo>
                      <a:lnTo>
                        <a:pt x="31" y="62"/>
                      </a:lnTo>
                      <a:lnTo>
                        <a:pt x="15" y="46"/>
                      </a:lnTo>
                      <a:lnTo>
                        <a:pt x="3" y="17"/>
                      </a:lnTo>
                      <a:lnTo>
                        <a:pt x="2" y="14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31" y="0"/>
                      </a:lnTo>
                      <a:lnTo>
                        <a:pt x="43" y="6"/>
                      </a:lnTo>
                      <a:lnTo>
                        <a:pt x="57" y="12"/>
                      </a:lnTo>
                      <a:lnTo>
                        <a:pt x="60" y="12"/>
                      </a:lnTo>
                      <a:lnTo>
                        <a:pt x="65" y="17"/>
                      </a:lnTo>
                      <a:lnTo>
                        <a:pt x="69" y="17"/>
                      </a:lnTo>
                      <a:lnTo>
                        <a:pt x="84" y="36"/>
                      </a:lnTo>
                      <a:lnTo>
                        <a:pt x="58" y="29"/>
                      </a:lnTo>
                      <a:lnTo>
                        <a:pt x="29" y="29"/>
                      </a:lnTo>
                      <a:lnTo>
                        <a:pt x="31" y="34"/>
                      </a:lnTo>
                      <a:lnTo>
                        <a:pt x="32" y="32"/>
                      </a:lnTo>
                      <a:lnTo>
                        <a:pt x="57" y="34"/>
                      </a:lnTo>
                      <a:lnTo>
                        <a:pt x="89" y="46"/>
                      </a:ln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0079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9" name="Freeform 5910"/>
                <p:cNvSpPr>
                  <a:spLocks/>
                </p:cNvSpPr>
                <p:nvPr/>
              </p:nvSpPr>
              <p:spPr bwMode="auto">
                <a:xfrm>
                  <a:off x="2587" y="1346"/>
                  <a:ext cx="512" cy="1793"/>
                </a:xfrm>
                <a:custGeom>
                  <a:avLst/>
                  <a:gdLst>
                    <a:gd name="T0" fmla="*/ 493 w 512"/>
                    <a:gd name="T1" fmla="*/ 1690 h 1793"/>
                    <a:gd name="T2" fmla="*/ 422 w 512"/>
                    <a:gd name="T3" fmla="*/ 1708 h 1793"/>
                    <a:gd name="T4" fmla="*/ 339 w 512"/>
                    <a:gd name="T5" fmla="*/ 1673 h 1793"/>
                    <a:gd name="T6" fmla="*/ 224 w 512"/>
                    <a:gd name="T7" fmla="*/ 1654 h 1793"/>
                    <a:gd name="T8" fmla="*/ 200 w 512"/>
                    <a:gd name="T9" fmla="*/ 1710 h 1793"/>
                    <a:gd name="T10" fmla="*/ 209 w 512"/>
                    <a:gd name="T11" fmla="*/ 1765 h 1793"/>
                    <a:gd name="T12" fmla="*/ 176 w 512"/>
                    <a:gd name="T13" fmla="*/ 1772 h 1793"/>
                    <a:gd name="T14" fmla="*/ 178 w 512"/>
                    <a:gd name="T15" fmla="*/ 1663 h 1793"/>
                    <a:gd name="T16" fmla="*/ 176 w 512"/>
                    <a:gd name="T17" fmla="*/ 1607 h 1793"/>
                    <a:gd name="T18" fmla="*/ 185 w 512"/>
                    <a:gd name="T19" fmla="*/ 1543 h 1793"/>
                    <a:gd name="T20" fmla="*/ 193 w 512"/>
                    <a:gd name="T21" fmla="*/ 1449 h 1793"/>
                    <a:gd name="T22" fmla="*/ 197 w 512"/>
                    <a:gd name="T23" fmla="*/ 1316 h 1793"/>
                    <a:gd name="T24" fmla="*/ 176 w 512"/>
                    <a:gd name="T25" fmla="*/ 1111 h 1793"/>
                    <a:gd name="T26" fmla="*/ 117 w 512"/>
                    <a:gd name="T27" fmla="*/ 1066 h 1793"/>
                    <a:gd name="T28" fmla="*/ 55 w 512"/>
                    <a:gd name="T29" fmla="*/ 1013 h 1793"/>
                    <a:gd name="T30" fmla="*/ 30 w 512"/>
                    <a:gd name="T31" fmla="*/ 1004 h 1793"/>
                    <a:gd name="T32" fmla="*/ 28 w 512"/>
                    <a:gd name="T33" fmla="*/ 1058 h 1793"/>
                    <a:gd name="T34" fmla="*/ 36 w 512"/>
                    <a:gd name="T35" fmla="*/ 1238 h 1793"/>
                    <a:gd name="T36" fmla="*/ 2 w 512"/>
                    <a:gd name="T37" fmla="*/ 1024 h 1793"/>
                    <a:gd name="T38" fmla="*/ 26 w 512"/>
                    <a:gd name="T39" fmla="*/ 973 h 1793"/>
                    <a:gd name="T40" fmla="*/ 140 w 512"/>
                    <a:gd name="T41" fmla="*/ 1035 h 1793"/>
                    <a:gd name="T42" fmla="*/ 176 w 512"/>
                    <a:gd name="T43" fmla="*/ 1049 h 1793"/>
                    <a:gd name="T44" fmla="*/ 200 w 512"/>
                    <a:gd name="T45" fmla="*/ 1037 h 1793"/>
                    <a:gd name="T46" fmla="*/ 193 w 512"/>
                    <a:gd name="T47" fmla="*/ 947 h 1793"/>
                    <a:gd name="T48" fmla="*/ 205 w 512"/>
                    <a:gd name="T49" fmla="*/ 879 h 1793"/>
                    <a:gd name="T50" fmla="*/ 210 w 512"/>
                    <a:gd name="T51" fmla="*/ 731 h 1793"/>
                    <a:gd name="T52" fmla="*/ 210 w 512"/>
                    <a:gd name="T53" fmla="*/ 584 h 1793"/>
                    <a:gd name="T54" fmla="*/ 164 w 512"/>
                    <a:gd name="T55" fmla="*/ 534 h 1793"/>
                    <a:gd name="T56" fmla="*/ 174 w 512"/>
                    <a:gd name="T57" fmla="*/ 489 h 1793"/>
                    <a:gd name="T58" fmla="*/ 185 w 512"/>
                    <a:gd name="T59" fmla="*/ 455 h 1793"/>
                    <a:gd name="T60" fmla="*/ 185 w 512"/>
                    <a:gd name="T61" fmla="*/ 434 h 1793"/>
                    <a:gd name="T62" fmla="*/ 186 w 512"/>
                    <a:gd name="T63" fmla="*/ 395 h 1793"/>
                    <a:gd name="T64" fmla="*/ 203 w 512"/>
                    <a:gd name="T65" fmla="*/ 355 h 1793"/>
                    <a:gd name="T66" fmla="*/ 221 w 512"/>
                    <a:gd name="T67" fmla="*/ 393 h 1793"/>
                    <a:gd name="T68" fmla="*/ 231 w 512"/>
                    <a:gd name="T69" fmla="*/ 440 h 1793"/>
                    <a:gd name="T70" fmla="*/ 238 w 512"/>
                    <a:gd name="T71" fmla="*/ 485 h 1793"/>
                    <a:gd name="T72" fmla="*/ 226 w 512"/>
                    <a:gd name="T73" fmla="*/ 500 h 1793"/>
                    <a:gd name="T74" fmla="*/ 269 w 512"/>
                    <a:gd name="T75" fmla="*/ 291 h 1793"/>
                    <a:gd name="T76" fmla="*/ 329 w 512"/>
                    <a:gd name="T77" fmla="*/ 167 h 1793"/>
                    <a:gd name="T78" fmla="*/ 352 w 512"/>
                    <a:gd name="T79" fmla="*/ 17 h 1793"/>
                    <a:gd name="T80" fmla="*/ 358 w 512"/>
                    <a:gd name="T81" fmla="*/ 75 h 1793"/>
                    <a:gd name="T82" fmla="*/ 357 w 512"/>
                    <a:gd name="T83" fmla="*/ 146 h 1793"/>
                    <a:gd name="T84" fmla="*/ 278 w 512"/>
                    <a:gd name="T85" fmla="*/ 331 h 1793"/>
                    <a:gd name="T86" fmla="*/ 264 w 512"/>
                    <a:gd name="T87" fmla="*/ 543 h 1793"/>
                    <a:gd name="T88" fmla="*/ 228 w 512"/>
                    <a:gd name="T89" fmla="*/ 812 h 1793"/>
                    <a:gd name="T90" fmla="*/ 221 w 512"/>
                    <a:gd name="T91" fmla="*/ 977 h 1793"/>
                    <a:gd name="T92" fmla="*/ 226 w 512"/>
                    <a:gd name="T93" fmla="*/ 1103 h 1793"/>
                    <a:gd name="T94" fmla="*/ 219 w 512"/>
                    <a:gd name="T95" fmla="*/ 1338 h 1793"/>
                    <a:gd name="T96" fmla="*/ 216 w 512"/>
                    <a:gd name="T97" fmla="*/ 1440 h 1793"/>
                    <a:gd name="T98" fmla="*/ 265 w 512"/>
                    <a:gd name="T99" fmla="*/ 1449 h 1793"/>
                    <a:gd name="T100" fmla="*/ 329 w 512"/>
                    <a:gd name="T101" fmla="*/ 1216 h 1793"/>
                    <a:gd name="T102" fmla="*/ 381 w 512"/>
                    <a:gd name="T103" fmla="*/ 1009 h 1793"/>
                    <a:gd name="T104" fmla="*/ 407 w 512"/>
                    <a:gd name="T105" fmla="*/ 981 h 1793"/>
                    <a:gd name="T106" fmla="*/ 343 w 512"/>
                    <a:gd name="T107" fmla="*/ 1293 h 1793"/>
                    <a:gd name="T108" fmla="*/ 274 w 512"/>
                    <a:gd name="T109" fmla="*/ 1488 h 1793"/>
                    <a:gd name="T110" fmla="*/ 209 w 512"/>
                    <a:gd name="T111" fmla="*/ 1633 h 1793"/>
                    <a:gd name="T112" fmla="*/ 339 w 512"/>
                    <a:gd name="T113" fmla="*/ 1656 h 1793"/>
                    <a:gd name="T114" fmla="*/ 414 w 512"/>
                    <a:gd name="T115" fmla="*/ 1671 h 1793"/>
                    <a:gd name="T116" fmla="*/ 512 w 512"/>
                    <a:gd name="T117" fmla="*/ 1661 h 179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512" h="1793">
                      <a:moveTo>
                        <a:pt x="510" y="1665"/>
                      </a:moveTo>
                      <a:lnTo>
                        <a:pt x="510" y="1671"/>
                      </a:lnTo>
                      <a:lnTo>
                        <a:pt x="507" y="1675"/>
                      </a:lnTo>
                      <a:lnTo>
                        <a:pt x="505" y="1678"/>
                      </a:lnTo>
                      <a:lnTo>
                        <a:pt x="500" y="1682"/>
                      </a:lnTo>
                      <a:lnTo>
                        <a:pt x="496" y="1686"/>
                      </a:lnTo>
                      <a:lnTo>
                        <a:pt x="493" y="1690"/>
                      </a:lnTo>
                      <a:lnTo>
                        <a:pt x="488" y="1693"/>
                      </a:lnTo>
                      <a:lnTo>
                        <a:pt x="484" y="1697"/>
                      </a:lnTo>
                      <a:lnTo>
                        <a:pt x="476" y="1705"/>
                      </a:lnTo>
                      <a:lnTo>
                        <a:pt x="458" y="1712"/>
                      </a:lnTo>
                      <a:lnTo>
                        <a:pt x="448" y="1712"/>
                      </a:lnTo>
                      <a:lnTo>
                        <a:pt x="434" y="1712"/>
                      </a:lnTo>
                      <a:lnTo>
                        <a:pt x="422" y="1708"/>
                      </a:lnTo>
                      <a:lnTo>
                        <a:pt x="410" y="1703"/>
                      </a:lnTo>
                      <a:lnTo>
                        <a:pt x="398" y="1695"/>
                      </a:lnTo>
                      <a:lnTo>
                        <a:pt x="386" y="1688"/>
                      </a:lnTo>
                      <a:lnTo>
                        <a:pt x="374" y="1682"/>
                      </a:lnTo>
                      <a:lnTo>
                        <a:pt x="362" y="1678"/>
                      </a:lnTo>
                      <a:lnTo>
                        <a:pt x="350" y="1675"/>
                      </a:lnTo>
                      <a:lnTo>
                        <a:pt x="339" y="1673"/>
                      </a:lnTo>
                      <a:lnTo>
                        <a:pt x="317" y="1669"/>
                      </a:lnTo>
                      <a:lnTo>
                        <a:pt x="312" y="1673"/>
                      </a:lnTo>
                      <a:lnTo>
                        <a:pt x="300" y="1673"/>
                      </a:lnTo>
                      <a:lnTo>
                        <a:pt x="274" y="1669"/>
                      </a:lnTo>
                      <a:lnTo>
                        <a:pt x="255" y="1654"/>
                      </a:lnTo>
                      <a:lnTo>
                        <a:pt x="231" y="1652"/>
                      </a:lnTo>
                      <a:lnTo>
                        <a:pt x="224" y="1654"/>
                      </a:lnTo>
                      <a:lnTo>
                        <a:pt x="217" y="1661"/>
                      </a:lnTo>
                      <a:lnTo>
                        <a:pt x="212" y="1669"/>
                      </a:lnTo>
                      <a:lnTo>
                        <a:pt x="209" y="1676"/>
                      </a:lnTo>
                      <a:lnTo>
                        <a:pt x="205" y="1684"/>
                      </a:lnTo>
                      <a:lnTo>
                        <a:pt x="202" y="1693"/>
                      </a:lnTo>
                      <a:lnTo>
                        <a:pt x="200" y="1701"/>
                      </a:lnTo>
                      <a:lnTo>
                        <a:pt x="200" y="1710"/>
                      </a:lnTo>
                      <a:lnTo>
                        <a:pt x="198" y="1718"/>
                      </a:lnTo>
                      <a:lnTo>
                        <a:pt x="198" y="1725"/>
                      </a:lnTo>
                      <a:lnTo>
                        <a:pt x="200" y="1735"/>
                      </a:lnTo>
                      <a:lnTo>
                        <a:pt x="202" y="1742"/>
                      </a:lnTo>
                      <a:lnTo>
                        <a:pt x="203" y="1750"/>
                      </a:lnTo>
                      <a:lnTo>
                        <a:pt x="207" y="1757"/>
                      </a:lnTo>
                      <a:lnTo>
                        <a:pt x="209" y="1765"/>
                      </a:lnTo>
                      <a:lnTo>
                        <a:pt x="210" y="1770"/>
                      </a:lnTo>
                      <a:lnTo>
                        <a:pt x="210" y="1778"/>
                      </a:lnTo>
                      <a:lnTo>
                        <a:pt x="207" y="1785"/>
                      </a:lnTo>
                      <a:lnTo>
                        <a:pt x="209" y="1793"/>
                      </a:lnTo>
                      <a:lnTo>
                        <a:pt x="174" y="1793"/>
                      </a:lnTo>
                      <a:lnTo>
                        <a:pt x="176" y="1784"/>
                      </a:lnTo>
                      <a:lnTo>
                        <a:pt x="176" y="1772"/>
                      </a:lnTo>
                      <a:lnTo>
                        <a:pt x="176" y="1763"/>
                      </a:lnTo>
                      <a:lnTo>
                        <a:pt x="176" y="1752"/>
                      </a:lnTo>
                      <a:lnTo>
                        <a:pt x="176" y="1742"/>
                      </a:lnTo>
                      <a:lnTo>
                        <a:pt x="176" y="1731"/>
                      </a:lnTo>
                      <a:lnTo>
                        <a:pt x="176" y="1722"/>
                      </a:lnTo>
                      <a:lnTo>
                        <a:pt x="176" y="1712"/>
                      </a:lnTo>
                      <a:lnTo>
                        <a:pt x="178" y="1663"/>
                      </a:lnTo>
                      <a:lnTo>
                        <a:pt x="178" y="1652"/>
                      </a:lnTo>
                      <a:lnTo>
                        <a:pt x="179" y="1648"/>
                      </a:lnTo>
                      <a:lnTo>
                        <a:pt x="183" y="1648"/>
                      </a:lnTo>
                      <a:lnTo>
                        <a:pt x="185" y="1624"/>
                      </a:lnTo>
                      <a:lnTo>
                        <a:pt x="179" y="1620"/>
                      </a:lnTo>
                      <a:lnTo>
                        <a:pt x="178" y="1616"/>
                      </a:lnTo>
                      <a:lnTo>
                        <a:pt x="176" y="1607"/>
                      </a:lnTo>
                      <a:lnTo>
                        <a:pt x="178" y="1597"/>
                      </a:lnTo>
                      <a:lnTo>
                        <a:pt x="179" y="1588"/>
                      </a:lnTo>
                      <a:lnTo>
                        <a:pt x="181" y="1579"/>
                      </a:lnTo>
                      <a:lnTo>
                        <a:pt x="183" y="1569"/>
                      </a:lnTo>
                      <a:lnTo>
                        <a:pt x="185" y="1562"/>
                      </a:lnTo>
                      <a:lnTo>
                        <a:pt x="185" y="1552"/>
                      </a:lnTo>
                      <a:lnTo>
                        <a:pt x="185" y="1543"/>
                      </a:lnTo>
                      <a:lnTo>
                        <a:pt x="190" y="1539"/>
                      </a:lnTo>
                      <a:lnTo>
                        <a:pt x="191" y="1517"/>
                      </a:lnTo>
                      <a:lnTo>
                        <a:pt x="191" y="1502"/>
                      </a:lnTo>
                      <a:lnTo>
                        <a:pt x="191" y="1488"/>
                      </a:lnTo>
                      <a:lnTo>
                        <a:pt x="191" y="1475"/>
                      </a:lnTo>
                      <a:lnTo>
                        <a:pt x="193" y="1462"/>
                      </a:lnTo>
                      <a:lnTo>
                        <a:pt x="193" y="1449"/>
                      </a:lnTo>
                      <a:lnTo>
                        <a:pt x="193" y="1436"/>
                      </a:lnTo>
                      <a:lnTo>
                        <a:pt x="193" y="1423"/>
                      </a:lnTo>
                      <a:lnTo>
                        <a:pt x="191" y="1410"/>
                      </a:lnTo>
                      <a:lnTo>
                        <a:pt x="190" y="1402"/>
                      </a:lnTo>
                      <a:lnTo>
                        <a:pt x="191" y="1374"/>
                      </a:lnTo>
                      <a:lnTo>
                        <a:pt x="195" y="1344"/>
                      </a:lnTo>
                      <a:lnTo>
                        <a:pt x="197" y="1316"/>
                      </a:lnTo>
                      <a:lnTo>
                        <a:pt x="198" y="1285"/>
                      </a:lnTo>
                      <a:lnTo>
                        <a:pt x="198" y="1257"/>
                      </a:lnTo>
                      <a:lnTo>
                        <a:pt x="197" y="1227"/>
                      </a:lnTo>
                      <a:lnTo>
                        <a:pt x="195" y="1199"/>
                      </a:lnTo>
                      <a:lnTo>
                        <a:pt x="188" y="1169"/>
                      </a:lnTo>
                      <a:lnTo>
                        <a:pt x="188" y="1161"/>
                      </a:lnTo>
                      <a:lnTo>
                        <a:pt x="176" y="1111"/>
                      </a:lnTo>
                      <a:lnTo>
                        <a:pt x="159" y="1084"/>
                      </a:lnTo>
                      <a:lnTo>
                        <a:pt x="154" y="1077"/>
                      </a:lnTo>
                      <a:lnTo>
                        <a:pt x="147" y="1073"/>
                      </a:lnTo>
                      <a:lnTo>
                        <a:pt x="140" y="1071"/>
                      </a:lnTo>
                      <a:lnTo>
                        <a:pt x="131" y="1069"/>
                      </a:lnTo>
                      <a:lnTo>
                        <a:pt x="124" y="1067"/>
                      </a:lnTo>
                      <a:lnTo>
                        <a:pt x="117" y="1066"/>
                      </a:lnTo>
                      <a:lnTo>
                        <a:pt x="109" y="1062"/>
                      </a:lnTo>
                      <a:lnTo>
                        <a:pt x="102" y="1058"/>
                      </a:lnTo>
                      <a:lnTo>
                        <a:pt x="95" y="1052"/>
                      </a:lnTo>
                      <a:lnTo>
                        <a:pt x="86" y="1047"/>
                      </a:lnTo>
                      <a:lnTo>
                        <a:pt x="81" y="1041"/>
                      </a:lnTo>
                      <a:lnTo>
                        <a:pt x="69" y="1030"/>
                      </a:lnTo>
                      <a:lnTo>
                        <a:pt x="55" y="1013"/>
                      </a:lnTo>
                      <a:lnTo>
                        <a:pt x="55" y="1011"/>
                      </a:lnTo>
                      <a:lnTo>
                        <a:pt x="50" y="1007"/>
                      </a:lnTo>
                      <a:lnTo>
                        <a:pt x="47" y="1000"/>
                      </a:lnTo>
                      <a:lnTo>
                        <a:pt x="45" y="996"/>
                      </a:lnTo>
                      <a:lnTo>
                        <a:pt x="35" y="994"/>
                      </a:lnTo>
                      <a:lnTo>
                        <a:pt x="33" y="996"/>
                      </a:lnTo>
                      <a:lnTo>
                        <a:pt x="30" y="1004"/>
                      </a:lnTo>
                      <a:lnTo>
                        <a:pt x="28" y="1011"/>
                      </a:lnTo>
                      <a:lnTo>
                        <a:pt x="26" y="1019"/>
                      </a:lnTo>
                      <a:lnTo>
                        <a:pt x="26" y="1026"/>
                      </a:lnTo>
                      <a:lnTo>
                        <a:pt x="26" y="1034"/>
                      </a:lnTo>
                      <a:lnTo>
                        <a:pt x="26" y="1043"/>
                      </a:lnTo>
                      <a:lnTo>
                        <a:pt x="26" y="1051"/>
                      </a:lnTo>
                      <a:lnTo>
                        <a:pt x="28" y="1058"/>
                      </a:lnTo>
                      <a:lnTo>
                        <a:pt x="28" y="1086"/>
                      </a:lnTo>
                      <a:lnTo>
                        <a:pt x="31" y="1114"/>
                      </a:lnTo>
                      <a:lnTo>
                        <a:pt x="35" y="1143"/>
                      </a:lnTo>
                      <a:lnTo>
                        <a:pt x="38" y="1169"/>
                      </a:lnTo>
                      <a:lnTo>
                        <a:pt x="40" y="1197"/>
                      </a:lnTo>
                      <a:lnTo>
                        <a:pt x="38" y="1225"/>
                      </a:lnTo>
                      <a:lnTo>
                        <a:pt x="36" y="1238"/>
                      </a:lnTo>
                      <a:lnTo>
                        <a:pt x="33" y="1252"/>
                      </a:lnTo>
                      <a:lnTo>
                        <a:pt x="30" y="1267"/>
                      </a:lnTo>
                      <a:lnTo>
                        <a:pt x="24" y="1280"/>
                      </a:lnTo>
                      <a:lnTo>
                        <a:pt x="23" y="1248"/>
                      </a:lnTo>
                      <a:lnTo>
                        <a:pt x="0" y="1041"/>
                      </a:lnTo>
                      <a:lnTo>
                        <a:pt x="2" y="1034"/>
                      </a:lnTo>
                      <a:lnTo>
                        <a:pt x="2" y="1024"/>
                      </a:lnTo>
                      <a:lnTo>
                        <a:pt x="4" y="1017"/>
                      </a:lnTo>
                      <a:lnTo>
                        <a:pt x="5" y="1009"/>
                      </a:lnTo>
                      <a:lnTo>
                        <a:pt x="9" y="1002"/>
                      </a:lnTo>
                      <a:lnTo>
                        <a:pt x="11" y="994"/>
                      </a:lnTo>
                      <a:lnTo>
                        <a:pt x="16" y="987"/>
                      </a:lnTo>
                      <a:lnTo>
                        <a:pt x="21" y="979"/>
                      </a:lnTo>
                      <a:lnTo>
                        <a:pt x="26" y="973"/>
                      </a:lnTo>
                      <a:lnTo>
                        <a:pt x="35" y="973"/>
                      </a:lnTo>
                      <a:lnTo>
                        <a:pt x="43" y="973"/>
                      </a:lnTo>
                      <a:lnTo>
                        <a:pt x="76" y="989"/>
                      </a:lnTo>
                      <a:lnTo>
                        <a:pt x="76" y="992"/>
                      </a:lnTo>
                      <a:lnTo>
                        <a:pt x="92" y="1005"/>
                      </a:lnTo>
                      <a:lnTo>
                        <a:pt x="105" y="1015"/>
                      </a:lnTo>
                      <a:lnTo>
                        <a:pt x="140" y="1035"/>
                      </a:lnTo>
                      <a:lnTo>
                        <a:pt x="145" y="1037"/>
                      </a:lnTo>
                      <a:lnTo>
                        <a:pt x="150" y="1037"/>
                      </a:lnTo>
                      <a:lnTo>
                        <a:pt x="155" y="1037"/>
                      </a:lnTo>
                      <a:lnTo>
                        <a:pt x="160" y="1039"/>
                      </a:lnTo>
                      <a:lnTo>
                        <a:pt x="166" y="1041"/>
                      </a:lnTo>
                      <a:lnTo>
                        <a:pt x="171" y="1045"/>
                      </a:lnTo>
                      <a:lnTo>
                        <a:pt x="176" y="1049"/>
                      </a:lnTo>
                      <a:lnTo>
                        <a:pt x="181" y="1052"/>
                      </a:lnTo>
                      <a:lnTo>
                        <a:pt x="186" y="1058"/>
                      </a:lnTo>
                      <a:lnTo>
                        <a:pt x="193" y="1071"/>
                      </a:lnTo>
                      <a:lnTo>
                        <a:pt x="200" y="1077"/>
                      </a:lnTo>
                      <a:lnTo>
                        <a:pt x="200" y="1064"/>
                      </a:lnTo>
                      <a:lnTo>
                        <a:pt x="200" y="1051"/>
                      </a:lnTo>
                      <a:lnTo>
                        <a:pt x="200" y="1037"/>
                      </a:lnTo>
                      <a:lnTo>
                        <a:pt x="202" y="1024"/>
                      </a:lnTo>
                      <a:lnTo>
                        <a:pt x="202" y="1011"/>
                      </a:lnTo>
                      <a:lnTo>
                        <a:pt x="200" y="1000"/>
                      </a:lnTo>
                      <a:lnTo>
                        <a:pt x="200" y="987"/>
                      </a:lnTo>
                      <a:lnTo>
                        <a:pt x="197" y="973"/>
                      </a:lnTo>
                      <a:lnTo>
                        <a:pt x="193" y="957"/>
                      </a:lnTo>
                      <a:lnTo>
                        <a:pt x="193" y="947"/>
                      </a:lnTo>
                      <a:lnTo>
                        <a:pt x="195" y="938"/>
                      </a:lnTo>
                      <a:lnTo>
                        <a:pt x="197" y="928"/>
                      </a:lnTo>
                      <a:lnTo>
                        <a:pt x="200" y="919"/>
                      </a:lnTo>
                      <a:lnTo>
                        <a:pt x="202" y="910"/>
                      </a:lnTo>
                      <a:lnTo>
                        <a:pt x="203" y="900"/>
                      </a:lnTo>
                      <a:lnTo>
                        <a:pt x="205" y="891"/>
                      </a:lnTo>
                      <a:lnTo>
                        <a:pt x="205" y="879"/>
                      </a:lnTo>
                      <a:lnTo>
                        <a:pt x="205" y="870"/>
                      </a:lnTo>
                      <a:lnTo>
                        <a:pt x="207" y="840"/>
                      </a:lnTo>
                      <a:lnTo>
                        <a:pt x="209" y="806"/>
                      </a:lnTo>
                      <a:lnTo>
                        <a:pt x="209" y="791"/>
                      </a:lnTo>
                      <a:lnTo>
                        <a:pt x="210" y="765"/>
                      </a:lnTo>
                      <a:lnTo>
                        <a:pt x="209" y="748"/>
                      </a:lnTo>
                      <a:lnTo>
                        <a:pt x="210" y="731"/>
                      </a:lnTo>
                      <a:lnTo>
                        <a:pt x="210" y="690"/>
                      </a:lnTo>
                      <a:lnTo>
                        <a:pt x="212" y="639"/>
                      </a:lnTo>
                      <a:lnTo>
                        <a:pt x="214" y="607"/>
                      </a:lnTo>
                      <a:lnTo>
                        <a:pt x="212" y="603"/>
                      </a:lnTo>
                      <a:lnTo>
                        <a:pt x="209" y="601"/>
                      </a:lnTo>
                      <a:lnTo>
                        <a:pt x="214" y="590"/>
                      </a:lnTo>
                      <a:lnTo>
                        <a:pt x="210" y="584"/>
                      </a:lnTo>
                      <a:lnTo>
                        <a:pt x="197" y="552"/>
                      </a:lnTo>
                      <a:lnTo>
                        <a:pt x="193" y="549"/>
                      </a:lnTo>
                      <a:lnTo>
                        <a:pt x="190" y="545"/>
                      </a:lnTo>
                      <a:lnTo>
                        <a:pt x="176" y="547"/>
                      </a:lnTo>
                      <a:lnTo>
                        <a:pt x="167" y="541"/>
                      </a:lnTo>
                      <a:lnTo>
                        <a:pt x="164" y="537"/>
                      </a:lnTo>
                      <a:lnTo>
                        <a:pt x="164" y="534"/>
                      </a:lnTo>
                      <a:lnTo>
                        <a:pt x="167" y="521"/>
                      </a:lnTo>
                      <a:lnTo>
                        <a:pt x="162" y="511"/>
                      </a:lnTo>
                      <a:lnTo>
                        <a:pt x="162" y="505"/>
                      </a:lnTo>
                      <a:lnTo>
                        <a:pt x="167" y="496"/>
                      </a:lnTo>
                      <a:lnTo>
                        <a:pt x="169" y="494"/>
                      </a:lnTo>
                      <a:lnTo>
                        <a:pt x="179" y="496"/>
                      </a:lnTo>
                      <a:lnTo>
                        <a:pt x="174" y="489"/>
                      </a:lnTo>
                      <a:lnTo>
                        <a:pt x="171" y="487"/>
                      </a:lnTo>
                      <a:lnTo>
                        <a:pt x="171" y="483"/>
                      </a:lnTo>
                      <a:lnTo>
                        <a:pt x="176" y="474"/>
                      </a:lnTo>
                      <a:lnTo>
                        <a:pt x="176" y="472"/>
                      </a:lnTo>
                      <a:lnTo>
                        <a:pt x="176" y="462"/>
                      </a:lnTo>
                      <a:lnTo>
                        <a:pt x="179" y="455"/>
                      </a:lnTo>
                      <a:lnTo>
                        <a:pt x="185" y="455"/>
                      </a:lnTo>
                      <a:lnTo>
                        <a:pt x="185" y="451"/>
                      </a:lnTo>
                      <a:lnTo>
                        <a:pt x="185" y="445"/>
                      </a:lnTo>
                      <a:lnTo>
                        <a:pt x="188" y="440"/>
                      </a:lnTo>
                      <a:lnTo>
                        <a:pt x="197" y="440"/>
                      </a:lnTo>
                      <a:lnTo>
                        <a:pt x="202" y="442"/>
                      </a:lnTo>
                      <a:lnTo>
                        <a:pt x="197" y="436"/>
                      </a:lnTo>
                      <a:lnTo>
                        <a:pt x="185" y="434"/>
                      </a:lnTo>
                      <a:lnTo>
                        <a:pt x="181" y="427"/>
                      </a:lnTo>
                      <a:lnTo>
                        <a:pt x="185" y="417"/>
                      </a:lnTo>
                      <a:lnTo>
                        <a:pt x="190" y="417"/>
                      </a:lnTo>
                      <a:lnTo>
                        <a:pt x="185" y="408"/>
                      </a:lnTo>
                      <a:lnTo>
                        <a:pt x="183" y="406"/>
                      </a:lnTo>
                      <a:lnTo>
                        <a:pt x="181" y="404"/>
                      </a:lnTo>
                      <a:lnTo>
                        <a:pt x="186" y="395"/>
                      </a:lnTo>
                      <a:lnTo>
                        <a:pt x="185" y="389"/>
                      </a:lnTo>
                      <a:lnTo>
                        <a:pt x="181" y="378"/>
                      </a:lnTo>
                      <a:lnTo>
                        <a:pt x="185" y="372"/>
                      </a:lnTo>
                      <a:lnTo>
                        <a:pt x="193" y="372"/>
                      </a:lnTo>
                      <a:lnTo>
                        <a:pt x="191" y="361"/>
                      </a:lnTo>
                      <a:lnTo>
                        <a:pt x="197" y="351"/>
                      </a:lnTo>
                      <a:lnTo>
                        <a:pt x="203" y="355"/>
                      </a:lnTo>
                      <a:lnTo>
                        <a:pt x="207" y="372"/>
                      </a:lnTo>
                      <a:lnTo>
                        <a:pt x="210" y="374"/>
                      </a:lnTo>
                      <a:lnTo>
                        <a:pt x="217" y="376"/>
                      </a:lnTo>
                      <a:lnTo>
                        <a:pt x="217" y="380"/>
                      </a:lnTo>
                      <a:lnTo>
                        <a:pt x="217" y="383"/>
                      </a:lnTo>
                      <a:lnTo>
                        <a:pt x="216" y="389"/>
                      </a:lnTo>
                      <a:lnTo>
                        <a:pt x="221" y="393"/>
                      </a:lnTo>
                      <a:lnTo>
                        <a:pt x="222" y="398"/>
                      </a:lnTo>
                      <a:lnTo>
                        <a:pt x="217" y="413"/>
                      </a:lnTo>
                      <a:lnTo>
                        <a:pt x="224" y="417"/>
                      </a:lnTo>
                      <a:lnTo>
                        <a:pt x="226" y="419"/>
                      </a:lnTo>
                      <a:lnTo>
                        <a:pt x="222" y="432"/>
                      </a:lnTo>
                      <a:lnTo>
                        <a:pt x="229" y="436"/>
                      </a:lnTo>
                      <a:lnTo>
                        <a:pt x="231" y="440"/>
                      </a:lnTo>
                      <a:lnTo>
                        <a:pt x="231" y="445"/>
                      </a:lnTo>
                      <a:lnTo>
                        <a:pt x="226" y="453"/>
                      </a:lnTo>
                      <a:lnTo>
                        <a:pt x="236" y="458"/>
                      </a:lnTo>
                      <a:lnTo>
                        <a:pt x="236" y="462"/>
                      </a:lnTo>
                      <a:lnTo>
                        <a:pt x="229" y="474"/>
                      </a:lnTo>
                      <a:lnTo>
                        <a:pt x="238" y="481"/>
                      </a:lnTo>
                      <a:lnTo>
                        <a:pt x="238" y="485"/>
                      </a:lnTo>
                      <a:lnTo>
                        <a:pt x="231" y="494"/>
                      </a:lnTo>
                      <a:lnTo>
                        <a:pt x="222" y="498"/>
                      </a:lnTo>
                      <a:lnTo>
                        <a:pt x="212" y="496"/>
                      </a:lnTo>
                      <a:lnTo>
                        <a:pt x="209" y="509"/>
                      </a:lnTo>
                      <a:lnTo>
                        <a:pt x="209" y="511"/>
                      </a:lnTo>
                      <a:lnTo>
                        <a:pt x="219" y="502"/>
                      </a:lnTo>
                      <a:lnTo>
                        <a:pt x="226" y="500"/>
                      </a:lnTo>
                      <a:lnTo>
                        <a:pt x="236" y="513"/>
                      </a:lnTo>
                      <a:lnTo>
                        <a:pt x="241" y="490"/>
                      </a:lnTo>
                      <a:lnTo>
                        <a:pt x="247" y="419"/>
                      </a:lnTo>
                      <a:lnTo>
                        <a:pt x="248" y="396"/>
                      </a:lnTo>
                      <a:lnTo>
                        <a:pt x="259" y="323"/>
                      </a:lnTo>
                      <a:lnTo>
                        <a:pt x="262" y="306"/>
                      </a:lnTo>
                      <a:lnTo>
                        <a:pt x="269" y="291"/>
                      </a:lnTo>
                      <a:lnTo>
                        <a:pt x="276" y="274"/>
                      </a:lnTo>
                      <a:lnTo>
                        <a:pt x="286" y="257"/>
                      </a:lnTo>
                      <a:lnTo>
                        <a:pt x="296" y="240"/>
                      </a:lnTo>
                      <a:lnTo>
                        <a:pt x="305" y="224"/>
                      </a:lnTo>
                      <a:lnTo>
                        <a:pt x="315" y="207"/>
                      </a:lnTo>
                      <a:lnTo>
                        <a:pt x="322" y="190"/>
                      </a:lnTo>
                      <a:lnTo>
                        <a:pt x="329" y="167"/>
                      </a:lnTo>
                      <a:lnTo>
                        <a:pt x="334" y="146"/>
                      </a:lnTo>
                      <a:lnTo>
                        <a:pt x="338" y="124"/>
                      </a:lnTo>
                      <a:lnTo>
                        <a:pt x="341" y="103"/>
                      </a:lnTo>
                      <a:lnTo>
                        <a:pt x="343" y="81"/>
                      </a:lnTo>
                      <a:lnTo>
                        <a:pt x="345" y="60"/>
                      </a:lnTo>
                      <a:lnTo>
                        <a:pt x="348" y="37"/>
                      </a:lnTo>
                      <a:lnTo>
                        <a:pt x="352" y="17"/>
                      </a:lnTo>
                      <a:lnTo>
                        <a:pt x="352" y="9"/>
                      </a:lnTo>
                      <a:lnTo>
                        <a:pt x="357" y="0"/>
                      </a:lnTo>
                      <a:lnTo>
                        <a:pt x="357" y="34"/>
                      </a:lnTo>
                      <a:lnTo>
                        <a:pt x="357" y="45"/>
                      </a:lnTo>
                      <a:lnTo>
                        <a:pt x="357" y="54"/>
                      </a:lnTo>
                      <a:lnTo>
                        <a:pt x="357" y="64"/>
                      </a:lnTo>
                      <a:lnTo>
                        <a:pt x="358" y="75"/>
                      </a:lnTo>
                      <a:lnTo>
                        <a:pt x="358" y="84"/>
                      </a:lnTo>
                      <a:lnTo>
                        <a:pt x="360" y="94"/>
                      </a:lnTo>
                      <a:lnTo>
                        <a:pt x="360" y="103"/>
                      </a:lnTo>
                      <a:lnTo>
                        <a:pt x="360" y="115"/>
                      </a:lnTo>
                      <a:lnTo>
                        <a:pt x="358" y="124"/>
                      </a:lnTo>
                      <a:lnTo>
                        <a:pt x="360" y="130"/>
                      </a:lnTo>
                      <a:lnTo>
                        <a:pt x="357" y="146"/>
                      </a:lnTo>
                      <a:lnTo>
                        <a:pt x="353" y="163"/>
                      </a:lnTo>
                      <a:lnTo>
                        <a:pt x="348" y="180"/>
                      </a:lnTo>
                      <a:lnTo>
                        <a:pt x="341" y="197"/>
                      </a:lnTo>
                      <a:lnTo>
                        <a:pt x="326" y="231"/>
                      </a:lnTo>
                      <a:lnTo>
                        <a:pt x="308" y="265"/>
                      </a:lnTo>
                      <a:lnTo>
                        <a:pt x="291" y="297"/>
                      </a:lnTo>
                      <a:lnTo>
                        <a:pt x="278" y="331"/>
                      </a:lnTo>
                      <a:lnTo>
                        <a:pt x="274" y="348"/>
                      </a:lnTo>
                      <a:lnTo>
                        <a:pt x="271" y="365"/>
                      </a:lnTo>
                      <a:lnTo>
                        <a:pt x="269" y="381"/>
                      </a:lnTo>
                      <a:lnTo>
                        <a:pt x="271" y="398"/>
                      </a:lnTo>
                      <a:lnTo>
                        <a:pt x="271" y="432"/>
                      </a:lnTo>
                      <a:lnTo>
                        <a:pt x="271" y="458"/>
                      </a:lnTo>
                      <a:lnTo>
                        <a:pt x="264" y="543"/>
                      </a:lnTo>
                      <a:lnTo>
                        <a:pt x="255" y="586"/>
                      </a:lnTo>
                      <a:lnTo>
                        <a:pt x="255" y="592"/>
                      </a:lnTo>
                      <a:lnTo>
                        <a:pt x="250" y="605"/>
                      </a:lnTo>
                      <a:lnTo>
                        <a:pt x="236" y="616"/>
                      </a:lnTo>
                      <a:lnTo>
                        <a:pt x="231" y="680"/>
                      </a:lnTo>
                      <a:lnTo>
                        <a:pt x="229" y="748"/>
                      </a:lnTo>
                      <a:lnTo>
                        <a:pt x="228" y="812"/>
                      </a:lnTo>
                      <a:lnTo>
                        <a:pt x="226" y="812"/>
                      </a:lnTo>
                      <a:lnTo>
                        <a:pt x="221" y="908"/>
                      </a:lnTo>
                      <a:lnTo>
                        <a:pt x="224" y="911"/>
                      </a:lnTo>
                      <a:lnTo>
                        <a:pt x="228" y="932"/>
                      </a:lnTo>
                      <a:lnTo>
                        <a:pt x="228" y="940"/>
                      </a:lnTo>
                      <a:lnTo>
                        <a:pt x="222" y="958"/>
                      </a:lnTo>
                      <a:lnTo>
                        <a:pt x="221" y="977"/>
                      </a:lnTo>
                      <a:lnTo>
                        <a:pt x="219" y="998"/>
                      </a:lnTo>
                      <a:lnTo>
                        <a:pt x="219" y="1017"/>
                      </a:lnTo>
                      <a:lnTo>
                        <a:pt x="219" y="1037"/>
                      </a:lnTo>
                      <a:lnTo>
                        <a:pt x="219" y="1056"/>
                      </a:lnTo>
                      <a:lnTo>
                        <a:pt x="219" y="1075"/>
                      </a:lnTo>
                      <a:lnTo>
                        <a:pt x="219" y="1096"/>
                      </a:lnTo>
                      <a:lnTo>
                        <a:pt x="226" y="1103"/>
                      </a:lnTo>
                      <a:lnTo>
                        <a:pt x="233" y="1158"/>
                      </a:lnTo>
                      <a:lnTo>
                        <a:pt x="216" y="1310"/>
                      </a:lnTo>
                      <a:lnTo>
                        <a:pt x="217" y="1316"/>
                      </a:lnTo>
                      <a:lnTo>
                        <a:pt x="217" y="1321"/>
                      </a:lnTo>
                      <a:lnTo>
                        <a:pt x="217" y="1327"/>
                      </a:lnTo>
                      <a:lnTo>
                        <a:pt x="217" y="1332"/>
                      </a:lnTo>
                      <a:lnTo>
                        <a:pt x="219" y="1338"/>
                      </a:lnTo>
                      <a:lnTo>
                        <a:pt x="219" y="1346"/>
                      </a:lnTo>
                      <a:lnTo>
                        <a:pt x="222" y="1351"/>
                      </a:lnTo>
                      <a:lnTo>
                        <a:pt x="224" y="1357"/>
                      </a:lnTo>
                      <a:lnTo>
                        <a:pt x="222" y="1378"/>
                      </a:lnTo>
                      <a:lnTo>
                        <a:pt x="221" y="1398"/>
                      </a:lnTo>
                      <a:lnTo>
                        <a:pt x="217" y="1419"/>
                      </a:lnTo>
                      <a:lnTo>
                        <a:pt x="216" y="1440"/>
                      </a:lnTo>
                      <a:lnTo>
                        <a:pt x="214" y="1460"/>
                      </a:lnTo>
                      <a:lnTo>
                        <a:pt x="212" y="1481"/>
                      </a:lnTo>
                      <a:lnTo>
                        <a:pt x="212" y="1502"/>
                      </a:lnTo>
                      <a:lnTo>
                        <a:pt x="212" y="1524"/>
                      </a:lnTo>
                      <a:lnTo>
                        <a:pt x="233" y="1498"/>
                      </a:lnTo>
                      <a:lnTo>
                        <a:pt x="250" y="1473"/>
                      </a:lnTo>
                      <a:lnTo>
                        <a:pt x="265" y="1449"/>
                      </a:lnTo>
                      <a:lnTo>
                        <a:pt x="278" y="1423"/>
                      </a:lnTo>
                      <a:lnTo>
                        <a:pt x="290" y="1396"/>
                      </a:lnTo>
                      <a:lnTo>
                        <a:pt x="298" y="1372"/>
                      </a:lnTo>
                      <a:lnTo>
                        <a:pt x="305" y="1346"/>
                      </a:lnTo>
                      <a:lnTo>
                        <a:pt x="312" y="1319"/>
                      </a:lnTo>
                      <a:lnTo>
                        <a:pt x="322" y="1267"/>
                      </a:lnTo>
                      <a:lnTo>
                        <a:pt x="329" y="1216"/>
                      </a:lnTo>
                      <a:lnTo>
                        <a:pt x="339" y="1163"/>
                      </a:lnTo>
                      <a:lnTo>
                        <a:pt x="350" y="1111"/>
                      </a:lnTo>
                      <a:lnTo>
                        <a:pt x="355" y="1090"/>
                      </a:lnTo>
                      <a:lnTo>
                        <a:pt x="362" y="1069"/>
                      </a:lnTo>
                      <a:lnTo>
                        <a:pt x="367" y="1051"/>
                      </a:lnTo>
                      <a:lnTo>
                        <a:pt x="374" y="1030"/>
                      </a:lnTo>
                      <a:lnTo>
                        <a:pt x="381" y="1009"/>
                      </a:lnTo>
                      <a:lnTo>
                        <a:pt x="389" y="990"/>
                      </a:lnTo>
                      <a:lnTo>
                        <a:pt x="401" y="970"/>
                      </a:lnTo>
                      <a:lnTo>
                        <a:pt x="415" y="951"/>
                      </a:lnTo>
                      <a:lnTo>
                        <a:pt x="426" y="940"/>
                      </a:lnTo>
                      <a:lnTo>
                        <a:pt x="429" y="942"/>
                      </a:lnTo>
                      <a:lnTo>
                        <a:pt x="417" y="962"/>
                      </a:lnTo>
                      <a:lnTo>
                        <a:pt x="407" y="981"/>
                      </a:lnTo>
                      <a:lnTo>
                        <a:pt x="398" y="1002"/>
                      </a:lnTo>
                      <a:lnTo>
                        <a:pt x="391" y="1020"/>
                      </a:lnTo>
                      <a:lnTo>
                        <a:pt x="377" y="1060"/>
                      </a:lnTo>
                      <a:lnTo>
                        <a:pt x="369" y="1099"/>
                      </a:lnTo>
                      <a:lnTo>
                        <a:pt x="357" y="1176"/>
                      </a:lnTo>
                      <a:lnTo>
                        <a:pt x="348" y="1255"/>
                      </a:lnTo>
                      <a:lnTo>
                        <a:pt x="343" y="1293"/>
                      </a:lnTo>
                      <a:lnTo>
                        <a:pt x="336" y="1332"/>
                      </a:lnTo>
                      <a:lnTo>
                        <a:pt x="327" y="1372"/>
                      </a:lnTo>
                      <a:lnTo>
                        <a:pt x="314" y="1411"/>
                      </a:lnTo>
                      <a:lnTo>
                        <a:pt x="307" y="1430"/>
                      </a:lnTo>
                      <a:lnTo>
                        <a:pt x="296" y="1449"/>
                      </a:lnTo>
                      <a:lnTo>
                        <a:pt x="286" y="1468"/>
                      </a:lnTo>
                      <a:lnTo>
                        <a:pt x="274" y="1488"/>
                      </a:lnTo>
                      <a:lnTo>
                        <a:pt x="262" y="1507"/>
                      </a:lnTo>
                      <a:lnTo>
                        <a:pt x="247" y="1526"/>
                      </a:lnTo>
                      <a:lnTo>
                        <a:pt x="229" y="1547"/>
                      </a:lnTo>
                      <a:lnTo>
                        <a:pt x="210" y="1566"/>
                      </a:lnTo>
                      <a:lnTo>
                        <a:pt x="214" y="1616"/>
                      </a:lnTo>
                      <a:lnTo>
                        <a:pt x="209" y="1626"/>
                      </a:lnTo>
                      <a:lnTo>
                        <a:pt x="209" y="1633"/>
                      </a:lnTo>
                      <a:lnTo>
                        <a:pt x="214" y="1629"/>
                      </a:lnTo>
                      <a:lnTo>
                        <a:pt x="228" y="1631"/>
                      </a:lnTo>
                      <a:lnTo>
                        <a:pt x="252" y="1646"/>
                      </a:lnTo>
                      <a:lnTo>
                        <a:pt x="293" y="1656"/>
                      </a:lnTo>
                      <a:lnTo>
                        <a:pt x="317" y="1661"/>
                      </a:lnTo>
                      <a:lnTo>
                        <a:pt x="327" y="1658"/>
                      </a:lnTo>
                      <a:lnTo>
                        <a:pt x="339" y="1656"/>
                      </a:lnTo>
                      <a:lnTo>
                        <a:pt x="350" y="1654"/>
                      </a:lnTo>
                      <a:lnTo>
                        <a:pt x="360" y="1656"/>
                      </a:lnTo>
                      <a:lnTo>
                        <a:pt x="372" y="1658"/>
                      </a:lnTo>
                      <a:lnTo>
                        <a:pt x="383" y="1659"/>
                      </a:lnTo>
                      <a:lnTo>
                        <a:pt x="393" y="1663"/>
                      </a:lnTo>
                      <a:lnTo>
                        <a:pt x="405" y="1669"/>
                      </a:lnTo>
                      <a:lnTo>
                        <a:pt x="414" y="1671"/>
                      </a:lnTo>
                      <a:lnTo>
                        <a:pt x="439" y="1693"/>
                      </a:lnTo>
                      <a:lnTo>
                        <a:pt x="451" y="1697"/>
                      </a:lnTo>
                      <a:lnTo>
                        <a:pt x="465" y="1697"/>
                      </a:lnTo>
                      <a:lnTo>
                        <a:pt x="476" y="1693"/>
                      </a:lnTo>
                      <a:lnTo>
                        <a:pt x="486" y="1688"/>
                      </a:lnTo>
                      <a:lnTo>
                        <a:pt x="512" y="1661"/>
                      </a:lnTo>
                      <a:lnTo>
                        <a:pt x="510" y="1665"/>
                      </a:lnTo>
                      <a:close/>
                    </a:path>
                  </a:pathLst>
                </a:custGeom>
                <a:solidFill>
                  <a:srgbClr val="798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0" name="Freeform 5911"/>
                <p:cNvSpPr>
                  <a:spLocks/>
                </p:cNvSpPr>
                <p:nvPr/>
              </p:nvSpPr>
              <p:spPr bwMode="auto">
                <a:xfrm>
                  <a:off x="2587" y="1346"/>
                  <a:ext cx="512" cy="1793"/>
                </a:xfrm>
                <a:custGeom>
                  <a:avLst/>
                  <a:gdLst>
                    <a:gd name="T0" fmla="*/ 493 w 512"/>
                    <a:gd name="T1" fmla="*/ 1690 h 1793"/>
                    <a:gd name="T2" fmla="*/ 422 w 512"/>
                    <a:gd name="T3" fmla="*/ 1708 h 1793"/>
                    <a:gd name="T4" fmla="*/ 339 w 512"/>
                    <a:gd name="T5" fmla="*/ 1673 h 1793"/>
                    <a:gd name="T6" fmla="*/ 224 w 512"/>
                    <a:gd name="T7" fmla="*/ 1654 h 1793"/>
                    <a:gd name="T8" fmla="*/ 200 w 512"/>
                    <a:gd name="T9" fmla="*/ 1710 h 1793"/>
                    <a:gd name="T10" fmla="*/ 209 w 512"/>
                    <a:gd name="T11" fmla="*/ 1765 h 1793"/>
                    <a:gd name="T12" fmla="*/ 176 w 512"/>
                    <a:gd name="T13" fmla="*/ 1772 h 1793"/>
                    <a:gd name="T14" fmla="*/ 178 w 512"/>
                    <a:gd name="T15" fmla="*/ 1663 h 1793"/>
                    <a:gd name="T16" fmla="*/ 176 w 512"/>
                    <a:gd name="T17" fmla="*/ 1607 h 1793"/>
                    <a:gd name="T18" fmla="*/ 185 w 512"/>
                    <a:gd name="T19" fmla="*/ 1543 h 1793"/>
                    <a:gd name="T20" fmla="*/ 193 w 512"/>
                    <a:gd name="T21" fmla="*/ 1449 h 1793"/>
                    <a:gd name="T22" fmla="*/ 197 w 512"/>
                    <a:gd name="T23" fmla="*/ 1316 h 1793"/>
                    <a:gd name="T24" fmla="*/ 176 w 512"/>
                    <a:gd name="T25" fmla="*/ 1111 h 1793"/>
                    <a:gd name="T26" fmla="*/ 117 w 512"/>
                    <a:gd name="T27" fmla="*/ 1066 h 1793"/>
                    <a:gd name="T28" fmla="*/ 55 w 512"/>
                    <a:gd name="T29" fmla="*/ 1013 h 1793"/>
                    <a:gd name="T30" fmla="*/ 30 w 512"/>
                    <a:gd name="T31" fmla="*/ 1004 h 1793"/>
                    <a:gd name="T32" fmla="*/ 28 w 512"/>
                    <a:gd name="T33" fmla="*/ 1058 h 1793"/>
                    <a:gd name="T34" fmla="*/ 36 w 512"/>
                    <a:gd name="T35" fmla="*/ 1238 h 1793"/>
                    <a:gd name="T36" fmla="*/ 2 w 512"/>
                    <a:gd name="T37" fmla="*/ 1024 h 1793"/>
                    <a:gd name="T38" fmla="*/ 26 w 512"/>
                    <a:gd name="T39" fmla="*/ 973 h 1793"/>
                    <a:gd name="T40" fmla="*/ 140 w 512"/>
                    <a:gd name="T41" fmla="*/ 1035 h 1793"/>
                    <a:gd name="T42" fmla="*/ 176 w 512"/>
                    <a:gd name="T43" fmla="*/ 1049 h 1793"/>
                    <a:gd name="T44" fmla="*/ 200 w 512"/>
                    <a:gd name="T45" fmla="*/ 1037 h 1793"/>
                    <a:gd name="T46" fmla="*/ 193 w 512"/>
                    <a:gd name="T47" fmla="*/ 947 h 1793"/>
                    <a:gd name="T48" fmla="*/ 205 w 512"/>
                    <a:gd name="T49" fmla="*/ 879 h 1793"/>
                    <a:gd name="T50" fmla="*/ 210 w 512"/>
                    <a:gd name="T51" fmla="*/ 731 h 1793"/>
                    <a:gd name="T52" fmla="*/ 210 w 512"/>
                    <a:gd name="T53" fmla="*/ 584 h 1793"/>
                    <a:gd name="T54" fmla="*/ 164 w 512"/>
                    <a:gd name="T55" fmla="*/ 534 h 1793"/>
                    <a:gd name="T56" fmla="*/ 174 w 512"/>
                    <a:gd name="T57" fmla="*/ 489 h 1793"/>
                    <a:gd name="T58" fmla="*/ 185 w 512"/>
                    <a:gd name="T59" fmla="*/ 455 h 1793"/>
                    <a:gd name="T60" fmla="*/ 185 w 512"/>
                    <a:gd name="T61" fmla="*/ 434 h 1793"/>
                    <a:gd name="T62" fmla="*/ 186 w 512"/>
                    <a:gd name="T63" fmla="*/ 395 h 1793"/>
                    <a:gd name="T64" fmla="*/ 203 w 512"/>
                    <a:gd name="T65" fmla="*/ 355 h 1793"/>
                    <a:gd name="T66" fmla="*/ 221 w 512"/>
                    <a:gd name="T67" fmla="*/ 393 h 1793"/>
                    <a:gd name="T68" fmla="*/ 231 w 512"/>
                    <a:gd name="T69" fmla="*/ 440 h 1793"/>
                    <a:gd name="T70" fmla="*/ 238 w 512"/>
                    <a:gd name="T71" fmla="*/ 485 h 1793"/>
                    <a:gd name="T72" fmla="*/ 226 w 512"/>
                    <a:gd name="T73" fmla="*/ 500 h 1793"/>
                    <a:gd name="T74" fmla="*/ 269 w 512"/>
                    <a:gd name="T75" fmla="*/ 291 h 1793"/>
                    <a:gd name="T76" fmla="*/ 329 w 512"/>
                    <a:gd name="T77" fmla="*/ 167 h 1793"/>
                    <a:gd name="T78" fmla="*/ 352 w 512"/>
                    <a:gd name="T79" fmla="*/ 17 h 1793"/>
                    <a:gd name="T80" fmla="*/ 358 w 512"/>
                    <a:gd name="T81" fmla="*/ 75 h 1793"/>
                    <a:gd name="T82" fmla="*/ 357 w 512"/>
                    <a:gd name="T83" fmla="*/ 146 h 1793"/>
                    <a:gd name="T84" fmla="*/ 278 w 512"/>
                    <a:gd name="T85" fmla="*/ 331 h 1793"/>
                    <a:gd name="T86" fmla="*/ 264 w 512"/>
                    <a:gd name="T87" fmla="*/ 543 h 1793"/>
                    <a:gd name="T88" fmla="*/ 228 w 512"/>
                    <a:gd name="T89" fmla="*/ 812 h 1793"/>
                    <a:gd name="T90" fmla="*/ 221 w 512"/>
                    <a:gd name="T91" fmla="*/ 977 h 1793"/>
                    <a:gd name="T92" fmla="*/ 226 w 512"/>
                    <a:gd name="T93" fmla="*/ 1103 h 1793"/>
                    <a:gd name="T94" fmla="*/ 219 w 512"/>
                    <a:gd name="T95" fmla="*/ 1338 h 1793"/>
                    <a:gd name="T96" fmla="*/ 216 w 512"/>
                    <a:gd name="T97" fmla="*/ 1440 h 1793"/>
                    <a:gd name="T98" fmla="*/ 265 w 512"/>
                    <a:gd name="T99" fmla="*/ 1449 h 1793"/>
                    <a:gd name="T100" fmla="*/ 329 w 512"/>
                    <a:gd name="T101" fmla="*/ 1216 h 1793"/>
                    <a:gd name="T102" fmla="*/ 381 w 512"/>
                    <a:gd name="T103" fmla="*/ 1009 h 1793"/>
                    <a:gd name="T104" fmla="*/ 407 w 512"/>
                    <a:gd name="T105" fmla="*/ 981 h 1793"/>
                    <a:gd name="T106" fmla="*/ 343 w 512"/>
                    <a:gd name="T107" fmla="*/ 1293 h 1793"/>
                    <a:gd name="T108" fmla="*/ 274 w 512"/>
                    <a:gd name="T109" fmla="*/ 1488 h 1793"/>
                    <a:gd name="T110" fmla="*/ 209 w 512"/>
                    <a:gd name="T111" fmla="*/ 1633 h 1793"/>
                    <a:gd name="T112" fmla="*/ 339 w 512"/>
                    <a:gd name="T113" fmla="*/ 1656 h 1793"/>
                    <a:gd name="T114" fmla="*/ 414 w 512"/>
                    <a:gd name="T115" fmla="*/ 1671 h 1793"/>
                    <a:gd name="T116" fmla="*/ 512 w 512"/>
                    <a:gd name="T117" fmla="*/ 1661 h 179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512" h="1793">
                      <a:moveTo>
                        <a:pt x="510" y="1665"/>
                      </a:moveTo>
                      <a:lnTo>
                        <a:pt x="510" y="1671"/>
                      </a:lnTo>
                      <a:lnTo>
                        <a:pt x="507" y="1675"/>
                      </a:lnTo>
                      <a:lnTo>
                        <a:pt x="505" y="1678"/>
                      </a:lnTo>
                      <a:lnTo>
                        <a:pt x="500" y="1682"/>
                      </a:lnTo>
                      <a:lnTo>
                        <a:pt x="496" y="1686"/>
                      </a:lnTo>
                      <a:lnTo>
                        <a:pt x="493" y="1690"/>
                      </a:lnTo>
                      <a:lnTo>
                        <a:pt x="488" y="1693"/>
                      </a:lnTo>
                      <a:lnTo>
                        <a:pt x="484" y="1697"/>
                      </a:lnTo>
                      <a:lnTo>
                        <a:pt x="476" y="1705"/>
                      </a:lnTo>
                      <a:lnTo>
                        <a:pt x="458" y="1712"/>
                      </a:lnTo>
                      <a:lnTo>
                        <a:pt x="448" y="1712"/>
                      </a:lnTo>
                      <a:lnTo>
                        <a:pt x="434" y="1712"/>
                      </a:lnTo>
                      <a:lnTo>
                        <a:pt x="422" y="1708"/>
                      </a:lnTo>
                      <a:lnTo>
                        <a:pt x="410" y="1703"/>
                      </a:lnTo>
                      <a:lnTo>
                        <a:pt x="398" y="1695"/>
                      </a:lnTo>
                      <a:lnTo>
                        <a:pt x="386" y="1688"/>
                      </a:lnTo>
                      <a:lnTo>
                        <a:pt x="374" y="1682"/>
                      </a:lnTo>
                      <a:lnTo>
                        <a:pt x="362" y="1678"/>
                      </a:lnTo>
                      <a:lnTo>
                        <a:pt x="350" y="1675"/>
                      </a:lnTo>
                      <a:lnTo>
                        <a:pt x="339" y="1673"/>
                      </a:lnTo>
                      <a:lnTo>
                        <a:pt x="317" y="1669"/>
                      </a:lnTo>
                      <a:lnTo>
                        <a:pt x="312" y="1673"/>
                      </a:lnTo>
                      <a:lnTo>
                        <a:pt x="300" y="1673"/>
                      </a:lnTo>
                      <a:lnTo>
                        <a:pt x="274" y="1669"/>
                      </a:lnTo>
                      <a:lnTo>
                        <a:pt x="255" y="1654"/>
                      </a:lnTo>
                      <a:lnTo>
                        <a:pt x="231" y="1652"/>
                      </a:lnTo>
                      <a:lnTo>
                        <a:pt x="224" y="1654"/>
                      </a:lnTo>
                      <a:lnTo>
                        <a:pt x="217" y="1661"/>
                      </a:lnTo>
                      <a:lnTo>
                        <a:pt x="212" y="1669"/>
                      </a:lnTo>
                      <a:lnTo>
                        <a:pt x="209" y="1676"/>
                      </a:lnTo>
                      <a:lnTo>
                        <a:pt x="205" y="1684"/>
                      </a:lnTo>
                      <a:lnTo>
                        <a:pt x="202" y="1693"/>
                      </a:lnTo>
                      <a:lnTo>
                        <a:pt x="200" y="1701"/>
                      </a:lnTo>
                      <a:lnTo>
                        <a:pt x="200" y="1710"/>
                      </a:lnTo>
                      <a:lnTo>
                        <a:pt x="198" y="1718"/>
                      </a:lnTo>
                      <a:lnTo>
                        <a:pt x="198" y="1725"/>
                      </a:lnTo>
                      <a:lnTo>
                        <a:pt x="200" y="1735"/>
                      </a:lnTo>
                      <a:lnTo>
                        <a:pt x="202" y="1742"/>
                      </a:lnTo>
                      <a:lnTo>
                        <a:pt x="203" y="1750"/>
                      </a:lnTo>
                      <a:lnTo>
                        <a:pt x="207" y="1757"/>
                      </a:lnTo>
                      <a:lnTo>
                        <a:pt x="209" y="1765"/>
                      </a:lnTo>
                      <a:lnTo>
                        <a:pt x="210" y="1770"/>
                      </a:lnTo>
                      <a:lnTo>
                        <a:pt x="210" y="1778"/>
                      </a:lnTo>
                      <a:lnTo>
                        <a:pt x="207" y="1785"/>
                      </a:lnTo>
                      <a:lnTo>
                        <a:pt x="209" y="1793"/>
                      </a:lnTo>
                      <a:lnTo>
                        <a:pt x="174" y="1793"/>
                      </a:lnTo>
                      <a:lnTo>
                        <a:pt x="176" y="1784"/>
                      </a:lnTo>
                      <a:lnTo>
                        <a:pt x="176" y="1772"/>
                      </a:lnTo>
                      <a:lnTo>
                        <a:pt x="176" y="1763"/>
                      </a:lnTo>
                      <a:lnTo>
                        <a:pt x="176" y="1752"/>
                      </a:lnTo>
                      <a:lnTo>
                        <a:pt x="176" y="1742"/>
                      </a:lnTo>
                      <a:lnTo>
                        <a:pt x="176" y="1731"/>
                      </a:lnTo>
                      <a:lnTo>
                        <a:pt x="176" y="1722"/>
                      </a:lnTo>
                      <a:lnTo>
                        <a:pt x="176" y="1712"/>
                      </a:lnTo>
                      <a:lnTo>
                        <a:pt x="178" y="1663"/>
                      </a:lnTo>
                      <a:lnTo>
                        <a:pt x="178" y="1652"/>
                      </a:lnTo>
                      <a:lnTo>
                        <a:pt x="179" y="1648"/>
                      </a:lnTo>
                      <a:lnTo>
                        <a:pt x="183" y="1648"/>
                      </a:lnTo>
                      <a:lnTo>
                        <a:pt x="185" y="1624"/>
                      </a:lnTo>
                      <a:lnTo>
                        <a:pt x="179" y="1620"/>
                      </a:lnTo>
                      <a:lnTo>
                        <a:pt x="178" y="1616"/>
                      </a:lnTo>
                      <a:lnTo>
                        <a:pt x="176" y="1607"/>
                      </a:lnTo>
                      <a:lnTo>
                        <a:pt x="178" y="1597"/>
                      </a:lnTo>
                      <a:lnTo>
                        <a:pt x="179" y="1588"/>
                      </a:lnTo>
                      <a:lnTo>
                        <a:pt x="181" y="1579"/>
                      </a:lnTo>
                      <a:lnTo>
                        <a:pt x="183" y="1569"/>
                      </a:lnTo>
                      <a:lnTo>
                        <a:pt x="185" y="1562"/>
                      </a:lnTo>
                      <a:lnTo>
                        <a:pt x="185" y="1552"/>
                      </a:lnTo>
                      <a:lnTo>
                        <a:pt x="185" y="1543"/>
                      </a:lnTo>
                      <a:lnTo>
                        <a:pt x="190" y="1539"/>
                      </a:lnTo>
                      <a:lnTo>
                        <a:pt x="191" y="1517"/>
                      </a:lnTo>
                      <a:lnTo>
                        <a:pt x="191" y="1502"/>
                      </a:lnTo>
                      <a:lnTo>
                        <a:pt x="191" y="1488"/>
                      </a:lnTo>
                      <a:lnTo>
                        <a:pt x="191" y="1475"/>
                      </a:lnTo>
                      <a:lnTo>
                        <a:pt x="193" y="1462"/>
                      </a:lnTo>
                      <a:lnTo>
                        <a:pt x="193" y="1449"/>
                      </a:lnTo>
                      <a:lnTo>
                        <a:pt x="193" y="1436"/>
                      </a:lnTo>
                      <a:lnTo>
                        <a:pt x="193" y="1423"/>
                      </a:lnTo>
                      <a:lnTo>
                        <a:pt x="191" y="1410"/>
                      </a:lnTo>
                      <a:lnTo>
                        <a:pt x="190" y="1402"/>
                      </a:lnTo>
                      <a:lnTo>
                        <a:pt x="191" y="1374"/>
                      </a:lnTo>
                      <a:lnTo>
                        <a:pt x="195" y="1344"/>
                      </a:lnTo>
                      <a:lnTo>
                        <a:pt x="197" y="1316"/>
                      </a:lnTo>
                      <a:lnTo>
                        <a:pt x="198" y="1285"/>
                      </a:lnTo>
                      <a:lnTo>
                        <a:pt x="198" y="1257"/>
                      </a:lnTo>
                      <a:lnTo>
                        <a:pt x="197" y="1227"/>
                      </a:lnTo>
                      <a:lnTo>
                        <a:pt x="195" y="1199"/>
                      </a:lnTo>
                      <a:lnTo>
                        <a:pt x="188" y="1169"/>
                      </a:lnTo>
                      <a:lnTo>
                        <a:pt x="188" y="1161"/>
                      </a:lnTo>
                      <a:lnTo>
                        <a:pt x="176" y="1111"/>
                      </a:lnTo>
                      <a:lnTo>
                        <a:pt x="159" y="1084"/>
                      </a:lnTo>
                      <a:lnTo>
                        <a:pt x="154" y="1077"/>
                      </a:lnTo>
                      <a:lnTo>
                        <a:pt x="147" y="1073"/>
                      </a:lnTo>
                      <a:lnTo>
                        <a:pt x="140" y="1071"/>
                      </a:lnTo>
                      <a:lnTo>
                        <a:pt x="131" y="1069"/>
                      </a:lnTo>
                      <a:lnTo>
                        <a:pt x="124" y="1067"/>
                      </a:lnTo>
                      <a:lnTo>
                        <a:pt x="117" y="1066"/>
                      </a:lnTo>
                      <a:lnTo>
                        <a:pt x="109" y="1062"/>
                      </a:lnTo>
                      <a:lnTo>
                        <a:pt x="102" y="1058"/>
                      </a:lnTo>
                      <a:lnTo>
                        <a:pt x="95" y="1052"/>
                      </a:lnTo>
                      <a:lnTo>
                        <a:pt x="86" y="1047"/>
                      </a:lnTo>
                      <a:lnTo>
                        <a:pt x="81" y="1041"/>
                      </a:lnTo>
                      <a:lnTo>
                        <a:pt x="69" y="1030"/>
                      </a:lnTo>
                      <a:lnTo>
                        <a:pt x="55" y="1013"/>
                      </a:lnTo>
                      <a:lnTo>
                        <a:pt x="55" y="1011"/>
                      </a:lnTo>
                      <a:lnTo>
                        <a:pt x="50" y="1007"/>
                      </a:lnTo>
                      <a:lnTo>
                        <a:pt x="47" y="1000"/>
                      </a:lnTo>
                      <a:lnTo>
                        <a:pt x="45" y="996"/>
                      </a:lnTo>
                      <a:lnTo>
                        <a:pt x="35" y="994"/>
                      </a:lnTo>
                      <a:lnTo>
                        <a:pt x="33" y="996"/>
                      </a:lnTo>
                      <a:lnTo>
                        <a:pt x="30" y="1004"/>
                      </a:lnTo>
                      <a:lnTo>
                        <a:pt x="28" y="1011"/>
                      </a:lnTo>
                      <a:lnTo>
                        <a:pt x="26" y="1019"/>
                      </a:lnTo>
                      <a:lnTo>
                        <a:pt x="26" y="1026"/>
                      </a:lnTo>
                      <a:lnTo>
                        <a:pt x="26" y="1034"/>
                      </a:lnTo>
                      <a:lnTo>
                        <a:pt x="26" y="1043"/>
                      </a:lnTo>
                      <a:lnTo>
                        <a:pt x="26" y="1051"/>
                      </a:lnTo>
                      <a:lnTo>
                        <a:pt x="28" y="1058"/>
                      </a:lnTo>
                      <a:lnTo>
                        <a:pt x="28" y="1086"/>
                      </a:lnTo>
                      <a:lnTo>
                        <a:pt x="31" y="1114"/>
                      </a:lnTo>
                      <a:lnTo>
                        <a:pt x="35" y="1143"/>
                      </a:lnTo>
                      <a:lnTo>
                        <a:pt x="38" y="1169"/>
                      </a:lnTo>
                      <a:lnTo>
                        <a:pt x="40" y="1197"/>
                      </a:lnTo>
                      <a:lnTo>
                        <a:pt x="38" y="1225"/>
                      </a:lnTo>
                      <a:lnTo>
                        <a:pt x="36" y="1238"/>
                      </a:lnTo>
                      <a:lnTo>
                        <a:pt x="33" y="1252"/>
                      </a:lnTo>
                      <a:lnTo>
                        <a:pt x="30" y="1267"/>
                      </a:lnTo>
                      <a:lnTo>
                        <a:pt x="24" y="1280"/>
                      </a:lnTo>
                      <a:lnTo>
                        <a:pt x="23" y="1248"/>
                      </a:lnTo>
                      <a:lnTo>
                        <a:pt x="0" y="1041"/>
                      </a:lnTo>
                      <a:lnTo>
                        <a:pt x="2" y="1034"/>
                      </a:lnTo>
                      <a:lnTo>
                        <a:pt x="2" y="1024"/>
                      </a:lnTo>
                      <a:lnTo>
                        <a:pt x="4" y="1017"/>
                      </a:lnTo>
                      <a:lnTo>
                        <a:pt x="5" y="1009"/>
                      </a:lnTo>
                      <a:lnTo>
                        <a:pt x="9" y="1002"/>
                      </a:lnTo>
                      <a:lnTo>
                        <a:pt x="11" y="994"/>
                      </a:lnTo>
                      <a:lnTo>
                        <a:pt x="16" y="987"/>
                      </a:lnTo>
                      <a:lnTo>
                        <a:pt x="21" y="979"/>
                      </a:lnTo>
                      <a:lnTo>
                        <a:pt x="26" y="973"/>
                      </a:lnTo>
                      <a:lnTo>
                        <a:pt x="35" y="973"/>
                      </a:lnTo>
                      <a:lnTo>
                        <a:pt x="43" y="973"/>
                      </a:lnTo>
                      <a:lnTo>
                        <a:pt x="76" y="989"/>
                      </a:lnTo>
                      <a:lnTo>
                        <a:pt x="76" y="992"/>
                      </a:lnTo>
                      <a:lnTo>
                        <a:pt x="92" y="1005"/>
                      </a:lnTo>
                      <a:lnTo>
                        <a:pt x="105" y="1015"/>
                      </a:lnTo>
                      <a:lnTo>
                        <a:pt x="140" y="1035"/>
                      </a:lnTo>
                      <a:lnTo>
                        <a:pt x="145" y="1037"/>
                      </a:lnTo>
                      <a:lnTo>
                        <a:pt x="150" y="1037"/>
                      </a:lnTo>
                      <a:lnTo>
                        <a:pt x="155" y="1037"/>
                      </a:lnTo>
                      <a:lnTo>
                        <a:pt x="160" y="1039"/>
                      </a:lnTo>
                      <a:lnTo>
                        <a:pt x="166" y="1041"/>
                      </a:lnTo>
                      <a:lnTo>
                        <a:pt x="171" y="1045"/>
                      </a:lnTo>
                      <a:lnTo>
                        <a:pt x="176" y="1049"/>
                      </a:lnTo>
                      <a:lnTo>
                        <a:pt x="181" y="1052"/>
                      </a:lnTo>
                      <a:lnTo>
                        <a:pt x="186" y="1058"/>
                      </a:lnTo>
                      <a:lnTo>
                        <a:pt x="193" y="1071"/>
                      </a:lnTo>
                      <a:lnTo>
                        <a:pt x="200" y="1077"/>
                      </a:lnTo>
                      <a:lnTo>
                        <a:pt x="200" y="1064"/>
                      </a:lnTo>
                      <a:lnTo>
                        <a:pt x="200" y="1051"/>
                      </a:lnTo>
                      <a:lnTo>
                        <a:pt x="200" y="1037"/>
                      </a:lnTo>
                      <a:lnTo>
                        <a:pt x="202" y="1024"/>
                      </a:lnTo>
                      <a:lnTo>
                        <a:pt x="202" y="1011"/>
                      </a:lnTo>
                      <a:lnTo>
                        <a:pt x="200" y="1000"/>
                      </a:lnTo>
                      <a:lnTo>
                        <a:pt x="200" y="987"/>
                      </a:lnTo>
                      <a:lnTo>
                        <a:pt x="197" y="973"/>
                      </a:lnTo>
                      <a:lnTo>
                        <a:pt x="193" y="957"/>
                      </a:lnTo>
                      <a:lnTo>
                        <a:pt x="193" y="947"/>
                      </a:lnTo>
                      <a:lnTo>
                        <a:pt x="195" y="938"/>
                      </a:lnTo>
                      <a:lnTo>
                        <a:pt x="197" y="928"/>
                      </a:lnTo>
                      <a:lnTo>
                        <a:pt x="200" y="919"/>
                      </a:lnTo>
                      <a:lnTo>
                        <a:pt x="202" y="910"/>
                      </a:lnTo>
                      <a:lnTo>
                        <a:pt x="203" y="900"/>
                      </a:lnTo>
                      <a:lnTo>
                        <a:pt x="205" y="891"/>
                      </a:lnTo>
                      <a:lnTo>
                        <a:pt x="205" y="879"/>
                      </a:lnTo>
                      <a:lnTo>
                        <a:pt x="205" y="870"/>
                      </a:lnTo>
                      <a:lnTo>
                        <a:pt x="207" y="840"/>
                      </a:lnTo>
                      <a:lnTo>
                        <a:pt x="209" y="806"/>
                      </a:lnTo>
                      <a:lnTo>
                        <a:pt x="209" y="791"/>
                      </a:lnTo>
                      <a:lnTo>
                        <a:pt x="210" y="765"/>
                      </a:lnTo>
                      <a:lnTo>
                        <a:pt x="209" y="748"/>
                      </a:lnTo>
                      <a:lnTo>
                        <a:pt x="210" y="731"/>
                      </a:lnTo>
                      <a:lnTo>
                        <a:pt x="210" y="690"/>
                      </a:lnTo>
                      <a:lnTo>
                        <a:pt x="212" y="639"/>
                      </a:lnTo>
                      <a:lnTo>
                        <a:pt x="214" y="607"/>
                      </a:lnTo>
                      <a:lnTo>
                        <a:pt x="212" y="603"/>
                      </a:lnTo>
                      <a:lnTo>
                        <a:pt x="209" y="601"/>
                      </a:lnTo>
                      <a:lnTo>
                        <a:pt x="214" y="590"/>
                      </a:lnTo>
                      <a:lnTo>
                        <a:pt x="210" y="584"/>
                      </a:lnTo>
                      <a:lnTo>
                        <a:pt x="197" y="552"/>
                      </a:lnTo>
                      <a:lnTo>
                        <a:pt x="193" y="549"/>
                      </a:lnTo>
                      <a:lnTo>
                        <a:pt x="190" y="545"/>
                      </a:lnTo>
                      <a:lnTo>
                        <a:pt x="176" y="547"/>
                      </a:lnTo>
                      <a:lnTo>
                        <a:pt x="167" y="541"/>
                      </a:lnTo>
                      <a:lnTo>
                        <a:pt x="164" y="537"/>
                      </a:lnTo>
                      <a:lnTo>
                        <a:pt x="164" y="534"/>
                      </a:lnTo>
                      <a:lnTo>
                        <a:pt x="167" y="521"/>
                      </a:lnTo>
                      <a:lnTo>
                        <a:pt x="162" y="511"/>
                      </a:lnTo>
                      <a:lnTo>
                        <a:pt x="162" y="505"/>
                      </a:lnTo>
                      <a:lnTo>
                        <a:pt x="167" y="496"/>
                      </a:lnTo>
                      <a:lnTo>
                        <a:pt x="169" y="494"/>
                      </a:lnTo>
                      <a:lnTo>
                        <a:pt x="179" y="496"/>
                      </a:lnTo>
                      <a:lnTo>
                        <a:pt x="174" y="489"/>
                      </a:lnTo>
                      <a:lnTo>
                        <a:pt x="171" y="487"/>
                      </a:lnTo>
                      <a:lnTo>
                        <a:pt x="171" y="483"/>
                      </a:lnTo>
                      <a:lnTo>
                        <a:pt x="176" y="474"/>
                      </a:lnTo>
                      <a:lnTo>
                        <a:pt x="176" y="472"/>
                      </a:lnTo>
                      <a:lnTo>
                        <a:pt x="176" y="462"/>
                      </a:lnTo>
                      <a:lnTo>
                        <a:pt x="179" y="455"/>
                      </a:lnTo>
                      <a:lnTo>
                        <a:pt x="185" y="455"/>
                      </a:lnTo>
                      <a:lnTo>
                        <a:pt x="185" y="451"/>
                      </a:lnTo>
                      <a:lnTo>
                        <a:pt x="185" y="445"/>
                      </a:lnTo>
                      <a:lnTo>
                        <a:pt x="188" y="440"/>
                      </a:lnTo>
                      <a:lnTo>
                        <a:pt x="197" y="440"/>
                      </a:lnTo>
                      <a:lnTo>
                        <a:pt x="202" y="442"/>
                      </a:lnTo>
                      <a:lnTo>
                        <a:pt x="197" y="436"/>
                      </a:lnTo>
                      <a:lnTo>
                        <a:pt x="185" y="434"/>
                      </a:lnTo>
                      <a:lnTo>
                        <a:pt x="181" y="427"/>
                      </a:lnTo>
                      <a:lnTo>
                        <a:pt x="185" y="417"/>
                      </a:lnTo>
                      <a:lnTo>
                        <a:pt x="190" y="417"/>
                      </a:lnTo>
                      <a:lnTo>
                        <a:pt x="185" y="408"/>
                      </a:lnTo>
                      <a:lnTo>
                        <a:pt x="183" y="406"/>
                      </a:lnTo>
                      <a:lnTo>
                        <a:pt x="181" y="404"/>
                      </a:lnTo>
                      <a:lnTo>
                        <a:pt x="186" y="395"/>
                      </a:lnTo>
                      <a:lnTo>
                        <a:pt x="185" y="389"/>
                      </a:lnTo>
                      <a:lnTo>
                        <a:pt x="181" y="378"/>
                      </a:lnTo>
                      <a:lnTo>
                        <a:pt x="185" y="372"/>
                      </a:lnTo>
                      <a:lnTo>
                        <a:pt x="193" y="372"/>
                      </a:lnTo>
                      <a:lnTo>
                        <a:pt x="191" y="361"/>
                      </a:lnTo>
                      <a:lnTo>
                        <a:pt x="197" y="351"/>
                      </a:lnTo>
                      <a:lnTo>
                        <a:pt x="203" y="355"/>
                      </a:lnTo>
                      <a:lnTo>
                        <a:pt x="207" y="372"/>
                      </a:lnTo>
                      <a:lnTo>
                        <a:pt x="210" y="374"/>
                      </a:lnTo>
                      <a:lnTo>
                        <a:pt x="217" y="376"/>
                      </a:lnTo>
                      <a:lnTo>
                        <a:pt x="217" y="380"/>
                      </a:lnTo>
                      <a:lnTo>
                        <a:pt x="217" y="383"/>
                      </a:lnTo>
                      <a:lnTo>
                        <a:pt x="216" y="389"/>
                      </a:lnTo>
                      <a:lnTo>
                        <a:pt x="221" y="393"/>
                      </a:lnTo>
                      <a:lnTo>
                        <a:pt x="222" y="398"/>
                      </a:lnTo>
                      <a:lnTo>
                        <a:pt x="217" y="413"/>
                      </a:lnTo>
                      <a:lnTo>
                        <a:pt x="224" y="417"/>
                      </a:lnTo>
                      <a:lnTo>
                        <a:pt x="226" y="419"/>
                      </a:lnTo>
                      <a:lnTo>
                        <a:pt x="222" y="432"/>
                      </a:lnTo>
                      <a:lnTo>
                        <a:pt x="229" y="436"/>
                      </a:lnTo>
                      <a:lnTo>
                        <a:pt x="231" y="440"/>
                      </a:lnTo>
                      <a:lnTo>
                        <a:pt x="231" y="445"/>
                      </a:lnTo>
                      <a:lnTo>
                        <a:pt x="226" y="453"/>
                      </a:lnTo>
                      <a:lnTo>
                        <a:pt x="236" y="458"/>
                      </a:lnTo>
                      <a:lnTo>
                        <a:pt x="236" y="462"/>
                      </a:lnTo>
                      <a:lnTo>
                        <a:pt x="229" y="474"/>
                      </a:lnTo>
                      <a:lnTo>
                        <a:pt x="238" y="481"/>
                      </a:lnTo>
                      <a:lnTo>
                        <a:pt x="238" y="485"/>
                      </a:lnTo>
                      <a:lnTo>
                        <a:pt x="231" y="494"/>
                      </a:lnTo>
                      <a:lnTo>
                        <a:pt x="222" y="498"/>
                      </a:lnTo>
                      <a:lnTo>
                        <a:pt x="212" y="496"/>
                      </a:lnTo>
                      <a:lnTo>
                        <a:pt x="209" y="509"/>
                      </a:lnTo>
                      <a:lnTo>
                        <a:pt x="209" y="511"/>
                      </a:lnTo>
                      <a:lnTo>
                        <a:pt x="219" y="502"/>
                      </a:lnTo>
                      <a:lnTo>
                        <a:pt x="226" y="500"/>
                      </a:lnTo>
                      <a:lnTo>
                        <a:pt x="236" y="513"/>
                      </a:lnTo>
                      <a:lnTo>
                        <a:pt x="241" y="490"/>
                      </a:lnTo>
                      <a:lnTo>
                        <a:pt x="247" y="419"/>
                      </a:lnTo>
                      <a:lnTo>
                        <a:pt x="248" y="396"/>
                      </a:lnTo>
                      <a:lnTo>
                        <a:pt x="259" y="323"/>
                      </a:lnTo>
                      <a:lnTo>
                        <a:pt x="262" y="306"/>
                      </a:lnTo>
                      <a:lnTo>
                        <a:pt x="269" y="291"/>
                      </a:lnTo>
                      <a:lnTo>
                        <a:pt x="276" y="274"/>
                      </a:lnTo>
                      <a:lnTo>
                        <a:pt x="286" y="257"/>
                      </a:lnTo>
                      <a:lnTo>
                        <a:pt x="296" y="240"/>
                      </a:lnTo>
                      <a:lnTo>
                        <a:pt x="305" y="224"/>
                      </a:lnTo>
                      <a:lnTo>
                        <a:pt x="315" y="207"/>
                      </a:lnTo>
                      <a:lnTo>
                        <a:pt x="322" y="190"/>
                      </a:lnTo>
                      <a:lnTo>
                        <a:pt x="329" y="167"/>
                      </a:lnTo>
                      <a:lnTo>
                        <a:pt x="334" y="146"/>
                      </a:lnTo>
                      <a:lnTo>
                        <a:pt x="338" y="124"/>
                      </a:lnTo>
                      <a:lnTo>
                        <a:pt x="341" y="103"/>
                      </a:lnTo>
                      <a:lnTo>
                        <a:pt x="343" y="81"/>
                      </a:lnTo>
                      <a:lnTo>
                        <a:pt x="345" y="60"/>
                      </a:lnTo>
                      <a:lnTo>
                        <a:pt x="348" y="37"/>
                      </a:lnTo>
                      <a:lnTo>
                        <a:pt x="352" y="17"/>
                      </a:lnTo>
                      <a:lnTo>
                        <a:pt x="352" y="9"/>
                      </a:lnTo>
                      <a:lnTo>
                        <a:pt x="357" y="0"/>
                      </a:lnTo>
                      <a:lnTo>
                        <a:pt x="357" y="34"/>
                      </a:lnTo>
                      <a:lnTo>
                        <a:pt x="357" y="45"/>
                      </a:lnTo>
                      <a:lnTo>
                        <a:pt x="357" y="54"/>
                      </a:lnTo>
                      <a:lnTo>
                        <a:pt x="357" y="64"/>
                      </a:lnTo>
                      <a:lnTo>
                        <a:pt x="358" y="75"/>
                      </a:lnTo>
                      <a:lnTo>
                        <a:pt x="358" y="84"/>
                      </a:lnTo>
                      <a:lnTo>
                        <a:pt x="360" y="94"/>
                      </a:lnTo>
                      <a:lnTo>
                        <a:pt x="360" y="103"/>
                      </a:lnTo>
                      <a:lnTo>
                        <a:pt x="360" y="115"/>
                      </a:lnTo>
                      <a:lnTo>
                        <a:pt x="358" y="124"/>
                      </a:lnTo>
                      <a:lnTo>
                        <a:pt x="360" y="130"/>
                      </a:lnTo>
                      <a:lnTo>
                        <a:pt x="357" y="146"/>
                      </a:lnTo>
                      <a:lnTo>
                        <a:pt x="353" y="163"/>
                      </a:lnTo>
                      <a:lnTo>
                        <a:pt x="348" y="180"/>
                      </a:lnTo>
                      <a:lnTo>
                        <a:pt x="341" y="197"/>
                      </a:lnTo>
                      <a:lnTo>
                        <a:pt x="326" y="231"/>
                      </a:lnTo>
                      <a:lnTo>
                        <a:pt x="308" y="265"/>
                      </a:lnTo>
                      <a:lnTo>
                        <a:pt x="291" y="297"/>
                      </a:lnTo>
                      <a:lnTo>
                        <a:pt x="278" y="331"/>
                      </a:lnTo>
                      <a:lnTo>
                        <a:pt x="274" y="348"/>
                      </a:lnTo>
                      <a:lnTo>
                        <a:pt x="271" y="365"/>
                      </a:lnTo>
                      <a:lnTo>
                        <a:pt x="269" y="381"/>
                      </a:lnTo>
                      <a:lnTo>
                        <a:pt x="271" y="398"/>
                      </a:lnTo>
                      <a:lnTo>
                        <a:pt x="271" y="432"/>
                      </a:lnTo>
                      <a:lnTo>
                        <a:pt x="271" y="458"/>
                      </a:lnTo>
                      <a:lnTo>
                        <a:pt x="264" y="543"/>
                      </a:lnTo>
                      <a:lnTo>
                        <a:pt x="255" y="586"/>
                      </a:lnTo>
                      <a:lnTo>
                        <a:pt x="255" y="592"/>
                      </a:lnTo>
                      <a:lnTo>
                        <a:pt x="250" y="605"/>
                      </a:lnTo>
                      <a:lnTo>
                        <a:pt x="236" y="616"/>
                      </a:lnTo>
                      <a:lnTo>
                        <a:pt x="231" y="680"/>
                      </a:lnTo>
                      <a:lnTo>
                        <a:pt x="229" y="748"/>
                      </a:lnTo>
                      <a:lnTo>
                        <a:pt x="228" y="812"/>
                      </a:lnTo>
                      <a:lnTo>
                        <a:pt x="226" y="812"/>
                      </a:lnTo>
                      <a:lnTo>
                        <a:pt x="221" y="908"/>
                      </a:lnTo>
                      <a:lnTo>
                        <a:pt x="224" y="911"/>
                      </a:lnTo>
                      <a:lnTo>
                        <a:pt x="228" y="932"/>
                      </a:lnTo>
                      <a:lnTo>
                        <a:pt x="228" y="940"/>
                      </a:lnTo>
                      <a:lnTo>
                        <a:pt x="222" y="958"/>
                      </a:lnTo>
                      <a:lnTo>
                        <a:pt x="221" y="977"/>
                      </a:lnTo>
                      <a:lnTo>
                        <a:pt x="219" y="998"/>
                      </a:lnTo>
                      <a:lnTo>
                        <a:pt x="219" y="1017"/>
                      </a:lnTo>
                      <a:lnTo>
                        <a:pt x="219" y="1037"/>
                      </a:lnTo>
                      <a:lnTo>
                        <a:pt x="219" y="1056"/>
                      </a:lnTo>
                      <a:lnTo>
                        <a:pt x="219" y="1075"/>
                      </a:lnTo>
                      <a:lnTo>
                        <a:pt x="219" y="1096"/>
                      </a:lnTo>
                      <a:lnTo>
                        <a:pt x="226" y="1103"/>
                      </a:lnTo>
                      <a:lnTo>
                        <a:pt x="233" y="1158"/>
                      </a:lnTo>
                      <a:lnTo>
                        <a:pt x="216" y="1310"/>
                      </a:lnTo>
                      <a:lnTo>
                        <a:pt x="217" y="1316"/>
                      </a:lnTo>
                      <a:lnTo>
                        <a:pt x="217" y="1321"/>
                      </a:lnTo>
                      <a:lnTo>
                        <a:pt x="217" y="1327"/>
                      </a:lnTo>
                      <a:lnTo>
                        <a:pt x="217" y="1332"/>
                      </a:lnTo>
                      <a:lnTo>
                        <a:pt x="219" y="1338"/>
                      </a:lnTo>
                      <a:lnTo>
                        <a:pt x="219" y="1346"/>
                      </a:lnTo>
                      <a:lnTo>
                        <a:pt x="222" y="1351"/>
                      </a:lnTo>
                      <a:lnTo>
                        <a:pt x="224" y="1357"/>
                      </a:lnTo>
                      <a:lnTo>
                        <a:pt x="222" y="1378"/>
                      </a:lnTo>
                      <a:lnTo>
                        <a:pt x="221" y="1398"/>
                      </a:lnTo>
                      <a:lnTo>
                        <a:pt x="217" y="1419"/>
                      </a:lnTo>
                      <a:lnTo>
                        <a:pt x="216" y="1440"/>
                      </a:lnTo>
                      <a:lnTo>
                        <a:pt x="214" y="1460"/>
                      </a:lnTo>
                      <a:lnTo>
                        <a:pt x="212" y="1481"/>
                      </a:lnTo>
                      <a:lnTo>
                        <a:pt x="212" y="1502"/>
                      </a:lnTo>
                      <a:lnTo>
                        <a:pt x="212" y="1524"/>
                      </a:lnTo>
                      <a:lnTo>
                        <a:pt x="233" y="1498"/>
                      </a:lnTo>
                      <a:lnTo>
                        <a:pt x="250" y="1473"/>
                      </a:lnTo>
                      <a:lnTo>
                        <a:pt x="265" y="1449"/>
                      </a:lnTo>
                      <a:lnTo>
                        <a:pt x="278" y="1423"/>
                      </a:lnTo>
                      <a:lnTo>
                        <a:pt x="290" y="1396"/>
                      </a:lnTo>
                      <a:lnTo>
                        <a:pt x="298" y="1372"/>
                      </a:lnTo>
                      <a:lnTo>
                        <a:pt x="305" y="1346"/>
                      </a:lnTo>
                      <a:lnTo>
                        <a:pt x="312" y="1319"/>
                      </a:lnTo>
                      <a:lnTo>
                        <a:pt x="322" y="1267"/>
                      </a:lnTo>
                      <a:lnTo>
                        <a:pt x="329" y="1216"/>
                      </a:lnTo>
                      <a:lnTo>
                        <a:pt x="339" y="1163"/>
                      </a:lnTo>
                      <a:lnTo>
                        <a:pt x="350" y="1111"/>
                      </a:lnTo>
                      <a:lnTo>
                        <a:pt x="355" y="1090"/>
                      </a:lnTo>
                      <a:lnTo>
                        <a:pt x="362" y="1069"/>
                      </a:lnTo>
                      <a:lnTo>
                        <a:pt x="367" y="1051"/>
                      </a:lnTo>
                      <a:lnTo>
                        <a:pt x="374" y="1030"/>
                      </a:lnTo>
                      <a:lnTo>
                        <a:pt x="381" y="1009"/>
                      </a:lnTo>
                      <a:lnTo>
                        <a:pt x="389" y="990"/>
                      </a:lnTo>
                      <a:lnTo>
                        <a:pt x="401" y="970"/>
                      </a:lnTo>
                      <a:lnTo>
                        <a:pt x="415" y="951"/>
                      </a:lnTo>
                      <a:lnTo>
                        <a:pt x="426" y="940"/>
                      </a:lnTo>
                      <a:lnTo>
                        <a:pt x="429" y="942"/>
                      </a:lnTo>
                      <a:lnTo>
                        <a:pt x="417" y="962"/>
                      </a:lnTo>
                      <a:lnTo>
                        <a:pt x="407" y="981"/>
                      </a:lnTo>
                      <a:lnTo>
                        <a:pt x="398" y="1002"/>
                      </a:lnTo>
                      <a:lnTo>
                        <a:pt x="391" y="1020"/>
                      </a:lnTo>
                      <a:lnTo>
                        <a:pt x="377" y="1060"/>
                      </a:lnTo>
                      <a:lnTo>
                        <a:pt x="369" y="1099"/>
                      </a:lnTo>
                      <a:lnTo>
                        <a:pt x="357" y="1176"/>
                      </a:lnTo>
                      <a:lnTo>
                        <a:pt x="348" y="1255"/>
                      </a:lnTo>
                      <a:lnTo>
                        <a:pt x="343" y="1293"/>
                      </a:lnTo>
                      <a:lnTo>
                        <a:pt x="336" y="1332"/>
                      </a:lnTo>
                      <a:lnTo>
                        <a:pt x="327" y="1372"/>
                      </a:lnTo>
                      <a:lnTo>
                        <a:pt x="314" y="1411"/>
                      </a:lnTo>
                      <a:lnTo>
                        <a:pt x="307" y="1430"/>
                      </a:lnTo>
                      <a:lnTo>
                        <a:pt x="296" y="1449"/>
                      </a:lnTo>
                      <a:lnTo>
                        <a:pt x="286" y="1468"/>
                      </a:lnTo>
                      <a:lnTo>
                        <a:pt x="274" y="1488"/>
                      </a:lnTo>
                      <a:lnTo>
                        <a:pt x="262" y="1507"/>
                      </a:lnTo>
                      <a:lnTo>
                        <a:pt x="247" y="1526"/>
                      </a:lnTo>
                      <a:lnTo>
                        <a:pt x="229" y="1547"/>
                      </a:lnTo>
                      <a:lnTo>
                        <a:pt x="210" y="1566"/>
                      </a:lnTo>
                      <a:lnTo>
                        <a:pt x="214" y="1616"/>
                      </a:lnTo>
                      <a:lnTo>
                        <a:pt x="209" y="1626"/>
                      </a:lnTo>
                      <a:lnTo>
                        <a:pt x="209" y="1633"/>
                      </a:lnTo>
                      <a:lnTo>
                        <a:pt x="214" y="1629"/>
                      </a:lnTo>
                      <a:lnTo>
                        <a:pt x="228" y="1631"/>
                      </a:lnTo>
                      <a:lnTo>
                        <a:pt x="252" y="1646"/>
                      </a:lnTo>
                      <a:lnTo>
                        <a:pt x="293" y="1656"/>
                      </a:lnTo>
                      <a:lnTo>
                        <a:pt x="317" y="1661"/>
                      </a:lnTo>
                      <a:lnTo>
                        <a:pt x="327" y="1658"/>
                      </a:lnTo>
                      <a:lnTo>
                        <a:pt x="339" y="1656"/>
                      </a:lnTo>
                      <a:lnTo>
                        <a:pt x="350" y="1654"/>
                      </a:lnTo>
                      <a:lnTo>
                        <a:pt x="360" y="1656"/>
                      </a:lnTo>
                      <a:lnTo>
                        <a:pt x="372" y="1658"/>
                      </a:lnTo>
                      <a:lnTo>
                        <a:pt x="383" y="1659"/>
                      </a:lnTo>
                      <a:lnTo>
                        <a:pt x="393" y="1663"/>
                      </a:lnTo>
                      <a:lnTo>
                        <a:pt x="405" y="1669"/>
                      </a:lnTo>
                      <a:lnTo>
                        <a:pt x="414" y="1671"/>
                      </a:lnTo>
                      <a:lnTo>
                        <a:pt x="439" y="1693"/>
                      </a:lnTo>
                      <a:lnTo>
                        <a:pt x="451" y="1697"/>
                      </a:lnTo>
                      <a:lnTo>
                        <a:pt x="465" y="1697"/>
                      </a:lnTo>
                      <a:lnTo>
                        <a:pt x="476" y="1693"/>
                      </a:lnTo>
                      <a:lnTo>
                        <a:pt x="486" y="1688"/>
                      </a:lnTo>
                      <a:lnTo>
                        <a:pt x="512" y="1661"/>
                      </a:lnTo>
                      <a:lnTo>
                        <a:pt x="510" y="1665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1" name="Freeform 5912"/>
                <p:cNvSpPr>
                  <a:spLocks/>
                </p:cNvSpPr>
                <p:nvPr/>
              </p:nvSpPr>
              <p:spPr bwMode="auto">
                <a:xfrm>
                  <a:off x="2911" y="3004"/>
                  <a:ext cx="141" cy="50"/>
                </a:xfrm>
                <a:custGeom>
                  <a:avLst/>
                  <a:gdLst>
                    <a:gd name="T0" fmla="*/ 141 w 141"/>
                    <a:gd name="T1" fmla="*/ 47 h 50"/>
                    <a:gd name="T2" fmla="*/ 139 w 141"/>
                    <a:gd name="T3" fmla="*/ 47 h 50"/>
                    <a:gd name="T4" fmla="*/ 138 w 141"/>
                    <a:gd name="T5" fmla="*/ 48 h 50"/>
                    <a:gd name="T6" fmla="*/ 136 w 141"/>
                    <a:gd name="T7" fmla="*/ 48 h 50"/>
                    <a:gd name="T8" fmla="*/ 134 w 141"/>
                    <a:gd name="T9" fmla="*/ 50 h 50"/>
                    <a:gd name="T10" fmla="*/ 131 w 141"/>
                    <a:gd name="T11" fmla="*/ 50 h 50"/>
                    <a:gd name="T12" fmla="*/ 129 w 141"/>
                    <a:gd name="T13" fmla="*/ 50 h 50"/>
                    <a:gd name="T14" fmla="*/ 127 w 141"/>
                    <a:gd name="T15" fmla="*/ 50 h 50"/>
                    <a:gd name="T16" fmla="*/ 126 w 141"/>
                    <a:gd name="T17" fmla="*/ 50 h 50"/>
                    <a:gd name="T18" fmla="*/ 103 w 141"/>
                    <a:gd name="T19" fmla="*/ 47 h 50"/>
                    <a:gd name="T20" fmla="*/ 71 w 141"/>
                    <a:gd name="T21" fmla="*/ 30 h 50"/>
                    <a:gd name="T22" fmla="*/ 65 w 141"/>
                    <a:gd name="T23" fmla="*/ 26 h 50"/>
                    <a:gd name="T24" fmla="*/ 60 w 141"/>
                    <a:gd name="T25" fmla="*/ 24 h 50"/>
                    <a:gd name="T26" fmla="*/ 53 w 141"/>
                    <a:gd name="T27" fmla="*/ 20 h 50"/>
                    <a:gd name="T28" fmla="*/ 48 w 141"/>
                    <a:gd name="T29" fmla="*/ 18 h 50"/>
                    <a:gd name="T30" fmla="*/ 43 w 141"/>
                    <a:gd name="T31" fmla="*/ 17 h 50"/>
                    <a:gd name="T32" fmla="*/ 36 w 141"/>
                    <a:gd name="T33" fmla="*/ 15 h 50"/>
                    <a:gd name="T34" fmla="*/ 31 w 141"/>
                    <a:gd name="T35" fmla="*/ 15 h 50"/>
                    <a:gd name="T36" fmla="*/ 26 w 141"/>
                    <a:gd name="T37" fmla="*/ 13 h 50"/>
                    <a:gd name="T38" fmla="*/ 19 w 141"/>
                    <a:gd name="T39" fmla="*/ 9 h 50"/>
                    <a:gd name="T40" fmla="*/ 0 w 141"/>
                    <a:gd name="T41" fmla="*/ 9 h 50"/>
                    <a:gd name="T42" fmla="*/ 0 w 141"/>
                    <a:gd name="T43" fmla="*/ 5 h 50"/>
                    <a:gd name="T44" fmla="*/ 19 w 141"/>
                    <a:gd name="T45" fmla="*/ 0 h 50"/>
                    <a:gd name="T46" fmla="*/ 28 w 141"/>
                    <a:gd name="T47" fmla="*/ 0 h 50"/>
                    <a:gd name="T48" fmla="*/ 34 w 141"/>
                    <a:gd name="T49" fmla="*/ 0 h 50"/>
                    <a:gd name="T50" fmla="*/ 41 w 141"/>
                    <a:gd name="T51" fmla="*/ 1 h 50"/>
                    <a:gd name="T52" fmla="*/ 50 w 141"/>
                    <a:gd name="T53" fmla="*/ 3 h 50"/>
                    <a:gd name="T54" fmla="*/ 57 w 141"/>
                    <a:gd name="T55" fmla="*/ 5 h 50"/>
                    <a:gd name="T56" fmla="*/ 64 w 141"/>
                    <a:gd name="T57" fmla="*/ 7 h 50"/>
                    <a:gd name="T58" fmla="*/ 71 w 141"/>
                    <a:gd name="T59" fmla="*/ 11 h 50"/>
                    <a:gd name="T60" fmla="*/ 79 w 141"/>
                    <a:gd name="T61" fmla="*/ 15 h 50"/>
                    <a:gd name="T62" fmla="*/ 112 w 141"/>
                    <a:gd name="T63" fmla="*/ 39 h 50"/>
                    <a:gd name="T64" fmla="*/ 141 w 141"/>
                    <a:gd name="T65" fmla="*/ 47 h 5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41" h="50">
                      <a:moveTo>
                        <a:pt x="141" y="47"/>
                      </a:moveTo>
                      <a:lnTo>
                        <a:pt x="139" y="47"/>
                      </a:lnTo>
                      <a:lnTo>
                        <a:pt x="138" y="48"/>
                      </a:lnTo>
                      <a:lnTo>
                        <a:pt x="136" y="48"/>
                      </a:lnTo>
                      <a:lnTo>
                        <a:pt x="134" y="50"/>
                      </a:lnTo>
                      <a:lnTo>
                        <a:pt x="131" y="50"/>
                      </a:lnTo>
                      <a:lnTo>
                        <a:pt x="129" y="50"/>
                      </a:lnTo>
                      <a:lnTo>
                        <a:pt x="127" y="50"/>
                      </a:lnTo>
                      <a:lnTo>
                        <a:pt x="126" y="50"/>
                      </a:lnTo>
                      <a:lnTo>
                        <a:pt x="103" y="47"/>
                      </a:lnTo>
                      <a:lnTo>
                        <a:pt x="71" y="30"/>
                      </a:lnTo>
                      <a:lnTo>
                        <a:pt x="65" y="26"/>
                      </a:lnTo>
                      <a:lnTo>
                        <a:pt x="60" y="24"/>
                      </a:lnTo>
                      <a:lnTo>
                        <a:pt x="53" y="20"/>
                      </a:lnTo>
                      <a:lnTo>
                        <a:pt x="48" y="18"/>
                      </a:lnTo>
                      <a:lnTo>
                        <a:pt x="43" y="17"/>
                      </a:lnTo>
                      <a:lnTo>
                        <a:pt x="36" y="15"/>
                      </a:lnTo>
                      <a:lnTo>
                        <a:pt x="31" y="15"/>
                      </a:lnTo>
                      <a:lnTo>
                        <a:pt x="26" y="13"/>
                      </a:lnTo>
                      <a:lnTo>
                        <a:pt x="19" y="9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19" y="0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41" y="1"/>
                      </a:lnTo>
                      <a:lnTo>
                        <a:pt x="50" y="3"/>
                      </a:lnTo>
                      <a:lnTo>
                        <a:pt x="57" y="5"/>
                      </a:lnTo>
                      <a:lnTo>
                        <a:pt x="64" y="7"/>
                      </a:lnTo>
                      <a:lnTo>
                        <a:pt x="71" y="11"/>
                      </a:lnTo>
                      <a:lnTo>
                        <a:pt x="79" y="15"/>
                      </a:lnTo>
                      <a:lnTo>
                        <a:pt x="112" y="39"/>
                      </a:lnTo>
                      <a:lnTo>
                        <a:pt x="141" y="47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2" name="Freeform 5913"/>
                <p:cNvSpPr>
                  <a:spLocks/>
                </p:cNvSpPr>
                <p:nvPr/>
              </p:nvSpPr>
              <p:spPr bwMode="auto">
                <a:xfrm>
                  <a:off x="2766" y="2329"/>
                  <a:ext cx="221" cy="663"/>
                </a:xfrm>
                <a:custGeom>
                  <a:avLst/>
                  <a:gdLst>
                    <a:gd name="T0" fmla="*/ 212 w 221"/>
                    <a:gd name="T1" fmla="*/ 19 h 663"/>
                    <a:gd name="T2" fmla="*/ 200 w 221"/>
                    <a:gd name="T3" fmla="*/ 54 h 663"/>
                    <a:gd name="T4" fmla="*/ 186 w 221"/>
                    <a:gd name="T5" fmla="*/ 107 h 663"/>
                    <a:gd name="T6" fmla="*/ 173 w 221"/>
                    <a:gd name="T7" fmla="*/ 214 h 663"/>
                    <a:gd name="T8" fmla="*/ 159 w 221"/>
                    <a:gd name="T9" fmla="*/ 321 h 663"/>
                    <a:gd name="T10" fmla="*/ 143 w 221"/>
                    <a:gd name="T11" fmla="*/ 393 h 663"/>
                    <a:gd name="T12" fmla="*/ 123 w 221"/>
                    <a:gd name="T13" fmla="*/ 447 h 663"/>
                    <a:gd name="T14" fmla="*/ 104 w 221"/>
                    <a:gd name="T15" fmla="*/ 483 h 663"/>
                    <a:gd name="T16" fmla="*/ 80 w 221"/>
                    <a:gd name="T17" fmla="*/ 517 h 663"/>
                    <a:gd name="T18" fmla="*/ 49 w 221"/>
                    <a:gd name="T19" fmla="*/ 552 h 663"/>
                    <a:gd name="T20" fmla="*/ 28 w 221"/>
                    <a:gd name="T21" fmla="*/ 579 h 663"/>
                    <a:gd name="T22" fmla="*/ 26 w 221"/>
                    <a:gd name="T23" fmla="*/ 592 h 663"/>
                    <a:gd name="T24" fmla="*/ 26 w 221"/>
                    <a:gd name="T25" fmla="*/ 605 h 663"/>
                    <a:gd name="T26" fmla="*/ 28 w 221"/>
                    <a:gd name="T27" fmla="*/ 618 h 663"/>
                    <a:gd name="T28" fmla="*/ 30 w 221"/>
                    <a:gd name="T29" fmla="*/ 635 h 663"/>
                    <a:gd name="T30" fmla="*/ 24 w 221"/>
                    <a:gd name="T31" fmla="*/ 652 h 663"/>
                    <a:gd name="T32" fmla="*/ 11 w 221"/>
                    <a:gd name="T33" fmla="*/ 663 h 663"/>
                    <a:gd name="T34" fmla="*/ 4 w 221"/>
                    <a:gd name="T35" fmla="*/ 633 h 663"/>
                    <a:gd name="T36" fmla="*/ 4 w 221"/>
                    <a:gd name="T37" fmla="*/ 613 h 663"/>
                    <a:gd name="T38" fmla="*/ 7 w 221"/>
                    <a:gd name="T39" fmla="*/ 599 h 663"/>
                    <a:gd name="T40" fmla="*/ 9 w 221"/>
                    <a:gd name="T41" fmla="*/ 584 h 663"/>
                    <a:gd name="T42" fmla="*/ 11 w 221"/>
                    <a:gd name="T43" fmla="*/ 571 h 663"/>
                    <a:gd name="T44" fmla="*/ 24 w 221"/>
                    <a:gd name="T45" fmla="*/ 554 h 663"/>
                    <a:gd name="T46" fmla="*/ 45 w 221"/>
                    <a:gd name="T47" fmla="*/ 537 h 663"/>
                    <a:gd name="T48" fmla="*/ 64 w 221"/>
                    <a:gd name="T49" fmla="*/ 511 h 663"/>
                    <a:gd name="T50" fmla="*/ 81 w 221"/>
                    <a:gd name="T51" fmla="*/ 485 h 663"/>
                    <a:gd name="T52" fmla="*/ 97 w 221"/>
                    <a:gd name="T53" fmla="*/ 457 h 663"/>
                    <a:gd name="T54" fmla="*/ 116 w 221"/>
                    <a:gd name="T55" fmla="*/ 413 h 663"/>
                    <a:gd name="T56" fmla="*/ 133 w 221"/>
                    <a:gd name="T57" fmla="*/ 355 h 663"/>
                    <a:gd name="T58" fmla="*/ 145 w 221"/>
                    <a:gd name="T59" fmla="*/ 297 h 663"/>
                    <a:gd name="T60" fmla="*/ 154 w 221"/>
                    <a:gd name="T61" fmla="*/ 240 h 663"/>
                    <a:gd name="T62" fmla="*/ 164 w 221"/>
                    <a:gd name="T63" fmla="*/ 184 h 663"/>
                    <a:gd name="T64" fmla="*/ 174 w 221"/>
                    <a:gd name="T65" fmla="*/ 131 h 663"/>
                    <a:gd name="T66" fmla="*/ 188 w 221"/>
                    <a:gd name="T67" fmla="*/ 79 h 663"/>
                    <a:gd name="T68" fmla="*/ 209 w 221"/>
                    <a:gd name="T69" fmla="*/ 26 h 663"/>
                    <a:gd name="T70" fmla="*/ 221 w 221"/>
                    <a:gd name="T71" fmla="*/ 2 h 66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21" h="663">
                      <a:moveTo>
                        <a:pt x="221" y="2"/>
                      </a:moveTo>
                      <a:lnTo>
                        <a:pt x="212" y="19"/>
                      </a:lnTo>
                      <a:lnTo>
                        <a:pt x="205" y="37"/>
                      </a:lnTo>
                      <a:lnTo>
                        <a:pt x="200" y="54"/>
                      </a:lnTo>
                      <a:lnTo>
                        <a:pt x="195" y="71"/>
                      </a:lnTo>
                      <a:lnTo>
                        <a:pt x="186" y="107"/>
                      </a:lnTo>
                      <a:lnTo>
                        <a:pt x="179" y="143"/>
                      </a:lnTo>
                      <a:lnTo>
                        <a:pt x="173" y="214"/>
                      </a:lnTo>
                      <a:lnTo>
                        <a:pt x="164" y="286"/>
                      </a:lnTo>
                      <a:lnTo>
                        <a:pt x="159" y="321"/>
                      </a:lnTo>
                      <a:lnTo>
                        <a:pt x="152" y="357"/>
                      </a:lnTo>
                      <a:lnTo>
                        <a:pt x="143" y="393"/>
                      </a:lnTo>
                      <a:lnTo>
                        <a:pt x="129" y="428"/>
                      </a:lnTo>
                      <a:lnTo>
                        <a:pt x="123" y="447"/>
                      </a:lnTo>
                      <a:lnTo>
                        <a:pt x="114" y="464"/>
                      </a:lnTo>
                      <a:lnTo>
                        <a:pt x="104" y="483"/>
                      </a:lnTo>
                      <a:lnTo>
                        <a:pt x="92" y="500"/>
                      </a:lnTo>
                      <a:lnTo>
                        <a:pt x="80" y="517"/>
                      </a:lnTo>
                      <a:lnTo>
                        <a:pt x="66" y="536"/>
                      </a:lnTo>
                      <a:lnTo>
                        <a:pt x="49" y="552"/>
                      </a:lnTo>
                      <a:lnTo>
                        <a:pt x="31" y="571"/>
                      </a:lnTo>
                      <a:lnTo>
                        <a:pt x="28" y="579"/>
                      </a:lnTo>
                      <a:lnTo>
                        <a:pt x="26" y="584"/>
                      </a:lnTo>
                      <a:lnTo>
                        <a:pt x="26" y="592"/>
                      </a:lnTo>
                      <a:lnTo>
                        <a:pt x="26" y="599"/>
                      </a:lnTo>
                      <a:lnTo>
                        <a:pt x="26" y="605"/>
                      </a:lnTo>
                      <a:lnTo>
                        <a:pt x="28" y="613"/>
                      </a:lnTo>
                      <a:lnTo>
                        <a:pt x="28" y="618"/>
                      </a:lnTo>
                      <a:lnTo>
                        <a:pt x="30" y="626"/>
                      </a:lnTo>
                      <a:lnTo>
                        <a:pt x="30" y="635"/>
                      </a:lnTo>
                      <a:lnTo>
                        <a:pt x="24" y="641"/>
                      </a:lnTo>
                      <a:lnTo>
                        <a:pt x="24" y="652"/>
                      </a:lnTo>
                      <a:lnTo>
                        <a:pt x="14" y="663"/>
                      </a:lnTo>
                      <a:lnTo>
                        <a:pt x="11" y="663"/>
                      </a:lnTo>
                      <a:lnTo>
                        <a:pt x="11" y="641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4" y="613"/>
                      </a:lnTo>
                      <a:lnTo>
                        <a:pt x="6" y="607"/>
                      </a:lnTo>
                      <a:lnTo>
                        <a:pt x="7" y="599"/>
                      </a:lnTo>
                      <a:lnTo>
                        <a:pt x="9" y="592"/>
                      </a:lnTo>
                      <a:lnTo>
                        <a:pt x="9" y="584"/>
                      </a:lnTo>
                      <a:lnTo>
                        <a:pt x="11" y="579"/>
                      </a:lnTo>
                      <a:lnTo>
                        <a:pt x="11" y="571"/>
                      </a:lnTo>
                      <a:lnTo>
                        <a:pt x="11" y="564"/>
                      </a:lnTo>
                      <a:lnTo>
                        <a:pt x="24" y="554"/>
                      </a:lnTo>
                      <a:lnTo>
                        <a:pt x="33" y="549"/>
                      </a:lnTo>
                      <a:lnTo>
                        <a:pt x="45" y="537"/>
                      </a:lnTo>
                      <a:lnTo>
                        <a:pt x="55" y="524"/>
                      </a:lnTo>
                      <a:lnTo>
                        <a:pt x="64" y="511"/>
                      </a:lnTo>
                      <a:lnTo>
                        <a:pt x="73" y="498"/>
                      </a:lnTo>
                      <a:lnTo>
                        <a:pt x="81" y="485"/>
                      </a:lnTo>
                      <a:lnTo>
                        <a:pt x="88" y="470"/>
                      </a:lnTo>
                      <a:lnTo>
                        <a:pt x="97" y="457"/>
                      </a:lnTo>
                      <a:lnTo>
                        <a:pt x="104" y="443"/>
                      </a:lnTo>
                      <a:lnTo>
                        <a:pt x="116" y="413"/>
                      </a:lnTo>
                      <a:lnTo>
                        <a:pt x="126" y="383"/>
                      </a:lnTo>
                      <a:lnTo>
                        <a:pt x="133" y="355"/>
                      </a:lnTo>
                      <a:lnTo>
                        <a:pt x="140" y="325"/>
                      </a:lnTo>
                      <a:lnTo>
                        <a:pt x="145" y="297"/>
                      </a:lnTo>
                      <a:lnTo>
                        <a:pt x="148" y="269"/>
                      </a:lnTo>
                      <a:lnTo>
                        <a:pt x="154" y="240"/>
                      </a:lnTo>
                      <a:lnTo>
                        <a:pt x="159" y="210"/>
                      </a:lnTo>
                      <a:lnTo>
                        <a:pt x="164" y="184"/>
                      </a:lnTo>
                      <a:lnTo>
                        <a:pt x="169" y="158"/>
                      </a:lnTo>
                      <a:lnTo>
                        <a:pt x="174" y="131"/>
                      </a:lnTo>
                      <a:lnTo>
                        <a:pt x="181" y="105"/>
                      </a:lnTo>
                      <a:lnTo>
                        <a:pt x="188" y="79"/>
                      </a:lnTo>
                      <a:lnTo>
                        <a:pt x="197" y="52"/>
                      </a:lnTo>
                      <a:lnTo>
                        <a:pt x="209" y="26"/>
                      </a:lnTo>
                      <a:lnTo>
                        <a:pt x="221" y="0"/>
                      </a:lnTo>
                      <a:lnTo>
                        <a:pt x="221" y="2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3" name="Freeform 5914"/>
                <p:cNvSpPr>
                  <a:spLocks/>
                </p:cNvSpPr>
                <p:nvPr/>
              </p:nvSpPr>
              <p:spPr bwMode="auto">
                <a:xfrm>
                  <a:off x="2809" y="1400"/>
                  <a:ext cx="135" cy="549"/>
                </a:xfrm>
                <a:custGeom>
                  <a:avLst/>
                  <a:gdLst>
                    <a:gd name="T0" fmla="*/ 135 w 135"/>
                    <a:gd name="T1" fmla="*/ 81 h 549"/>
                    <a:gd name="T2" fmla="*/ 131 w 135"/>
                    <a:gd name="T3" fmla="*/ 98 h 549"/>
                    <a:gd name="T4" fmla="*/ 126 w 135"/>
                    <a:gd name="T5" fmla="*/ 113 h 549"/>
                    <a:gd name="T6" fmla="*/ 121 w 135"/>
                    <a:gd name="T7" fmla="*/ 130 h 549"/>
                    <a:gd name="T8" fmla="*/ 114 w 135"/>
                    <a:gd name="T9" fmla="*/ 147 h 549"/>
                    <a:gd name="T10" fmla="*/ 99 w 135"/>
                    <a:gd name="T11" fmla="*/ 179 h 549"/>
                    <a:gd name="T12" fmla="*/ 81 w 135"/>
                    <a:gd name="T13" fmla="*/ 211 h 549"/>
                    <a:gd name="T14" fmla="*/ 66 w 135"/>
                    <a:gd name="T15" fmla="*/ 245 h 549"/>
                    <a:gd name="T16" fmla="*/ 52 w 135"/>
                    <a:gd name="T17" fmla="*/ 277 h 549"/>
                    <a:gd name="T18" fmla="*/ 47 w 135"/>
                    <a:gd name="T19" fmla="*/ 294 h 549"/>
                    <a:gd name="T20" fmla="*/ 45 w 135"/>
                    <a:gd name="T21" fmla="*/ 311 h 549"/>
                    <a:gd name="T22" fmla="*/ 43 w 135"/>
                    <a:gd name="T23" fmla="*/ 327 h 549"/>
                    <a:gd name="T24" fmla="*/ 45 w 135"/>
                    <a:gd name="T25" fmla="*/ 344 h 549"/>
                    <a:gd name="T26" fmla="*/ 45 w 135"/>
                    <a:gd name="T27" fmla="*/ 388 h 549"/>
                    <a:gd name="T28" fmla="*/ 43 w 135"/>
                    <a:gd name="T29" fmla="*/ 403 h 549"/>
                    <a:gd name="T30" fmla="*/ 43 w 135"/>
                    <a:gd name="T31" fmla="*/ 418 h 549"/>
                    <a:gd name="T32" fmla="*/ 42 w 135"/>
                    <a:gd name="T33" fmla="*/ 435 h 549"/>
                    <a:gd name="T34" fmla="*/ 42 w 135"/>
                    <a:gd name="T35" fmla="*/ 451 h 549"/>
                    <a:gd name="T36" fmla="*/ 42 w 135"/>
                    <a:gd name="T37" fmla="*/ 467 h 549"/>
                    <a:gd name="T38" fmla="*/ 40 w 135"/>
                    <a:gd name="T39" fmla="*/ 483 h 549"/>
                    <a:gd name="T40" fmla="*/ 37 w 135"/>
                    <a:gd name="T41" fmla="*/ 500 h 549"/>
                    <a:gd name="T42" fmla="*/ 33 w 135"/>
                    <a:gd name="T43" fmla="*/ 517 h 549"/>
                    <a:gd name="T44" fmla="*/ 28 w 135"/>
                    <a:gd name="T45" fmla="*/ 532 h 549"/>
                    <a:gd name="T46" fmla="*/ 23 w 135"/>
                    <a:gd name="T47" fmla="*/ 536 h 549"/>
                    <a:gd name="T48" fmla="*/ 18 w 135"/>
                    <a:gd name="T49" fmla="*/ 544 h 549"/>
                    <a:gd name="T50" fmla="*/ 12 w 135"/>
                    <a:gd name="T51" fmla="*/ 547 h 549"/>
                    <a:gd name="T52" fmla="*/ 6 w 135"/>
                    <a:gd name="T53" fmla="*/ 549 h 549"/>
                    <a:gd name="T54" fmla="*/ 2 w 135"/>
                    <a:gd name="T55" fmla="*/ 540 h 549"/>
                    <a:gd name="T56" fmla="*/ 0 w 135"/>
                    <a:gd name="T57" fmla="*/ 538 h 549"/>
                    <a:gd name="T58" fmla="*/ 7 w 135"/>
                    <a:gd name="T59" fmla="*/ 515 h 549"/>
                    <a:gd name="T60" fmla="*/ 14 w 135"/>
                    <a:gd name="T61" fmla="*/ 495 h 549"/>
                    <a:gd name="T62" fmla="*/ 18 w 135"/>
                    <a:gd name="T63" fmla="*/ 472 h 549"/>
                    <a:gd name="T64" fmla="*/ 21 w 135"/>
                    <a:gd name="T65" fmla="*/ 450 h 549"/>
                    <a:gd name="T66" fmla="*/ 23 w 135"/>
                    <a:gd name="T67" fmla="*/ 429 h 549"/>
                    <a:gd name="T68" fmla="*/ 25 w 135"/>
                    <a:gd name="T69" fmla="*/ 408 h 549"/>
                    <a:gd name="T70" fmla="*/ 28 w 135"/>
                    <a:gd name="T71" fmla="*/ 386 h 549"/>
                    <a:gd name="T72" fmla="*/ 30 w 135"/>
                    <a:gd name="T73" fmla="*/ 365 h 549"/>
                    <a:gd name="T74" fmla="*/ 30 w 135"/>
                    <a:gd name="T75" fmla="*/ 344 h 549"/>
                    <a:gd name="T76" fmla="*/ 42 w 135"/>
                    <a:gd name="T77" fmla="*/ 256 h 549"/>
                    <a:gd name="T78" fmla="*/ 52 w 135"/>
                    <a:gd name="T79" fmla="*/ 233 h 549"/>
                    <a:gd name="T80" fmla="*/ 62 w 135"/>
                    <a:gd name="T81" fmla="*/ 213 h 549"/>
                    <a:gd name="T82" fmla="*/ 76 w 135"/>
                    <a:gd name="T83" fmla="*/ 190 h 549"/>
                    <a:gd name="T84" fmla="*/ 88 w 135"/>
                    <a:gd name="T85" fmla="*/ 168 h 549"/>
                    <a:gd name="T86" fmla="*/ 99 w 135"/>
                    <a:gd name="T87" fmla="*/ 145 h 549"/>
                    <a:gd name="T88" fmla="*/ 109 w 135"/>
                    <a:gd name="T89" fmla="*/ 124 h 549"/>
                    <a:gd name="T90" fmla="*/ 116 w 135"/>
                    <a:gd name="T91" fmla="*/ 102 h 549"/>
                    <a:gd name="T92" fmla="*/ 119 w 135"/>
                    <a:gd name="T93" fmla="*/ 79 h 549"/>
                    <a:gd name="T94" fmla="*/ 130 w 135"/>
                    <a:gd name="T95" fmla="*/ 0 h 549"/>
                    <a:gd name="T96" fmla="*/ 131 w 135"/>
                    <a:gd name="T97" fmla="*/ 8 h 549"/>
                    <a:gd name="T98" fmla="*/ 133 w 135"/>
                    <a:gd name="T99" fmla="*/ 10 h 549"/>
                    <a:gd name="T100" fmla="*/ 133 w 135"/>
                    <a:gd name="T101" fmla="*/ 49 h 549"/>
                    <a:gd name="T102" fmla="*/ 135 w 135"/>
                    <a:gd name="T103" fmla="*/ 81 h 54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35" h="549">
                      <a:moveTo>
                        <a:pt x="135" y="81"/>
                      </a:moveTo>
                      <a:lnTo>
                        <a:pt x="131" y="98"/>
                      </a:lnTo>
                      <a:lnTo>
                        <a:pt x="126" y="113"/>
                      </a:lnTo>
                      <a:lnTo>
                        <a:pt x="121" y="130"/>
                      </a:lnTo>
                      <a:lnTo>
                        <a:pt x="114" y="147"/>
                      </a:lnTo>
                      <a:lnTo>
                        <a:pt x="99" y="179"/>
                      </a:lnTo>
                      <a:lnTo>
                        <a:pt x="81" y="211"/>
                      </a:lnTo>
                      <a:lnTo>
                        <a:pt x="66" y="245"/>
                      </a:lnTo>
                      <a:lnTo>
                        <a:pt x="52" y="277"/>
                      </a:lnTo>
                      <a:lnTo>
                        <a:pt x="47" y="294"/>
                      </a:lnTo>
                      <a:lnTo>
                        <a:pt x="45" y="311"/>
                      </a:lnTo>
                      <a:lnTo>
                        <a:pt x="43" y="327"/>
                      </a:lnTo>
                      <a:lnTo>
                        <a:pt x="45" y="344"/>
                      </a:lnTo>
                      <a:lnTo>
                        <a:pt x="45" y="388"/>
                      </a:lnTo>
                      <a:lnTo>
                        <a:pt x="43" y="403"/>
                      </a:lnTo>
                      <a:lnTo>
                        <a:pt x="43" y="418"/>
                      </a:lnTo>
                      <a:lnTo>
                        <a:pt x="42" y="435"/>
                      </a:lnTo>
                      <a:lnTo>
                        <a:pt x="42" y="451"/>
                      </a:lnTo>
                      <a:lnTo>
                        <a:pt x="42" y="467"/>
                      </a:lnTo>
                      <a:lnTo>
                        <a:pt x="40" y="483"/>
                      </a:lnTo>
                      <a:lnTo>
                        <a:pt x="37" y="500"/>
                      </a:lnTo>
                      <a:lnTo>
                        <a:pt x="33" y="517"/>
                      </a:lnTo>
                      <a:lnTo>
                        <a:pt x="28" y="532"/>
                      </a:lnTo>
                      <a:lnTo>
                        <a:pt x="23" y="536"/>
                      </a:lnTo>
                      <a:lnTo>
                        <a:pt x="18" y="544"/>
                      </a:lnTo>
                      <a:lnTo>
                        <a:pt x="12" y="547"/>
                      </a:lnTo>
                      <a:lnTo>
                        <a:pt x="6" y="549"/>
                      </a:lnTo>
                      <a:lnTo>
                        <a:pt x="2" y="540"/>
                      </a:lnTo>
                      <a:lnTo>
                        <a:pt x="0" y="538"/>
                      </a:lnTo>
                      <a:lnTo>
                        <a:pt x="7" y="515"/>
                      </a:lnTo>
                      <a:lnTo>
                        <a:pt x="14" y="495"/>
                      </a:lnTo>
                      <a:lnTo>
                        <a:pt x="18" y="472"/>
                      </a:lnTo>
                      <a:lnTo>
                        <a:pt x="21" y="450"/>
                      </a:lnTo>
                      <a:lnTo>
                        <a:pt x="23" y="429"/>
                      </a:lnTo>
                      <a:lnTo>
                        <a:pt x="25" y="408"/>
                      </a:lnTo>
                      <a:lnTo>
                        <a:pt x="28" y="386"/>
                      </a:lnTo>
                      <a:lnTo>
                        <a:pt x="30" y="365"/>
                      </a:lnTo>
                      <a:lnTo>
                        <a:pt x="30" y="344"/>
                      </a:lnTo>
                      <a:lnTo>
                        <a:pt x="42" y="256"/>
                      </a:lnTo>
                      <a:lnTo>
                        <a:pt x="52" y="233"/>
                      </a:lnTo>
                      <a:lnTo>
                        <a:pt x="62" y="213"/>
                      </a:lnTo>
                      <a:lnTo>
                        <a:pt x="76" y="190"/>
                      </a:lnTo>
                      <a:lnTo>
                        <a:pt x="88" y="168"/>
                      </a:lnTo>
                      <a:lnTo>
                        <a:pt x="99" y="145"/>
                      </a:lnTo>
                      <a:lnTo>
                        <a:pt x="109" y="124"/>
                      </a:lnTo>
                      <a:lnTo>
                        <a:pt x="116" y="102"/>
                      </a:lnTo>
                      <a:lnTo>
                        <a:pt x="119" y="79"/>
                      </a:lnTo>
                      <a:lnTo>
                        <a:pt x="130" y="0"/>
                      </a:lnTo>
                      <a:lnTo>
                        <a:pt x="131" y="8"/>
                      </a:lnTo>
                      <a:lnTo>
                        <a:pt x="133" y="10"/>
                      </a:lnTo>
                      <a:lnTo>
                        <a:pt x="133" y="49"/>
                      </a:lnTo>
                      <a:lnTo>
                        <a:pt x="135" y="81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4" name="Freeform 5915"/>
                <p:cNvSpPr>
                  <a:spLocks/>
                </p:cNvSpPr>
                <p:nvPr/>
              </p:nvSpPr>
              <p:spPr bwMode="auto">
                <a:xfrm>
                  <a:off x="2849" y="2998"/>
                  <a:ext cx="40" cy="13"/>
                </a:xfrm>
                <a:custGeom>
                  <a:avLst/>
                  <a:gdLst>
                    <a:gd name="T0" fmla="*/ 40 w 40"/>
                    <a:gd name="T1" fmla="*/ 13 h 13"/>
                    <a:gd name="T2" fmla="*/ 34 w 40"/>
                    <a:gd name="T3" fmla="*/ 13 h 13"/>
                    <a:gd name="T4" fmla="*/ 0 w 40"/>
                    <a:gd name="T5" fmla="*/ 6 h 13"/>
                    <a:gd name="T6" fmla="*/ 0 w 40"/>
                    <a:gd name="T7" fmla="*/ 0 h 13"/>
                    <a:gd name="T8" fmla="*/ 40 w 40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13">
                      <a:moveTo>
                        <a:pt x="40" y="13"/>
                      </a:moveTo>
                      <a:lnTo>
                        <a:pt x="34" y="13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0" y="13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5" name="Freeform 5916"/>
                <p:cNvSpPr>
                  <a:spLocks/>
                </p:cNvSpPr>
                <p:nvPr/>
              </p:nvSpPr>
              <p:spPr bwMode="auto">
                <a:xfrm>
                  <a:off x="2787" y="1940"/>
                  <a:ext cx="50" cy="498"/>
                </a:xfrm>
                <a:custGeom>
                  <a:avLst/>
                  <a:gdLst>
                    <a:gd name="T0" fmla="*/ 50 w 50"/>
                    <a:gd name="T1" fmla="*/ 2 h 498"/>
                    <a:gd name="T2" fmla="*/ 40 w 50"/>
                    <a:gd name="T3" fmla="*/ 11 h 498"/>
                    <a:gd name="T4" fmla="*/ 33 w 50"/>
                    <a:gd name="T5" fmla="*/ 22 h 498"/>
                    <a:gd name="T6" fmla="*/ 29 w 50"/>
                    <a:gd name="T7" fmla="*/ 62 h 498"/>
                    <a:gd name="T8" fmla="*/ 28 w 50"/>
                    <a:gd name="T9" fmla="*/ 90 h 498"/>
                    <a:gd name="T10" fmla="*/ 29 w 50"/>
                    <a:gd name="T11" fmla="*/ 105 h 498"/>
                    <a:gd name="T12" fmla="*/ 28 w 50"/>
                    <a:gd name="T13" fmla="*/ 120 h 498"/>
                    <a:gd name="T14" fmla="*/ 28 w 50"/>
                    <a:gd name="T15" fmla="*/ 129 h 498"/>
                    <a:gd name="T16" fmla="*/ 28 w 50"/>
                    <a:gd name="T17" fmla="*/ 156 h 498"/>
                    <a:gd name="T18" fmla="*/ 21 w 50"/>
                    <a:gd name="T19" fmla="*/ 255 h 498"/>
                    <a:gd name="T20" fmla="*/ 19 w 50"/>
                    <a:gd name="T21" fmla="*/ 295 h 498"/>
                    <a:gd name="T22" fmla="*/ 17 w 50"/>
                    <a:gd name="T23" fmla="*/ 314 h 498"/>
                    <a:gd name="T24" fmla="*/ 21 w 50"/>
                    <a:gd name="T25" fmla="*/ 319 h 498"/>
                    <a:gd name="T26" fmla="*/ 22 w 50"/>
                    <a:gd name="T27" fmla="*/ 327 h 498"/>
                    <a:gd name="T28" fmla="*/ 22 w 50"/>
                    <a:gd name="T29" fmla="*/ 332 h 498"/>
                    <a:gd name="T30" fmla="*/ 24 w 50"/>
                    <a:gd name="T31" fmla="*/ 340 h 498"/>
                    <a:gd name="T32" fmla="*/ 24 w 50"/>
                    <a:gd name="T33" fmla="*/ 346 h 498"/>
                    <a:gd name="T34" fmla="*/ 24 w 50"/>
                    <a:gd name="T35" fmla="*/ 353 h 498"/>
                    <a:gd name="T36" fmla="*/ 24 w 50"/>
                    <a:gd name="T37" fmla="*/ 359 h 498"/>
                    <a:gd name="T38" fmla="*/ 22 w 50"/>
                    <a:gd name="T39" fmla="*/ 366 h 498"/>
                    <a:gd name="T40" fmla="*/ 21 w 50"/>
                    <a:gd name="T41" fmla="*/ 372 h 498"/>
                    <a:gd name="T42" fmla="*/ 19 w 50"/>
                    <a:gd name="T43" fmla="*/ 378 h 498"/>
                    <a:gd name="T44" fmla="*/ 17 w 50"/>
                    <a:gd name="T45" fmla="*/ 383 h 498"/>
                    <a:gd name="T46" fmla="*/ 16 w 50"/>
                    <a:gd name="T47" fmla="*/ 391 h 498"/>
                    <a:gd name="T48" fmla="*/ 16 w 50"/>
                    <a:gd name="T49" fmla="*/ 395 h 498"/>
                    <a:gd name="T50" fmla="*/ 16 w 50"/>
                    <a:gd name="T51" fmla="*/ 400 h 498"/>
                    <a:gd name="T52" fmla="*/ 14 w 50"/>
                    <a:gd name="T53" fmla="*/ 406 h 498"/>
                    <a:gd name="T54" fmla="*/ 14 w 50"/>
                    <a:gd name="T55" fmla="*/ 411 h 498"/>
                    <a:gd name="T56" fmla="*/ 14 w 50"/>
                    <a:gd name="T57" fmla="*/ 417 h 498"/>
                    <a:gd name="T58" fmla="*/ 14 w 50"/>
                    <a:gd name="T59" fmla="*/ 426 h 498"/>
                    <a:gd name="T60" fmla="*/ 16 w 50"/>
                    <a:gd name="T61" fmla="*/ 475 h 498"/>
                    <a:gd name="T62" fmla="*/ 16 w 50"/>
                    <a:gd name="T63" fmla="*/ 494 h 498"/>
                    <a:gd name="T64" fmla="*/ 14 w 50"/>
                    <a:gd name="T65" fmla="*/ 498 h 498"/>
                    <a:gd name="T66" fmla="*/ 3 w 50"/>
                    <a:gd name="T67" fmla="*/ 485 h 498"/>
                    <a:gd name="T68" fmla="*/ 5 w 50"/>
                    <a:gd name="T69" fmla="*/ 438 h 498"/>
                    <a:gd name="T70" fmla="*/ 5 w 50"/>
                    <a:gd name="T71" fmla="*/ 425 h 498"/>
                    <a:gd name="T72" fmla="*/ 2 w 50"/>
                    <a:gd name="T73" fmla="*/ 381 h 498"/>
                    <a:gd name="T74" fmla="*/ 0 w 50"/>
                    <a:gd name="T75" fmla="*/ 364 h 498"/>
                    <a:gd name="T76" fmla="*/ 0 w 50"/>
                    <a:gd name="T77" fmla="*/ 348 h 498"/>
                    <a:gd name="T78" fmla="*/ 2 w 50"/>
                    <a:gd name="T79" fmla="*/ 331 h 498"/>
                    <a:gd name="T80" fmla="*/ 5 w 50"/>
                    <a:gd name="T81" fmla="*/ 314 h 498"/>
                    <a:gd name="T82" fmla="*/ 7 w 50"/>
                    <a:gd name="T83" fmla="*/ 295 h 498"/>
                    <a:gd name="T84" fmla="*/ 10 w 50"/>
                    <a:gd name="T85" fmla="*/ 278 h 498"/>
                    <a:gd name="T86" fmla="*/ 12 w 50"/>
                    <a:gd name="T87" fmla="*/ 261 h 498"/>
                    <a:gd name="T88" fmla="*/ 10 w 50"/>
                    <a:gd name="T89" fmla="*/ 244 h 498"/>
                    <a:gd name="T90" fmla="*/ 14 w 50"/>
                    <a:gd name="T91" fmla="*/ 167 h 498"/>
                    <a:gd name="T92" fmla="*/ 14 w 50"/>
                    <a:gd name="T93" fmla="*/ 158 h 498"/>
                    <a:gd name="T94" fmla="*/ 12 w 50"/>
                    <a:gd name="T95" fmla="*/ 154 h 498"/>
                    <a:gd name="T96" fmla="*/ 14 w 50"/>
                    <a:gd name="T97" fmla="*/ 105 h 498"/>
                    <a:gd name="T98" fmla="*/ 14 w 50"/>
                    <a:gd name="T99" fmla="*/ 92 h 498"/>
                    <a:gd name="T100" fmla="*/ 17 w 50"/>
                    <a:gd name="T101" fmla="*/ 17 h 498"/>
                    <a:gd name="T102" fmla="*/ 31 w 50"/>
                    <a:gd name="T103" fmla="*/ 13 h 498"/>
                    <a:gd name="T104" fmla="*/ 34 w 50"/>
                    <a:gd name="T105" fmla="*/ 9 h 498"/>
                    <a:gd name="T106" fmla="*/ 43 w 50"/>
                    <a:gd name="T107" fmla="*/ 0 h 498"/>
                    <a:gd name="T108" fmla="*/ 50 w 50"/>
                    <a:gd name="T109" fmla="*/ 2 h 49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50" h="498">
                      <a:moveTo>
                        <a:pt x="50" y="2"/>
                      </a:moveTo>
                      <a:lnTo>
                        <a:pt x="40" y="11"/>
                      </a:lnTo>
                      <a:lnTo>
                        <a:pt x="33" y="22"/>
                      </a:lnTo>
                      <a:lnTo>
                        <a:pt x="29" y="62"/>
                      </a:lnTo>
                      <a:lnTo>
                        <a:pt x="28" y="90"/>
                      </a:lnTo>
                      <a:lnTo>
                        <a:pt x="29" y="105"/>
                      </a:lnTo>
                      <a:lnTo>
                        <a:pt x="28" y="120"/>
                      </a:lnTo>
                      <a:lnTo>
                        <a:pt x="28" y="129"/>
                      </a:lnTo>
                      <a:lnTo>
                        <a:pt x="28" y="156"/>
                      </a:lnTo>
                      <a:lnTo>
                        <a:pt x="21" y="255"/>
                      </a:lnTo>
                      <a:lnTo>
                        <a:pt x="19" y="295"/>
                      </a:lnTo>
                      <a:lnTo>
                        <a:pt x="17" y="314"/>
                      </a:lnTo>
                      <a:lnTo>
                        <a:pt x="21" y="319"/>
                      </a:lnTo>
                      <a:lnTo>
                        <a:pt x="22" y="327"/>
                      </a:lnTo>
                      <a:lnTo>
                        <a:pt x="22" y="332"/>
                      </a:lnTo>
                      <a:lnTo>
                        <a:pt x="24" y="340"/>
                      </a:lnTo>
                      <a:lnTo>
                        <a:pt x="24" y="346"/>
                      </a:lnTo>
                      <a:lnTo>
                        <a:pt x="24" y="353"/>
                      </a:lnTo>
                      <a:lnTo>
                        <a:pt x="24" y="359"/>
                      </a:lnTo>
                      <a:lnTo>
                        <a:pt x="22" y="366"/>
                      </a:lnTo>
                      <a:lnTo>
                        <a:pt x="21" y="372"/>
                      </a:lnTo>
                      <a:lnTo>
                        <a:pt x="19" y="378"/>
                      </a:lnTo>
                      <a:lnTo>
                        <a:pt x="17" y="383"/>
                      </a:lnTo>
                      <a:lnTo>
                        <a:pt x="16" y="391"/>
                      </a:lnTo>
                      <a:lnTo>
                        <a:pt x="16" y="395"/>
                      </a:lnTo>
                      <a:lnTo>
                        <a:pt x="16" y="400"/>
                      </a:lnTo>
                      <a:lnTo>
                        <a:pt x="14" y="406"/>
                      </a:lnTo>
                      <a:lnTo>
                        <a:pt x="14" y="411"/>
                      </a:lnTo>
                      <a:lnTo>
                        <a:pt x="14" y="417"/>
                      </a:lnTo>
                      <a:lnTo>
                        <a:pt x="14" y="426"/>
                      </a:lnTo>
                      <a:lnTo>
                        <a:pt x="16" y="475"/>
                      </a:lnTo>
                      <a:lnTo>
                        <a:pt x="16" y="494"/>
                      </a:lnTo>
                      <a:lnTo>
                        <a:pt x="14" y="498"/>
                      </a:lnTo>
                      <a:lnTo>
                        <a:pt x="3" y="485"/>
                      </a:lnTo>
                      <a:lnTo>
                        <a:pt x="5" y="438"/>
                      </a:lnTo>
                      <a:lnTo>
                        <a:pt x="5" y="425"/>
                      </a:lnTo>
                      <a:lnTo>
                        <a:pt x="2" y="381"/>
                      </a:lnTo>
                      <a:lnTo>
                        <a:pt x="0" y="364"/>
                      </a:lnTo>
                      <a:lnTo>
                        <a:pt x="0" y="348"/>
                      </a:lnTo>
                      <a:lnTo>
                        <a:pt x="2" y="331"/>
                      </a:lnTo>
                      <a:lnTo>
                        <a:pt x="5" y="314"/>
                      </a:lnTo>
                      <a:lnTo>
                        <a:pt x="7" y="295"/>
                      </a:lnTo>
                      <a:lnTo>
                        <a:pt x="10" y="278"/>
                      </a:lnTo>
                      <a:lnTo>
                        <a:pt x="12" y="261"/>
                      </a:lnTo>
                      <a:lnTo>
                        <a:pt x="10" y="244"/>
                      </a:lnTo>
                      <a:lnTo>
                        <a:pt x="14" y="167"/>
                      </a:lnTo>
                      <a:lnTo>
                        <a:pt x="14" y="158"/>
                      </a:lnTo>
                      <a:lnTo>
                        <a:pt x="12" y="154"/>
                      </a:lnTo>
                      <a:lnTo>
                        <a:pt x="14" y="105"/>
                      </a:lnTo>
                      <a:lnTo>
                        <a:pt x="14" y="92"/>
                      </a:lnTo>
                      <a:lnTo>
                        <a:pt x="17" y="17"/>
                      </a:lnTo>
                      <a:lnTo>
                        <a:pt x="31" y="13"/>
                      </a:lnTo>
                      <a:lnTo>
                        <a:pt x="34" y="9"/>
                      </a:lnTo>
                      <a:lnTo>
                        <a:pt x="43" y="0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6" name="Freeform 5917"/>
                <p:cNvSpPr>
                  <a:spLocks/>
                </p:cNvSpPr>
                <p:nvPr/>
              </p:nvSpPr>
              <p:spPr bwMode="auto">
                <a:xfrm>
                  <a:off x="2766" y="2981"/>
                  <a:ext cx="64" cy="154"/>
                </a:xfrm>
                <a:custGeom>
                  <a:avLst/>
                  <a:gdLst>
                    <a:gd name="T0" fmla="*/ 64 w 64"/>
                    <a:gd name="T1" fmla="*/ 13 h 154"/>
                    <a:gd name="T2" fmla="*/ 43 w 64"/>
                    <a:gd name="T3" fmla="*/ 15 h 154"/>
                    <a:gd name="T4" fmla="*/ 40 w 64"/>
                    <a:gd name="T5" fmla="*/ 19 h 154"/>
                    <a:gd name="T6" fmla="*/ 37 w 64"/>
                    <a:gd name="T7" fmla="*/ 23 h 154"/>
                    <a:gd name="T8" fmla="*/ 33 w 64"/>
                    <a:gd name="T9" fmla="*/ 28 h 154"/>
                    <a:gd name="T10" fmla="*/ 30 w 64"/>
                    <a:gd name="T11" fmla="*/ 34 h 154"/>
                    <a:gd name="T12" fmla="*/ 26 w 64"/>
                    <a:gd name="T13" fmla="*/ 40 h 154"/>
                    <a:gd name="T14" fmla="*/ 23 w 64"/>
                    <a:gd name="T15" fmla="*/ 43 h 154"/>
                    <a:gd name="T16" fmla="*/ 21 w 64"/>
                    <a:gd name="T17" fmla="*/ 49 h 154"/>
                    <a:gd name="T18" fmla="*/ 19 w 64"/>
                    <a:gd name="T19" fmla="*/ 55 h 154"/>
                    <a:gd name="T20" fmla="*/ 18 w 64"/>
                    <a:gd name="T21" fmla="*/ 62 h 154"/>
                    <a:gd name="T22" fmla="*/ 16 w 64"/>
                    <a:gd name="T23" fmla="*/ 70 h 154"/>
                    <a:gd name="T24" fmla="*/ 16 w 64"/>
                    <a:gd name="T25" fmla="*/ 77 h 154"/>
                    <a:gd name="T26" fmla="*/ 16 w 64"/>
                    <a:gd name="T27" fmla="*/ 83 h 154"/>
                    <a:gd name="T28" fmla="*/ 16 w 64"/>
                    <a:gd name="T29" fmla="*/ 90 h 154"/>
                    <a:gd name="T30" fmla="*/ 16 w 64"/>
                    <a:gd name="T31" fmla="*/ 98 h 154"/>
                    <a:gd name="T32" fmla="*/ 18 w 64"/>
                    <a:gd name="T33" fmla="*/ 105 h 154"/>
                    <a:gd name="T34" fmla="*/ 19 w 64"/>
                    <a:gd name="T35" fmla="*/ 111 h 154"/>
                    <a:gd name="T36" fmla="*/ 21 w 64"/>
                    <a:gd name="T37" fmla="*/ 117 h 154"/>
                    <a:gd name="T38" fmla="*/ 23 w 64"/>
                    <a:gd name="T39" fmla="*/ 122 h 154"/>
                    <a:gd name="T40" fmla="*/ 24 w 64"/>
                    <a:gd name="T41" fmla="*/ 126 h 154"/>
                    <a:gd name="T42" fmla="*/ 26 w 64"/>
                    <a:gd name="T43" fmla="*/ 132 h 154"/>
                    <a:gd name="T44" fmla="*/ 26 w 64"/>
                    <a:gd name="T45" fmla="*/ 135 h 154"/>
                    <a:gd name="T46" fmla="*/ 26 w 64"/>
                    <a:gd name="T47" fmla="*/ 141 h 154"/>
                    <a:gd name="T48" fmla="*/ 26 w 64"/>
                    <a:gd name="T49" fmla="*/ 147 h 154"/>
                    <a:gd name="T50" fmla="*/ 24 w 64"/>
                    <a:gd name="T51" fmla="*/ 150 h 154"/>
                    <a:gd name="T52" fmla="*/ 6 w 64"/>
                    <a:gd name="T53" fmla="*/ 154 h 154"/>
                    <a:gd name="T54" fmla="*/ 2 w 64"/>
                    <a:gd name="T55" fmla="*/ 150 h 154"/>
                    <a:gd name="T56" fmla="*/ 0 w 64"/>
                    <a:gd name="T57" fmla="*/ 88 h 154"/>
                    <a:gd name="T58" fmla="*/ 4 w 64"/>
                    <a:gd name="T59" fmla="*/ 38 h 154"/>
                    <a:gd name="T60" fmla="*/ 4 w 64"/>
                    <a:gd name="T61" fmla="*/ 19 h 154"/>
                    <a:gd name="T62" fmla="*/ 9 w 64"/>
                    <a:gd name="T63" fmla="*/ 19 h 154"/>
                    <a:gd name="T64" fmla="*/ 28 w 64"/>
                    <a:gd name="T65" fmla="*/ 4 h 154"/>
                    <a:gd name="T66" fmla="*/ 30 w 64"/>
                    <a:gd name="T67" fmla="*/ 2 h 154"/>
                    <a:gd name="T68" fmla="*/ 49 w 64"/>
                    <a:gd name="T69" fmla="*/ 0 h 154"/>
                    <a:gd name="T70" fmla="*/ 64 w 64"/>
                    <a:gd name="T71" fmla="*/ 13 h 1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4" h="154">
                      <a:moveTo>
                        <a:pt x="64" y="13"/>
                      </a:moveTo>
                      <a:lnTo>
                        <a:pt x="43" y="15"/>
                      </a:lnTo>
                      <a:lnTo>
                        <a:pt x="40" y="19"/>
                      </a:lnTo>
                      <a:lnTo>
                        <a:pt x="37" y="23"/>
                      </a:lnTo>
                      <a:lnTo>
                        <a:pt x="33" y="28"/>
                      </a:lnTo>
                      <a:lnTo>
                        <a:pt x="30" y="34"/>
                      </a:lnTo>
                      <a:lnTo>
                        <a:pt x="26" y="40"/>
                      </a:lnTo>
                      <a:lnTo>
                        <a:pt x="23" y="43"/>
                      </a:lnTo>
                      <a:lnTo>
                        <a:pt x="21" y="49"/>
                      </a:lnTo>
                      <a:lnTo>
                        <a:pt x="19" y="55"/>
                      </a:lnTo>
                      <a:lnTo>
                        <a:pt x="18" y="62"/>
                      </a:lnTo>
                      <a:lnTo>
                        <a:pt x="16" y="70"/>
                      </a:lnTo>
                      <a:lnTo>
                        <a:pt x="16" y="77"/>
                      </a:lnTo>
                      <a:lnTo>
                        <a:pt x="16" y="83"/>
                      </a:lnTo>
                      <a:lnTo>
                        <a:pt x="16" y="90"/>
                      </a:lnTo>
                      <a:lnTo>
                        <a:pt x="16" y="98"/>
                      </a:lnTo>
                      <a:lnTo>
                        <a:pt x="18" y="105"/>
                      </a:lnTo>
                      <a:lnTo>
                        <a:pt x="19" y="111"/>
                      </a:lnTo>
                      <a:lnTo>
                        <a:pt x="21" y="117"/>
                      </a:lnTo>
                      <a:lnTo>
                        <a:pt x="23" y="122"/>
                      </a:lnTo>
                      <a:lnTo>
                        <a:pt x="24" y="126"/>
                      </a:lnTo>
                      <a:lnTo>
                        <a:pt x="26" y="132"/>
                      </a:lnTo>
                      <a:lnTo>
                        <a:pt x="26" y="135"/>
                      </a:lnTo>
                      <a:lnTo>
                        <a:pt x="26" y="141"/>
                      </a:lnTo>
                      <a:lnTo>
                        <a:pt x="26" y="147"/>
                      </a:lnTo>
                      <a:lnTo>
                        <a:pt x="24" y="150"/>
                      </a:lnTo>
                      <a:lnTo>
                        <a:pt x="6" y="154"/>
                      </a:lnTo>
                      <a:lnTo>
                        <a:pt x="2" y="150"/>
                      </a:lnTo>
                      <a:lnTo>
                        <a:pt x="0" y="88"/>
                      </a:lnTo>
                      <a:lnTo>
                        <a:pt x="4" y="38"/>
                      </a:lnTo>
                      <a:lnTo>
                        <a:pt x="4" y="19"/>
                      </a:lnTo>
                      <a:lnTo>
                        <a:pt x="9" y="19"/>
                      </a:lnTo>
                      <a:lnTo>
                        <a:pt x="28" y="4"/>
                      </a:lnTo>
                      <a:lnTo>
                        <a:pt x="30" y="2"/>
                      </a:lnTo>
                      <a:lnTo>
                        <a:pt x="49" y="0"/>
                      </a:lnTo>
                      <a:lnTo>
                        <a:pt x="64" y="13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7" name="Freeform 5918"/>
                <p:cNvSpPr>
                  <a:spLocks/>
                </p:cNvSpPr>
                <p:nvPr/>
              </p:nvSpPr>
              <p:spPr bwMode="auto">
                <a:xfrm>
                  <a:off x="2818" y="1865"/>
                  <a:ext cx="5" cy="13"/>
                </a:xfrm>
                <a:custGeom>
                  <a:avLst/>
                  <a:gdLst>
                    <a:gd name="T0" fmla="*/ 5 w 5"/>
                    <a:gd name="T1" fmla="*/ 7 h 13"/>
                    <a:gd name="T2" fmla="*/ 3 w 5"/>
                    <a:gd name="T3" fmla="*/ 13 h 13"/>
                    <a:gd name="T4" fmla="*/ 0 w 5"/>
                    <a:gd name="T5" fmla="*/ 11 h 13"/>
                    <a:gd name="T6" fmla="*/ 3 w 5"/>
                    <a:gd name="T7" fmla="*/ 0 h 13"/>
                    <a:gd name="T8" fmla="*/ 5 w 5"/>
                    <a:gd name="T9" fmla="*/ 7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3">
                      <a:moveTo>
                        <a:pt x="5" y="7"/>
                      </a:moveTo>
                      <a:lnTo>
                        <a:pt x="3" y="13"/>
                      </a:lnTo>
                      <a:lnTo>
                        <a:pt x="0" y="11"/>
                      </a:lnTo>
                      <a:lnTo>
                        <a:pt x="3" y="0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8" name="Freeform 5919"/>
                <p:cNvSpPr>
                  <a:spLocks/>
                </p:cNvSpPr>
                <p:nvPr/>
              </p:nvSpPr>
              <p:spPr bwMode="auto">
                <a:xfrm>
                  <a:off x="2818" y="1865"/>
                  <a:ext cx="5" cy="13"/>
                </a:xfrm>
                <a:custGeom>
                  <a:avLst/>
                  <a:gdLst>
                    <a:gd name="T0" fmla="*/ 5 w 5"/>
                    <a:gd name="T1" fmla="*/ 7 h 13"/>
                    <a:gd name="T2" fmla="*/ 3 w 5"/>
                    <a:gd name="T3" fmla="*/ 13 h 13"/>
                    <a:gd name="T4" fmla="*/ 0 w 5"/>
                    <a:gd name="T5" fmla="*/ 11 h 13"/>
                    <a:gd name="T6" fmla="*/ 3 w 5"/>
                    <a:gd name="T7" fmla="*/ 0 h 13"/>
                    <a:gd name="T8" fmla="*/ 5 w 5"/>
                    <a:gd name="T9" fmla="*/ 7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3">
                      <a:moveTo>
                        <a:pt x="5" y="7"/>
                      </a:moveTo>
                      <a:lnTo>
                        <a:pt x="3" y="13"/>
                      </a:lnTo>
                      <a:lnTo>
                        <a:pt x="0" y="11"/>
                      </a:lnTo>
                      <a:lnTo>
                        <a:pt x="3" y="0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9" name="Freeform 5920"/>
                <p:cNvSpPr>
                  <a:spLocks/>
                </p:cNvSpPr>
                <p:nvPr/>
              </p:nvSpPr>
              <p:spPr bwMode="auto">
                <a:xfrm>
                  <a:off x="2801" y="1827"/>
                  <a:ext cx="19" cy="11"/>
                </a:xfrm>
                <a:custGeom>
                  <a:avLst/>
                  <a:gdLst>
                    <a:gd name="T0" fmla="*/ 17 w 19"/>
                    <a:gd name="T1" fmla="*/ 6 h 11"/>
                    <a:gd name="T2" fmla="*/ 14 w 19"/>
                    <a:gd name="T3" fmla="*/ 9 h 11"/>
                    <a:gd name="T4" fmla="*/ 7 w 19"/>
                    <a:gd name="T5" fmla="*/ 11 h 11"/>
                    <a:gd name="T6" fmla="*/ 0 w 19"/>
                    <a:gd name="T7" fmla="*/ 9 h 11"/>
                    <a:gd name="T8" fmla="*/ 2 w 19"/>
                    <a:gd name="T9" fmla="*/ 4 h 11"/>
                    <a:gd name="T10" fmla="*/ 3 w 19"/>
                    <a:gd name="T11" fmla="*/ 0 h 11"/>
                    <a:gd name="T12" fmla="*/ 8 w 19"/>
                    <a:gd name="T13" fmla="*/ 0 h 11"/>
                    <a:gd name="T14" fmla="*/ 19 w 19"/>
                    <a:gd name="T15" fmla="*/ 2 h 11"/>
                    <a:gd name="T16" fmla="*/ 17 w 19"/>
                    <a:gd name="T17" fmla="*/ 6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11">
                      <a:moveTo>
                        <a:pt x="17" y="6"/>
                      </a:moveTo>
                      <a:lnTo>
                        <a:pt x="14" y="9"/>
                      </a:lnTo>
                      <a:lnTo>
                        <a:pt x="7" y="11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19" y="2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0" name="Freeform 5921"/>
                <p:cNvSpPr>
                  <a:spLocks/>
                </p:cNvSpPr>
                <p:nvPr/>
              </p:nvSpPr>
              <p:spPr bwMode="auto">
                <a:xfrm>
                  <a:off x="2799" y="1853"/>
                  <a:ext cx="19" cy="19"/>
                </a:xfrm>
                <a:custGeom>
                  <a:avLst/>
                  <a:gdLst>
                    <a:gd name="T0" fmla="*/ 19 w 19"/>
                    <a:gd name="T1" fmla="*/ 10 h 19"/>
                    <a:gd name="T2" fmla="*/ 14 w 19"/>
                    <a:gd name="T3" fmla="*/ 17 h 19"/>
                    <a:gd name="T4" fmla="*/ 5 w 19"/>
                    <a:gd name="T5" fmla="*/ 19 h 19"/>
                    <a:gd name="T6" fmla="*/ 0 w 19"/>
                    <a:gd name="T7" fmla="*/ 17 h 19"/>
                    <a:gd name="T8" fmla="*/ 0 w 19"/>
                    <a:gd name="T9" fmla="*/ 10 h 19"/>
                    <a:gd name="T10" fmla="*/ 5 w 19"/>
                    <a:gd name="T11" fmla="*/ 2 h 19"/>
                    <a:gd name="T12" fmla="*/ 7 w 19"/>
                    <a:gd name="T13" fmla="*/ 0 h 19"/>
                    <a:gd name="T14" fmla="*/ 17 w 19"/>
                    <a:gd name="T15" fmla="*/ 0 h 19"/>
                    <a:gd name="T16" fmla="*/ 19 w 19"/>
                    <a:gd name="T17" fmla="*/ 4 h 19"/>
                    <a:gd name="T18" fmla="*/ 19 w 19"/>
                    <a:gd name="T19" fmla="*/ 1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9" h="19">
                      <a:moveTo>
                        <a:pt x="19" y="10"/>
                      </a:moveTo>
                      <a:lnTo>
                        <a:pt x="14" y="17"/>
                      </a:lnTo>
                      <a:lnTo>
                        <a:pt x="5" y="19"/>
                      </a:lnTo>
                      <a:lnTo>
                        <a:pt x="0" y="17"/>
                      </a:lnTo>
                      <a:lnTo>
                        <a:pt x="0" y="10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7" y="0"/>
                      </a:lnTo>
                      <a:lnTo>
                        <a:pt x="19" y="4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1" name="Freeform 5922"/>
                <p:cNvSpPr>
                  <a:spLocks/>
                </p:cNvSpPr>
                <p:nvPr/>
              </p:nvSpPr>
              <p:spPr bwMode="auto">
                <a:xfrm>
                  <a:off x="2803" y="1804"/>
                  <a:ext cx="15" cy="12"/>
                </a:xfrm>
                <a:custGeom>
                  <a:avLst/>
                  <a:gdLst>
                    <a:gd name="T0" fmla="*/ 15 w 15"/>
                    <a:gd name="T1" fmla="*/ 6 h 12"/>
                    <a:gd name="T2" fmla="*/ 12 w 15"/>
                    <a:gd name="T3" fmla="*/ 10 h 12"/>
                    <a:gd name="T4" fmla="*/ 0 w 15"/>
                    <a:gd name="T5" fmla="*/ 12 h 12"/>
                    <a:gd name="T6" fmla="*/ 0 w 15"/>
                    <a:gd name="T7" fmla="*/ 10 h 12"/>
                    <a:gd name="T8" fmla="*/ 1 w 15"/>
                    <a:gd name="T9" fmla="*/ 2 h 12"/>
                    <a:gd name="T10" fmla="*/ 8 w 15"/>
                    <a:gd name="T11" fmla="*/ 0 h 12"/>
                    <a:gd name="T12" fmla="*/ 15 w 15"/>
                    <a:gd name="T13" fmla="*/ 4 h 12"/>
                    <a:gd name="T14" fmla="*/ 15 w 15"/>
                    <a:gd name="T15" fmla="*/ 6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" h="12">
                      <a:moveTo>
                        <a:pt x="15" y="6"/>
                      </a:moveTo>
                      <a:lnTo>
                        <a:pt x="12" y="10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2"/>
                      </a:lnTo>
                      <a:lnTo>
                        <a:pt x="8" y="0"/>
                      </a:lnTo>
                      <a:lnTo>
                        <a:pt x="15" y="4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2" name="Freeform 5923"/>
                <p:cNvSpPr>
                  <a:spLocks/>
                </p:cNvSpPr>
                <p:nvPr/>
              </p:nvSpPr>
              <p:spPr bwMode="auto">
                <a:xfrm>
                  <a:off x="2801" y="1897"/>
                  <a:ext cx="17" cy="32"/>
                </a:xfrm>
                <a:custGeom>
                  <a:avLst/>
                  <a:gdLst>
                    <a:gd name="T0" fmla="*/ 15 w 17"/>
                    <a:gd name="T1" fmla="*/ 5 h 32"/>
                    <a:gd name="T2" fmla="*/ 7 w 17"/>
                    <a:gd name="T3" fmla="*/ 32 h 32"/>
                    <a:gd name="T4" fmla="*/ 3 w 17"/>
                    <a:gd name="T5" fmla="*/ 30 h 32"/>
                    <a:gd name="T6" fmla="*/ 2 w 17"/>
                    <a:gd name="T7" fmla="*/ 26 h 32"/>
                    <a:gd name="T8" fmla="*/ 0 w 17"/>
                    <a:gd name="T9" fmla="*/ 1 h 32"/>
                    <a:gd name="T10" fmla="*/ 14 w 17"/>
                    <a:gd name="T11" fmla="*/ 1 h 32"/>
                    <a:gd name="T12" fmla="*/ 14 w 17"/>
                    <a:gd name="T13" fmla="*/ 1 h 32"/>
                    <a:gd name="T14" fmla="*/ 15 w 17"/>
                    <a:gd name="T15" fmla="*/ 0 h 32"/>
                    <a:gd name="T16" fmla="*/ 15 w 17"/>
                    <a:gd name="T17" fmla="*/ 0 h 32"/>
                    <a:gd name="T18" fmla="*/ 17 w 17"/>
                    <a:gd name="T19" fmla="*/ 0 h 32"/>
                    <a:gd name="T20" fmla="*/ 17 w 17"/>
                    <a:gd name="T21" fmla="*/ 1 h 32"/>
                    <a:gd name="T22" fmla="*/ 17 w 17"/>
                    <a:gd name="T23" fmla="*/ 1 h 32"/>
                    <a:gd name="T24" fmla="*/ 17 w 17"/>
                    <a:gd name="T25" fmla="*/ 3 h 32"/>
                    <a:gd name="T26" fmla="*/ 17 w 17"/>
                    <a:gd name="T27" fmla="*/ 3 h 32"/>
                    <a:gd name="T28" fmla="*/ 15 w 17"/>
                    <a:gd name="T29" fmla="*/ 5 h 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32">
                      <a:moveTo>
                        <a:pt x="15" y="5"/>
                      </a:moveTo>
                      <a:lnTo>
                        <a:pt x="7" y="32"/>
                      </a:lnTo>
                      <a:lnTo>
                        <a:pt x="3" y="30"/>
                      </a:lnTo>
                      <a:lnTo>
                        <a:pt x="2" y="26"/>
                      </a:lnTo>
                      <a:lnTo>
                        <a:pt x="0" y="1"/>
                      </a:lnTo>
                      <a:lnTo>
                        <a:pt x="14" y="1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17" y="3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3" name="Freeform 5924"/>
                <p:cNvSpPr>
                  <a:spLocks/>
                </p:cNvSpPr>
                <p:nvPr/>
              </p:nvSpPr>
              <p:spPr bwMode="auto">
                <a:xfrm>
                  <a:off x="2801" y="1897"/>
                  <a:ext cx="17" cy="32"/>
                </a:xfrm>
                <a:custGeom>
                  <a:avLst/>
                  <a:gdLst>
                    <a:gd name="T0" fmla="*/ 15 w 17"/>
                    <a:gd name="T1" fmla="*/ 5 h 32"/>
                    <a:gd name="T2" fmla="*/ 7 w 17"/>
                    <a:gd name="T3" fmla="*/ 32 h 32"/>
                    <a:gd name="T4" fmla="*/ 3 w 17"/>
                    <a:gd name="T5" fmla="*/ 30 h 32"/>
                    <a:gd name="T6" fmla="*/ 2 w 17"/>
                    <a:gd name="T7" fmla="*/ 26 h 32"/>
                    <a:gd name="T8" fmla="*/ 0 w 17"/>
                    <a:gd name="T9" fmla="*/ 1 h 32"/>
                    <a:gd name="T10" fmla="*/ 14 w 17"/>
                    <a:gd name="T11" fmla="*/ 1 h 32"/>
                    <a:gd name="T12" fmla="*/ 14 w 17"/>
                    <a:gd name="T13" fmla="*/ 1 h 32"/>
                    <a:gd name="T14" fmla="*/ 15 w 17"/>
                    <a:gd name="T15" fmla="*/ 0 h 32"/>
                    <a:gd name="T16" fmla="*/ 15 w 17"/>
                    <a:gd name="T17" fmla="*/ 0 h 32"/>
                    <a:gd name="T18" fmla="*/ 17 w 17"/>
                    <a:gd name="T19" fmla="*/ 0 h 32"/>
                    <a:gd name="T20" fmla="*/ 17 w 17"/>
                    <a:gd name="T21" fmla="*/ 1 h 32"/>
                    <a:gd name="T22" fmla="*/ 17 w 17"/>
                    <a:gd name="T23" fmla="*/ 1 h 32"/>
                    <a:gd name="T24" fmla="*/ 17 w 17"/>
                    <a:gd name="T25" fmla="*/ 3 h 32"/>
                    <a:gd name="T26" fmla="*/ 17 w 17"/>
                    <a:gd name="T27" fmla="*/ 3 h 32"/>
                    <a:gd name="T28" fmla="*/ 15 w 17"/>
                    <a:gd name="T29" fmla="*/ 5 h 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32">
                      <a:moveTo>
                        <a:pt x="15" y="5"/>
                      </a:moveTo>
                      <a:lnTo>
                        <a:pt x="7" y="32"/>
                      </a:lnTo>
                      <a:lnTo>
                        <a:pt x="3" y="30"/>
                      </a:lnTo>
                      <a:lnTo>
                        <a:pt x="2" y="26"/>
                      </a:lnTo>
                      <a:lnTo>
                        <a:pt x="0" y="1"/>
                      </a:lnTo>
                      <a:lnTo>
                        <a:pt x="14" y="1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17" y="3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4" name="Freeform 5925"/>
                <p:cNvSpPr>
                  <a:spLocks/>
                </p:cNvSpPr>
                <p:nvPr/>
              </p:nvSpPr>
              <p:spPr bwMode="auto">
                <a:xfrm>
                  <a:off x="2803" y="1880"/>
                  <a:ext cx="13" cy="17"/>
                </a:xfrm>
                <a:custGeom>
                  <a:avLst/>
                  <a:gdLst>
                    <a:gd name="T0" fmla="*/ 13 w 13"/>
                    <a:gd name="T1" fmla="*/ 9 h 17"/>
                    <a:gd name="T2" fmla="*/ 8 w 13"/>
                    <a:gd name="T3" fmla="*/ 17 h 17"/>
                    <a:gd name="T4" fmla="*/ 6 w 13"/>
                    <a:gd name="T5" fmla="*/ 17 h 17"/>
                    <a:gd name="T6" fmla="*/ 0 w 13"/>
                    <a:gd name="T7" fmla="*/ 13 h 17"/>
                    <a:gd name="T8" fmla="*/ 0 w 13"/>
                    <a:gd name="T9" fmla="*/ 11 h 17"/>
                    <a:gd name="T10" fmla="*/ 5 w 13"/>
                    <a:gd name="T11" fmla="*/ 0 h 17"/>
                    <a:gd name="T12" fmla="*/ 8 w 13"/>
                    <a:gd name="T13" fmla="*/ 0 h 17"/>
                    <a:gd name="T14" fmla="*/ 13 w 13"/>
                    <a:gd name="T15" fmla="*/ 2 h 17"/>
                    <a:gd name="T16" fmla="*/ 13 w 13"/>
                    <a:gd name="T17" fmla="*/ 9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" h="17">
                      <a:moveTo>
                        <a:pt x="13" y="9"/>
                      </a:move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3" y="2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5" name="Freeform 5926"/>
                <p:cNvSpPr>
                  <a:spLocks/>
                </p:cNvSpPr>
                <p:nvPr/>
              </p:nvSpPr>
              <p:spPr bwMode="auto">
                <a:xfrm>
                  <a:off x="2803" y="1786"/>
                  <a:ext cx="10" cy="11"/>
                </a:xfrm>
                <a:custGeom>
                  <a:avLst/>
                  <a:gdLst>
                    <a:gd name="T0" fmla="*/ 8 w 10"/>
                    <a:gd name="T1" fmla="*/ 7 h 11"/>
                    <a:gd name="T2" fmla="*/ 6 w 10"/>
                    <a:gd name="T3" fmla="*/ 9 h 11"/>
                    <a:gd name="T4" fmla="*/ 5 w 10"/>
                    <a:gd name="T5" fmla="*/ 11 h 11"/>
                    <a:gd name="T6" fmla="*/ 0 w 10"/>
                    <a:gd name="T7" fmla="*/ 7 h 11"/>
                    <a:gd name="T8" fmla="*/ 1 w 10"/>
                    <a:gd name="T9" fmla="*/ 0 h 11"/>
                    <a:gd name="T10" fmla="*/ 5 w 10"/>
                    <a:gd name="T11" fmla="*/ 0 h 11"/>
                    <a:gd name="T12" fmla="*/ 10 w 10"/>
                    <a:gd name="T13" fmla="*/ 0 h 11"/>
                    <a:gd name="T14" fmla="*/ 8 w 10"/>
                    <a:gd name="T15" fmla="*/ 7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11">
                      <a:moveTo>
                        <a:pt x="8" y="7"/>
                      </a:moveTo>
                      <a:lnTo>
                        <a:pt x="6" y="9"/>
                      </a:lnTo>
                      <a:lnTo>
                        <a:pt x="5" y="11"/>
                      </a:ln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6" name="Freeform 5927"/>
                <p:cNvSpPr>
                  <a:spLocks/>
                </p:cNvSpPr>
                <p:nvPr/>
              </p:nvSpPr>
              <p:spPr bwMode="auto">
                <a:xfrm>
                  <a:off x="2679" y="2387"/>
                  <a:ext cx="136" cy="498"/>
                </a:xfrm>
                <a:custGeom>
                  <a:avLst/>
                  <a:gdLst>
                    <a:gd name="T0" fmla="*/ 134 w 136"/>
                    <a:gd name="T1" fmla="*/ 132 h 498"/>
                    <a:gd name="T2" fmla="*/ 132 w 136"/>
                    <a:gd name="T3" fmla="*/ 152 h 498"/>
                    <a:gd name="T4" fmla="*/ 130 w 136"/>
                    <a:gd name="T5" fmla="*/ 173 h 498"/>
                    <a:gd name="T6" fmla="*/ 127 w 136"/>
                    <a:gd name="T7" fmla="*/ 196 h 498"/>
                    <a:gd name="T8" fmla="*/ 124 w 136"/>
                    <a:gd name="T9" fmla="*/ 216 h 498"/>
                    <a:gd name="T10" fmla="*/ 122 w 136"/>
                    <a:gd name="T11" fmla="*/ 239 h 498"/>
                    <a:gd name="T12" fmla="*/ 120 w 136"/>
                    <a:gd name="T13" fmla="*/ 260 h 498"/>
                    <a:gd name="T14" fmla="*/ 120 w 136"/>
                    <a:gd name="T15" fmla="*/ 282 h 498"/>
                    <a:gd name="T16" fmla="*/ 122 w 136"/>
                    <a:gd name="T17" fmla="*/ 303 h 498"/>
                    <a:gd name="T18" fmla="*/ 125 w 136"/>
                    <a:gd name="T19" fmla="*/ 312 h 498"/>
                    <a:gd name="T20" fmla="*/ 130 w 136"/>
                    <a:gd name="T21" fmla="*/ 320 h 498"/>
                    <a:gd name="T22" fmla="*/ 130 w 136"/>
                    <a:gd name="T23" fmla="*/ 329 h 498"/>
                    <a:gd name="T24" fmla="*/ 129 w 136"/>
                    <a:gd name="T25" fmla="*/ 338 h 498"/>
                    <a:gd name="T26" fmla="*/ 127 w 136"/>
                    <a:gd name="T27" fmla="*/ 350 h 498"/>
                    <a:gd name="T28" fmla="*/ 124 w 136"/>
                    <a:gd name="T29" fmla="*/ 359 h 498"/>
                    <a:gd name="T30" fmla="*/ 122 w 136"/>
                    <a:gd name="T31" fmla="*/ 369 h 498"/>
                    <a:gd name="T32" fmla="*/ 118 w 136"/>
                    <a:gd name="T33" fmla="*/ 378 h 498"/>
                    <a:gd name="T34" fmla="*/ 117 w 136"/>
                    <a:gd name="T35" fmla="*/ 389 h 498"/>
                    <a:gd name="T36" fmla="*/ 117 w 136"/>
                    <a:gd name="T37" fmla="*/ 399 h 498"/>
                    <a:gd name="T38" fmla="*/ 117 w 136"/>
                    <a:gd name="T39" fmla="*/ 404 h 498"/>
                    <a:gd name="T40" fmla="*/ 115 w 136"/>
                    <a:gd name="T41" fmla="*/ 489 h 498"/>
                    <a:gd name="T42" fmla="*/ 103 w 136"/>
                    <a:gd name="T43" fmla="*/ 498 h 498"/>
                    <a:gd name="T44" fmla="*/ 108 w 136"/>
                    <a:gd name="T45" fmla="*/ 380 h 498"/>
                    <a:gd name="T46" fmla="*/ 105 w 136"/>
                    <a:gd name="T47" fmla="*/ 370 h 498"/>
                    <a:gd name="T48" fmla="*/ 101 w 136"/>
                    <a:gd name="T49" fmla="*/ 359 h 498"/>
                    <a:gd name="T50" fmla="*/ 101 w 136"/>
                    <a:gd name="T51" fmla="*/ 350 h 498"/>
                    <a:gd name="T52" fmla="*/ 101 w 136"/>
                    <a:gd name="T53" fmla="*/ 338 h 498"/>
                    <a:gd name="T54" fmla="*/ 103 w 136"/>
                    <a:gd name="T55" fmla="*/ 329 h 498"/>
                    <a:gd name="T56" fmla="*/ 105 w 136"/>
                    <a:gd name="T57" fmla="*/ 318 h 498"/>
                    <a:gd name="T58" fmla="*/ 106 w 136"/>
                    <a:gd name="T59" fmla="*/ 308 h 498"/>
                    <a:gd name="T60" fmla="*/ 108 w 136"/>
                    <a:gd name="T61" fmla="*/ 297 h 498"/>
                    <a:gd name="T62" fmla="*/ 113 w 136"/>
                    <a:gd name="T63" fmla="*/ 224 h 498"/>
                    <a:gd name="T64" fmla="*/ 91 w 136"/>
                    <a:gd name="T65" fmla="*/ 77 h 498"/>
                    <a:gd name="T66" fmla="*/ 87 w 136"/>
                    <a:gd name="T67" fmla="*/ 66 h 498"/>
                    <a:gd name="T68" fmla="*/ 77 w 136"/>
                    <a:gd name="T69" fmla="*/ 55 h 498"/>
                    <a:gd name="T70" fmla="*/ 72 w 136"/>
                    <a:gd name="T71" fmla="*/ 45 h 498"/>
                    <a:gd name="T72" fmla="*/ 63 w 136"/>
                    <a:gd name="T73" fmla="*/ 32 h 498"/>
                    <a:gd name="T74" fmla="*/ 17 w 136"/>
                    <a:gd name="T75" fmla="*/ 17 h 498"/>
                    <a:gd name="T76" fmla="*/ 0 w 136"/>
                    <a:gd name="T77" fmla="*/ 2 h 498"/>
                    <a:gd name="T78" fmla="*/ 6 w 136"/>
                    <a:gd name="T79" fmla="*/ 0 h 498"/>
                    <a:gd name="T80" fmla="*/ 13 w 136"/>
                    <a:gd name="T81" fmla="*/ 0 h 498"/>
                    <a:gd name="T82" fmla="*/ 25 w 136"/>
                    <a:gd name="T83" fmla="*/ 0 h 498"/>
                    <a:gd name="T84" fmla="*/ 65 w 136"/>
                    <a:gd name="T85" fmla="*/ 2 h 498"/>
                    <a:gd name="T86" fmla="*/ 93 w 136"/>
                    <a:gd name="T87" fmla="*/ 21 h 498"/>
                    <a:gd name="T88" fmla="*/ 96 w 136"/>
                    <a:gd name="T89" fmla="*/ 30 h 498"/>
                    <a:gd name="T90" fmla="*/ 111 w 136"/>
                    <a:gd name="T91" fmla="*/ 45 h 498"/>
                    <a:gd name="T92" fmla="*/ 129 w 136"/>
                    <a:gd name="T93" fmla="*/ 66 h 498"/>
                    <a:gd name="T94" fmla="*/ 130 w 136"/>
                    <a:gd name="T95" fmla="*/ 73 h 498"/>
                    <a:gd name="T96" fmla="*/ 132 w 136"/>
                    <a:gd name="T97" fmla="*/ 81 h 498"/>
                    <a:gd name="T98" fmla="*/ 132 w 136"/>
                    <a:gd name="T99" fmla="*/ 90 h 498"/>
                    <a:gd name="T100" fmla="*/ 134 w 136"/>
                    <a:gd name="T101" fmla="*/ 98 h 498"/>
                    <a:gd name="T102" fmla="*/ 134 w 136"/>
                    <a:gd name="T103" fmla="*/ 105 h 498"/>
                    <a:gd name="T104" fmla="*/ 134 w 136"/>
                    <a:gd name="T105" fmla="*/ 113 h 498"/>
                    <a:gd name="T106" fmla="*/ 134 w 136"/>
                    <a:gd name="T107" fmla="*/ 120 h 498"/>
                    <a:gd name="T108" fmla="*/ 136 w 136"/>
                    <a:gd name="T109" fmla="*/ 128 h 498"/>
                    <a:gd name="T110" fmla="*/ 134 w 136"/>
                    <a:gd name="T111" fmla="*/ 132 h 49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36" h="498">
                      <a:moveTo>
                        <a:pt x="134" y="132"/>
                      </a:moveTo>
                      <a:lnTo>
                        <a:pt x="132" y="152"/>
                      </a:lnTo>
                      <a:lnTo>
                        <a:pt x="130" y="173"/>
                      </a:lnTo>
                      <a:lnTo>
                        <a:pt x="127" y="196"/>
                      </a:lnTo>
                      <a:lnTo>
                        <a:pt x="124" y="216"/>
                      </a:lnTo>
                      <a:lnTo>
                        <a:pt x="122" y="239"/>
                      </a:lnTo>
                      <a:lnTo>
                        <a:pt x="120" y="260"/>
                      </a:lnTo>
                      <a:lnTo>
                        <a:pt x="120" y="282"/>
                      </a:lnTo>
                      <a:lnTo>
                        <a:pt x="122" y="303"/>
                      </a:lnTo>
                      <a:lnTo>
                        <a:pt x="125" y="312"/>
                      </a:lnTo>
                      <a:lnTo>
                        <a:pt x="130" y="320"/>
                      </a:lnTo>
                      <a:lnTo>
                        <a:pt x="130" y="329"/>
                      </a:lnTo>
                      <a:lnTo>
                        <a:pt x="129" y="338"/>
                      </a:lnTo>
                      <a:lnTo>
                        <a:pt x="127" y="350"/>
                      </a:lnTo>
                      <a:lnTo>
                        <a:pt x="124" y="359"/>
                      </a:lnTo>
                      <a:lnTo>
                        <a:pt x="122" y="369"/>
                      </a:lnTo>
                      <a:lnTo>
                        <a:pt x="118" y="378"/>
                      </a:lnTo>
                      <a:lnTo>
                        <a:pt x="117" y="389"/>
                      </a:lnTo>
                      <a:lnTo>
                        <a:pt x="117" y="399"/>
                      </a:lnTo>
                      <a:lnTo>
                        <a:pt x="117" y="404"/>
                      </a:lnTo>
                      <a:lnTo>
                        <a:pt x="115" y="489"/>
                      </a:lnTo>
                      <a:lnTo>
                        <a:pt x="103" y="498"/>
                      </a:lnTo>
                      <a:lnTo>
                        <a:pt x="108" y="380"/>
                      </a:lnTo>
                      <a:lnTo>
                        <a:pt x="105" y="370"/>
                      </a:lnTo>
                      <a:lnTo>
                        <a:pt x="101" y="359"/>
                      </a:lnTo>
                      <a:lnTo>
                        <a:pt x="101" y="350"/>
                      </a:lnTo>
                      <a:lnTo>
                        <a:pt x="101" y="338"/>
                      </a:lnTo>
                      <a:lnTo>
                        <a:pt x="103" y="329"/>
                      </a:lnTo>
                      <a:lnTo>
                        <a:pt x="105" y="318"/>
                      </a:lnTo>
                      <a:lnTo>
                        <a:pt x="106" y="308"/>
                      </a:lnTo>
                      <a:lnTo>
                        <a:pt x="108" y="297"/>
                      </a:lnTo>
                      <a:lnTo>
                        <a:pt x="113" y="224"/>
                      </a:lnTo>
                      <a:lnTo>
                        <a:pt x="91" y="77"/>
                      </a:lnTo>
                      <a:lnTo>
                        <a:pt x="87" y="66"/>
                      </a:lnTo>
                      <a:lnTo>
                        <a:pt x="77" y="55"/>
                      </a:lnTo>
                      <a:lnTo>
                        <a:pt x="72" y="45"/>
                      </a:lnTo>
                      <a:lnTo>
                        <a:pt x="63" y="32"/>
                      </a:lnTo>
                      <a:lnTo>
                        <a:pt x="17" y="17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3" y="0"/>
                      </a:lnTo>
                      <a:lnTo>
                        <a:pt x="25" y="0"/>
                      </a:lnTo>
                      <a:lnTo>
                        <a:pt x="65" y="2"/>
                      </a:lnTo>
                      <a:lnTo>
                        <a:pt x="93" y="21"/>
                      </a:lnTo>
                      <a:lnTo>
                        <a:pt x="96" y="30"/>
                      </a:lnTo>
                      <a:lnTo>
                        <a:pt x="111" y="45"/>
                      </a:lnTo>
                      <a:lnTo>
                        <a:pt x="129" y="66"/>
                      </a:lnTo>
                      <a:lnTo>
                        <a:pt x="130" y="73"/>
                      </a:lnTo>
                      <a:lnTo>
                        <a:pt x="132" y="81"/>
                      </a:lnTo>
                      <a:lnTo>
                        <a:pt x="132" y="90"/>
                      </a:lnTo>
                      <a:lnTo>
                        <a:pt x="134" y="98"/>
                      </a:lnTo>
                      <a:lnTo>
                        <a:pt x="134" y="105"/>
                      </a:lnTo>
                      <a:lnTo>
                        <a:pt x="134" y="113"/>
                      </a:lnTo>
                      <a:lnTo>
                        <a:pt x="134" y="120"/>
                      </a:lnTo>
                      <a:lnTo>
                        <a:pt x="136" y="128"/>
                      </a:lnTo>
                      <a:lnTo>
                        <a:pt x="134" y="132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7" name="Freeform 5928"/>
                <p:cNvSpPr>
                  <a:spLocks/>
                </p:cNvSpPr>
                <p:nvPr/>
              </p:nvSpPr>
              <p:spPr bwMode="auto">
                <a:xfrm>
                  <a:off x="2799" y="1765"/>
                  <a:ext cx="9" cy="9"/>
                </a:xfrm>
                <a:custGeom>
                  <a:avLst/>
                  <a:gdLst>
                    <a:gd name="T0" fmla="*/ 9 w 9"/>
                    <a:gd name="T1" fmla="*/ 8 h 9"/>
                    <a:gd name="T2" fmla="*/ 4 w 9"/>
                    <a:gd name="T3" fmla="*/ 9 h 9"/>
                    <a:gd name="T4" fmla="*/ 0 w 9"/>
                    <a:gd name="T5" fmla="*/ 8 h 9"/>
                    <a:gd name="T6" fmla="*/ 4 w 9"/>
                    <a:gd name="T7" fmla="*/ 0 h 9"/>
                    <a:gd name="T8" fmla="*/ 9 w 9"/>
                    <a:gd name="T9" fmla="*/ 4 h 9"/>
                    <a:gd name="T10" fmla="*/ 9 w 9"/>
                    <a:gd name="T11" fmla="*/ 8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9">
                      <a:moveTo>
                        <a:pt x="9" y="8"/>
                      </a:moveTo>
                      <a:lnTo>
                        <a:pt x="4" y="9"/>
                      </a:ln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9" y="8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8" name="Freeform 5929"/>
                <p:cNvSpPr>
                  <a:spLocks/>
                </p:cNvSpPr>
                <p:nvPr/>
              </p:nvSpPr>
              <p:spPr bwMode="auto">
                <a:xfrm>
                  <a:off x="2794" y="1821"/>
                  <a:ext cx="10" cy="14"/>
                </a:xfrm>
                <a:custGeom>
                  <a:avLst/>
                  <a:gdLst>
                    <a:gd name="T0" fmla="*/ 10 w 10"/>
                    <a:gd name="T1" fmla="*/ 2 h 14"/>
                    <a:gd name="T2" fmla="*/ 0 w 10"/>
                    <a:gd name="T3" fmla="*/ 14 h 14"/>
                    <a:gd name="T4" fmla="*/ 0 w 10"/>
                    <a:gd name="T5" fmla="*/ 6 h 14"/>
                    <a:gd name="T6" fmla="*/ 2 w 10"/>
                    <a:gd name="T7" fmla="*/ 0 h 14"/>
                    <a:gd name="T8" fmla="*/ 10 w 10"/>
                    <a:gd name="T9" fmla="*/ 2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4">
                      <a:moveTo>
                        <a:pt x="10" y="2"/>
                      </a:moveTo>
                      <a:lnTo>
                        <a:pt x="0" y="14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9" name="Freeform 5930"/>
                <p:cNvSpPr>
                  <a:spLocks/>
                </p:cNvSpPr>
                <p:nvPr/>
              </p:nvSpPr>
              <p:spPr bwMode="auto">
                <a:xfrm>
                  <a:off x="2794" y="1742"/>
                  <a:ext cx="10" cy="12"/>
                </a:xfrm>
                <a:custGeom>
                  <a:avLst/>
                  <a:gdLst>
                    <a:gd name="T0" fmla="*/ 10 w 10"/>
                    <a:gd name="T1" fmla="*/ 8 h 12"/>
                    <a:gd name="T2" fmla="*/ 5 w 10"/>
                    <a:gd name="T3" fmla="*/ 12 h 12"/>
                    <a:gd name="T4" fmla="*/ 0 w 10"/>
                    <a:gd name="T5" fmla="*/ 10 h 12"/>
                    <a:gd name="T6" fmla="*/ 3 w 10"/>
                    <a:gd name="T7" fmla="*/ 0 h 12"/>
                    <a:gd name="T8" fmla="*/ 5 w 10"/>
                    <a:gd name="T9" fmla="*/ 0 h 12"/>
                    <a:gd name="T10" fmla="*/ 10 w 10"/>
                    <a:gd name="T11" fmla="*/ 2 h 12"/>
                    <a:gd name="T12" fmla="*/ 10 w 10"/>
                    <a:gd name="T13" fmla="*/ 8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" h="12">
                      <a:moveTo>
                        <a:pt x="10" y="8"/>
                      </a:moveTo>
                      <a:lnTo>
                        <a:pt x="5" y="12"/>
                      </a:lnTo>
                      <a:lnTo>
                        <a:pt x="0" y="1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10" y="2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0" name="Freeform 5931"/>
                <p:cNvSpPr>
                  <a:spLocks/>
                </p:cNvSpPr>
                <p:nvPr/>
              </p:nvSpPr>
              <p:spPr bwMode="auto">
                <a:xfrm>
                  <a:off x="2792" y="1776"/>
                  <a:ext cx="9" cy="19"/>
                </a:xfrm>
                <a:custGeom>
                  <a:avLst/>
                  <a:gdLst>
                    <a:gd name="T0" fmla="*/ 9 w 9"/>
                    <a:gd name="T1" fmla="*/ 6 h 19"/>
                    <a:gd name="T2" fmla="*/ 0 w 9"/>
                    <a:gd name="T3" fmla="*/ 19 h 19"/>
                    <a:gd name="T4" fmla="*/ 0 w 9"/>
                    <a:gd name="T5" fmla="*/ 6 h 19"/>
                    <a:gd name="T6" fmla="*/ 4 w 9"/>
                    <a:gd name="T7" fmla="*/ 0 h 19"/>
                    <a:gd name="T8" fmla="*/ 9 w 9"/>
                    <a:gd name="T9" fmla="*/ 6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6"/>
                      </a:moveTo>
                      <a:lnTo>
                        <a:pt x="0" y="19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1" name="Freeform 5932"/>
                <p:cNvSpPr>
                  <a:spLocks/>
                </p:cNvSpPr>
                <p:nvPr/>
              </p:nvSpPr>
              <p:spPr bwMode="auto">
                <a:xfrm>
                  <a:off x="2792" y="1726"/>
                  <a:ext cx="7" cy="7"/>
                </a:xfrm>
                <a:custGeom>
                  <a:avLst/>
                  <a:gdLst>
                    <a:gd name="T0" fmla="*/ 7 w 7"/>
                    <a:gd name="T1" fmla="*/ 3 h 7"/>
                    <a:gd name="T2" fmla="*/ 7 w 7"/>
                    <a:gd name="T3" fmla="*/ 5 h 7"/>
                    <a:gd name="T4" fmla="*/ 5 w 7"/>
                    <a:gd name="T5" fmla="*/ 7 h 7"/>
                    <a:gd name="T6" fmla="*/ 0 w 7"/>
                    <a:gd name="T7" fmla="*/ 5 h 7"/>
                    <a:gd name="T8" fmla="*/ 4 w 7"/>
                    <a:gd name="T9" fmla="*/ 0 h 7"/>
                    <a:gd name="T10" fmla="*/ 7 w 7"/>
                    <a:gd name="T11" fmla="*/ 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7">
                      <a:moveTo>
                        <a:pt x="7" y="3"/>
                      </a:move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2" name="Freeform 5933"/>
                <p:cNvSpPr>
                  <a:spLocks/>
                </p:cNvSpPr>
                <p:nvPr/>
              </p:nvSpPr>
              <p:spPr bwMode="auto">
                <a:xfrm>
                  <a:off x="2790" y="1757"/>
                  <a:ext cx="7" cy="12"/>
                </a:xfrm>
                <a:custGeom>
                  <a:avLst/>
                  <a:gdLst>
                    <a:gd name="T0" fmla="*/ 7 w 7"/>
                    <a:gd name="T1" fmla="*/ 4 h 12"/>
                    <a:gd name="T2" fmla="*/ 2 w 7"/>
                    <a:gd name="T3" fmla="*/ 12 h 12"/>
                    <a:gd name="T4" fmla="*/ 2 w 7"/>
                    <a:gd name="T5" fmla="*/ 10 h 12"/>
                    <a:gd name="T6" fmla="*/ 0 w 7"/>
                    <a:gd name="T7" fmla="*/ 8 h 12"/>
                    <a:gd name="T8" fmla="*/ 4 w 7"/>
                    <a:gd name="T9" fmla="*/ 0 h 12"/>
                    <a:gd name="T10" fmla="*/ 7 w 7"/>
                    <a:gd name="T11" fmla="*/ 4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12">
                      <a:moveTo>
                        <a:pt x="7" y="4"/>
                      </a:move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3" name="Freeform 5934"/>
                <p:cNvSpPr>
                  <a:spLocks/>
                </p:cNvSpPr>
                <p:nvPr/>
              </p:nvSpPr>
              <p:spPr bwMode="auto">
                <a:xfrm>
                  <a:off x="2772" y="1867"/>
                  <a:ext cx="22" cy="35"/>
                </a:xfrm>
                <a:custGeom>
                  <a:avLst/>
                  <a:gdLst>
                    <a:gd name="T0" fmla="*/ 20 w 22"/>
                    <a:gd name="T1" fmla="*/ 35 h 35"/>
                    <a:gd name="T2" fmla="*/ 17 w 22"/>
                    <a:gd name="T3" fmla="*/ 31 h 35"/>
                    <a:gd name="T4" fmla="*/ 8 w 22"/>
                    <a:gd name="T5" fmla="*/ 18 h 35"/>
                    <a:gd name="T6" fmla="*/ 6 w 22"/>
                    <a:gd name="T7" fmla="*/ 7 h 35"/>
                    <a:gd name="T8" fmla="*/ 0 w 22"/>
                    <a:gd name="T9" fmla="*/ 1 h 35"/>
                    <a:gd name="T10" fmla="*/ 8 w 22"/>
                    <a:gd name="T11" fmla="*/ 0 h 35"/>
                    <a:gd name="T12" fmla="*/ 10 w 22"/>
                    <a:gd name="T13" fmla="*/ 7 h 35"/>
                    <a:gd name="T14" fmla="*/ 15 w 22"/>
                    <a:gd name="T15" fmla="*/ 11 h 35"/>
                    <a:gd name="T16" fmla="*/ 18 w 22"/>
                    <a:gd name="T17" fmla="*/ 18 h 35"/>
                    <a:gd name="T18" fmla="*/ 22 w 22"/>
                    <a:gd name="T19" fmla="*/ 24 h 35"/>
                    <a:gd name="T20" fmla="*/ 20 w 22"/>
                    <a:gd name="T21" fmla="*/ 35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35">
                      <a:moveTo>
                        <a:pt x="20" y="35"/>
                      </a:moveTo>
                      <a:lnTo>
                        <a:pt x="17" y="31"/>
                      </a:lnTo>
                      <a:lnTo>
                        <a:pt x="8" y="18"/>
                      </a:lnTo>
                      <a:lnTo>
                        <a:pt x="6" y="7"/>
                      </a:lnTo>
                      <a:lnTo>
                        <a:pt x="0" y="1"/>
                      </a:lnTo>
                      <a:lnTo>
                        <a:pt x="8" y="0"/>
                      </a:lnTo>
                      <a:lnTo>
                        <a:pt x="10" y="7"/>
                      </a:lnTo>
                      <a:lnTo>
                        <a:pt x="15" y="11"/>
                      </a:lnTo>
                      <a:lnTo>
                        <a:pt x="18" y="18"/>
                      </a:lnTo>
                      <a:lnTo>
                        <a:pt x="22" y="24"/>
                      </a:lnTo>
                      <a:lnTo>
                        <a:pt x="20" y="35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4" name="Freeform 5935"/>
                <p:cNvSpPr>
                  <a:spLocks/>
                </p:cNvSpPr>
                <p:nvPr/>
              </p:nvSpPr>
              <p:spPr bwMode="auto">
                <a:xfrm>
                  <a:off x="2768" y="1844"/>
                  <a:ext cx="22" cy="30"/>
                </a:xfrm>
                <a:custGeom>
                  <a:avLst/>
                  <a:gdLst>
                    <a:gd name="T0" fmla="*/ 22 w 22"/>
                    <a:gd name="T1" fmla="*/ 30 h 30"/>
                    <a:gd name="T2" fmla="*/ 17 w 22"/>
                    <a:gd name="T3" fmla="*/ 28 h 30"/>
                    <a:gd name="T4" fmla="*/ 9 w 22"/>
                    <a:gd name="T5" fmla="*/ 15 h 30"/>
                    <a:gd name="T6" fmla="*/ 5 w 22"/>
                    <a:gd name="T7" fmla="*/ 4 h 30"/>
                    <a:gd name="T8" fmla="*/ 0 w 22"/>
                    <a:gd name="T9" fmla="*/ 2 h 30"/>
                    <a:gd name="T10" fmla="*/ 12 w 22"/>
                    <a:gd name="T11" fmla="*/ 0 h 30"/>
                    <a:gd name="T12" fmla="*/ 21 w 22"/>
                    <a:gd name="T13" fmla="*/ 15 h 30"/>
                    <a:gd name="T14" fmla="*/ 22 w 22"/>
                    <a:gd name="T15" fmla="*/ 30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30">
                      <a:moveTo>
                        <a:pt x="22" y="30"/>
                      </a:moveTo>
                      <a:lnTo>
                        <a:pt x="17" y="28"/>
                      </a:lnTo>
                      <a:lnTo>
                        <a:pt x="9" y="15"/>
                      </a:lnTo>
                      <a:lnTo>
                        <a:pt x="5" y="4"/>
                      </a:lnTo>
                      <a:lnTo>
                        <a:pt x="0" y="2"/>
                      </a:lnTo>
                      <a:lnTo>
                        <a:pt x="12" y="0"/>
                      </a:lnTo>
                      <a:lnTo>
                        <a:pt x="21" y="15"/>
                      </a:lnTo>
                      <a:lnTo>
                        <a:pt x="22" y="30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5" name="Freeform 5936"/>
                <p:cNvSpPr>
                  <a:spLocks/>
                </p:cNvSpPr>
                <p:nvPr/>
              </p:nvSpPr>
              <p:spPr bwMode="auto">
                <a:xfrm>
                  <a:off x="2778" y="1821"/>
                  <a:ext cx="12" cy="23"/>
                </a:xfrm>
                <a:custGeom>
                  <a:avLst/>
                  <a:gdLst>
                    <a:gd name="T0" fmla="*/ 12 w 12"/>
                    <a:gd name="T1" fmla="*/ 23 h 23"/>
                    <a:gd name="T2" fmla="*/ 9 w 12"/>
                    <a:gd name="T3" fmla="*/ 23 h 23"/>
                    <a:gd name="T4" fmla="*/ 6 w 12"/>
                    <a:gd name="T5" fmla="*/ 17 h 23"/>
                    <a:gd name="T6" fmla="*/ 6 w 12"/>
                    <a:gd name="T7" fmla="*/ 12 h 23"/>
                    <a:gd name="T8" fmla="*/ 2 w 12"/>
                    <a:gd name="T9" fmla="*/ 6 h 23"/>
                    <a:gd name="T10" fmla="*/ 0 w 12"/>
                    <a:gd name="T11" fmla="*/ 0 h 23"/>
                    <a:gd name="T12" fmla="*/ 7 w 12"/>
                    <a:gd name="T13" fmla="*/ 4 h 23"/>
                    <a:gd name="T14" fmla="*/ 11 w 12"/>
                    <a:gd name="T15" fmla="*/ 10 h 23"/>
                    <a:gd name="T16" fmla="*/ 12 w 12"/>
                    <a:gd name="T17" fmla="*/ 23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" h="23">
                      <a:moveTo>
                        <a:pt x="12" y="23"/>
                      </a:moveTo>
                      <a:lnTo>
                        <a:pt x="9" y="23"/>
                      </a:lnTo>
                      <a:lnTo>
                        <a:pt x="6" y="17"/>
                      </a:lnTo>
                      <a:lnTo>
                        <a:pt x="6" y="12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11" y="10"/>
                      </a:lnTo>
                      <a:lnTo>
                        <a:pt x="12" y="23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6" name="Freeform 5937"/>
                <p:cNvSpPr>
                  <a:spLocks/>
                </p:cNvSpPr>
                <p:nvPr/>
              </p:nvSpPr>
              <p:spPr bwMode="auto">
                <a:xfrm>
                  <a:off x="2784" y="1808"/>
                  <a:ext cx="6" cy="12"/>
                </a:xfrm>
                <a:custGeom>
                  <a:avLst/>
                  <a:gdLst>
                    <a:gd name="T0" fmla="*/ 6 w 6"/>
                    <a:gd name="T1" fmla="*/ 4 h 12"/>
                    <a:gd name="T2" fmla="*/ 5 w 6"/>
                    <a:gd name="T3" fmla="*/ 12 h 12"/>
                    <a:gd name="T4" fmla="*/ 0 w 6"/>
                    <a:gd name="T5" fmla="*/ 10 h 12"/>
                    <a:gd name="T6" fmla="*/ 0 w 6"/>
                    <a:gd name="T7" fmla="*/ 0 h 12"/>
                    <a:gd name="T8" fmla="*/ 6 w 6"/>
                    <a:gd name="T9" fmla="*/ 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6" y="4"/>
                      </a:moveTo>
                      <a:lnTo>
                        <a:pt x="5" y="12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7" name="Freeform 5938"/>
                <p:cNvSpPr>
                  <a:spLocks/>
                </p:cNvSpPr>
                <p:nvPr/>
              </p:nvSpPr>
              <p:spPr bwMode="auto">
                <a:xfrm>
                  <a:off x="2794" y="1876"/>
                  <a:ext cx="7" cy="9"/>
                </a:xfrm>
                <a:custGeom>
                  <a:avLst/>
                  <a:gdLst>
                    <a:gd name="T0" fmla="*/ 7 w 7"/>
                    <a:gd name="T1" fmla="*/ 2 h 9"/>
                    <a:gd name="T2" fmla="*/ 5 w 7"/>
                    <a:gd name="T3" fmla="*/ 9 h 9"/>
                    <a:gd name="T4" fmla="*/ 0 w 7"/>
                    <a:gd name="T5" fmla="*/ 7 h 9"/>
                    <a:gd name="T6" fmla="*/ 0 w 7"/>
                    <a:gd name="T7" fmla="*/ 0 h 9"/>
                    <a:gd name="T8" fmla="*/ 7 w 7"/>
                    <a:gd name="T9" fmla="*/ 2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9">
                      <a:moveTo>
                        <a:pt x="7" y="2"/>
                      </a:moveTo>
                      <a:lnTo>
                        <a:pt x="5" y="9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8" name="Freeform 5939"/>
                <p:cNvSpPr>
                  <a:spLocks/>
                </p:cNvSpPr>
                <p:nvPr/>
              </p:nvSpPr>
              <p:spPr bwMode="auto">
                <a:xfrm>
                  <a:off x="2784" y="1722"/>
                  <a:ext cx="6" cy="9"/>
                </a:xfrm>
                <a:custGeom>
                  <a:avLst/>
                  <a:gdLst>
                    <a:gd name="T0" fmla="*/ 6 w 6"/>
                    <a:gd name="T1" fmla="*/ 2 h 9"/>
                    <a:gd name="T2" fmla="*/ 5 w 6"/>
                    <a:gd name="T3" fmla="*/ 9 h 9"/>
                    <a:gd name="T4" fmla="*/ 0 w 6"/>
                    <a:gd name="T5" fmla="*/ 7 h 9"/>
                    <a:gd name="T6" fmla="*/ 0 w 6"/>
                    <a:gd name="T7" fmla="*/ 0 h 9"/>
                    <a:gd name="T8" fmla="*/ 6 w 6"/>
                    <a:gd name="T9" fmla="*/ 2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9">
                      <a:moveTo>
                        <a:pt x="6" y="2"/>
                      </a:moveTo>
                      <a:lnTo>
                        <a:pt x="5" y="9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9" name="Freeform 5940"/>
                <p:cNvSpPr>
                  <a:spLocks/>
                </p:cNvSpPr>
                <p:nvPr/>
              </p:nvSpPr>
              <p:spPr bwMode="auto">
                <a:xfrm>
                  <a:off x="2792" y="1799"/>
                  <a:ext cx="7" cy="11"/>
                </a:xfrm>
                <a:custGeom>
                  <a:avLst/>
                  <a:gdLst>
                    <a:gd name="T0" fmla="*/ 7 w 7"/>
                    <a:gd name="T1" fmla="*/ 4 h 11"/>
                    <a:gd name="T2" fmla="*/ 5 w 7"/>
                    <a:gd name="T3" fmla="*/ 11 h 11"/>
                    <a:gd name="T4" fmla="*/ 0 w 7"/>
                    <a:gd name="T5" fmla="*/ 9 h 11"/>
                    <a:gd name="T6" fmla="*/ 0 w 7"/>
                    <a:gd name="T7" fmla="*/ 0 h 11"/>
                    <a:gd name="T8" fmla="*/ 7 w 7"/>
                    <a:gd name="T9" fmla="*/ 4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1">
                      <a:moveTo>
                        <a:pt x="7" y="4"/>
                      </a:moveTo>
                      <a:lnTo>
                        <a:pt x="5" y="11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0" name="Freeform 5941"/>
                <p:cNvSpPr>
                  <a:spLocks/>
                </p:cNvSpPr>
                <p:nvPr/>
              </p:nvSpPr>
              <p:spPr bwMode="auto">
                <a:xfrm>
                  <a:off x="2782" y="1705"/>
                  <a:ext cx="7" cy="13"/>
                </a:xfrm>
                <a:custGeom>
                  <a:avLst/>
                  <a:gdLst>
                    <a:gd name="T0" fmla="*/ 7 w 7"/>
                    <a:gd name="T1" fmla="*/ 13 h 13"/>
                    <a:gd name="T2" fmla="*/ 2 w 7"/>
                    <a:gd name="T3" fmla="*/ 9 h 13"/>
                    <a:gd name="T4" fmla="*/ 0 w 7"/>
                    <a:gd name="T5" fmla="*/ 7 h 13"/>
                    <a:gd name="T6" fmla="*/ 2 w 7"/>
                    <a:gd name="T7" fmla="*/ 0 h 13"/>
                    <a:gd name="T8" fmla="*/ 5 w 7"/>
                    <a:gd name="T9" fmla="*/ 2 h 13"/>
                    <a:gd name="T10" fmla="*/ 7 w 7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13">
                      <a:moveTo>
                        <a:pt x="7" y="13"/>
                      </a:move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1" name="Freeform 5942"/>
                <p:cNvSpPr>
                  <a:spLocks/>
                </p:cNvSpPr>
                <p:nvPr/>
              </p:nvSpPr>
              <p:spPr bwMode="auto">
                <a:xfrm>
                  <a:off x="2775" y="1791"/>
                  <a:ext cx="10" cy="10"/>
                </a:xfrm>
                <a:custGeom>
                  <a:avLst/>
                  <a:gdLst>
                    <a:gd name="T0" fmla="*/ 10 w 10"/>
                    <a:gd name="T1" fmla="*/ 8 h 10"/>
                    <a:gd name="T2" fmla="*/ 10 w 10"/>
                    <a:gd name="T3" fmla="*/ 10 h 10"/>
                    <a:gd name="T4" fmla="*/ 2 w 10"/>
                    <a:gd name="T5" fmla="*/ 6 h 10"/>
                    <a:gd name="T6" fmla="*/ 0 w 10"/>
                    <a:gd name="T7" fmla="*/ 4 h 10"/>
                    <a:gd name="T8" fmla="*/ 3 w 10"/>
                    <a:gd name="T9" fmla="*/ 0 h 10"/>
                    <a:gd name="T10" fmla="*/ 10 w 10"/>
                    <a:gd name="T11" fmla="*/ 2 h 10"/>
                    <a:gd name="T12" fmla="*/ 10 w 10"/>
                    <a:gd name="T13" fmla="*/ 8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" h="10">
                      <a:moveTo>
                        <a:pt x="10" y="8"/>
                      </a:moveTo>
                      <a:lnTo>
                        <a:pt x="10" y="10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10" y="2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2" name="Freeform 5943"/>
                <p:cNvSpPr>
                  <a:spLocks/>
                </p:cNvSpPr>
                <p:nvPr/>
              </p:nvSpPr>
              <p:spPr bwMode="auto">
                <a:xfrm>
                  <a:off x="2773" y="1769"/>
                  <a:ext cx="9" cy="7"/>
                </a:xfrm>
                <a:custGeom>
                  <a:avLst/>
                  <a:gdLst>
                    <a:gd name="T0" fmla="*/ 9 w 9"/>
                    <a:gd name="T1" fmla="*/ 7 h 7"/>
                    <a:gd name="T2" fmla="*/ 7 w 9"/>
                    <a:gd name="T3" fmla="*/ 7 h 7"/>
                    <a:gd name="T4" fmla="*/ 0 w 9"/>
                    <a:gd name="T5" fmla="*/ 7 h 7"/>
                    <a:gd name="T6" fmla="*/ 0 w 9"/>
                    <a:gd name="T7" fmla="*/ 0 h 7"/>
                    <a:gd name="T8" fmla="*/ 4 w 9"/>
                    <a:gd name="T9" fmla="*/ 0 h 7"/>
                    <a:gd name="T10" fmla="*/ 9 w 9"/>
                    <a:gd name="T11" fmla="*/ 2 h 7"/>
                    <a:gd name="T12" fmla="*/ 9 w 9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7">
                      <a:moveTo>
                        <a:pt x="9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9" y="7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3" name="Freeform 5944"/>
                <p:cNvSpPr>
                  <a:spLocks/>
                </p:cNvSpPr>
                <p:nvPr/>
              </p:nvSpPr>
              <p:spPr bwMode="auto">
                <a:xfrm>
                  <a:off x="2775" y="1746"/>
                  <a:ext cx="7" cy="10"/>
                </a:xfrm>
                <a:custGeom>
                  <a:avLst/>
                  <a:gdLst>
                    <a:gd name="T0" fmla="*/ 7 w 7"/>
                    <a:gd name="T1" fmla="*/ 8 h 10"/>
                    <a:gd name="T2" fmla="*/ 5 w 7"/>
                    <a:gd name="T3" fmla="*/ 10 h 10"/>
                    <a:gd name="T4" fmla="*/ 0 w 7"/>
                    <a:gd name="T5" fmla="*/ 6 h 10"/>
                    <a:gd name="T6" fmla="*/ 2 w 7"/>
                    <a:gd name="T7" fmla="*/ 0 h 10"/>
                    <a:gd name="T8" fmla="*/ 7 w 7"/>
                    <a:gd name="T9" fmla="*/ 2 h 10"/>
                    <a:gd name="T10" fmla="*/ 7 w 7"/>
                    <a:gd name="T11" fmla="*/ 8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10">
                      <a:moveTo>
                        <a:pt x="7" y="8"/>
                      </a:moveTo>
                      <a:lnTo>
                        <a:pt x="5" y="10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4" name="Freeform 5945"/>
                <p:cNvSpPr>
                  <a:spLocks/>
                </p:cNvSpPr>
                <p:nvPr/>
              </p:nvSpPr>
              <p:spPr bwMode="auto">
                <a:xfrm>
                  <a:off x="2773" y="1724"/>
                  <a:ext cx="7" cy="11"/>
                </a:xfrm>
                <a:custGeom>
                  <a:avLst/>
                  <a:gdLst>
                    <a:gd name="T0" fmla="*/ 7 w 7"/>
                    <a:gd name="T1" fmla="*/ 9 h 11"/>
                    <a:gd name="T2" fmla="*/ 5 w 7"/>
                    <a:gd name="T3" fmla="*/ 11 h 11"/>
                    <a:gd name="T4" fmla="*/ 0 w 7"/>
                    <a:gd name="T5" fmla="*/ 7 h 11"/>
                    <a:gd name="T6" fmla="*/ 0 w 7"/>
                    <a:gd name="T7" fmla="*/ 5 h 11"/>
                    <a:gd name="T8" fmla="*/ 2 w 7"/>
                    <a:gd name="T9" fmla="*/ 0 h 11"/>
                    <a:gd name="T10" fmla="*/ 7 w 7"/>
                    <a:gd name="T11" fmla="*/ 3 h 11"/>
                    <a:gd name="T12" fmla="*/ 7 w 7"/>
                    <a:gd name="T13" fmla="*/ 9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11">
                      <a:moveTo>
                        <a:pt x="7" y="9"/>
                      </a:moveTo>
                      <a:lnTo>
                        <a:pt x="5" y="11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7" y="3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5" name="Freeform 5946"/>
                <p:cNvSpPr>
                  <a:spLocks/>
                </p:cNvSpPr>
                <p:nvPr/>
              </p:nvSpPr>
              <p:spPr bwMode="auto">
                <a:xfrm>
                  <a:off x="2763" y="1825"/>
                  <a:ext cx="15" cy="15"/>
                </a:xfrm>
                <a:custGeom>
                  <a:avLst/>
                  <a:gdLst>
                    <a:gd name="T0" fmla="*/ 15 w 15"/>
                    <a:gd name="T1" fmla="*/ 13 h 15"/>
                    <a:gd name="T2" fmla="*/ 15 w 15"/>
                    <a:gd name="T3" fmla="*/ 15 h 15"/>
                    <a:gd name="T4" fmla="*/ 10 w 15"/>
                    <a:gd name="T5" fmla="*/ 15 h 15"/>
                    <a:gd name="T6" fmla="*/ 2 w 15"/>
                    <a:gd name="T7" fmla="*/ 10 h 15"/>
                    <a:gd name="T8" fmla="*/ 0 w 15"/>
                    <a:gd name="T9" fmla="*/ 0 h 15"/>
                    <a:gd name="T10" fmla="*/ 14 w 15"/>
                    <a:gd name="T11" fmla="*/ 6 h 15"/>
                    <a:gd name="T12" fmla="*/ 15 w 15"/>
                    <a:gd name="T13" fmla="*/ 13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15">
                      <a:moveTo>
                        <a:pt x="15" y="13"/>
                      </a:moveTo>
                      <a:lnTo>
                        <a:pt x="15" y="15"/>
                      </a:lnTo>
                      <a:lnTo>
                        <a:pt x="10" y="15"/>
                      </a:lnTo>
                      <a:lnTo>
                        <a:pt x="2" y="10"/>
                      </a:ln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5" y="13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6" name="Freeform 5947"/>
                <p:cNvSpPr>
                  <a:spLocks/>
                </p:cNvSpPr>
                <p:nvPr/>
              </p:nvSpPr>
              <p:spPr bwMode="auto">
                <a:xfrm>
                  <a:off x="2768" y="1804"/>
                  <a:ext cx="10" cy="14"/>
                </a:xfrm>
                <a:custGeom>
                  <a:avLst/>
                  <a:gdLst>
                    <a:gd name="T0" fmla="*/ 10 w 10"/>
                    <a:gd name="T1" fmla="*/ 10 h 14"/>
                    <a:gd name="T2" fmla="*/ 9 w 10"/>
                    <a:gd name="T3" fmla="*/ 14 h 14"/>
                    <a:gd name="T4" fmla="*/ 0 w 10"/>
                    <a:gd name="T5" fmla="*/ 12 h 14"/>
                    <a:gd name="T6" fmla="*/ 0 w 10"/>
                    <a:gd name="T7" fmla="*/ 6 h 14"/>
                    <a:gd name="T8" fmla="*/ 4 w 10"/>
                    <a:gd name="T9" fmla="*/ 0 h 14"/>
                    <a:gd name="T10" fmla="*/ 10 w 10"/>
                    <a:gd name="T11" fmla="*/ 6 h 14"/>
                    <a:gd name="T12" fmla="*/ 10 w 10"/>
                    <a:gd name="T13" fmla="*/ 1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" h="14">
                      <a:moveTo>
                        <a:pt x="10" y="10"/>
                      </a:moveTo>
                      <a:lnTo>
                        <a:pt x="9" y="14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10" y="6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7" name="Freeform 5948"/>
                <p:cNvSpPr>
                  <a:spLocks/>
                </p:cNvSpPr>
                <p:nvPr/>
              </p:nvSpPr>
              <p:spPr bwMode="auto">
                <a:xfrm>
                  <a:off x="2784" y="1735"/>
                  <a:ext cx="10" cy="11"/>
                </a:xfrm>
                <a:custGeom>
                  <a:avLst/>
                  <a:gdLst>
                    <a:gd name="T0" fmla="*/ 10 w 10"/>
                    <a:gd name="T1" fmla="*/ 9 h 11"/>
                    <a:gd name="T2" fmla="*/ 8 w 10"/>
                    <a:gd name="T3" fmla="*/ 11 h 11"/>
                    <a:gd name="T4" fmla="*/ 0 w 10"/>
                    <a:gd name="T5" fmla="*/ 9 h 11"/>
                    <a:gd name="T6" fmla="*/ 0 w 10"/>
                    <a:gd name="T7" fmla="*/ 4 h 11"/>
                    <a:gd name="T8" fmla="*/ 3 w 10"/>
                    <a:gd name="T9" fmla="*/ 0 h 11"/>
                    <a:gd name="T10" fmla="*/ 10 w 10"/>
                    <a:gd name="T11" fmla="*/ 4 h 11"/>
                    <a:gd name="T12" fmla="*/ 10 w 10"/>
                    <a:gd name="T13" fmla="*/ 9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" h="11">
                      <a:moveTo>
                        <a:pt x="10" y="9"/>
                      </a:moveTo>
                      <a:lnTo>
                        <a:pt x="8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10" y="4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8" name="Freeform 5949"/>
                <p:cNvSpPr>
                  <a:spLocks/>
                </p:cNvSpPr>
                <p:nvPr/>
              </p:nvSpPr>
              <p:spPr bwMode="auto">
                <a:xfrm>
                  <a:off x="2756" y="1870"/>
                  <a:ext cx="19" cy="19"/>
                </a:xfrm>
                <a:custGeom>
                  <a:avLst/>
                  <a:gdLst>
                    <a:gd name="T0" fmla="*/ 19 w 19"/>
                    <a:gd name="T1" fmla="*/ 13 h 19"/>
                    <a:gd name="T2" fmla="*/ 16 w 19"/>
                    <a:gd name="T3" fmla="*/ 19 h 19"/>
                    <a:gd name="T4" fmla="*/ 10 w 19"/>
                    <a:gd name="T5" fmla="*/ 19 h 19"/>
                    <a:gd name="T6" fmla="*/ 3 w 19"/>
                    <a:gd name="T7" fmla="*/ 15 h 19"/>
                    <a:gd name="T8" fmla="*/ 0 w 19"/>
                    <a:gd name="T9" fmla="*/ 12 h 19"/>
                    <a:gd name="T10" fmla="*/ 0 w 19"/>
                    <a:gd name="T11" fmla="*/ 0 h 19"/>
                    <a:gd name="T12" fmla="*/ 3 w 19"/>
                    <a:gd name="T13" fmla="*/ 0 h 19"/>
                    <a:gd name="T14" fmla="*/ 16 w 19"/>
                    <a:gd name="T15" fmla="*/ 4 h 19"/>
                    <a:gd name="T16" fmla="*/ 19 w 19"/>
                    <a:gd name="T17" fmla="*/ 10 h 19"/>
                    <a:gd name="T18" fmla="*/ 19 w 19"/>
                    <a:gd name="T19" fmla="*/ 13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9" h="19">
                      <a:moveTo>
                        <a:pt x="19" y="13"/>
                      </a:moveTo>
                      <a:lnTo>
                        <a:pt x="16" y="19"/>
                      </a:lnTo>
                      <a:lnTo>
                        <a:pt x="10" y="19"/>
                      </a:lnTo>
                      <a:lnTo>
                        <a:pt x="3" y="15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6" y="4"/>
                      </a:lnTo>
                      <a:lnTo>
                        <a:pt x="19" y="10"/>
                      </a:lnTo>
                      <a:lnTo>
                        <a:pt x="19" y="13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9" name="Freeform 5950"/>
                <p:cNvSpPr>
                  <a:spLocks/>
                </p:cNvSpPr>
                <p:nvPr/>
              </p:nvSpPr>
              <p:spPr bwMode="auto">
                <a:xfrm>
                  <a:off x="2753" y="1846"/>
                  <a:ext cx="19" cy="17"/>
                </a:xfrm>
                <a:custGeom>
                  <a:avLst/>
                  <a:gdLst>
                    <a:gd name="T0" fmla="*/ 19 w 19"/>
                    <a:gd name="T1" fmla="*/ 17 h 17"/>
                    <a:gd name="T2" fmla="*/ 6 w 19"/>
                    <a:gd name="T3" fmla="*/ 17 h 17"/>
                    <a:gd name="T4" fmla="*/ 3 w 19"/>
                    <a:gd name="T5" fmla="*/ 15 h 17"/>
                    <a:gd name="T6" fmla="*/ 0 w 19"/>
                    <a:gd name="T7" fmla="*/ 11 h 17"/>
                    <a:gd name="T8" fmla="*/ 0 w 19"/>
                    <a:gd name="T9" fmla="*/ 5 h 17"/>
                    <a:gd name="T10" fmla="*/ 5 w 19"/>
                    <a:gd name="T11" fmla="*/ 0 h 17"/>
                    <a:gd name="T12" fmla="*/ 6 w 19"/>
                    <a:gd name="T13" fmla="*/ 0 h 17"/>
                    <a:gd name="T14" fmla="*/ 19 w 19"/>
                    <a:gd name="T15" fmla="*/ 9 h 17"/>
                    <a:gd name="T16" fmla="*/ 19 w 19"/>
                    <a:gd name="T17" fmla="*/ 17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17">
                      <a:moveTo>
                        <a:pt x="19" y="17"/>
                      </a:moveTo>
                      <a:lnTo>
                        <a:pt x="6" y="17"/>
                      </a:lnTo>
                      <a:lnTo>
                        <a:pt x="3" y="15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19" y="9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0" name="Freeform 5951"/>
                <p:cNvSpPr>
                  <a:spLocks/>
                </p:cNvSpPr>
                <p:nvPr/>
              </p:nvSpPr>
              <p:spPr bwMode="auto">
                <a:xfrm>
                  <a:off x="2627" y="2323"/>
                  <a:ext cx="84" cy="60"/>
                </a:xfrm>
                <a:custGeom>
                  <a:avLst/>
                  <a:gdLst>
                    <a:gd name="T0" fmla="*/ 84 w 84"/>
                    <a:gd name="T1" fmla="*/ 60 h 60"/>
                    <a:gd name="T2" fmla="*/ 50 w 84"/>
                    <a:gd name="T3" fmla="*/ 58 h 60"/>
                    <a:gd name="T4" fmla="*/ 41 w 84"/>
                    <a:gd name="T5" fmla="*/ 55 h 60"/>
                    <a:gd name="T6" fmla="*/ 33 w 84"/>
                    <a:gd name="T7" fmla="*/ 49 h 60"/>
                    <a:gd name="T8" fmla="*/ 26 w 84"/>
                    <a:gd name="T9" fmla="*/ 43 h 60"/>
                    <a:gd name="T10" fmla="*/ 21 w 84"/>
                    <a:gd name="T11" fmla="*/ 36 h 60"/>
                    <a:gd name="T12" fmla="*/ 21 w 84"/>
                    <a:gd name="T13" fmla="*/ 34 h 60"/>
                    <a:gd name="T14" fmla="*/ 2 w 84"/>
                    <a:gd name="T15" fmla="*/ 12 h 60"/>
                    <a:gd name="T16" fmla="*/ 0 w 84"/>
                    <a:gd name="T17" fmla="*/ 0 h 60"/>
                    <a:gd name="T18" fmla="*/ 7 w 84"/>
                    <a:gd name="T19" fmla="*/ 4 h 60"/>
                    <a:gd name="T20" fmla="*/ 31 w 84"/>
                    <a:gd name="T21" fmla="*/ 13 h 60"/>
                    <a:gd name="T22" fmla="*/ 38 w 84"/>
                    <a:gd name="T23" fmla="*/ 19 h 60"/>
                    <a:gd name="T24" fmla="*/ 64 w 84"/>
                    <a:gd name="T25" fmla="*/ 42 h 60"/>
                    <a:gd name="T26" fmla="*/ 84 w 84"/>
                    <a:gd name="T27" fmla="*/ 60 h 6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4" h="60">
                      <a:moveTo>
                        <a:pt x="84" y="60"/>
                      </a:moveTo>
                      <a:lnTo>
                        <a:pt x="50" y="58"/>
                      </a:lnTo>
                      <a:lnTo>
                        <a:pt x="41" y="55"/>
                      </a:lnTo>
                      <a:lnTo>
                        <a:pt x="33" y="49"/>
                      </a:lnTo>
                      <a:lnTo>
                        <a:pt x="26" y="43"/>
                      </a:lnTo>
                      <a:lnTo>
                        <a:pt x="21" y="36"/>
                      </a:lnTo>
                      <a:lnTo>
                        <a:pt x="21" y="34"/>
                      </a:lnTo>
                      <a:lnTo>
                        <a:pt x="2" y="12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31" y="13"/>
                      </a:lnTo>
                      <a:lnTo>
                        <a:pt x="38" y="19"/>
                      </a:lnTo>
                      <a:lnTo>
                        <a:pt x="64" y="42"/>
                      </a:lnTo>
                      <a:lnTo>
                        <a:pt x="84" y="60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1" name="Freeform 5952"/>
                <p:cNvSpPr>
                  <a:spLocks/>
                </p:cNvSpPr>
                <p:nvPr/>
              </p:nvSpPr>
              <p:spPr bwMode="auto">
                <a:xfrm>
                  <a:off x="2594" y="2325"/>
                  <a:ext cx="29" cy="275"/>
                </a:xfrm>
                <a:custGeom>
                  <a:avLst/>
                  <a:gdLst>
                    <a:gd name="T0" fmla="*/ 29 w 29"/>
                    <a:gd name="T1" fmla="*/ 10 h 275"/>
                    <a:gd name="T2" fmla="*/ 21 w 29"/>
                    <a:gd name="T3" fmla="*/ 15 h 275"/>
                    <a:gd name="T4" fmla="*/ 17 w 29"/>
                    <a:gd name="T5" fmla="*/ 21 h 275"/>
                    <a:gd name="T6" fmla="*/ 16 w 29"/>
                    <a:gd name="T7" fmla="*/ 28 h 275"/>
                    <a:gd name="T8" fmla="*/ 16 w 29"/>
                    <a:gd name="T9" fmla="*/ 36 h 275"/>
                    <a:gd name="T10" fmla="*/ 16 w 29"/>
                    <a:gd name="T11" fmla="*/ 43 h 275"/>
                    <a:gd name="T12" fmla="*/ 14 w 29"/>
                    <a:gd name="T13" fmla="*/ 51 h 275"/>
                    <a:gd name="T14" fmla="*/ 14 w 29"/>
                    <a:gd name="T15" fmla="*/ 58 h 275"/>
                    <a:gd name="T16" fmla="*/ 16 w 29"/>
                    <a:gd name="T17" fmla="*/ 66 h 275"/>
                    <a:gd name="T18" fmla="*/ 16 w 29"/>
                    <a:gd name="T19" fmla="*/ 73 h 275"/>
                    <a:gd name="T20" fmla="*/ 16 w 29"/>
                    <a:gd name="T21" fmla="*/ 81 h 275"/>
                    <a:gd name="T22" fmla="*/ 16 w 29"/>
                    <a:gd name="T23" fmla="*/ 87 h 275"/>
                    <a:gd name="T24" fmla="*/ 17 w 29"/>
                    <a:gd name="T25" fmla="*/ 111 h 275"/>
                    <a:gd name="T26" fmla="*/ 19 w 29"/>
                    <a:gd name="T27" fmla="*/ 134 h 275"/>
                    <a:gd name="T28" fmla="*/ 23 w 29"/>
                    <a:gd name="T29" fmla="*/ 158 h 275"/>
                    <a:gd name="T30" fmla="*/ 24 w 29"/>
                    <a:gd name="T31" fmla="*/ 181 h 275"/>
                    <a:gd name="T32" fmla="*/ 26 w 29"/>
                    <a:gd name="T33" fmla="*/ 205 h 275"/>
                    <a:gd name="T34" fmla="*/ 28 w 29"/>
                    <a:gd name="T35" fmla="*/ 228 h 275"/>
                    <a:gd name="T36" fmla="*/ 26 w 29"/>
                    <a:gd name="T37" fmla="*/ 252 h 275"/>
                    <a:gd name="T38" fmla="*/ 23 w 29"/>
                    <a:gd name="T39" fmla="*/ 275 h 275"/>
                    <a:gd name="T40" fmla="*/ 21 w 29"/>
                    <a:gd name="T41" fmla="*/ 241 h 275"/>
                    <a:gd name="T42" fmla="*/ 16 w 29"/>
                    <a:gd name="T43" fmla="*/ 209 h 275"/>
                    <a:gd name="T44" fmla="*/ 10 w 29"/>
                    <a:gd name="T45" fmla="*/ 173 h 275"/>
                    <a:gd name="T46" fmla="*/ 5 w 29"/>
                    <a:gd name="T47" fmla="*/ 139 h 275"/>
                    <a:gd name="T48" fmla="*/ 2 w 29"/>
                    <a:gd name="T49" fmla="*/ 122 h 275"/>
                    <a:gd name="T50" fmla="*/ 0 w 29"/>
                    <a:gd name="T51" fmla="*/ 105 h 275"/>
                    <a:gd name="T52" fmla="*/ 0 w 29"/>
                    <a:gd name="T53" fmla="*/ 88 h 275"/>
                    <a:gd name="T54" fmla="*/ 0 w 29"/>
                    <a:gd name="T55" fmla="*/ 72 h 275"/>
                    <a:gd name="T56" fmla="*/ 4 w 29"/>
                    <a:gd name="T57" fmla="*/ 55 h 275"/>
                    <a:gd name="T58" fmla="*/ 7 w 29"/>
                    <a:gd name="T59" fmla="*/ 36 h 275"/>
                    <a:gd name="T60" fmla="*/ 12 w 29"/>
                    <a:gd name="T61" fmla="*/ 19 h 275"/>
                    <a:gd name="T62" fmla="*/ 19 w 29"/>
                    <a:gd name="T63" fmla="*/ 2 h 275"/>
                    <a:gd name="T64" fmla="*/ 23 w 29"/>
                    <a:gd name="T65" fmla="*/ 0 h 275"/>
                    <a:gd name="T66" fmla="*/ 29 w 29"/>
                    <a:gd name="T67" fmla="*/ 6 h 275"/>
                    <a:gd name="T68" fmla="*/ 29 w 29"/>
                    <a:gd name="T69" fmla="*/ 10 h 27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9" h="275">
                      <a:moveTo>
                        <a:pt x="29" y="10"/>
                      </a:moveTo>
                      <a:lnTo>
                        <a:pt x="21" y="15"/>
                      </a:lnTo>
                      <a:lnTo>
                        <a:pt x="17" y="21"/>
                      </a:lnTo>
                      <a:lnTo>
                        <a:pt x="16" y="28"/>
                      </a:lnTo>
                      <a:lnTo>
                        <a:pt x="16" y="36"/>
                      </a:lnTo>
                      <a:lnTo>
                        <a:pt x="16" y="43"/>
                      </a:lnTo>
                      <a:lnTo>
                        <a:pt x="14" y="51"/>
                      </a:lnTo>
                      <a:lnTo>
                        <a:pt x="14" y="58"/>
                      </a:lnTo>
                      <a:lnTo>
                        <a:pt x="16" y="66"/>
                      </a:lnTo>
                      <a:lnTo>
                        <a:pt x="16" y="73"/>
                      </a:lnTo>
                      <a:lnTo>
                        <a:pt x="16" y="81"/>
                      </a:lnTo>
                      <a:lnTo>
                        <a:pt x="16" y="87"/>
                      </a:lnTo>
                      <a:lnTo>
                        <a:pt x="17" y="111"/>
                      </a:lnTo>
                      <a:lnTo>
                        <a:pt x="19" y="134"/>
                      </a:lnTo>
                      <a:lnTo>
                        <a:pt x="23" y="158"/>
                      </a:lnTo>
                      <a:lnTo>
                        <a:pt x="24" y="181"/>
                      </a:lnTo>
                      <a:lnTo>
                        <a:pt x="26" y="205"/>
                      </a:lnTo>
                      <a:lnTo>
                        <a:pt x="28" y="228"/>
                      </a:lnTo>
                      <a:lnTo>
                        <a:pt x="26" y="252"/>
                      </a:lnTo>
                      <a:lnTo>
                        <a:pt x="23" y="275"/>
                      </a:lnTo>
                      <a:lnTo>
                        <a:pt x="21" y="241"/>
                      </a:lnTo>
                      <a:lnTo>
                        <a:pt x="16" y="209"/>
                      </a:lnTo>
                      <a:lnTo>
                        <a:pt x="10" y="173"/>
                      </a:lnTo>
                      <a:lnTo>
                        <a:pt x="5" y="139"/>
                      </a:lnTo>
                      <a:lnTo>
                        <a:pt x="2" y="122"/>
                      </a:lnTo>
                      <a:lnTo>
                        <a:pt x="0" y="105"/>
                      </a:lnTo>
                      <a:lnTo>
                        <a:pt x="0" y="88"/>
                      </a:lnTo>
                      <a:lnTo>
                        <a:pt x="0" y="72"/>
                      </a:lnTo>
                      <a:lnTo>
                        <a:pt x="4" y="55"/>
                      </a:lnTo>
                      <a:lnTo>
                        <a:pt x="7" y="36"/>
                      </a:lnTo>
                      <a:lnTo>
                        <a:pt x="12" y="19"/>
                      </a:lnTo>
                      <a:lnTo>
                        <a:pt x="19" y="2"/>
                      </a:lnTo>
                      <a:lnTo>
                        <a:pt x="23" y="0"/>
                      </a:lnTo>
                      <a:lnTo>
                        <a:pt x="29" y="6"/>
                      </a:lnTo>
                      <a:lnTo>
                        <a:pt x="29" y="10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2" name="Freeform 5953"/>
                <p:cNvSpPr>
                  <a:spLocks/>
                </p:cNvSpPr>
                <p:nvPr/>
              </p:nvSpPr>
              <p:spPr bwMode="auto">
                <a:xfrm>
                  <a:off x="2770" y="3039"/>
                  <a:ext cx="24" cy="94"/>
                </a:xfrm>
                <a:custGeom>
                  <a:avLst/>
                  <a:gdLst>
                    <a:gd name="T0" fmla="*/ 0 w 24"/>
                    <a:gd name="T1" fmla="*/ 94 h 94"/>
                    <a:gd name="T2" fmla="*/ 19 w 24"/>
                    <a:gd name="T3" fmla="*/ 94 h 94"/>
                    <a:gd name="T4" fmla="*/ 19 w 24"/>
                    <a:gd name="T5" fmla="*/ 94 h 94"/>
                    <a:gd name="T6" fmla="*/ 19 w 24"/>
                    <a:gd name="T7" fmla="*/ 94 h 94"/>
                    <a:gd name="T8" fmla="*/ 19 w 24"/>
                    <a:gd name="T9" fmla="*/ 92 h 94"/>
                    <a:gd name="T10" fmla="*/ 19 w 24"/>
                    <a:gd name="T11" fmla="*/ 92 h 94"/>
                    <a:gd name="T12" fmla="*/ 19 w 24"/>
                    <a:gd name="T13" fmla="*/ 92 h 94"/>
                    <a:gd name="T14" fmla="*/ 19 w 24"/>
                    <a:gd name="T15" fmla="*/ 92 h 94"/>
                    <a:gd name="T16" fmla="*/ 19 w 24"/>
                    <a:gd name="T17" fmla="*/ 92 h 94"/>
                    <a:gd name="T18" fmla="*/ 19 w 24"/>
                    <a:gd name="T19" fmla="*/ 92 h 94"/>
                    <a:gd name="T20" fmla="*/ 20 w 24"/>
                    <a:gd name="T21" fmla="*/ 92 h 94"/>
                    <a:gd name="T22" fmla="*/ 22 w 24"/>
                    <a:gd name="T23" fmla="*/ 91 h 94"/>
                    <a:gd name="T24" fmla="*/ 22 w 24"/>
                    <a:gd name="T25" fmla="*/ 87 h 94"/>
                    <a:gd name="T26" fmla="*/ 24 w 24"/>
                    <a:gd name="T27" fmla="*/ 83 h 94"/>
                    <a:gd name="T28" fmla="*/ 22 w 24"/>
                    <a:gd name="T29" fmla="*/ 77 h 94"/>
                    <a:gd name="T30" fmla="*/ 20 w 24"/>
                    <a:gd name="T31" fmla="*/ 70 h 94"/>
                    <a:gd name="T32" fmla="*/ 19 w 24"/>
                    <a:gd name="T33" fmla="*/ 60 h 94"/>
                    <a:gd name="T34" fmla="*/ 14 w 24"/>
                    <a:gd name="T35" fmla="*/ 51 h 94"/>
                    <a:gd name="T36" fmla="*/ 12 w 24"/>
                    <a:gd name="T37" fmla="*/ 45 h 94"/>
                    <a:gd name="T38" fmla="*/ 12 w 24"/>
                    <a:gd name="T39" fmla="*/ 42 h 94"/>
                    <a:gd name="T40" fmla="*/ 12 w 24"/>
                    <a:gd name="T41" fmla="*/ 34 h 94"/>
                    <a:gd name="T42" fmla="*/ 12 w 24"/>
                    <a:gd name="T43" fmla="*/ 29 h 94"/>
                    <a:gd name="T44" fmla="*/ 12 w 24"/>
                    <a:gd name="T45" fmla="*/ 21 h 94"/>
                    <a:gd name="T46" fmla="*/ 14 w 24"/>
                    <a:gd name="T47" fmla="*/ 13 h 94"/>
                    <a:gd name="T48" fmla="*/ 14 w 24"/>
                    <a:gd name="T49" fmla="*/ 6 h 94"/>
                    <a:gd name="T50" fmla="*/ 14 w 24"/>
                    <a:gd name="T51" fmla="*/ 0 h 94"/>
                    <a:gd name="T52" fmla="*/ 12 w 24"/>
                    <a:gd name="T53" fmla="*/ 8 h 94"/>
                    <a:gd name="T54" fmla="*/ 10 w 24"/>
                    <a:gd name="T55" fmla="*/ 17 h 94"/>
                    <a:gd name="T56" fmla="*/ 10 w 24"/>
                    <a:gd name="T57" fmla="*/ 30 h 94"/>
                    <a:gd name="T58" fmla="*/ 10 w 24"/>
                    <a:gd name="T59" fmla="*/ 44 h 94"/>
                    <a:gd name="T60" fmla="*/ 10 w 24"/>
                    <a:gd name="T61" fmla="*/ 59 h 94"/>
                    <a:gd name="T62" fmla="*/ 8 w 24"/>
                    <a:gd name="T63" fmla="*/ 72 h 94"/>
                    <a:gd name="T64" fmla="*/ 5 w 24"/>
                    <a:gd name="T65" fmla="*/ 83 h 94"/>
                    <a:gd name="T66" fmla="*/ 0 w 24"/>
                    <a:gd name="T67" fmla="*/ 94 h 9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4" h="94">
                      <a:moveTo>
                        <a:pt x="0" y="94"/>
                      </a:moveTo>
                      <a:lnTo>
                        <a:pt x="19" y="94"/>
                      </a:lnTo>
                      <a:lnTo>
                        <a:pt x="19" y="92"/>
                      </a:lnTo>
                      <a:lnTo>
                        <a:pt x="20" y="92"/>
                      </a:lnTo>
                      <a:lnTo>
                        <a:pt x="22" y="91"/>
                      </a:lnTo>
                      <a:lnTo>
                        <a:pt x="22" y="87"/>
                      </a:lnTo>
                      <a:lnTo>
                        <a:pt x="24" y="83"/>
                      </a:lnTo>
                      <a:lnTo>
                        <a:pt x="22" y="77"/>
                      </a:lnTo>
                      <a:lnTo>
                        <a:pt x="20" y="70"/>
                      </a:lnTo>
                      <a:lnTo>
                        <a:pt x="19" y="60"/>
                      </a:lnTo>
                      <a:lnTo>
                        <a:pt x="14" y="51"/>
                      </a:lnTo>
                      <a:lnTo>
                        <a:pt x="12" y="45"/>
                      </a:lnTo>
                      <a:lnTo>
                        <a:pt x="12" y="42"/>
                      </a:lnTo>
                      <a:lnTo>
                        <a:pt x="12" y="34"/>
                      </a:lnTo>
                      <a:lnTo>
                        <a:pt x="12" y="29"/>
                      </a:lnTo>
                      <a:lnTo>
                        <a:pt x="12" y="21"/>
                      </a:lnTo>
                      <a:lnTo>
                        <a:pt x="14" y="13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12" y="8"/>
                      </a:lnTo>
                      <a:lnTo>
                        <a:pt x="10" y="17"/>
                      </a:lnTo>
                      <a:lnTo>
                        <a:pt x="10" y="30"/>
                      </a:lnTo>
                      <a:lnTo>
                        <a:pt x="10" y="44"/>
                      </a:lnTo>
                      <a:lnTo>
                        <a:pt x="10" y="59"/>
                      </a:lnTo>
                      <a:lnTo>
                        <a:pt x="8" y="72"/>
                      </a:lnTo>
                      <a:lnTo>
                        <a:pt x="5" y="83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495F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3" name="Freeform 5954"/>
                <p:cNvSpPr>
                  <a:spLocks/>
                </p:cNvSpPr>
                <p:nvPr/>
              </p:nvSpPr>
              <p:spPr bwMode="auto">
                <a:xfrm>
                  <a:off x="2778" y="2913"/>
                  <a:ext cx="18" cy="79"/>
                </a:xfrm>
                <a:custGeom>
                  <a:avLst/>
                  <a:gdLst>
                    <a:gd name="T0" fmla="*/ 0 w 18"/>
                    <a:gd name="T1" fmla="*/ 79 h 79"/>
                    <a:gd name="T2" fmla="*/ 12 w 18"/>
                    <a:gd name="T3" fmla="*/ 68 h 79"/>
                    <a:gd name="T4" fmla="*/ 12 w 18"/>
                    <a:gd name="T5" fmla="*/ 68 h 79"/>
                    <a:gd name="T6" fmla="*/ 12 w 18"/>
                    <a:gd name="T7" fmla="*/ 66 h 79"/>
                    <a:gd name="T8" fmla="*/ 12 w 18"/>
                    <a:gd name="T9" fmla="*/ 62 h 79"/>
                    <a:gd name="T10" fmla="*/ 12 w 18"/>
                    <a:gd name="T11" fmla="*/ 59 h 79"/>
                    <a:gd name="T12" fmla="*/ 12 w 18"/>
                    <a:gd name="T13" fmla="*/ 55 h 79"/>
                    <a:gd name="T14" fmla="*/ 14 w 18"/>
                    <a:gd name="T15" fmla="*/ 51 h 79"/>
                    <a:gd name="T16" fmla="*/ 16 w 18"/>
                    <a:gd name="T17" fmla="*/ 49 h 79"/>
                    <a:gd name="T18" fmla="*/ 18 w 18"/>
                    <a:gd name="T19" fmla="*/ 49 h 79"/>
                    <a:gd name="T20" fmla="*/ 18 w 18"/>
                    <a:gd name="T21" fmla="*/ 49 h 79"/>
                    <a:gd name="T22" fmla="*/ 18 w 18"/>
                    <a:gd name="T23" fmla="*/ 49 h 79"/>
                    <a:gd name="T24" fmla="*/ 18 w 18"/>
                    <a:gd name="T25" fmla="*/ 47 h 79"/>
                    <a:gd name="T26" fmla="*/ 16 w 18"/>
                    <a:gd name="T27" fmla="*/ 44 h 79"/>
                    <a:gd name="T28" fmla="*/ 16 w 18"/>
                    <a:gd name="T29" fmla="*/ 40 h 79"/>
                    <a:gd name="T30" fmla="*/ 14 w 18"/>
                    <a:gd name="T31" fmla="*/ 36 h 79"/>
                    <a:gd name="T32" fmla="*/ 14 w 18"/>
                    <a:gd name="T33" fmla="*/ 30 h 79"/>
                    <a:gd name="T34" fmla="*/ 14 w 18"/>
                    <a:gd name="T35" fmla="*/ 23 h 79"/>
                    <a:gd name="T36" fmla="*/ 14 w 18"/>
                    <a:gd name="T37" fmla="*/ 19 h 79"/>
                    <a:gd name="T38" fmla="*/ 14 w 18"/>
                    <a:gd name="T39" fmla="*/ 17 h 79"/>
                    <a:gd name="T40" fmla="*/ 14 w 18"/>
                    <a:gd name="T41" fmla="*/ 15 h 79"/>
                    <a:gd name="T42" fmla="*/ 14 w 18"/>
                    <a:gd name="T43" fmla="*/ 14 h 79"/>
                    <a:gd name="T44" fmla="*/ 14 w 18"/>
                    <a:gd name="T45" fmla="*/ 12 h 79"/>
                    <a:gd name="T46" fmla="*/ 14 w 18"/>
                    <a:gd name="T47" fmla="*/ 10 h 79"/>
                    <a:gd name="T48" fmla="*/ 14 w 18"/>
                    <a:gd name="T49" fmla="*/ 6 h 79"/>
                    <a:gd name="T50" fmla="*/ 14 w 18"/>
                    <a:gd name="T51" fmla="*/ 0 h 79"/>
                    <a:gd name="T52" fmla="*/ 12 w 18"/>
                    <a:gd name="T53" fmla="*/ 14 h 79"/>
                    <a:gd name="T54" fmla="*/ 11 w 18"/>
                    <a:gd name="T55" fmla="*/ 27 h 79"/>
                    <a:gd name="T56" fmla="*/ 11 w 18"/>
                    <a:gd name="T57" fmla="*/ 38 h 79"/>
                    <a:gd name="T58" fmla="*/ 11 w 18"/>
                    <a:gd name="T59" fmla="*/ 49 h 79"/>
                    <a:gd name="T60" fmla="*/ 9 w 18"/>
                    <a:gd name="T61" fmla="*/ 59 h 79"/>
                    <a:gd name="T62" fmla="*/ 7 w 18"/>
                    <a:gd name="T63" fmla="*/ 68 h 79"/>
                    <a:gd name="T64" fmla="*/ 4 w 18"/>
                    <a:gd name="T65" fmla="*/ 76 h 79"/>
                    <a:gd name="T66" fmla="*/ 0 w 18"/>
                    <a:gd name="T67" fmla="*/ 79 h 7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" h="79">
                      <a:moveTo>
                        <a:pt x="0" y="79"/>
                      </a:moveTo>
                      <a:lnTo>
                        <a:pt x="12" y="68"/>
                      </a:lnTo>
                      <a:lnTo>
                        <a:pt x="12" y="66"/>
                      </a:lnTo>
                      <a:lnTo>
                        <a:pt x="12" y="62"/>
                      </a:lnTo>
                      <a:lnTo>
                        <a:pt x="12" y="59"/>
                      </a:lnTo>
                      <a:lnTo>
                        <a:pt x="12" y="55"/>
                      </a:lnTo>
                      <a:lnTo>
                        <a:pt x="14" y="51"/>
                      </a:lnTo>
                      <a:lnTo>
                        <a:pt x="16" y="49"/>
                      </a:lnTo>
                      <a:lnTo>
                        <a:pt x="18" y="49"/>
                      </a:lnTo>
                      <a:lnTo>
                        <a:pt x="18" y="47"/>
                      </a:lnTo>
                      <a:lnTo>
                        <a:pt x="16" y="44"/>
                      </a:lnTo>
                      <a:lnTo>
                        <a:pt x="16" y="40"/>
                      </a:lnTo>
                      <a:lnTo>
                        <a:pt x="14" y="36"/>
                      </a:lnTo>
                      <a:lnTo>
                        <a:pt x="14" y="30"/>
                      </a:lnTo>
                      <a:lnTo>
                        <a:pt x="14" y="23"/>
                      </a:lnTo>
                      <a:lnTo>
                        <a:pt x="14" y="19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4" y="6"/>
                      </a:lnTo>
                      <a:lnTo>
                        <a:pt x="14" y="0"/>
                      </a:lnTo>
                      <a:lnTo>
                        <a:pt x="12" y="14"/>
                      </a:lnTo>
                      <a:lnTo>
                        <a:pt x="11" y="27"/>
                      </a:lnTo>
                      <a:lnTo>
                        <a:pt x="11" y="38"/>
                      </a:lnTo>
                      <a:lnTo>
                        <a:pt x="11" y="49"/>
                      </a:lnTo>
                      <a:lnTo>
                        <a:pt x="9" y="59"/>
                      </a:lnTo>
                      <a:lnTo>
                        <a:pt x="7" y="68"/>
                      </a:lnTo>
                      <a:lnTo>
                        <a:pt x="4" y="76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495F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4" name="Freeform 5955"/>
                <p:cNvSpPr>
                  <a:spLocks/>
                </p:cNvSpPr>
                <p:nvPr/>
              </p:nvSpPr>
              <p:spPr bwMode="auto">
                <a:xfrm>
                  <a:off x="2782" y="2784"/>
                  <a:ext cx="14" cy="99"/>
                </a:xfrm>
                <a:custGeom>
                  <a:avLst/>
                  <a:gdLst>
                    <a:gd name="T0" fmla="*/ 0 w 14"/>
                    <a:gd name="T1" fmla="*/ 99 h 99"/>
                    <a:gd name="T2" fmla="*/ 14 w 14"/>
                    <a:gd name="T3" fmla="*/ 92 h 99"/>
                    <a:gd name="T4" fmla="*/ 14 w 14"/>
                    <a:gd name="T5" fmla="*/ 90 h 99"/>
                    <a:gd name="T6" fmla="*/ 12 w 14"/>
                    <a:gd name="T7" fmla="*/ 84 h 99"/>
                    <a:gd name="T8" fmla="*/ 14 w 14"/>
                    <a:gd name="T9" fmla="*/ 79 h 99"/>
                    <a:gd name="T10" fmla="*/ 14 w 14"/>
                    <a:gd name="T11" fmla="*/ 71 h 99"/>
                    <a:gd name="T12" fmla="*/ 14 w 14"/>
                    <a:gd name="T13" fmla="*/ 65 h 99"/>
                    <a:gd name="T14" fmla="*/ 14 w 14"/>
                    <a:gd name="T15" fmla="*/ 58 h 99"/>
                    <a:gd name="T16" fmla="*/ 14 w 14"/>
                    <a:gd name="T17" fmla="*/ 54 h 99"/>
                    <a:gd name="T18" fmla="*/ 14 w 14"/>
                    <a:gd name="T19" fmla="*/ 50 h 99"/>
                    <a:gd name="T20" fmla="*/ 14 w 14"/>
                    <a:gd name="T21" fmla="*/ 47 h 99"/>
                    <a:gd name="T22" fmla="*/ 14 w 14"/>
                    <a:gd name="T23" fmla="*/ 41 h 99"/>
                    <a:gd name="T24" fmla="*/ 14 w 14"/>
                    <a:gd name="T25" fmla="*/ 34 h 99"/>
                    <a:gd name="T26" fmla="*/ 14 w 14"/>
                    <a:gd name="T27" fmla="*/ 28 h 99"/>
                    <a:gd name="T28" fmla="*/ 14 w 14"/>
                    <a:gd name="T29" fmla="*/ 20 h 99"/>
                    <a:gd name="T30" fmla="*/ 14 w 14"/>
                    <a:gd name="T31" fmla="*/ 13 h 99"/>
                    <a:gd name="T32" fmla="*/ 14 w 14"/>
                    <a:gd name="T33" fmla="*/ 5 h 99"/>
                    <a:gd name="T34" fmla="*/ 14 w 14"/>
                    <a:gd name="T35" fmla="*/ 0 h 99"/>
                    <a:gd name="T36" fmla="*/ 12 w 14"/>
                    <a:gd name="T37" fmla="*/ 15 h 99"/>
                    <a:gd name="T38" fmla="*/ 12 w 14"/>
                    <a:gd name="T39" fmla="*/ 28 h 99"/>
                    <a:gd name="T40" fmla="*/ 12 w 14"/>
                    <a:gd name="T41" fmla="*/ 41 h 99"/>
                    <a:gd name="T42" fmla="*/ 10 w 14"/>
                    <a:gd name="T43" fmla="*/ 54 h 99"/>
                    <a:gd name="T44" fmla="*/ 10 w 14"/>
                    <a:gd name="T45" fmla="*/ 67 h 99"/>
                    <a:gd name="T46" fmla="*/ 8 w 14"/>
                    <a:gd name="T47" fmla="*/ 79 h 99"/>
                    <a:gd name="T48" fmla="*/ 5 w 14"/>
                    <a:gd name="T49" fmla="*/ 90 h 99"/>
                    <a:gd name="T50" fmla="*/ 0 w 14"/>
                    <a:gd name="T51" fmla="*/ 99 h 9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4" h="99">
                      <a:moveTo>
                        <a:pt x="0" y="99"/>
                      </a:moveTo>
                      <a:lnTo>
                        <a:pt x="14" y="92"/>
                      </a:lnTo>
                      <a:lnTo>
                        <a:pt x="14" y="90"/>
                      </a:lnTo>
                      <a:lnTo>
                        <a:pt x="12" y="84"/>
                      </a:lnTo>
                      <a:lnTo>
                        <a:pt x="14" y="79"/>
                      </a:lnTo>
                      <a:lnTo>
                        <a:pt x="14" y="71"/>
                      </a:lnTo>
                      <a:lnTo>
                        <a:pt x="14" y="65"/>
                      </a:lnTo>
                      <a:lnTo>
                        <a:pt x="14" y="58"/>
                      </a:lnTo>
                      <a:lnTo>
                        <a:pt x="14" y="54"/>
                      </a:lnTo>
                      <a:lnTo>
                        <a:pt x="14" y="50"/>
                      </a:lnTo>
                      <a:lnTo>
                        <a:pt x="14" y="47"/>
                      </a:lnTo>
                      <a:lnTo>
                        <a:pt x="14" y="41"/>
                      </a:lnTo>
                      <a:lnTo>
                        <a:pt x="14" y="34"/>
                      </a:lnTo>
                      <a:lnTo>
                        <a:pt x="14" y="28"/>
                      </a:lnTo>
                      <a:lnTo>
                        <a:pt x="14" y="20"/>
                      </a:lnTo>
                      <a:lnTo>
                        <a:pt x="14" y="13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12" y="15"/>
                      </a:lnTo>
                      <a:lnTo>
                        <a:pt x="12" y="28"/>
                      </a:lnTo>
                      <a:lnTo>
                        <a:pt x="12" y="41"/>
                      </a:lnTo>
                      <a:lnTo>
                        <a:pt x="10" y="54"/>
                      </a:lnTo>
                      <a:lnTo>
                        <a:pt x="10" y="67"/>
                      </a:lnTo>
                      <a:lnTo>
                        <a:pt x="8" y="79"/>
                      </a:lnTo>
                      <a:lnTo>
                        <a:pt x="5" y="90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495F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5" name="Freeform 5956"/>
                <p:cNvSpPr>
                  <a:spLocks/>
                </p:cNvSpPr>
                <p:nvPr/>
              </p:nvSpPr>
              <p:spPr bwMode="auto">
                <a:xfrm>
                  <a:off x="2790" y="2366"/>
                  <a:ext cx="13" cy="72"/>
                </a:xfrm>
                <a:custGeom>
                  <a:avLst/>
                  <a:gdLst>
                    <a:gd name="T0" fmla="*/ 0 w 13"/>
                    <a:gd name="T1" fmla="*/ 59 h 72"/>
                    <a:gd name="T2" fmla="*/ 2 w 13"/>
                    <a:gd name="T3" fmla="*/ 62 h 72"/>
                    <a:gd name="T4" fmla="*/ 4 w 13"/>
                    <a:gd name="T5" fmla="*/ 64 h 72"/>
                    <a:gd name="T6" fmla="*/ 6 w 13"/>
                    <a:gd name="T7" fmla="*/ 68 h 72"/>
                    <a:gd name="T8" fmla="*/ 7 w 13"/>
                    <a:gd name="T9" fmla="*/ 68 h 72"/>
                    <a:gd name="T10" fmla="*/ 9 w 13"/>
                    <a:gd name="T11" fmla="*/ 70 h 72"/>
                    <a:gd name="T12" fmla="*/ 11 w 13"/>
                    <a:gd name="T13" fmla="*/ 72 h 72"/>
                    <a:gd name="T14" fmla="*/ 11 w 13"/>
                    <a:gd name="T15" fmla="*/ 72 h 72"/>
                    <a:gd name="T16" fmla="*/ 13 w 13"/>
                    <a:gd name="T17" fmla="*/ 72 h 72"/>
                    <a:gd name="T18" fmla="*/ 13 w 13"/>
                    <a:gd name="T19" fmla="*/ 70 h 72"/>
                    <a:gd name="T20" fmla="*/ 13 w 13"/>
                    <a:gd name="T21" fmla="*/ 62 h 72"/>
                    <a:gd name="T22" fmla="*/ 13 w 13"/>
                    <a:gd name="T23" fmla="*/ 53 h 72"/>
                    <a:gd name="T24" fmla="*/ 13 w 13"/>
                    <a:gd name="T25" fmla="*/ 40 h 72"/>
                    <a:gd name="T26" fmla="*/ 13 w 13"/>
                    <a:gd name="T27" fmla="*/ 29 h 72"/>
                    <a:gd name="T28" fmla="*/ 13 w 13"/>
                    <a:gd name="T29" fmla="*/ 17 h 72"/>
                    <a:gd name="T30" fmla="*/ 11 w 13"/>
                    <a:gd name="T31" fmla="*/ 6 h 72"/>
                    <a:gd name="T32" fmla="*/ 11 w 13"/>
                    <a:gd name="T33" fmla="*/ 0 h 72"/>
                    <a:gd name="T34" fmla="*/ 9 w 13"/>
                    <a:gd name="T35" fmla="*/ 12 h 72"/>
                    <a:gd name="T36" fmla="*/ 9 w 13"/>
                    <a:gd name="T37" fmla="*/ 23 h 72"/>
                    <a:gd name="T38" fmla="*/ 9 w 13"/>
                    <a:gd name="T39" fmla="*/ 34 h 72"/>
                    <a:gd name="T40" fmla="*/ 11 w 13"/>
                    <a:gd name="T41" fmla="*/ 42 h 72"/>
                    <a:gd name="T42" fmla="*/ 11 w 13"/>
                    <a:gd name="T43" fmla="*/ 49 h 72"/>
                    <a:gd name="T44" fmla="*/ 9 w 13"/>
                    <a:gd name="T45" fmla="*/ 55 h 72"/>
                    <a:gd name="T46" fmla="*/ 6 w 13"/>
                    <a:gd name="T47" fmla="*/ 59 h 72"/>
                    <a:gd name="T48" fmla="*/ 0 w 13"/>
                    <a:gd name="T49" fmla="*/ 59 h 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3" h="72">
                      <a:moveTo>
                        <a:pt x="0" y="59"/>
                      </a:moveTo>
                      <a:lnTo>
                        <a:pt x="2" y="62"/>
                      </a:lnTo>
                      <a:lnTo>
                        <a:pt x="4" y="64"/>
                      </a:lnTo>
                      <a:lnTo>
                        <a:pt x="6" y="68"/>
                      </a:lnTo>
                      <a:lnTo>
                        <a:pt x="7" y="68"/>
                      </a:lnTo>
                      <a:lnTo>
                        <a:pt x="9" y="70"/>
                      </a:lnTo>
                      <a:lnTo>
                        <a:pt x="11" y="72"/>
                      </a:lnTo>
                      <a:lnTo>
                        <a:pt x="13" y="72"/>
                      </a:lnTo>
                      <a:lnTo>
                        <a:pt x="13" y="70"/>
                      </a:lnTo>
                      <a:lnTo>
                        <a:pt x="13" y="62"/>
                      </a:lnTo>
                      <a:lnTo>
                        <a:pt x="13" y="53"/>
                      </a:lnTo>
                      <a:lnTo>
                        <a:pt x="13" y="40"/>
                      </a:lnTo>
                      <a:lnTo>
                        <a:pt x="13" y="29"/>
                      </a:lnTo>
                      <a:lnTo>
                        <a:pt x="13" y="17"/>
                      </a:lnTo>
                      <a:lnTo>
                        <a:pt x="11" y="6"/>
                      </a:lnTo>
                      <a:lnTo>
                        <a:pt x="11" y="0"/>
                      </a:lnTo>
                      <a:lnTo>
                        <a:pt x="9" y="12"/>
                      </a:lnTo>
                      <a:lnTo>
                        <a:pt x="9" y="23"/>
                      </a:lnTo>
                      <a:lnTo>
                        <a:pt x="9" y="34"/>
                      </a:lnTo>
                      <a:lnTo>
                        <a:pt x="11" y="42"/>
                      </a:lnTo>
                      <a:lnTo>
                        <a:pt x="11" y="49"/>
                      </a:lnTo>
                      <a:lnTo>
                        <a:pt x="9" y="55"/>
                      </a:lnTo>
                      <a:lnTo>
                        <a:pt x="6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495F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6" name="Freeform 5957"/>
                <p:cNvSpPr>
                  <a:spLocks/>
                </p:cNvSpPr>
                <p:nvPr/>
              </p:nvSpPr>
              <p:spPr bwMode="auto">
                <a:xfrm>
                  <a:off x="3457" y="1207"/>
                  <a:ext cx="553" cy="1934"/>
                </a:xfrm>
                <a:custGeom>
                  <a:avLst/>
                  <a:gdLst>
                    <a:gd name="T0" fmla="*/ 534 w 553"/>
                    <a:gd name="T1" fmla="*/ 1030 h 1934"/>
                    <a:gd name="T2" fmla="*/ 511 w 553"/>
                    <a:gd name="T3" fmla="*/ 714 h 1934"/>
                    <a:gd name="T4" fmla="*/ 382 w 553"/>
                    <a:gd name="T5" fmla="*/ 825 h 1934"/>
                    <a:gd name="T6" fmla="*/ 284 w 553"/>
                    <a:gd name="T7" fmla="*/ 1084 h 1934"/>
                    <a:gd name="T8" fmla="*/ 281 w 553"/>
                    <a:gd name="T9" fmla="*/ 1278 h 1934"/>
                    <a:gd name="T10" fmla="*/ 282 w 553"/>
                    <a:gd name="T11" fmla="*/ 1447 h 1934"/>
                    <a:gd name="T12" fmla="*/ 282 w 553"/>
                    <a:gd name="T13" fmla="*/ 1624 h 1934"/>
                    <a:gd name="T14" fmla="*/ 343 w 553"/>
                    <a:gd name="T15" fmla="*/ 1560 h 1934"/>
                    <a:gd name="T16" fmla="*/ 294 w 553"/>
                    <a:gd name="T17" fmla="*/ 1782 h 1934"/>
                    <a:gd name="T18" fmla="*/ 255 w 553"/>
                    <a:gd name="T19" fmla="*/ 1840 h 1934"/>
                    <a:gd name="T20" fmla="*/ 258 w 553"/>
                    <a:gd name="T21" fmla="*/ 1738 h 1934"/>
                    <a:gd name="T22" fmla="*/ 231 w 553"/>
                    <a:gd name="T23" fmla="*/ 1562 h 1934"/>
                    <a:gd name="T24" fmla="*/ 165 w 553"/>
                    <a:gd name="T25" fmla="*/ 1517 h 1934"/>
                    <a:gd name="T26" fmla="*/ 105 w 553"/>
                    <a:gd name="T27" fmla="*/ 1428 h 1934"/>
                    <a:gd name="T28" fmla="*/ 67 w 553"/>
                    <a:gd name="T29" fmla="*/ 1259 h 1934"/>
                    <a:gd name="T30" fmla="*/ 2 w 553"/>
                    <a:gd name="T31" fmla="*/ 1003 h 1934"/>
                    <a:gd name="T32" fmla="*/ 53 w 553"/>
                    <a:gd name="T33" fmla="*/ 1097 h 1934"/>
                    <a:gd name="T34" fmla="*/ 108 w 553"/>
                    <a:gd name="T35" fmla="*/ 1336 h 1934"/>
                    <a:gd name="T36" fmla="*/ 172 w 553"/>
                    <a:gd name="T37" fmla="*/ 1466 h 1934"/>
                    <a:gd name="T38" fmla="*/ 241 w 553"/>
                    <a:gd name="T39" fmla="*/ 1526 h 1934"/>
                    <a:gd name="T40" fmla="*/ 251 w 553"/>
                    <a:gd name="T41" fmla="*/ 1387 h 1934"/>
                    <a:gd name="T42" fmla="*/ 265 w 553"/>
                    <a:gd name="T43" fmla="*/ 964 h 1934"/>
                    <a:gd name="T44" fmla="*/ 265 w 553"/>
                    <a:gd name="T45" fmla="*/ 851 h 1934"/>
                    <a:gd name="T46" fmla="*/ 253 w 553"/>
                    <a:gd name="T47" fmla="*/ 609 h 1934"/>
                    <a:gd name="T48" fmla="*/ 181 w 553"/>
                    <a:gd name="T49" fmla="*/ 344 h 1934"/>
                    <a:gd name="T50" fmla="*/ 120 w 553"/>
                    <a:gd name="T51" fmla="*/ 212 h 1934"/>
                    <a:gd name="T52" fmla="*/ 38 w 553"/>
                    <a:gd name="T53" fmla="*/ 306 h 1934"/>
                    <a:gd name="T54" fmla="*/ 21 w 553"/>
                    <a:gd name="T55" fmla="*/ 278 h 1934"/>
                    <a:gd name="T56" fmla="*/ 124 w 553"/>
                    <a:gd name="T57" fmla="*/ 178 h 1934"/>
                    <a:gd name="T58" fmla="*/ 188 w 553"/>
                    <a:gd name="T59" fmla="*/ 242 h 1934"/>
                    <a:gd name="T60" fmla="*/ 260 w 553"/>
                    <a:gd name="T61" fmla="*/ 366 h 1934"/>
                    <a:gd name="T62" fmla="*/ 231 w 553"/>
                    <a:gd name="T63" fmla="*/ 274 h 1934"/>
                    <a:gd name="T64" fmla="*/ 258 w 553"/>
                    <a:gd name="T65" fmla="*/ 278 h 1934"/>
                    <a:gd name="T66" fmla="*/ 277 w 553"/>
                    <a:gd name="T67" fmla="*/ 306 h 1934"/>
                    <a:gd name="T68" fmla="*/ 215 w 553"/>
                    <a:gd name="T69" fmla="*/ 216 h 1934"/>
                    <a:gd name="T70" fmla="*/ 220 w 553"/>
                    <a:gd name="T71" fmla="*/ 173 h 1934"/>
                    <a:gd name="T72" fmla="*/ 253 w 553"/>
                    <a:gd name="T73" fmla="*/ 171 h 1934"/>
                    <a:gd name="T74" fmla="*/ 246 w 553"/>
                    <a:gd name="T75" fmla="*/ 145 h 1934"/>
                    <a:gd name="T76" fmla="*/ 241 w 553"/>
                    <a:gd name="T77" fmla="*/ 79 h 1934"/>
                    <a:gd name="T78" fmla="*/ 258 w 553"/>
                    <a:gd name="T79" fmla="*/ 36 h 1934"/>
                    <a:gd name="T80" fmla="*/ 282 w 553"/>
                    <a:gd name="T81" fmla="*/ 0 h 1934"/>
                    <a:gd name="T82" fmla="*/ 277 w 553"/>
                    <a:gd name="T83" fmla="*/ 39 h 1934"/>
                    <a:gd name="T84" fmla="*/ 293 w 553"/>
                    <a:gd name="T85" fmla="*/ 49 h 1934"/>
                    <a:gd name="T86" fmla="*/ 294 w 553"/>
                    <a:gd name="T87" fmla="*/ 75 h 1934"/>
                    <a:gd name="T88" fmla="*/ 289 w 553"/>
                    <a:gd name="T89" fmla="*/ 86 h 1934"/>
                    <a:gd name="T90" fmla="*/ 315 w 553"/>
                    <a:gd name="T91" fmla="*/ 126 h 1934"/>
                    <a:gd name="T92" fmla="*/ 337 w 553"/>
                    <a:gd name="T93" fmla="*/ 154 h 1934"/>
                    <a:gd name="T94" fmla="*/ 337 w 553"/>
                    <a:gd name="T95" fmla="*/ 199 h 1934"/>
                    <a:gd name="T96" fmla="*/ 298 w 553"/>
                    <a:gd name="T97" fmla="*/ 240 h 1934"/>
                    <a:gd name="T98" fmla="*/ 275 w 553"/>
                    <a:gd name="T99" fmla="*/ 259 h 1934"/>
                    <a:gd name="T100" fmla="*/ 310 w 553"/>
                    <a:gd name="T101" fmla="*/ 250 h 1934"/>
                    <a:gd name="T102" fmla="*/ 355 w 553"/>
                    <a:gd name="T103" fmla="*/ 238 h 1934"/>
                    <a:gd name="T104" fmla="*/ 313 w 553"/>
                    <a:gd name="T105" fmla="*/ 312 h 1934"/>
                    <a:gd name="T106" fmla="*/ 263 w 553"/>
                    <a:gd name="T107" fmla="*/ 507 h 1934"/>
                    <a:gd name="T108" fmla="*/ 275 w 553"/>
                    <a:gd name="T109" fmla="*/ 550 h 1934"/>
                    <a:gd name="T110" fmla="*/ 293 w 553"/>
                    <a:gd name="T111" fmla="*/ 894 h 1934"/>
                    <a:gd name="T112" fmla="*/ 305 w 553"/>
                    <a:gd name="T113" fmla="*/ 934 h 1934"/>
                    <a:gd name="T114" fmla="*/ 437 w 553"/>
                    <a:gd name="T115" fmla="*/ 667 h 1934"/>
                    <a:gd name="T116" fmla="*/ 498 w 553"/>
                    <a:gd name="T117" fmla="*/ 643 h 1934"/>
                    <a:gd name="T118" fmla="*/ 553 w 553"/>
                    <a:gd name="T119" fmla="*/ 812 h 193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53" h="1934">
                      <a:moveTo>
                        <a:pt x="551" y="814"/>
                      </a:moveTo>
                      <a:lnTo>
                        <a:pt x="551" y="844"/>
                      </a:lnTo>
                      <a:lnTo>
                        <a:pt x="551" y="849"/>
                      </a:lnTo>
                      <a:lnTo>
                        <a:pt x="541" y="955"/>
                      </a:lnTo>
                      <a:lnTo>
                        <a:pt x="541" y="972"/>
                      </a:lnTo>
                      <a:lnTo>
                        <a:pt x="541" y="1005"/>
                      </a:lnTo>
                      <a:lnTo>
                        <a:pt x="541" y="1015"/>
                      </a:lnTo>
                      <a:lnTo>
                        <a:pt x="539" y="1026"/>
                      </a:lnTo>
                      <a:lnTo>
                        <a:pt x="537" y="1032"/>
                      </a:lnTo>
                      <a:lnTo>
                        <a:pt x="534" y="1030"/>
                      </a:lnTo>
                      <a:lnTo>
                        <a:pt x="532" y="1018"/>
                      </a:lnTo>
                      <a:lnTo>
                        <a:pt x="527" y="987"/>
                      </a:lnTo>
                      <a:lnTo>
                        <a:pt x="530" y="829"/>
                      </a:lnTo>
                      <a:lnTo>
                        <a:pt x="525" y="806"/>
                      </a:lnTo>
                      <a:lnTo>
                        <a:pt x="525" y="791"/>
                      </a:lnTo>
                      <a:lnTo>
                        <a:pt x="525" y="774"/>
                      </a:lnTo>
                      <a:lnTo>
                        <a:pt x="523" y="759"/>
                      </a:lnTo>
                      <a:lnTo>
                        <a:pt x="520" y="744"/>
                      </a:lnTo>
                      <a:lnTo>
                        <a:pt x="516" y="729"/>
                      </a:lnTo>
                      <a:lnTo>
                        <a:pt x="511" y="714"/>
                      </a:lnTo>
                      <a:lnTo>
                        <a:pt x="508" y="699"/>
                      </a:lnTo>
                      <a:lnTo>
                        <a:pt x="503" y="684"/>
                      </a:lnTo>
                      <a:lnTo>
                        <a:pt x="484" y="663"/>
                      </a:lnTo>
                      <a:lnTo>
                        <a:pt x="470" y="676"/>
                      </a:lnTo>
                      <a:lnTo>
                        <a:pt x="456" y="691"/>
                      </a:lnTo>
                      <a:lnTo>
                        <a:pt x="444" y="706"/>
                      </a:lnTo>
                      <a:lnTo>
                        <a:pt x="434" y="722"/>
                      </a:lnTo>
                      <a:lnTo>
                        <a:pt x="415" y="755"/>
                      </a:lnTo>
                      <a:lnTo>
                        <a:pt x="398" y="789"/>
                      </a:lnTo>
                      <a:lnTo>
                        <a:pt x="382" y="825"/>
                      </a:lnTo>
                      <a:lnTo>
                        <a:pt x="367" y="861"/>
                      </a:lnTo>
                      <a:lnTo>
                        <a:pt x="351" y="894"/>
                      </a:lnTo>
                      <a:lnTo>
                        <a:pt x="332" y="928"/>
                      </a:lnTo>
                      <a:lnTo>
                        <a:pt x="303" y="1003"/>
                      </a:lnTo>
                      <a:lnTo>
                        <a:pt x="301" y="1015"/>
                      </a:lnTo>
                      <a:lnTo>
                        <a:pt x="296" y="1028"/>
                      </a:lnTo>
                      <a:lnTo>
                        <a:pt x="293" y="1043"/>
                      </a:lnTo>
                      <a:lnTo>
                        <a:pt x="289" y="1056"/>
                      </a:lnTo>
                      <a:lnTo>
                        <a:pt x="286" y="1071"/>
                      </a:lnTo>
                      <a:lnTo>
                        <a:pt x="284" y="1084"/>
                      </a:lnTo>
                      <a:lnTo>
                        <a:pt x="281" y="1097"/>
                      </a:lnTo>
                      <a:lnTo>
                        <a:pt x="281" y="1112"/>
                      </a:lnTo>
                      <a:lnTo>
                        <a:pt x="279" y="1126"/>
                      </a:lnTo>
                      <a:lnTo>
                        <a:pt x="279" y="1148"/>
                      </a:lnTo>
                      <a:lnTo>
                        <a:pt x="282" y="1193"/>
                      </a:lnTo>
                      <a:lnTo>
                        <a:pt x="281" y="1191"/>
                      </a:lnTo>
                      <a:lnTo>
                        <a:pt x="282" y="1199"/>
                      </a:lnTo>
                      <a:lnTo>
                        <a:pt x="282" y="1208"/>
                      </a:lnTo>
                      <a:lnTo>
                        <a:pt x="282" y="1210"/>
                      </a:lnTo>
                      <a:lnTo>
                        <a:pt x="281" y="1278"/>
                      </a:lnTo>
                      <a:lnTo>
                        <a:pt x="286" y="1334"/>
                      </a:lnTo>
                      <a:lnTo>
                        <a:pt x="287" y="1346"/>
                      </a:lnTo>
                      <a:lnTo>
                        <a:pt x="287" y="1357"/>
                      </a:lnTo>
                      <a:lnTo>
                        <a:pt x="286" y="1366"/>
                      </a:lnTo>
                      <a:lnTo>
                        <a:pt x="284" y="1377"/>
                      </a:lnTo>
                      <a:lnTo>
                        <a:pt x="282" y="1389"/>
                      </a:lnTo>
                      <a:lnTo>
                        <a:pt x="279" y="1400"/>
                      </a:lnTo>
                      <a:lnTo>
                        <a:pt x="279" y="1411"/>
                      </a:lnTo>
                      <a:lnTo>
                        <a:pt x="281" y="1421"/>
                      </a:lnTo>
                      <a:lnTo>
                        <a:pt x="282" y="1447"/>
                      </a:lnTo>
                      <a:lnTo>
                        <a:pt x="282" y="1471"/>
                      </a:lnTo>
                      <a:lnTo>
                        <a:pt x="281" y="1483"/>
                      </a:lnTo>
                      <a:lnTo>
                        <a:pt x="282" y="1496"/>
                      </a:lnTo>
                      <a:lnTo>
                        <a:pt x="284" y="1575"/>
                      </a:lnTo>
                      <a:lnTo>
                        <a:pt x="287" y="1582"/>
                      </a:lnTo>
                      <a:lnTo>
                        <a:pt x="287" y="1592"/>
                      </a:lnTo>
                      <a:lnTo>
                        <a:pt x="287" y="1599"/>
                      </a:lnTo>
                      <a:lnTo>
                        <a:pt x="286" y="1607"/>
                      </a:lnTo>
                      <a:lnTo>
                        <a:pt x="284" y="1614"/>
                      </a:lnTo>
                      <a:lnTo>
                        <a:pt x="282" y="1624"/>
                      </a:lnTo>
                      <a:lnTo>
                        <a:pt x="281" y="1631"/>
                      </a:lnTo>
                      <a:lnTo>
                        <a:pt x="281" y="1639"/>
                      </a:lnTo>
                      <a:lnTo>
                        <a:pt x="284" y="1701"/>
                      </a:lnTo>
                      <a:lnTo>
                        <a:pt x="294" y="1680"/>
                      </a:lnTo>
                      <a:lnTo>
                        <a:pt x="305" y="1661"/>
                      </a:lnTo>
                      <a:lnTo>
                        <a:pt x="313" y="1641"/>
                      </a:lnTo>
                      <a:lnTo>
                        <a:pt x="322" y="1620"/>
                      </a:lnTo>
                      <a:lnTo>
                        <a:pt x="329" y="1601"/>
                      </a:lnTo>
                      <a:lnTo>
                        <a:pt x="336" y="1580"/>
                      </a:lnTo>
                      <a:lnTo>
                        <a:pt x="343" y="1560"/>
                      </a:lnTo>
                      <a:lnTo>
                        <a:pt x="348" y="1541"/>
                      </a:lnTo>
                      <a:lnTo>
                        <a:pt x="353" y="1539"/>
                      </a:lnTo>
                      <a:lnTo>
                        <a:pt x="348" y="1607"/>
                      </a:lnTo>
                      <a:lnTo>
                        <a:pt x="337" y="1678"/>
                      </a:lnTo>
                      <a:lnTo>
                        <a:pt x="329" y="1695"/>
                      </a:lnTo>
                      <a:lnTo>
                        <a:pt x="320" y="1712"/>
                      </a:lnTo>
                      <a:lnTo>
                        <a:pt x="312" y="1731"/>
                      </a:lnTo>
                      <a:lnTo>
                        <a:pt x="305" y="1748"/>
                      </a:lnTo>
                      <a:lnTo>
                        <a:pt x="299" y="1765"/>
                      </a:lnTo>
                      <a:lnTo>
                        <a:pt x="294" y="1782"/>
                      </a:lnTo>
                      <a:lnTo>
                        <a:pt x="289" y="1798"/>
                      </a:lnTo>
                      <a:lnTo>
                        <a:pt x="287" y="1815"/>
                      </a:lnTo>
                      <a:lnTo>
                        <a:pt x="286" y="1866"/>
                      </a:lnTo>
                      <a:lnTo>
                        <a:pt x="291" y="1934"/>
                      </a:lnTo>
                      <a:lnTo>
                        <a:pt x="251" y="1934"/>
                      </a:lnTo>
                      <a:lnTo>
                        <a:pt x="253" y="1904"/>
                      </a:lnTo>
                      <a:lnTo>
                        <a:pt x="256" y="1889"/>
                      </a:lnTo>
                      <a:lnTo>
                        <a:pt x="256" y="1872"/>
                      </a:lnTo>
                      <a:lnTo>
                        <a:pt x="256" y="1857"/>
                      </a:lnTo>
                      <a:lnTo>
                        <a:pt x="255" y="1840"/>
                      </a:lnTo>
                      <a:lnTo>
                        <a:pt x="253" y="1825"/>
                      </a:lnTo>
                      <a:lnTo>
                        <a:pt x="251" y="1808"/>
                      </a:lnTo>
                      <a:lnTo>
                        <a:pt x="253" y="1793"/>
                      </a:lnTo>
                      <a:lnTo>
                        <a:pt x="255" y="1776"/>
                      </a:lnTo>
                      <a:lnTo>
                        <a:pt x="253" y="1768"/>
                      </a:lnTo>
                      <a:lnTo>
                        <a:pt x="253" y="1763"/>
                      </a:lnTo>
                      <a:lnTo>
                        <a:pt x="255" y="1757"/>
                      </a:lnTo>
                      <a:lnTo>
                        <a:pt x="255" y="1750"/>
                      </a:lnTo>
                      <a:lnTo>
                        <a:pt x="256" y="1744"/>
                      </a:lnTo>
                      <a:lnTo>
                        <a:pt x="258" y="1738"/>
                      </a:lnTo>
                      <a:lnTo>
                        <a:pt x="262" y="1731"/>
                      </a:lnTo>
                      <a:lnTo>
                        <a:pt x="265" y="1725"/>
                      </a:lnTo>
                      <a:lnTo>
                        <a:pt x="262" y="1686"/>
                      </a:lnTo>
                      <a:lnTo>
                        <a:pt x="262" y="1678"/>
                      </a:lnTo>
                      <a:lnTo>
                        <a:pt x="256" y="1627"/>
                      </a:lnTo>
                      <a:lnTo>
                        <a:pt x="251" y="1618"/>
                      </a:lnTo>
                      <a:lnTo>
                        <a:pt x="243" y="1601"/>
                      </a:lnTo>
                      <a:lnTo>
                        <a:pt x="243" y="1575"/>
                      </a:lnTo>
                      <a:lnTo>
                        <a:pt x="236" y="1567"/>
                      </a:lnTo>
                      <a:lnTo>
                        <a:pt x="231" y="1562"/>
                      </a:lnTo>
                      <a:lnTo>
                        <a:pt x="224" y="1558"/>
                      </a:lnTo>
                      <a:lnTo>
                        <a:pt x="219" y="1552"/>
                      </a:lnTo>
                      <a:lnTo>
                        <a:pt x="212" y="1549"/>
                      </a:lnTo>
                      <a:lnTo>
                        <a:pt x="205" y="1543"/>
                      </a:lnTo>
                      <a:lnTo>
                        <a:pt x="200" y="1539"/>
                      </a:lnTo>
                      <a:lnTo>
                        <a:pt x="193" y="1533"/>
                      </a:lnTo>
                      <a:lnTo>
                        <a:pt x="186" y="1530"/>
                      </a:lnTo>
                      <a:lnTo>
                        <a:pt x="179" y="1526"/>
                      </a:lnTo>
                      <a:lnTo>
                        <a:pt x="172" y="1520"/>
                      </a:lnTo>
                      <a:lnTo>
                        <a:pt x="165" y="1517"/>
                      </a:lnTo>
                      <a:lnTo>
                        <a:pt x="158" y="1511"/>
                      </a:lnTo>
                      <a:lnTo>
                        <a:pt x="151" y="1505"/>
                      </a:lnTo>
                      <a:lnTo>
                        <a:pt x="145" y="1498"/>
                      </a:lnTo>
                      <a:lnTo>
                        <a:pt x="139" y="1490"/>
                      </a:lnTo>
                      <a:lnTo>
                        <a:pt x="134" y="1483"/>
                      </a:lnTo>
                      <a:lnTo>
                        <a:pt x="117" y="1455"/>
                      </a:lnTo>
                      <a:lnTo>
                        <a:pt x="114" y="1449"/>
                      </a:lnTo>
                      <a:lnTo>
                        <a:pt x="110" y="1441"/>
                      </a:lnTo>
                      <a:lnTo>
                        <a:pt x="108" y="1434"/>
                      </a:lnTo>
                      <a:lnTo>
                        <a:pt x="105" y="1428"/>
                      </a:lnTo>
                      <a:lnTo>
                        <a:pt x="101" y="1421"/>
                      </a:lnTo>
                      <a:lnTo>
                        <a:pt x="100" y="1413"/>
                      </a:lnTo>
                      <a:lnTo>
                        <a:pt x="98" y="1408"/>
                      </a:lnTo>
                      <a:lnTo>
                        <a:pt x="96" y="1400"/>
                      </a:lnTo>
                      <a:lnTo>
                        <a:pt x="91" y="1376"/>
                      </a:lnTo>
                      <a:lnTo>
                        <a:pt x="86" y="1353"/>
                      </a:lnTo>
                      <a:lnTo>
                        <a:pt x="81" y="1329"/>
                      </a:lnTo>
                      <a:lnTo>
                        <a:pt x="76" y="1306"/>
                      </a:lnTo>
                      <a:lnTo>
                        <a:pt x="72" y="1284"/>
                      </a:lnTo>
                      <a:lnTo>
                        <a:pt x="67" y="1259"/>
                      </a:lnTo>
                      <a:lnTo>
                        <a:pt x="64" y="1237"/>
                      </a:lnTo>
                      <a:lnTo>
                        <a:pt x="58" y="1214"/>
                      </a:lnTo>
                      <a:lnTo>
                        <a:pt x="52" y="1184"/>
                      </a:lnTo>
                      <a:lnTo>
                        <a:pt x="33" y="1105"/>
                      </a:lnTo>
                      <a:lnTo>
                        <a:pt x="29" y="1096"/>
                      </a:lnTo>
                      <a:lnTo>
                        <a:pt x="26" y="1082"/>
                      </a:lnTo>
                      <a:lnTo>
                        <a:pt x="10" y="1032"/>
                      </a:lnTo>
                      <a:lnTo>
                        <a:pt x="5" y="1018"/>
                      </a:lnTo>
                      <a:lnTo>
                        <a:pt x="0" y="1007"/>
                      </a:lnTo>
                      <a:lnTo>
                        <a:pt x="2" y="1003"/>
                      </a:lnTo>
                      <a:lnTo>
                        <a:pt x="17" y="1020"/>
                      </a:lnTo>
                      <a:lnTo>
                        <a:pt x="26" y="1035"/>
                      </a:lnTo>
                      <a:lnTo>
                        <a:pt x="29" y="1043"/>
                      </a:lnTo>
                      <a:lnTo>
                        <a:pt x="34" y="1050"/>
                      </a:lnTo>
                      <a:lnTo>
                        <a:pt x="38" y="1058"/>
                      </a:lnTo>
                      <a:lnTo>
                        <a:pt x="41" y="1065"/>
                      </a:lnTo>
                      <a:lnTo>
                        <a:pt x="45" y="1075"/>
                      </a:lnTo>
                      <a:lnTo>
                        <a:pt x="48" y="1082"/>
                      </a:lnTo>
                      <a:lnTo>
                        <a:pt x="50" y="1090"/>
                      </a:lnTo>
                      <a:lnTo>
                        <a:pt x="53" y="1097"/>
                      </a:lnTo>
                      <a:lnTo>
                        <a:pt x="57" y="1105"/>
                      </a:lnTo>
                      <a:lnTo>
                        <a:pt x="62" y="1118"/>
                      </a:lnTo>
                      <a:lnTo>
                        <a:pt x="65" y="1129"/>
                      </a:lnTo>
                      <a:lnTo>
                        <a:pt x="69" y="1141"/>
                      </a:lnTo>
                      <a:lnTo>
                        <a:pt x="72" y="1152"/>
                      </a:lnTo>
                      <a:lnTo>
                        <a:pt x="74" y="1165"/>
                      </a:lnTo>
                      <a:lnTo>
                        <a:pt x="77" y="1176"/>
                      </a:lnTo>
                      <a:lnTo>
                        <a:pt x="79" y="1188"/>
                      </a:lnTo>
                      <a:lnTo>
                        <a:pt x="79" y="1199"/>
                      </a:lnTo>
                      <a:lnTo>
                        <a:pt x="108" y="1336"/>
                      </a:lnTo>
                      <a:lnTo>
                        <a:pt x="114" y="1353"/>
                      </a:lnTo>
                      <a:lnTo>
                        <a:pt x="119" y="1370"/>
                      </a:lnTo>
                      <a:lnTo>
                        <a:pt x="120" y="1376"/>
                      </a:lnTo>
                      <a:lnTo>
                        <a:pt x="150" y="1436"/>
                      </a:lnTo>
                      <a:lnTo>
                        <a:pt x="151" y="1440"/>
                      </a:lnTo>
                      <a:lnTo>
                        <a:pt x="155" y="1445"/>
                      </a:lnTo>
                      <a:lnTo>
                        <a:pt x="158" y="1451"/>
                      </a:lnTo>
                      <a:lnTo>
                        <a:pt x="163" y="1456"/>
                      </a:lnTo>
                      <a:lnTo>
                        <a:pt x="169" y="1462"/>
                      </a:lnTo>
                      <a:lnTo>
                        <a:pt x="172" y="1466"/>
                      </a:lnTo>
                      <a:lnTo>
                        <a:pt x="179" y="1471"/>
                      </a:lnTo>
                      <a:lnTo>
                        <a:pt x="184" y="1475"/>
                      </a:lnTo>
                      <a:lnTo>
                        <a:pt x="189" y="1479"/>
                      </a:lnTo>
                      <a:lnTo>
                        <a:pt x="200" y="1490"/>
                      </a:lnTo>
                      <a:lnTo>
                        <a:pt x="206" y="1496"/>
                      </a:lnTo>
                      <a:lnTo>
                        <a:pt x="212" y="1502"/>
                      </a:lnTo>
                      <a:lnTo>
                        <a:pt x="219" y="1509"/>
                      </a:lnTo>
                      <a:lnTo>
                        <a:pt x="225" y="1515"/>
                      </a:lnTo>
                      <a:lnTo>
                        <a:pt x="234" y="1520"/>
                      </a:lnTo>
                      <a:lnTo>
                        <a:pt x="241" y="1526"/>
                      </a:lnTo>
                      <a:lnTo>
                        <a:pt x="248" y="1532"/>
                      </a:lnTo>
                      <a:lnTo>
                        <a:pt x="255" y="1535"/>
                      </a:lnTo>
                      <a:lnTo>
                        <a:pt x="260" y="1539"/>
                      </a:lnTo>
                      <a:lnTo>
                        <a:pt x="260" y="1515"/>
                      </a:lnTo>
                      <a:lnTo>
                        <a:pt x="260" y="1496"/>
                      </a:lnTo>
                      <a:lnTo>
                        <a:pt x="260" y="1481"/>
                      </a:lnTo>
                      <a:lnTo>
                        <a:pt x="260" y="1477"/>
                      </a:lnTo>
                      <a:lnTo>
                        <a:pt x="258" y="1453"/>
                      </a:lnTo>
                      <a:lnTo>
                        <a:pt x="255" y="1393"/>
                      </a:lnTo>
                      <a:lnTo>
                        <a:pt x="251" y="1387"/>
                      </a:lnTo>
                      <a:lnTo>
                        <a:pt x="248" y="1376"/>
                      </a:lnTo>
                      <a:lnTo>
                        <a:pt x="258" y="1323"/>
                      </a:lnTo>
                      <a:lnTo>
                        <a:pt x="258" y="1131"/>
                      </a:lnTo>
                      <a:lnTo>
                        <a:pt x="263" y="1114"/>
                      </a:lnTo>
                      <a:lnTo>
                        <a:pt x="262" y="1064"/>
                      </a:lnTo>
                      <a:lnTo>
                        <a:pt x="260" y="1060"/>
                      </a:lnTo>
                      <a:lnTo>
                        <a:pt x="258" y="988"/>
                      </a:lnTo>
                      <a:lnTo>
                        <a:pt x="260" y="975"/>
                      </a:lnTo>
                      <a:lnTo>
                        <a:pt x="265" y="977"/>
                      </a:lnTo>
                      <a:lnTo>
                        <a:pt x="265" y="964"/>
                      </a:lnTo>
                      <a:lnTo>
                        <a:pt x="263" y="951"/>
                      </a:lnTo>
                      <a:lnTo>
                        <a:pt x="263" y="938"/>
                      </a:lnTo>
                      <a:lnTo>
                        <a:pt x="262" y="925"/>
                      </a:lnTo>
                      <a:lnTo>
                        <a:pt x="262" y="911"/>
                      </a:lnTo>
                      <a:lnTo>
                        <a:pt x="263" y="898"/>
                      </a:lnTo>
                      <a:lnTo>
                        <a:pt x="265" y="885"/>
                      </a:lnTo>
                      <a:lnTo>
                        <a:pt x="268" y="872"/>
                      </a:lnTo>
                      <a:lnTo>
                        <a:pt x="267" y="866"/>
                      </a:lnTo>
                      <a:lnTo>
                        <a:pt x="265" y="859"/>
                      </a:lnTo>
                      <a:lnTo>
                        <a:pt x="265" y="851"/>
                      </a:lnTo>
                      <a:lnTo>
                        <a:pt x="263" y="846"/>
                      </a:lnTo>
                      <a:lnTo>
                        <a:pt x="262" y="838"/>
                      </a:lnTo>
                      <a:lnTo>
                        <a:pt x="262" y="832"/>
                      </a:lnTo>
                      <a:lnTo>
                        <a:pt x="262" y="825"/>
                      </a:lnTo>
                      <a:lnTo>
                        <a:pt x="262" y="819"/>
                      </a:lnTo>
                      <a:lnTo>
                        <a:pt x="258" y="784"/>
                      </a:lnTo>
                      <a:lnTo>
                        <a:pt x="258" y="780"/>
                      </a:lnTo>
                      <a:lnTo>
                        <a:pt x="258" y="767"/>
                      </a:lnTo>
                      <a:lnTo>
                        <a:pt x="258" y="673"/>
                      </a:lnTo>
                      <a:lnTo>
                        <a:pt x="253" y="609"/>
                      </a:lnTo>
                      <a:lnTo>
                        <a:pt x="250" y="562"/>
                      </a:lnTo>
                      <a:lnTo>
                        <a:pt x="248" y="560"/>
                      </a:lnTo>
                      <a:lnTo>
                        <a:pt x="246" y="554"/>
                      </a:lnTo>
                      <a:lnTo>
                        <a:pt x="229" y="537"/>
                      </a:lnTo>
                      <a:lnTo>
                        <a:pt x="227" y="532"/>
                      </a:lnTo>
                      <a:lnTo>
                        <a:pt x="219" y="455"/>
                      </a:lnTo>
                      <a:lnTo>
                        <a:pt x="203" y="410"/>
                      </a:lnTo>
                      <a:lnTo>
                        <a:pt x="203" y="404"/>
                      </a:lnTo>
                      <a:lnTo>
                        <a:pt x="182" y="348"/>
                      </a:lnTo>
                      <a:lnTo>
                        <a:pt x="181" y="344"/>
                      </a:lnTo>
                      <a:lnTo>
                        <a:pt x="155" y="270"/>
                      </a:lnTo>
                      <a:lnTo>
                        <a:pt x="146" y="250"/>
                      </a:lnTo>
                      <a:lnTo>
                        <a:pt x="145" y="244"/>
                      </a:lnTo>
                      <a:lnTo>
                        <a:pt x="136" y="231"/>
                      </a:lnTo>
                      <a:lnTo>
                        <a:pt x="134" y="227"/>
                      </a:lnTo>
                      <a:lnTo>
                        <a:pt x="131" y="225"/>
                      </a:lnTo>
                      <a:lnTo>
                        <a:pt x="129" y="222"/>
                      </a:lnTo>
                      <a:lnTo>
                        <a:pt x="126" y="218"/>
                      </a:lnTo>
                      <a:lnTo>
                        <a:pt x="124" y="214"/>
                      </a:lnTo>
                      <a:lnTo>
                        <a:pt x="120" y="212"/>
                      </a:lnTo>
                      <a:lnTo>
                        <a:pt x="117" y="210"/>
                      </a:lnTo>
                      <a:lnTo>
                        <a:pt x="114" y="208"/>
                      </a:lnTo>
                      <a:lnTo>
                        <a:pt x="103" y="208"/>
                      </a:lnTo>
                      <a:lnTo>
                        <a:pt x="98" y="212"/>
                      </a:lnTo>
                      <a:lnTo>
                        <a:pt x="88" y="222"/>
                      </a:lnTo>
                      <a:lnTo>
                        <a:pt x="77" y="233"/>
                      </a:lnTo>
                      <a:lnTo>
                        <a:pt x="67" y="244"/>
                      </a:lnTo>
                      <a:lnTo>
                        <a:pt x="60" y="255"/>
                      </a:lnTo>
                      <a:lnTo>
                        <a:pt x="46" y="280"/>
                      </a:lnTo>
                      <a:lnTo>
                        <a:pt x="38" y="306"/>
                      </a:lnTo>
                      <a:lnTo>
                        <a:pt x="29" y="331"/>
                      </a:lnTo>
                      <a:lnTo>
                        <a:pt x="22" y="357"/>
                      </a:lnTo>
                      <a:lnTo>
                        <a:pt x="17" y="383"/>
                      </a:lnTo>
                      <a:lnTo>
                        <a:pt x="10" y="408"/>
                      </a:lnTo>
                      <a:lnTo>
                        <a:pt x="5" y="410"/>
                      </a:lnTo>
                      <a:lnTo>
                        <a:pt x="10" y="381"/>
                      </a:lnTo>
                      <a:lnTo>
                        <a:pt x="12" y="351"/>
                      </a:lnTo>
                      <a:lnTo>
                        <a:pt x="15" y="323"/>
                      </a:lnTo>
                      <a:lnTo>
                        <a:pt x="17" y="293"/>
                      </a:lnTo>
                      <a:lnTo>
                        <a:pt x="21" y="278"/>
                      </a:lnTo>
                      <a:lnTo>
                        <a:pt x="24" y="263"/>
                      </a:lnTo>
                      <a:lnTo>
                        <a:pt x="27" y="250"/>
                      </a:lnTo>
                      <a:lnTo>
                        <a:pt x="33" y="235"/>
                      </a:lnTo>
                      <a:lnTo>
                        <a:pt x="39" y="222"/>
                      </a:lnTo>
                      <a:lnTo>
                        <a:pt x="48" y="208"/>
                      </a:lnTo>
                      <a:lnTo>
                        <a:pt x="58" y="195"/>
                      </a:lnTo>
                      <a:lnTo>
                        <a:pt x="70" y="182"/>
                      </a:lnTo>
                      <a:lnTo>
                        <a:pt x="84" y="178"/>
                      </a:lnTo>
                      <a:lnTo>
                        <a:pt x="100" y="173"/>
                      </a:lnTo>
                      <a:lnTo>
                        <a:pt x="124" y="178"/>
                      </a:lnTo>
                      <a:lnTo>
                        <a:pt x="138" y="180"/>
                      </a:lnTo>
                      <a:lnTo>
                        <a:pt x="157" y="195"/>
                      </a:lnTo>
                      <a:lnTo>
                        <a:pt x="158" y="199"/>
                      </a:lnTo>
                      <a:lnTo>
                        <a:pt x="163" y="205"/>
                      </a:lnTo>
                      <a:lnTo>
                        <a:pt x="169" y="210"/>
                      </a:lnTo>
                      <a:lnTo>
                        <a:pt x="174" y="218"/>
                      </a:lnTo>
                      <a:lnTo>
                        <a:pt x="177" y="223"/>
                      </a:lnTo>
                      <a:lnTo>
                        <a:pt x="182" y="229"/>
                      </a:lnTo>
                      <a:lnTo>
                        <a:pt x="186" y="237"/>
                      </a:lnTo>
                      <a:lnTo>
                        <a:pt x="188" y="242"/>
                      </a:lnTo>
                      <a:lnTo>
                        <a:pt x="191" y="250"/>
                      </a:lnTo>
                      <a:lnTo>
                        <a:pt x="194" y="261"/>
                      </a:lnTo>
                      <a:lnTo>
                        <a:pt x="206" y="293"/>
                      </a:lnTo>
                      <a:lnTo>
                        <a:pt x="208" y="306"/>
                      </a:lnTo>
                      <a:lnTo>
                        <a:pt x="217" y="327"/>
                      </a:lnTo>
                      <a:lnTo>
                        <a:pt x="222" y="349"/>
                      </a:lnTo>
                      <a:lnTo>
                        <a:pt x="248" y="449"/>
                      </a:lnTo>
                      <a:lnTo>
                        <a:pt x="265" y="364"/>
                      </a:lnTo>
                      <a:lnTo>
                        <a:pt x="262" y="361"/>
                      </a:lnTo>
                      <a:lnTo>
                        <a:pt x="260" y="366"/>
                      </a:lnTo>
                      <a:lnTo>
                        <a:pt x="237" y="361"/>
                      </a:lnTo>
                      <a:lnTo>
                        <a:pt x="236" y="357"/>
                      </a:lnTo>
                      <a:lnTo>
                        <a:pt x="236" y="349"/>
                      </a:lnTo>
                      <a:lnTo>
                        <a:pt x="239" y="340"/>
                      </a:lnTo>
                      <a:lnTo>
                        <a:pt x="231" y="334"/>
                      </a:lnTo>
                      <a:lnTo>
                        <a:pt x="232" y="317"/>
                      </a:lnTo>
                      <a:lnTo>
                        <a:pt x="232" y="299"/>
                      </a:lnTo>
                      <a:lnTo>
                        <a:pt x="225" y="293"/>
                      </a:lnTo>
                      <a:lnTo>
                        <a:pt x="225" y="284"/>
                      </a:lnTo>
                      <a:lnTo>
                        <a:pt x="231" y="274"/>
                      </a:lnTo>
                      <a:lnTo>
                        <a:pt x="236" y="272"/>
                      </a:lnTo>
                      <a:lnTo>
                        <a:pt x="236" y="265"/>
                      </a:lnTo>
                      <a:lnTo>
                        <a:pt x="241" y="254"/>
                      </a:lnTo>
                      <a:lnTo>
                        <a:pt x="251" y="254"/>
                      </a:lnTo>
                      <a:lnTo>
                        <a:pt x="255" y="263"/>
                      </a:lnTo>
                      <a:lnTo>
                        <a:pt x="255" y="270"/>
                      </a:lnTo>
                      <a:lnTo>
                        <a:pt x="250" y="282"/>
                      </a:lnTo>
                      <a:lnTo>
                        <a:pt x="251" y="284"/>
                      </a:lnTo>
                      <a:lnTo>
                        <a:pt x="255" y="280"/>
                      </a:lnTo>
                      <a:lnTo>
                        <a:pt x="258" y="278"/>
                      </a:lnTo>
                      <a:lnTo>
                        <a:pt x="268" y="284"/>
                      </a:lnTo>
                      <a:lnTo>
                        <a:pt x="267" y="302"/>
                      </a:lnTo>
                      <a:lnTo>
                        <a:pt x="268" y="304"/>
                      </a:lnTo>
                      <a:lnTo>
                        <a:pt x="267" y="321"/>
                      </a:lnTo>
                      <a:lnTo>
                        <a:pt x="272" y="329"/>
                      </a:lnTo>
                      <a:lnTo>
                        <a:pt x="274" y="334"/>
                      </a:lnTo>
                      <a:lnTo>
                        <a:pt x="275" y="327"/>
                      </a:lnTo>
                      <a:lnTo>
                        <a:pt x="277" y="319"/>
                      </a:lnTo>
                      <a:lnTo>
                        <a:pt x="277" y="312"/>
                      </a:lnTo>
                      <a:lnTo>
                        <a:pt x="277" y="306"/>
                      </a:lnTo>
                      <a:lnTo>
                        <a:pt x="277" y="299"/>
                      </a:lnTo>
                      <a:lnTo>
                        <a:pt x="277" y="291"/>
                      </a:lnTo>
                      <a:lnTo>
                        <a:pt x="275" y="284"/>
                      </a:lnTo>
                      <a:lnTo>
                        <a:pt x="274" y="276"/>
                      </a:lnTo>
                      <a:lnTo>
                        <a:pt x="270" y="269"/>
                      </a:lnTo>
                      <a:lnTo>
                        <a:pt x="239" y="237"/>
                      </a:lnTo>
                      <a:lnTo>
                        <a:pt x="236" y="225"/>
                      </a:lnTo>
                      <a:lnTo>
                        <a:pt x="229" y="229"/>
                      </a:lnTo>
                      <a:lnTo>
                        <a:pt x="217" y="222"/>
                      </a:lnTo>
                      <a:lnTo>
                        <a:pt x="215" y="216"/>
                      </a:lnTo>
                      <a:lnTo>
                        <a:pt x="217" y="207"/>
                      </a:lnTo>
                      <a:lnTo>
                        <a:pt x="212" y="203"/>
                      </a:lnTo>
                      <a:lnTo>
                        <a:pt x="212" y="199"/>
                      </a:lnTo>
                      <a:lnTo>
                        <a:pt x="210" y="197"/>
                      </a:lnTo>
                      <a:lnTo>
                        <a:pt x="212" y="188"/>
                      </a:lnTo>
                      <a:lnTo>
                        <a:pt x="217" y="178"/>
                      </a:lnTo>
                      <a:lnTo>
                        <a:pt x="227" y="182"/>
                      </a:lnTo>
                      <a:lnTo>
                        <a:pt x="229" y="178"/>
                      </a:lnTo>
                      <a:lnTo>
                        <a:pt x="227" y="176"/>
                      </a:lnTo>
                      <a:lnTo>
                        <a:pt x="220" y="173"/>
                      </a:lnTo>
                      <a:lnTo>
                        <a:pt x="219" y="167"/>
                      </a:lnTo>
                      <a:lnTo>
                        <a:pt x="217" y="154"/>
                      </a:lnTo>
                      <a:lnTo>
                        <a:pt x="224" y="145"/>
                      </a:lnTo>
                      <a:lnTo>
                        <a:pt x="227" y="145"/>
                      </a:lnTo>
                      <a:lnTo>
                        <a:pt x="236" y="146"/>
                      </a:lnTo>
                      <a:lnTo>
                        <a:pt x="237" y="152"/>
                      </a:lnTo>
                      <a:lnTo>
                        <a:pt x="239" y="163"/>
                      </a:lnTo>
                      <a:lnTo>
                        <a:pt x="246" y="163"/>
                      </a:lnTo>
                      <a:lnTo>
                        <a:pt x="251" y="167"/>
                      </a:lnTo>
                      <a:lnTo>
                        <a:pt x="253" y="171"/>
                      </a:lnTo>
                      <a:lnTo>
                        <a:pt x="251" y="182"/>
                      </a:lnTo>
                      <a:lnTo>
                        <a:pt x="253" y="186"/>
                      </a:lnTo>
                      <a:lnTo>
                        <a:pt x="255" y="195"/>
                      </a:lnTo>
                      <a:lnTo>
                        <a:pt x="248" y="207"/>
                      </a:lnTo>
                      <a:lnTo>
                        <a:pt x="255" y="208"/>
                      </a:lnTo>
                      <a:lnTo>
                        <a:pt x="256" y="199"/>
                      </a:lnTo>
                      <a:lnTo>
                        <a:pt x="267" y="152"/>
                      </a:lnTo>
                      <a:lnTo>
                        <a:pt x="258" y="152"/>
                      </a:lnTo>
                      <a:lnTo>
                        <a:pt x="246" y="146"/>
                      </a:lnTo>
                      <a:lnTo>
                        <a:pt x="246" y="145"/>
                      </a:lnTo>
                      <a:lnTo>
                        <a:pt x="248" y="131"/>
                      </a:lnTo>
                      <a:lnTo>
                        <a:pt x="246" y="126"/>
                      </a:lnTo>
                      <a:lnTo>
                        <a:pt x="243" y="120"/>
                      </a:lnTo>
                      <a:lnTo>
                        <a:pt x="244" y="114"/>
                      </a:lnTo>
                      <a:lnTo>
                        <a:pt x="248" y="109"/>
                      </a:lnTo>
                      <a:lnTo>
                        <a:pt x="250" y="107"/>
                      </a:lnTo>
                      <a:lnTo>
                        <a:pt x="256" y="103"/>
                      </a:lnTo>
                      <a:lnTo>
                        <a:pt x="250" y="96"/>
                      </a:lnTo>
                      <a:lnTo>
                        <a:pt x="248" y="84"/>
                      </a:lnTo>
                      <a:lnTo>
                        <a:pt x="241" y="79"/>
                      </a:lnTo>
                      <a:lnTo>
                        <a:pt x="239" y="77"/>
                      </a:lnTo>
                      <a:lnTo>
                        <a:pt x="243" y="67"/>
                      </a:lnTo>
                      <a:lnTo>
                        <a:pt x="234" y="60"/>
                      </a:lnTo>
                      <a:lnTo>
                        <a:pt x="234" y="52"/>
                      </a:lnTo>
                      <a:lnTo>
                        <a:pt x="237" y="45"/>
                      </a:lnTo>
                      <a:lnTo>
                        <a:pt x="244" y="45"/>
                      </a:lnTo>
                      <a:lnTo>
                        <a:pt x="243" y="30"/>
                      </a:lnTo>
                      <a:lnTo>
                        <a:pt x="248" y="20"/>
                      </a:lnTo>
                      <a:lnTo>
                        <a:pt x="255" y="28"/>
                      </a:lnTo>
                      <a:lnTo>
                        <a:pt x="258" y="36"/>
                      </a:lnTo>
                      <a:lnTo>
                        <a:pt x="256" y="45"/>
                      </a:lnTo>
                      <a:lnTo>
                        <a:pt x="260" y="41"/>
                      </a:lnTo>
                      <a:lnTo>
                        <a:pt x="268" y="43"/>
                      </a:lnTo>
                      <a:lnTo>
                        <a:pt x="272" y="28"/>
                      </a:lnTo>
                      <a:lnTo>
                        <a:pt x="267" y="24"/>
                      </a:lnTo>
                      <a:lnTo>
                        <a:pt x="265" y="19"/>
                      </a:lnTo>
                      <a:lnTo>
                        <a:pt x="265" y="13"/>
                      </a:lnTo>
                      <a:lnTo>
                        <a:pt x="270" y="4"/>
                      </a:lnTo>
                      <a:lnTo>
                        <a:pt x="275" y="7"/>
                      </a:lnTo>
                      <a:lnTo>
                        <a:pt x="282" y="0"/>
                      </a:lnTo>
                      <a:lnTo>
                        <a:pt x="291" y="2"/>
                      </a:lnTo>
                      <a:lnTo>
                        <a:pt x="293" y="5"/>
                      </a:lnTo>
                      <a:lnTo>
                        <a:pt x="291" y="13"/>
                      </a:lnTo>
                      <a:lnTo>
                        <a:pt x="296" y="17"/>
                      </a:lnTo>
                      <a:lnTo>
                        <a:pt x="296" y="24"/>
                      </a:lnTo>
                      <a:lnTo>
                        <a:pt x="291" y="32"/>
                      </a:lnTo>
                      <a:lnTo>
                        <a:pt x="289" y="34"/>
                      </a:lnTo>
                      <a:lnTo>
                        <a:pt x="279" y="32"/>
                      </a:lnTo>
                      <a:lnTo>
                        <a:pt x="277" y="36"/>
                      </a:lnTo>
                      <a:lnTo>
                        <a:pt x="277" y="39"/>
                      </a:lnTo>
                      <a:lnTo>
                        <a:pt x="275" y="43"/>
                      </a:lnTo>
                      <a:lnTo>
                        <a:pt x="275" y="47"/>
                      </a:lnTo>
                      <a:lnTo>
                        <a:pt x="275" y="51"/>
                      </a:lnTo>
                      <a:lnTo>
                        <a:pt x="275" y="56"/>
                      </a:lnTo>
                      <a:lnTo>
                        <a:pt x="277" y="60"/>
                      </a:lnTo>
                      <a:lnTo>
                        <a:pt x="277" y="64"/>
                      </a:lnTo>
                      <a:lnTo>
                        <a:pt x="277" y="52"/>
                      </a:lnTo>
                      <a:lnTo>
                        <a:pt x="281" y="47"/>
                      </a:lnTo>
                      <a:lnTo>
                        <a:pt x="284" y="47"/>
                      </a:lnTo>
                      <a:lnTo>
                        <a:pt x="293" y="49"/>
                      </a:lnTo>
                      <a:lnTo>
                        <a:pt x="296" y="41"/>
                      </a:lnTo>
                      <a:lnTo>
                        <a:pt x="299" y="39"/>
                      </a:lnTo>
                      <a:lnTo>
                        <a:pt x="308" y="41"/>
                      </a:lnTo>
                      <a:lnTo>
                        <a:pt x="310" y="45"/>
                      </a:lnTo>
                      <a:lnTo>
                        <a:pt x="310" y="47"/>
                      </a:lnTo>
                      <a:lnTo>
                        <a:pt x="306" y="58"/>
                      </a:lnTo>
                      <a:lnTo>
                        <a:pt x="306" y="62"/>
                      </a:lnTo>
                      <a:lnTo>
                        <a:pt x="306" y="66"/>
                      </a:lnTo>
                      <a:lnTo>
                        <a:pt x="301" y="75"/>
                      </a:lnTo>
                      <a:lnTo>
                        <a:pt x="294" y="75"/>
                      </a:lnTo>
                      <a:lnTo>
                        <a:pt x="287" y="71"/>
                      </a:lnTo>
                      <a:lnTo>
                        <a:pt x="286" y="69"/>
                      </a:lnTo>
                      <a:lnTo>
                        <a:pt x="284" y="69"/>
                      </a:lnTo>
                      <a:lnTo>
                        <a:pt x="281" y="73"/>
                      </a:lnTo>
                      <a:lnTo>
                        <a:pt x="281" y="107"/>
                      </a:lnTo>
                      <a:lnTo>
                        <a:pt x="282" y="109"/>
                      </a:lnTo>
                      <a:lnTo>
                        <a:pt x="287" y="105"/>
                      </a:lnTo>
                      <a:lnTo>
                        <a:pt x="284" y="101"/>
                      </a:lnTo>
                      <a:lnTo>
                        <a:pt x="284" y="92"/>
                      </a:lnTo>
                      <a:lnTo>
                        <a:pt x="289" y="86"/>
                      </a:lnTo>
                      <a:lnTo>
                        <a:pt x="291" y="84"/>
                      </a:lnTo>
                      <a:lnTo>
                        <a:pt x="294" y="84"/>
                      </a:lnTo>
                      <a:lnTo>
                        <a:pt x="299" y="88"/>
                      </a:lnTo>
                      <a:lnTo>
                        <a:pt x="306" y="81"/>
                      </a:lnTo>
                      <a:lnTo>
                        <a:pt x="313" y="81"/>
                      </a:lnTo>
                      <a:lnTo>
                        <a:pt x="318" y="86"/>
                      </a:lnTo>
                      <a:lnTo>
                        <a:pt x="320" y="88"/>
                      </a:lnTo>
                      <a:lnTo>
                        <a:pt x="313" y="101"/>
                      </a:lnTo>
                      <a:lnTo>
                        <a:pt x="315" y="116"/>
                      </a:lnTo>
                      <a:lnTo>
                        <a:pt x="315" y="126"/>
                      </a:lnTo>
                      <a:lnTo>
                        <a:pt x="310" y="133"/>
                      </a:lnTo>
                      <a:lnTo>
                        <a:pt x="310" y="145"/>
                      </a:lnTo>
                      <a:lnTo>
                        <a:pt x="317" y="150"/>
                      </a:lnTo>
                      <a:lnTo>
                        <a:pt x="318" y="158"/>
                      </a:lnTo>
                      <a:lnTo>
                        <a:pt x="322" y="148"/>
                      </a:lnTo>
                      <a:lnTo>
                        <a:pt x="325" y="133"/>
                      </a:lnTo>
                      <a:lnTo>
                        <a:pt x="334" y="126"/>
                      </a:lnTo>
                      <a:lnTo>
                        <a:pt x="343" y="131"/>
                      </a:lnTo>
                      <a:lnTo>
                        <a:pt x="344" y="143"/>
                      </a:lnTo>
                      <a:lnTo>
                        <a:pt x="337" y="154"/>
                      </a:lnTo>
                      <a:lnTo>
                        <a:pt x="329" y="156"/>
                      </a:lnTo>
                      <a:lnTo>
                        <a:pt x="325" y="161"/>
                      </a:lnTo>
                      <a:lnTo>
                        <a:pt x="322" y="173"/>
                      </a:lnTo>
                      <a:lnTo>
                        <a:pt x="330" y="165"/>
                      </a:lnTo>
                      <a:lnTo>
                        <a:pt x="344" y="165"/>
                      </a:lnTo>
                      <a:lnTo>
                        <a:pt x="349" y="173"/>
                      </a:lnTo>
                      <a:lnTo>
                        <a:pt x="348" y="178"/>
                      </a:lnTo>
                      <a:lnTo>
                        <a:pt x="343" y="186"/>
                      </a:lnTo>
                      <a:lnTo>
                        <a:pt x="341" y="188"/>
                      </a:lnTo>
                      <a:lnTo>
                        <a:pt x="337" y="199"/>
                      </a:lnTo>
                      <a:lnTo>
                        <a:pt x="329" y="203"/>
                      </a:lnTo>
                      <a:lnTo>
                        <a:pt x="325" y="205"/>
                      </a:lnTo>
                      <a:lnTo>
                        <a:pt x="325" y="210"/>
                      </a:lnTo>
                      <a:lnTo>
                        <a:pt x="327" y="216"/>
                      </a:lnTo>
                      <a:lnTo>
                        <a:pt x="324" y="222"/>
                      </a:lnTo>
                      <a:lnTo>
                        <a:pt x="313" y="223"/>
                      </a:lnTo>
                      <a:lnTo>
                        <a:pt x="312" y="240"/>
                      </a:lnTo>
                      <a:lnTo>
                        <a:pt x="308" y="242"/>
                      </a:lnTo>
                      <a:lnTo>
                        <a:pt x="306" y="242"/>
                      </a:lnTo>
                      <a:lnTo>
                        <a:pt x="298" y="240"/>
                      </a:lnTo>
                      <a:lnTo>
                        <a:pt x="291" y="237"/>
                      </a:lnTo>
                      <a:lnTo>
                        <a:pt x="289" y="233"/>
                      </a:lnTo>
                      <a:lnTo>
                        <a:pt x="286" y="235"/>
                      </a:lnTo>
                      <a:lnTo>
                        <a:pt x="284" y="238"/>
                      </a:lnTo>
                      <a:lnTo>
                        <a:pt x="282" y="242"/>
                      </a:lnTo>
                      <a:lnTo>
                        <a:pt x="281" y="246"/>
                      </a:lnTo>
                      <a:lnTo>
                        <a:pt x="279" y="248"/>
                      </a:lnTo>
                      <a:lnTo>
                        <a:pt x="277" y="252"/>
                      </a:lnTo>
                      <a:lnTo>
                        <a:pt x="275" y="255"/>
                      </a:lnTo>
                      <a:lnTo>
                        <a:pt x="275" y="259"/>
                      </a:lnTo>
                      <a:lnTo>
                        <a:pt x="275" y="263"/>
                      </a:lnTo>
                      <a:lnTo>
                        <a:pt x="282" y="293"/>
                      </a:lnTo>
                      <a:lnTo>
                        <a:pt x="286" y="304"/>
                      </a:lnTo>
                      <a:lnTo>
                        <a:pt x="294" y="293"/>
                      </a:lnTo>
                      <a:lnTo>
                        <a:pt x="287" y="287"/>
                      </a:lnTo>
                      <a:lnTo>
                        <a:pt x="287" y="285"/>
                      </a:lnTo>
                      <a:lnTo>
                        <a:pt x="287" y="276"/>
                      </a:lnTo>
                      <a:lnTo>
                        <a:pt x="294" y="267"/>
                      </a:lnTo>
                      <a:lnTo>
                        <a:pt x="299" y="254"/>
                      </a:lnTo>
                      <a:lnTo>
                        <a:pt x="310" y="250"/>
                      </a:lnTo>
                      <a:lnTo>
                        <a:pt x="315" y="237"/>
                      </a:lnTo>
                      <a:lnTo>
                        <a:pt x="317" y="237"/>
                      </a:lnTo>
                      <a:lnTo>
                        <a:pt x="325" y="238"/>
                      </a:lnTo>
                      <a:lnTo>
                        <a:pt x="327" y="225"/>
                      </a:lnTo>
                      <a:lnTo>
                        <a:pt x="336" y="220"/>
                      </a:lnTo>
                      <a:lnTo>
                        <a:pt x="344" y="220"/>
                      </a:lnTo>
                      <a:lnTo>
                        <a:pt x="353" y="214"/>
                      </a:lnTo>
                      <a:lnTo>
                        <a:pt x="361" y="218"/>
                      </a:lnTo>
                      <a:lnTo>
                        <a:pt x="361" y="220"/>
                      </a:lnTo>
                      <a:lnTo>
                        <a:pt x="355" y="238"/>
                      </a:lnTo>
                      <a:lnTo>
                        <a:pt x="351" y="238"/>
                      </a:lnTo>
                      <a:lnTo>
                        <a:pt x="351" y="242"/>
                      </a:lnTo>
                      <a:lnTo>
                        <a:pt x="348" y="259"/>
                      </a:lnTo>
                      <a:lnTo>
                        <a:pt x="346" y="259"/>
                      </a:lnTo>
                      <a:lnTo>
                        <a:pt x="343" y="267"/>
                      </a:lnTo>
                      <a:lnTo>
                        <a:pt x="337" y="274"/>
                      </a:lnTo>
                      <a:lnTo>
                        <a:pt x="330" y="276"/>
                      </a:lnTo>
                      <a:lnTo>
                        <a:pt x="329" y="293"/>
                      </a:lnTo>
                      <a:lnTo>
                        <a:pt x="315" y="297"/>
                      </a:lnTo>
                      <a:lnTo>
                        <a:pt x="313" y="312"/>
                      </a:lnTo>
                      <a:lnTo>
                        <a:pt x="312" y="314"/>
                      </a:lnTo>
                      <a:lnTo>
                        <a:pt x="291" y="310"/>
                      </a:lnTo>
                      <a:lnTo>
                        <a:pt x="286" y="317"/>
                      </a:lnTo>
                      <a:lnTo>
                        <a:pt x="277" y="393"/>
                      </a:lnTo>
                      <a:lnTo>
                        <a:pt x="275" y="394"/>
                      </a:lnTo>
                      <a:lnTo>
                        <a:pt x="260" y="468"/>
                      </a:lnTo>
                      <a:lnTo>
                        <a:pt x="258" y="494"/>
                      </a:lnTo>
                      <a:lnTo>
                        <a:pt x="260" y="498"/>
                      </a:lnTo>
                      <a:lnTo>
                        <a:pt x="262" y="502"/>
                      </a:lnTo>
                      <a:lnTo>
                        <a:pt x="263" y="507"/>
                      </a:lnTo>
                      <a:lnTo>
                        <a:pt x="265" y="511"/>
                      </a:lnTo>
                      <a:lnTo>
                        <a:pt x="265" y="517"/>
                      </a:lnTo>
                      <a:lnTo>
                        <a:pt x="265" y="520"/>
                      </a:lnTo>
                      <a:lnTo>
                        <a:pt x="265" y="524"/>
                      </a:lnTo>
                      <a:lnTo>
                        <a:pt x="265" y="530"/>
                      </a:lnTo>
                      <a:lnTo>
                        <a:pt x="268" y="534"/>
                      </a:lnTo>
                      <a:lnTo>
                        <a:pt x="270" y="539"/>
                      </a:lnTo>
                      <a:lnTo>
                        <a:pt x="272" y="543"/>
                      </a:lnTo>
                      <a:lnTo>
                        <a:pt x="274" y="547"/>
                      </a:lnTo>
                      <a:lnTo>
                        <a:pt x="275" y="550"/>
                      </a:lnTo>
                      <a:lnTo>
                        <a:pt x="275" y="554"/>
                      </a:lnTo>
                      <a:lnTo>
                        <a:pt x="277" y="558"/>
                      </a:lnTo>
                      <a:lnTo>
                        <a:pt x="277" y="562"/>
                      </a:lnTo>
                      <a:lnTo>
                        <a:pt x="282" y="613"/>
                      </a:lnTo>
                      <a:lnTo>
                        <a:pt x="282" y="626"/>
                      </a:lnTo>
                      <a:lnTo>
                        <a:pt x="282" y="735"/>
                      </a:lnTo>
                      <a:lnTo>
                        <a:pt x="282" y="761"/>
                      </a:lnTo>
                      <a:lnTo>
                        <a:pt x="281" y="804"/>
                      </a:lnTo>
                      <a:lnTo>
                        <a:pt x="289" y="891"/>
                      </a:lnTo>
                      <a:lnTo>
                        <a:pt x="293" y="894"/>
                      </a:lnTo>
                      <a:lnTo>
                        <a:pt x="296" y="902"/>
                      </a:lnTo>
                      <a:lnTo>
                        <a:pt x="298" y="909"/>
                      </a:lnTo>
                      <a:lnTo>
                        <a:pt x="298" y="917"/>
                      </a:lnTo>
                      <a:lnTo>
                        <a:pt x="298" y="925"/>
                      </a:lnTo>
                      <a:lnTo>
                        <a:pt x="296" y="930"/>
                      </a:lnTo>
                      <a:lnTo>
                        <a:pt x="294" y="938"/>
                      </a:lnTo>
                      <a:lnTo>
                        <a:pt x="293" y="945"/>
                      </a:lnTo>
                      <a:lnTo>
                        <a:pt x="289" y="953"/>
                      </a:lnTo>
                      <a:lnTo>
                        <a:pt x="294" y="953"/>
                      </a:lnTo>
                      <a:lnTo>
                        <a:pt x="305" y="934"/>
                      </a:lnTo>
                      <a:lnTo>
                        <a:pt x="315" y="915"/>
                      </a:lnTo>
                      <a:lnTo>
                        <a:pt x="325" y="896"/>
                      </a:lnTo>
                      <a:lnTo>
                        <a:pt x="332" y="876"/>
                      </a:lnTo>
                      <a:lnTo>
                        <a:pt x="348" y="838"/>
                      </a:lnTo>
                      <a:lnTo>
                        <a:pt x="361" y="799"/>
                      </a:lnTo>
                      <a:lnTo>
                        <a:pt x="379" y="761"/>
                      </a:lnTo>
                      <a:lnTo>
                        <a:pt x="398" y="722"/>
                      </a:lnTo>
                      <a:lnTo>
                        <a:pt x="410" y="703"/>
                      </a:lnTo>
                      <a:lnTo>
                        <a:pt x="422" y="686"/>
                      </a:lnTo>
                      <a:lnTo>
                        <a:pt x="437" y="667"/>
                      </a:lnTo>
                      <a:lnTo>
                        <a:pt x="454" y="650"/>
                      </a:lnTo>
                      <a:lnTo>
                        <a:pt x="458" y="648"/>
                      </a:lnTo>
                      <a:lnTo>
                        <a:pt x="461" y="646"/>
                      </a:lnTo>
                      <a:lnTo>
                        <a:pt x="465" y="644"/>
                      </a:lnTo>
                      <a:lnTo>
                        <a:pt x="468" y="644"/>
                      </a:lnTo>
                      <a:lnTo>
                        <a:pt x="472" y="644"/>
                      </a:lnTo>
                      <a:lnTo>
                        <a:pt x="475" y="643"/>
                      </a:lnTo>
                      <a:lnTo>
                        <a:pt x="479" y="643"/>
                      </a:lnTo>
                      <a:lnTo>
                        <a:pt x="482" y="644"/>
                      </a:lnTo>
                      <a:lnTo>
                        <a:pt x="498" y="643"/>
                      </a:lnTo>
                      <a:lnTo>
                        <a:pt x="516" y="650"/>
                      </a:lnTo>
                      <a:lnTo>
                        <a:pt x="530" y="671"/>
                      </a:lnTo>
                      <a:lnTo>
                        <a:pt x="537" y="682"/>
                      </a:lnTo>
                      <a:lnTo>
                        <a:pt x="541" y="690"/>
                      </a:lnTo>
                      <a:lnTo>
                        <a:pt x="542" y="693"/>
                      </a:lnTo>
                      <a:lnTo>
                        <a:pt x="544" y="699"/>
                      </a:lnTo>
                      <a:lnTo>
                        <a:pt x="547" y="703"/>
                      </a:lnTo>
                      <a:lnTo>
                        <a:pt x="547" y="710"/>
                      </a:lnTo>
                      <a:lnTo>
                        <a:pt x="551" y="729"/>
                      </a:lnTo>
                      <a:lnTo>
                        <a:pt x="553" y="812"/>
                      </a:lnTo>
                      <a:lnTo>
                        <a:pt x="551" y="814"/>
                      </a:lnTo>
                      <a:close/>
                    </a:path>
                  </a:pathLst>
                </a:custGeom>
                <a:solidFill>
                  <a:srgbClr val="7989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7" name="Freeform 5958"/>
                <p:cNvSpPr>
                  <a:spLocks/>
                </p:cNvSpPr>
                <p:nvPr/>
              </p:nvSpPr>
              <p:spPr bwMode="auto">
                <a:xfrm>
                  <a:off x="3457" y="1207"/>
                  <a:ext cx="553" cy="1934"/>
                </a:xfrm>
                <a:custGeom>
                  <a:avLst/>
                  <a:gdLst>
                    <a:gd name="T0" fmla="*/ 534 w 553"/>
                    <a:gd name="T1" fmla="*/ 1030 h 1934"/>
                    <a:gd name="T2" fmla="*/ 511 w 553"/>
                    <a:gd name="T3" fmla="*/ 714 h 1934"/>
                    <a:gd name="T4" fmla="*/ 382 w 553"/>
                    <a:gd name="T5" fmla="*/ 825 h 1934"/>
                    <a:gd name="T6" fmla="*/ 284 w 553"/>
                    <a:gd name="T7" fmla="*/ 1084 h 1934"/>
                    <a:gd name="T8" fmla="*/ 281 w 553"/>
                    <a:gd name="T9" fmla="*/ 1278 h 1934"/>
                    <a:gd name="T10" fmla="*/ 282 w 553"/>
                    <a:gd name="T11" fmla="*/ 1447 h 1934"/>
                    <a:gd name="T12" fmla="*/ 282 w 553"/>
                    <a:gd name="T13" fmla="*/ 1624 h 1934"/>
                    <a:gd name="T14" fmla="*/ 343 w 553"/>
                    <a:gd name="T15" fmla="*/ 1560 h 1934"/>
                    <a:gd name="T16" fmla="*/ 294 w 553"/>
                    <a:gd name="T17" fmla="*/ 1782 h 1934"/>
                    <a:gd name="T18" fmla="*/ 255 w 553"/>
                    <a:gd name="T19" fmla="*/ 1840 h 1934"/>
                    <a:gd name="T20" fmla="*/ 258 w 553"/>
                    <a:gd name="T21" fmla="*/ 1738 h 1934"/>
                    <a:gd name="T22" fmla="*/ 231 w 553"/>
                    <a:gd name="T23" fmla="*/ 1562 h 1934"/>
                    <a:gd name="T24" fmla="*/ 165 w 553"/>
                    <a:gd name="T25" fmla="*/ 1517 h 1934"/>
                    <a:gd name="T26" fmla="*/ 105 w 553"/>
                    <a:gd name="T27" fmla="*/ 1428 h 1934"/>
                    <a:gd name="T28" fmla="*/ 67 w 553"/>
                    <a:gd name="T29" fmla="*/ 1259 h 1934"/>
                    <a:gd name="T30" fmla="*/ 2 w 553"/>
                    <a:gd name="T31" fmla="*/ 1003 h 1934"/>
                    <a:gd name="T32" fmla="*/ 53 w 553"/>
                    <a:gd name="T33" fmla="*/ 1097 h 1934"/>
                    <a:gd name="T34" fmla="*/ 108 w 553"/>
                    <a:gd name="T35" fmla="*/ 1336 h 1934"/>
                    <a:gd name="T36" fmla="*/ 172 w 553"/>
                    <a:gd name="T37" fmla="*/ 1466 h 1934"/>
                    <a:gd name="T38" fmla="*/ 241 w 553"/>
                    <a:gd name="T39" fmla="*/ 1526 h 1934"/>
                    <a:gd name="T40" fmla="*/ 251 w 553"/>
                    <a:gd name="T41" fmla="*/ 1387 h 1934"/>
                    <a:gd name="T42" fmla="*/ 265 w 553"/>
                    <a:gd name="T43" fmla="*/ 964 h 1934"/>
                    <a:gd name="T44" fmla="*/ 265 w 553"/>
                    <a:gd name="T45" fmla="*/ 851 h 1934"/>
                    <a:gd name="T46" fmla="*/ 253 w 553"/>
                    <a:gd name="T47" fmla="*/ 609 h 1934"/>
                    <a:gd name="T48" fmla="*/ 181 w 553"/>
                    <a:gd name="T49" fmla="*/ 344 h 1934"/>
                    <a:gd name="T50" fmla="*/ 120 w 553"/>
                    <a:gd name="T51" fmla="*/ 212 h 1934"/>
                    <a:gd name="T52" fmla="*/ 38 w 553"/>
                    <a:gd name="T53" fmla="*/ 306 h 1934"/>
                    <a:gd name="T54" fmla="*/ 21 w 553"/>
                    <a:gd name="T55" fmla="*/ 278 h 1934"/>
                    <a:gd name="T56" fmla="*/ 124 w 553"/>
                    <a:gd name="T57" fmla="*/ 178 h 1934"/>
                    <a:gd name="T58" fmla="*/ 188 w 553"/>
                    <a:gd name="T59" fmla="*/ 242 h 1934"/>
                    <a:gd name="T60" fmla="*/ 260 w 553"/>
                    <a:gd name="T61" fmla="*/ 366 h 1934"/>
                    <a:gd name="T62" fmla="*/ 231 w 553"/>
                    <a:gd name="T63" fmla="*/ 274 h 1934"/>
                    <a:gd name="T64" fmla="*/ 258 w 553"/>
                    <a:gd name="T65" fmla="*/ 278 h 1934"/>
                    <a:gd name="T66" fmla="*/ 277 w 553"/>
                    <a:gd name="T67" fmla="*/ 306 h 1934"/>
                    <a:gd name="T68" fmla="*/ 215 w 553"/>
                    <a:gd name="T69" fmla="*/ 216 h 1934"/>
                    <a:gd name="T70" fmla="*/ 220 w 553"/>
                    <a:gd name="T71" fmla="*/ 173 h 1934"/>
                    <a:gd name="T72" fmla="*/ 253 w 553"/>
                    <a:gd name="T73" fmla="*/ 171 h 1934"/>
                    <a:gd name="T74" fmla="*/ 246 w 553"/>
                    <a:gd name="T75" fmla="*/ 145 h 1934"/>
                    <a:gd name="T76" fmla="*/ 241 w 553"/>
                    <a:gd name="T77" fmla="*/ 79 h 1934"/>
                    <a:gd name="T78" fmla="*/ 258 w 553"/>
                    <a:gd name="T79" fmla="*/ 36 h 1934"/>
                    <a:gd name="T80" fmla="*/ 282 w 553"/>
                    <a:gd name="T81" fmla="*/ 0 h 1934"/>
                    <a:gd name="T82" fmla="*/ 277 w 553"/>
                    <a:gd name="T83" fmla="*/ 39 h 1934"/>
                    <a:gd name="T84" fmla="*/ 293 w 553"/>
                    <a:gd name="T85" fmla="*/ 49 h 1934"/>
                    <a:gd name="T86" fmla="*/ 294 w 553"/>
                    <a:gd name="T87" fmla="*/ 75 h 1934"/>
                    <a:gd name="T88" fmla="*/ 289 w 553"/>
                    <a:gd name="T89" fmla="*/ 86 h 1934"/>
                    <a:gd name="T90" fmla="*/ 315 w 553"/>
                    <a:gd name="T91" fmla="*/ 126 h 1934"/>
                    <a:gd name="T92" fmla="*/ 337 w 553"/>
                    <a:gd name="T93" fmla="*/ 154 h 1934"/>
                    <a:gd name="T94" fmla="*/ 337 w 553"/>
                    <a:gd name="T95" fmla="*/ 199 h 1934"/>
                    <a:gd name="T96" fmla="*/ 298 w 553"/>
                    <a:gd name="T97" fmla="*/ 240 h 1934"/>
                    <a:gd name="T98" fmla="*/ 275 w 553"/>
                    <a:gd name="T99" fmla="*/ 259 h 1934"/>
                    <a:gd name="T100" fmla="*/ 310 w 553"/>
                    <a:gd name="T101" fmla="*/ 250 h 1934"/>
                    <a:gd name="T102" fmla="*/ 355 w 553"/>
                    <a:gd name="T103" fmla="*/ 238 h 1934"/>
                    <a:gd name="T104" fmla="*/ 313 w 553"/>
                    <a:gd name="T105" fmla="*/ 312 h 1934"/>
                    <a:gd name="T106" fmla="*/ 263 w 553"/>
                    <a:gd name="T107" fmla="*/ 507 h 1934"/>
                    <a:gd name="T108" fmla="*/ 275 w 553"/>
                    <a:gd name="T109" fmla="*/ 550 h 1934"/>
                    <a:gd name="T110" fmla="*/ 293 w 553"/>
                    <a:gd name="T111" fmla="*/ 894 h 1934"/>
                    <a:gd name="T112" fmla="*/ 305 w 553"/>
                    <a:gd name="T113" fmla="*/ 934 h 1934"/>
                    <a:gd name="T114" fmla="*/ 437 w 553"/>
                    <a:gd name="T115" fmla="*/ 667 h 1934"/>
                    <a:gd name="T116" fmla="*/ 498 w 553"/>
                    <a:gd name="T117" fmla="*/ 643 h 1934"/>
                    <a:gd name="T118" fmla="*/ 553 w 553"/>
                    <a:gd name="T119" fmla="*/ 812 h 193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53" h="1934">
                      <a:moveTo>
                        <a:pt x="551" y="814"/>
                      </a:moveTo>
                      <a:lnTo>
                        <a:pt x="551" y="844"/>
                      </a:lnTo>
                      <a:lnTo>
                        <a:pt x="551" y="849"/>
                      </a:lnTo>
                      <a:lnTo>
                        <a:pt x="541" y="955"/>
                      </a:lnTo>
                      <a:lnTo>
                        <a:pt x="541" y="972"/>
                      </a:lnTo>
                      <a:lnTo>
                        <a:pt x="541" y="1005"/>
                      </a:lnTo>
                      <a:lnTo>
                        <a:pt x="541" y="1015"/>
                      </a:lnTo>
                      <a:lnTo>
                        <a:pt x="539" y="1026"/>
                      </a:lnTo>
                      <a:lnTo>
                        <a:pt x="537" y="1032"/>
                      </a:lnTo>
                      <a:lnTo>
                        <a:pt x="534" y="1030"/>
                      </a:lnTo>
                      <a:lnTo>
                        <a:pt x="532" y="1018"/>
                      </a:lnTo>
                      <a:lnTo>
                        <a:pt x="527" y="987"/>
                      </a:lnTo>
                      <a:lnTo>
                        <a:pt x="530" y="829"/>
                      </a:lnTo>
                      <a:lnTo>
                        <a:pt x="525" y="806"/>
                      </a:lnTo>
                      <a:lnTo>
                        <a:pt x="525" y="791"/>
                      </a:lnTo>
                      <a:lnTo>
                        <a:pt x="525" y="774"/>
                      </a:lnTo>
                      <a:lnTo>
                        <a:pt x="523" y="759"/>
                      </a:lnTo>
                      <a:lnTo>
                        <a:pt x="520" y="744"/>
                      </a:lnTo>
                      <a:lnTo>
                        <a:pt x="516" y="729"/>
                      </a:lnTo>
                      <a:lnTo>
                        <a:pt x="511" y="714"/>
                      </a:lnTo>
                      <a:lnTo>
                        <a:pt x="508" y="699"/>
                      </a:lnTo>
                      <a:lnTo>
                        <a:pt x="503" y="684"/>
                      </a:lnTo>
                      <a:lnTo>
                        <a:pt x="484" y="663"/>
                      </a:lnTo>
                      <a:lnTo>
                        <a:pt x="470" y="676"/>
                      </a:lnTo>
                      <a:lnTo>
                        <a:pt x="456" y="691"/>
                      </a:lnTo>
                      <a:lnTo>
                        <a:pt x="444" y="706"/>
                      </a:lnTo>
                      <a:lnTo>
                        <a:pt x="434" y="722"/>
                      </a:lnTo>
                      <a:lnTo>
                        <a:pt x="415" y="755"/>
                      </a:lnTo>
                      <a:lnTo>
                        <a:pt x="398" y="789"/>
                      </a:lnTo>
                      <a:lnTo>
                        <a:pt x="382" y="825"/>
                      </a:lnTo>
                      <a:lnTo>
                        <a:pt x="367" y="861"/>
                      </a:lnTo>
                      <a:lnTo>
                        <a:pt x="351" y="894"/>
                      </a:lnTo>
                      <a:lnTo>
                        <a:pt x="332" y="928"/>
                      </a:lnTo>
                      <a:lnTo>
                        <a:pt x="303" y="1003"/>
                      </a:lnTo>
                      <a:lnTo>
                        <a:pt x="301" y="1015"/>
                      </a:lnTo>
                      <a:lnTo>
                        <a:pt x="296" y="1028"/>
                      </a:lnTo>
                      <a:lnTo>
                        <a:pt x="293" y="1043"/>
                      </a:lnTo>
                      <a:lnTo>
                        <a:pt x="289" y="1056"/>
                      </a:lnTo>
                      <a:lnTo>
                        <a:pt x="286" y="1071"/>
                      </a:lnTo>
                      <a:lnTo>
                        <a:pt x="284" y="1084"/>
                      </a:lnTo>
                      <a:lnTo>
                        <a:pt x="281" y="1097"/>
                      </a:lnTo>
                      <a:lnTo>
                        <a:pt x="281" y="1112"/>
                      </a:lnTo>
                      <a:lnTo>
                        <a:pt x="279" y="1126"/>
                      </a:lnTo>
                      <a:lnTo>
                        <a:pt x="279" y="1148"/>
                      </a:lnTo>
                      <a:lnTo>
                        <a:pt x="282" y="1193"/>
                      </a:lnTo>
                      <a:lnTo>
                        <a:pt x="281" y="1191"/>
                      </a:lnTo>
                      <a:lnTo>
                        <a:pt x="282" y="1199"/>
                      </a:lnTo>
                      <a:lnTo>
                        <a:pt x="282" y="1208"/>
                      </a:lnTo>
                      <a:lnTo>
                        <a:pt x="282" y="1210"/>
                      </a:lnTo>
                      <a:lnTo>
                        <a:pt x="281" y="1278"/>
                      </a:lnTo>
                      <a:lnTo>
                        <a:pt x="286" y="1334"/>
                      </a:lnTo>
                      <a:lnTo>
                        <a:pt x="287" y="1346"/>
                      </a:lnTo>
                      <a:lnTo>
                        <a:pt x="287" y="1357"/>
                      </a:lnTo>
                      <a:lnTo>
                        <a:pt x="286" y="1366"/>
                      </a:lnTo>
                      <a:lnTo>
                        <a:pt x="284" y="1377"/>
                      </a:lnTo>
                      <a:lnTo>
                        <a:pt x="282" y="1389"/>
                      </a:lnTo>
                      <a:lnTo>
                        <a:pt x="279" y="1400"/>
                      </a:lnTo>
                      <a:lnTo>
                        <a:pt x="279" y="1411"/>
                      </a:lnTo>
                      <a:lnTo>
                        <a:pt x="281" y="1421"/>
                      </a:lnTo>
                      <a:lnTo>
                        <a:pt x="282" y="1447"/>
                      </a:lnTo>
                      <a:lnTo>
                        <a:pt x="282" y="1471"/>
                      </a:lnTo>
                      <a:lnTo>
                        <a:pt x="281" y="1483"/>
                      </a:lnTo>
                      <a:lnTo>
                        <a:pt x="282" y="1496"/>
                      </a:lnTo>
                      <a:lnTo>
                        <a:pt x="284" y="1575"/>
                      </a:lnTo>
                      <a:lnTo>
                        <a:pt x="287" y="1582"/>
                      </a:lnTo>
                      <a:lnTo>
                        <a:pt x="287" y="1592"/>
                      </a:lnTo>
                      <a:lnTo>
                        <a:pt x="287" y="1599"/>
                      </a:lnTo>
                      <a:lnTo>
                        <a:pt x="286" y="1607"/>
                      </a:lnTo>
                      <a:lnTo>
                        <a:pt x="284" y="1614"/>
                      </a:lnTo>
                      <a:lnTo>
                        <a:pt x="282" y="1624"/>
                      </a:lnTo>
                      <a:lnTo>
                        <a:pt x="281" y="1631"/>
                      </a:lnTo>
                      <a:lnTo>
                        <a:pt x="281" y="1639"/>
                      </a:lnTo>
                      <a:lnTo>
                        <a:pt x="284" y="1701"/>
                      </a:lnTo>
                      <a:lnTo>
                        <a:pt x="294" y="1680"/>
                      </a:lnTo>
                      <a:lnTo>
                        <a:pt x="305" y="1661"/>
                      </a:lnTo>
                      <a:lnTo>
                        <a:pt x="313" y="1641"/>
                      </a:lnTo>
                      <a:lnTo>
                        <a:pt x="322" y="1620"/>
                      </a:lnTo>
                      <a:lnTo>
                        <a:pt x="329" y="1601"/>
                      </a:lnTo>
                      <a:lnTo>
                        <a:pt x="336" y="1580"/>
                      </a:lnTo>
                      <a:lnTo>
                        <a:pt x="343" y="1560"/>
                      </a:lnTo>
                      <a:lnTo>
                        <a:pt x="348" y="1541"/>
                      </a:lnTo>
                      <a:lnTo>
                        <a:pt x="353" y="1539"/>
                      </a:lnTo>
                      <a:lnTo>
                        <a:pt x="348" y="1607"/>
                      </a:lnTo>
                      <a:lnTo>
                        <a:pt x="337" y="1678"/>
                      </a:lnTo>
                      <a:lnTo>
                        <a:pt x="329" y="1695"/>
                      </a:lnTo>
                      <a:lnTo>
                        <a:pt x="320" y="1712"/>
                      </a:lnTo>
                      <a:lnTo>
                        <a:pt x="312" y="1731"/>
                      </a:lnTo>
                      <a:lnTo>
                        <a:pt x="305" y="1748"/>
                      </a:lnTo>
                      <a:lnTo>
                        <a:pt x="299" y="1765"/>
                      </a:lnTo>
                      <a:lnTo>
                        <a:pt x="294" y="1782"/>
                      </a:lnTo>
                      <a:lnTo>
                        <a:pt x="289" y="1798"/>
                      </a:lnTo>
                      <a:lnTo>
                        <a:pt x="287" y="1815"/>
                      </a:lnTo>
                      <a:lnTo>
                        <a:pt x="286" y="1866"/>
                      </a:lnTo>
                      <a:lnTo>
                        <a:pt x="291" y="1934"/>
                      </a:lnTo>
                      <a:lnTo>
                        <a:pt x="251" y="1934"/>
                      </a:lnTo>
                      <a:lnTo>
                        <a:pt x="253" y="1904"/>
                      </a:lnTo>
                      <a:lnTo>
                        <a:pt x="256" y="1889"/>
                      </a:lnTo>
                      <a:lnTo>
                        <a:pt x="256" y="1872"/>
                      </a:lnTo>
                      <a:lnTo>
                        <a:pt x="256" y="1857"/>
                      </a:lnTo>
                      <a:lnTo>
                        <a:pt x="255" y="1840"/>
                      </a:lnTo>
                      <a:lnTo>
                        <a:pt x="253" y="1825"/>
                      </a:lnTo>
                      <a:lnTo>
                        <a:pt x="251" y="1808"/>
                      </a:lnTo>
                      <a:lnTo>
                        <a:pt x="253" y="1793"/>
                      </a:lnTo>
                      <a:lnTo>
                        <a:pt x="255" y="1776"/>
                      </a:lnTo>
                      <a:lnTo>
                        <a:pt x="253" y="1768"/>
                      </a:lnTo>
                      <a:lnTo>
                        <a:pt x="253" y="1763"/>
                      </a:lnTo>
                      <a:lnTo>
                        <a:pt x="255" y="1757"/>
                      </a:lnTo>
                      <a:lnTo>
                        <a:pt x="255" y="1750"/>
                      </a:lnTo>
                      <a:lnTo>
                        <a:pt x="256" y="1744"/>
                      </a:lnTo>
                      <a:lnTo>
                        <a:pt x="258" y="1738"/>
                      </a:lnTo>
                      <a:lnTo>
                        <a:pt x="262" y="1731"/>
                      </a:lnTo>
                      <a:lnTo>
                        <a:pt x="265" y="1725"/>
                      </a:lnTo>
                      <a:lnTo>
                        <a:pt x="262" y="1686"/>
                      </a:lnTo>
                      <a:lnTo>
                        <a:pt x="262" y="1678"/>
                      </a:lnTo>
                      <a:lnTo>
                        <a:pt x="256" y="1627"/>
                      </a:lnTo>
                      <a:lnTo>
                        <a:pt x="251" y="1618"/>
                      </a:lnTo>
                      <a:lnTo>
                        <a:pt x="243" y="1601"/>
                      </a:lnTo>
                      <a:lnTo>
                        <a:pt x="243" y="1575"/>
                      </a:lnTo>
                      <a:lnTo>
                        <a:pt x="236" y="1567"/>
                      </a:lnTo>
                      <a:lnTo>
                        <a:pt x="231" y="1562"/>
                      </a:lnTo>
                      <a:lnTo>
                        <a:pt x="224" y="1558"/>
                      </a:lnTo>
                      <a:lnTo>
                        <a:pt x="219" y="1552"/>
                      </a:lnTo>
                      <a:lnTo>
                        <a:pt x="212" y="1549"/>
                      </a:lnTo>
                      <a:lnTo>
                        <a:pt x="205" y="1543"/>
                      </a:lnTo>
                      <a:lnTo>
                        <a:pt x="200" y="1539"/>
                      </a:lnTo>
                      <a:lnTo>
                        <a:pt x="193" y="1533"/>
                      </a:lnTo>
                      <a:lnTo>
                        <a:pt x="186" y="1530"/>
                      </a:lnTo>
                      <a:lnTo>
                        <a:pt x="179" y="1526"/>
                      </a:lnTo>
                      <a:lnTo>
                        <a:pt x="172" y="1520"/>
                      </a:lnTo>
                      <a:lnTo>
                        <a:pt x="165" y="1517"/>
                      </a:lnTo>
                      <a:lnTo>
                        <a:pt x="158" y="1511"/>
                      </a:lnTo>
                      <a:lnTo>
                        <a:pt x="151" y="1505"/>
                      </a:lnTo>
                      <a:lnTo>
                        <a:pt x="145" y="1498"/>
                      </a:lnTo>
                      <a:lnTo>
                        <a:pt x="139" y="1490"/>
                      </a:lnTo>
                      <a:lnTo>
                        <a:pt x="134" y="1483"/>
                      </a:lnTo>
                      <a:lnTo>
                        <a:pt x="117" y="1455"/>
                      </a:lnTo>
                      <a:lnTo>
                        <a:pt x="114" y="1449"/>
                      </a:lnTo>
                      <a:lnTo>
                        <a:pt x="110" y="1441"/>
                      </a:lnTo>
                      <a:lnTo>
                        <a:pt x="108" y="1434"/>
                      </a:lnTo>
                      <a:lnTo>
                        <a:pt x="105" y="1428"/>
                      </a:lnTo>
                      <a:lnTo>
                        <a:pt x="101" y="1421"/>
                      </a:lnTo>
                      <a:lnTo>
                        <a:pt x="100" y="1413"/>
                      </a:lnTo>
                      <a:lnTo>
                        <a:pt x="98" y="1408"/>
                      </a:lnTo>
                      <a:lnTo>
                        <a:pt x="96" y="1400"/>
                      </a:lnTo>
                      <a:lnTo>
                        <a:pt x="91" y="1376"/>
                      </a:lnTo>
                      <a:lnTo>
                        <a:pt x="86" y="1353"/>
                      </a:lnTo>
                      <a:lnTo>
                        <a:pt x="81" y="1329"/>
                      </a:lnTo>
                      <a:lnTo>
                        <a:pt x="76" y="1306"/>
                      </a:lnTo>
                      <a:lnTo>
                        <a:pt x="72" y="1284"/>
                      </a:lnTo>
                      <a:lnTo>
                        <a:pt x="67" y="1259"/>
                      </a:lnTo>
                      <a:lnTo>
                        <a:pt x="64" y="1237"/>
                      </a:lnTo>
                      <a:lnTo>
                        <a:pt x="58" y="1214"/>
                      </a:lnTo>
                      <a:lnTo>
                        <a:pt x="52" y="1184"/>
                      </a:lnTo>
                      <a:lnTo>
                        <a:pt x="33" y="1105"/>
                      </a:lnTo>
                      <a:lnTo>
                        <a:pt x="29" y="1096"/>
                      </a:lnTo>
                      <a:lnTo>
                        <a:pt x="26" y="1082"/>
                      </a:lnTo>
                      <a:lnTo>
                        <a:pt x="10" y="1032"/>
                      </a:lnTo>
                      <a:lnTo>
                        <a:pt x="5" y="1018"/>
                      </a:lnTo>
                      <a:lnTo>
                        <a:pt x="0" y="1007"/>
                      </a:lnTo>
                      <a:lnTo>
                        <a:pt x="2" y="1003"/>
                      </a:lnTo>
                      <a:lnTo>
                        <a:pt x="17" y="1020"/>
                      </a:lnTo>
                      <a:lnTo>
                        <a:pt x="26" y="1035"/>
                      </a:lnTo>
                      <a:lnTo>
                        <a:pt x="29" y="1043"/>
                      </a:lnTo>
                      <a:lnTo>
                        <a:pt x="34" y="1050"/>
                      </a:lnTo>
                      <a:lnTo>
                        <a:pt x="38" y="1058"/>
                      </a:lnTo>
                      <a:lnTo>
                        <a:pt x="41" y="1065"/>
                      </a:lnTo>
                      <a:lnTo>
                        <a:pt x="45" y="1075"/>
                      </a:lnTo>
                      <a:lnTo>
                        <a:pt x="48" y="1082"/>
                      </a:lnTo>
                      <a:lnTo>
                        <a:pt x="50" y="1090"/>
                      </a:lnTo>
                      <a:lnTo>
                        <a:pt x="53" y="1097"/>
                      </a:lnTo>
                      <a:lnTo>
                        <a:pt x="57" y="1105"/>
                      </a:lnTo>
                      <a:lnTo>
                        <a:pt x="62" y="1118"/>
                      </a:lnTo>
                      <a:lnTo>
                        <a:pt x="65" y="1129"/>
                      </a:lnTo>
                      <a:lnTo>
                        <a:pt x="69" y="1141"/>
                      </a:lnTo>
                      <a:lnTo>
                        <a:pt x="72" y="1152"/>
                      </a:lnTo>
                      <a:lnTo>
                        <a:pt x="74" y="1165"/>
                      </a:lnTo>
                      <a:lnTo>
                        <a:pt x="77" y="1176"/>
                      </a:lnTo>
                      <a:lnTo>
                        <a:pt x="79" y="1188"/>
                      </a:lnTo>
                      <a:lnTo>
                        <a:pt x="79" y="1199"/>
                      </a:lnTo>
                      <a:lnTo>
                        <a:pt x="108" y="1336"/>
                      </a:lnTo>
                      <a:lnTo>
                        <a:pt x="114" y="1353"/>
                      </a:lnTo>
                      <a:lnTo>
                        <a:pt x="119" y="1370"/>
                      </a:lnTo>
                      <a:lnTo>
                        <a:pt x="120" y="1376"/>
                      </a:lnTo>
                      <a:lnTo>
                        <a:pt x="150" y="1436"/>
                      </a:lnTo>
                      <a:lnTo>
                        <a:pt x="151" y="1440"/>
                      </a:lnTo>
                      <a:lnTo>
                        <a:pt x="155" y="1445"/>
                      </a:lnTo>
                      <a:lnTo>
                        <a:pt x="158" y="1451"/>
                      </a:lnTo>
                      <a:lnTo>
                        <a:pt x="163" y="1456"/>
                      </a:lnTo>
                      <a:lnTo>
                        <a:pt x="169" y="1462"/>
                      </a:lnTo>
                      <a:lnTo>
                        <a:pt x="172" y="1466"/>
                      </a:lnTo>
                      <a:lnTo>
                        <a:pt x="179" y="1471"/>
                      </a:lnTo>
                      <a:lnTo>
                        <a:pt x="184" y="1475"/>
                      </a:lnTo>
                      <a:lnTo>
                        <a:pt x="189" y="1479"/>
                      </a:lnTo>
                      <a:lnTo>
                        <a:pt x="200" y="1490"/>
                      </a:lnTo>
                      <a:lnTo>
                        <a:pt x="206" y="1496"/>
                      </a:lnTo>
                      <a:lnTo>
                        <a:pt x="212" y="1502"/>
                      </a:lnTo>
                      <a:lnTo>
                        <a:pt x="219" y="1509"/>
                      </a:lnTo>
                      <a:lnTo>
                        <a:pt x="225" y="1515"/>
                      </a:lnTo>
                      <a:lnTo>
                        <a:pt x="234" y="1520"/>
                      </a:lnTo>
                      <a:lnTo>
                        <a:pt x="241" y="1526"/>
                      </a:lnTo>
                      <a:lnTo>
                        <a:pt x="248" y="1532"/>
                      </a:lnTo>
                      <a:lnTo>
                        <a:pt x="255" y="1535"/>
                      </a:lnTo>
                      <a:lnTo>
                        <a:pt x="260" y="1539"/>
                      </a:lnTo>
                      <a:lnTo>
                        <a:pt x="260" y="1515"/>
                      </a:lnTo>
                      <a:lnTo>
                        <a:pt x="260" y="1496"/>
                      </a:lnTo>
                      <a:lnTo>
                        <a:pt x="260" y="1481"/>
                      </a:lnTo>
                      <a:lnTo>
                        <a:pt x="260" y="1477"/>
                      </a:lnTo>
                      <a:lnTo>
                        <a:pt x="258" y="1453"/>
                      </a:lnTo>
                      <a:lnTo>
                        <a:pt x="255" y="1393"/>
                      </a:lnTo>
                      <a:lnTo>
                        <a:pt x="251" y="1387"/>
                      </a:lnTo>
                      <a:lnTo>
                        <a:pt x="248" y="1376"/>
                      </a:lnTo>
                      <a:lnTo>
                        <a:pt x="258" y="1323"/>
                      </a:lnTo>
                      <a:lnTo>
                        <a:pt x="258" y="1131"/>
                      </a:lnTo>
                      <a:lnTo>
                        <a:pt x="263" y="1114"/>
                      </a:lnTo>
                      <a:lnTo>
                        <a:pt x="262" y="1064"/>
                      </a:lnTo>
                      <a:lnTo>
                        <a:pt x="260" y="1060"/>
                      </a:lnTo>
                      <a:lnTo>
                        <a:pt x="258" y="988"/>
                      </a:lnTo>
                      <a:lnTo>
                        <a:pt x="260" y="975"/>
                      </a:lnTo>
                      <a:lnTo>
                        <a:pt x="265" y="977"/>
                      </a:lnTo>
                      <a:lnTo>
                        <a:pt x="265" y="964"/>
                      </a:lnTo>
                      <a:lnTo>
                        <a:pt x="263" y="951"/>
                      </a:lnTo>
                      <a:lnTo>
                        <a:pt x="263" y="938"/>
                      </a:lnTo>
                      <a:lnTo>
                        <a:pt x="262" y="925"/>
                      </a:lnTo>
                      <a:lnTo>
                        <a:pt x="262" y="911"/>
                      </a:lnTo>
                      <a:lnTo>
                        <a:pt x="263" y="898"/>
                      </a:lnTo>
                      <a:lnTo>
                        <a:pt x="265" y="885"/>
                      </a:lnTo>
                      <a:lnTo>
                        <a:pt x="268" y="872"/>
                      </a:lnTo>
                      <a:lnTo>
                        <a:pt x="267" y="866"/>
                      </a:lnTo>
                      <a:lnTo>
                        <a:pt x="265" y="859"/>
                      </a:lnTo>
                      <a:lnTo>
                        <a:pt x="265" y="851"/>
                      </a:lnTo>
                      <a:lnTo>
                        <a:pt x="263" y="846"/>
                      </a:lnTo>
                      <a:lnTo>
                        <a:pt x="262" y="838"/>
                      </a:lnTo>
                      <a:lnTo>
                        <a:pt x="262" y="832"/>
                      </a:lnTo>
                      <a:lnTo>
                        <a:pt x="262" y="825"/>
                      </a:lnTo>
                      <a:lnTo>
                        <a:pt x="262" y="819"/>
                      </a:lnTo>
                      <a:lnTo>
                        <a:pt x="258" y="784"/>
                      </a:lnTo>
                      <a:lnTo>
                        <a:pt x="258" y="780"/>
                      </a:lnTo>
                      <a:lnTo>
                        <a:pt x="258" y="767"/>
                      </a:lnTo>
                      <a:lnTo>
                        <a:pt x="258" y="673"/>
                      </a:lnTo>
                      <a:lnTo>
                        <a:pt x="253" y="609"/>
                      </a:lnTo>
                      <a:lnTo>
                        <a:pt x="250" y="562"/>
                      </a:lnTo>
                      <a:lnTo>
                        <a:pt x="248" y="560"/>
                      </a:lnTo>
                      <a:lnTo>
                        <a:pt x="246" y="554"/>
                      </a:lnTo>
                      <a:lnTo>
                        <a:pt x="229" y="537"/>
                      </a:lnTo>
                      <a:lnTo>
                        <a:pt x="227" y="532"/>
                      </a:lnTo>
                      <a:lnTo>
                        <a:pt x="219" y="455"/>
                      </a:lnTo>
                      <a:lnTo>
                        <a:pt x="203" y="410"/>
                      </a:lnTo>
                      <a:lnTo>
                        <a:pt x="203" y="404"/>
                      </a:lnTo>
                      <a:lnTo>
                        <a:pt x="182" y="348"/>
                      </a:lnTo>
                      <a:lnTo>
                        <a:pt x="181" y="344"/>
                      </a:lnTo>
                      <a:lnTo>
                        <a:pt x="155" y="270"/>
                      </a:lnTo>
                      <a:lnTo>
                        <a:pt x="146" y="250"/>
                      </a:lnTo>
                      <a:lnTo>
                        <a:pt x="145" y="244"/>
                      </a:lnTo>
                      <a:lnTo>
                        <a:pt x="136" y="231"/>
                      </a:lnTo>
                      <a:lnTo>
                        <a:pt x="134" y="227"/>
                      </a:lnTo>
                      <a:lnTo>
                        <a:pt x="131" y="225"/>
                      </a:lnTo>
                      <a:lnTo>
                        <a:pt x="129" y="222"/>
                      </a:lnTo>
                      <a:lnTo>
                        <a:pt x="126" y="218"/>
                      </a:lnTo>
                      <a:lnTo>
                        <a:pt x="124" y="214"/>
                      </a:lnTo>
                      <a:lnTo>
                        <a:pt x="120" y="212"/>
                      </a:lnTo>
                      <a:lnTo>
                        <a:pt x="117" y="210"/>
                      </a:lnTo>
                      <a:lnTo>
                        <a:pt x="114" y="208"/>
                      </a:lnTo>
                      <a:lnTo>
                        <a:pt x="103" y="208"/>
                      </a:lnTo>
                      <a:lnTo>
                        <a:pt x="98" y="212"/>
                      </a:lnTo>
                      <a:lnTo>
                        <a:pt x="88" y="222"/>
                      </a:lnTo>
                      <a:lnTo>
                        <a:pt x="77" y="233"/>
                      </a:lnTo>
                      <a:lnTo>
                        <a:pt x="67" y="244"/>
                      </a:lnTo>
                      <a:lnTo>
                        <a:pt x="60" y="255"/>
                      </a:lnTo>
                      <a:lnTo>
                        <a:pt x="46" y="280"/>
                      </a:lnTo>
                      <a:lnTo>
                        <a:pt x="38" y="306"/>
                      </a:lnTo>
                      <a:lnTo>
                        <a:pt x="29" y="331"/>
                      </a:lnTo>
                      <a:lnTo>
                        <a:pt x="22" y="357"/>
                      </a:lnTo>
                      <a:lnTo>
                        <a:pt x="17" y="383"/>
                      </a:lnTo>
                      <a:lnTo>
                        <a:pt x="10" y="408"/>
                      </a:lnTo>
                      <a:lnTo>
                        <a:pt x="5" y="410"/>
                      </a:lnTo>
                      <a:lnTo>
                        <a:pt x="10" y="381"/>
                      </a:lnTo>
                      <a:lnTo>
                        <a:pt x="12" y="351"/>
                      </a:lnTo>
                      <a:lnTo>
                        <a:pt x="15" y="323"/>
                      </a:lnTo>
                      <a:lnTo>
                        <a:pt x="17" y="293"/>
                      </a:lnTo>
                      <a:lnTo>
                        <a:pt x="21" y="278"/>
                      </a:lnTo>
                      <a:lnTo>
                        <a:pt x="24" y="263"/>
                      </a:lnTo>
                      <a:lnTo>
                        <a:pt x="27" y="250"/>
                      </a:lnTo>
                      <a:lnTo>
                        <a:pt x="33" y="235"/>
                      </a:lnTo>
                      <a:lnTo>
                        <a:pt x="39" y="222"/>
                      </a:lnTo>
                      <a:lnTo>
                        <a:pt x="48" y="208"/>
                      </a:lnTo>
                      <a:lnTo>
                        <a:pt x="58" y="195"/>
                      </a:lnTo>
                      <a:lnTo>
                        <a:pt x="70" y="182"/>
                      </a:lnTo>
                      <a:lnTo>
                        <a:pt x="84" y="178"/>
                      </a:lnTo>
                      <a:lnTo>
                        <a:pt x="100" y="173"/>
                      </a:lnTo>
                      <a:lnTo>
                        <a:pt x="124" y="178"/>
                      </a:lnTo>
                      <a:lnTo>
                        <a:pt x="138" y="180"/>
                      </a:lnTo>
                      <a:lnTo>
                        <a:pt x="157" y="195"/>
                      </a:lnTo>
                      <a:lnTo>
                        <a:pt x="158" y="199"/>
                      </a:lnTo>
                      <a:lnTo>
                        <a:pt x="163" y="205"/>
                      </a:lnTo>
                      <a:lnTo>
                        <a:pt x="169" y="210"/>
                      </a:lnTo>
                      <a:lnTo>
                        <a:pt x="174" y="218"/>
                      </a:lnTo>
                      <a:lnTo>
                        <a:pt x="177" y="223"/>
                      </a:lnTo>
                      <a:lnTo>
                        <a:pt x="182" y="229"/>
                      </a:lnTo>
                      <a:lnTo>
                        <a:pt x="186" y="237"/>
                      </a:lnTo>
                      <a:lnTo>
                        <a:pt x="188" y="242"/>
                      </a:lnTo>
                      <a:lnTo>
                        <a:pt x="191" y="250"/>
                      </a:lnTo>
                      <a:lnTo>
                        <a:pt x="194" y="261"/>
                      </a:lnTo>
                      <a:lnTo>
                        <a:pt x="206" y="293"/>
                      </a:lnTo>
                      <a:lnTo>
                        <a:pt x="208" y="306"/>
                      </a:lnTo>
                      <a:lnTo>
                        <a:pt x="217" y="327"/>
                      </a:lnTo>
                      <a:lnTo>
                        <a:pt x="222" y="349"/>
                      </a:lnTo>
                      <a:lnTo>
                        <a:pt x="248" y="449"/>
                      </a:lnTo>
                      <a:lnTo>
                        <a:pt x="265" y="364"/>
                      </a:lnTo>
                      <a:lnTo>
                        <a:pt x="262" y="361"/>
                      </a:lnTo>
                      <a:lnTo>
                        <a:pt x="260" y="366"/>
                      </a:lnTo>
                      <a:lnTo>
                        <a:pt x="237" y="361"/>
                      </a:lnTo>
                      <a:lnTo>
                        <a:pt x="236" y="357"/>
                      </a:lnTo>
                      <a:lnTo>
                        <a:pt x="236" y="349"/>
                      </a:lnTo>
                      <a:lnTo>
                        <a:pt x="239" y="340"/>
                      </a:lnTo>
                      <a:lnTo>
                        <a:pt x="231" y="334"/>
                      </a:lnTo>
                      <a:lnTo>
                        <a:pt x="232" y="317"/>
                      </a:lnTo>
                      <a:lnTo>
                        <a:pt x="232" y="299"/>
                      </a:lnTo>
                      <a:lnTo>
                        <a:pt x="225" y="293"/>
                      </a:lnTo>
                      <a:lnTo>
                        <a:pt x="225" y="284"/>
                      </a:lnTo>
                      <a:lnTo>
                        <a:pt x="231" y="274"/>
                      </a:lnTo>
                      <a:lnTo>
                        <a:pt x="236" y="272"/>
                      </a:lnTo>
                      <a:lnTo>
                        <a:pt x="236" y="265"/>
                      </a:lnTo>
                      <a:lnTo>
                        <a:pt x="241" y="254"/>
                      </a:lnTo>
                      <a:lnTo>
                        <a:pt x="251" y="254"/>
                      </a:lnTo>
                      <a:lnTo>
                        <a:pt x="255" y="263"/>
                      </a:lnTo>
                      <a:lnTo>
                        <a:pt x="255" y="270"/>
                      </a:lnTo>
                      <a:lnTo>
                        <a:pt x="250" y="282"/>
                      </a:lnTo>
                      <a:lnTo>
                        <a:pt x="251" y="284"/>
                      </a:lnTo>
                      <a:lnTo>
                        <a:pt x="255" y="280"/>
                      </a:lnTo>
                      <a:lnTo>
                        <a:pt x="258" y="278"/>
                      </a:lnTo>
                      <a:lnTo>
                        <a:pt x="268" y="284"/>
                      </a:lnTo>
                      <a:lnTo>
                        <a:pt x="267" y="302"/>
                      </a:lnTo>
                      <a:lnTo>
                        <a:pt x="268" y="304"/>
                      </a:lnTo>
                      <a:lnTo>
                        <a:pt x="267" y="321"/>
                      </a:lnTo>
                      <a:lnTo>
                        <a:pt x="272" y="329"/>
                      </a:lnTo>
                      <a:lnTo>
                        <a:pt x="274" y="334"/>
                      </a:lnTo>
                      <a:lnTo>
                        <a:pt x="275" y="327"/>
                      </a:lnTo>
                      <a:lnTo>
                        <a:pt x="277" y="319"/>
                      </a:lnTo>
                      <a:lnTo>
                        <a:pt x="277" y="312"/>
                      </a:lnTo>
                      <a:lnTo>
                        <a:pt x="277" y="306"/>
                      </a:lnTo>
                      <a:lnTo>
                        <a:pt x="277" y="299"/>
                      </a:lnTo>
                      <a:lnTo>
                        <a:pt x="277" y="291"/>
                      </a:lnTo>
                      <a:lnTo>
                        <a:pt x="275" y="284"/>
                      </a:lnTo>
                      <a:lnTo>
                        <a:pt x="274" y="276"/>
                      </a:lnTo>
                      <a:lnTo>
                        <a:pt x="270" y="269"/>
                      </a:lnTo>
                      <a:lnTo>
                        <a:pt x="239" y="237"/>
                      </a:lnTo>
                      <a:lnTo>
                        <a:pt x="236" y="225"/>
                      </a:lnTo>
                      <a:lnTo>
                        <a:pt x="229" y="229"/>
                      </a:lnTo>
                      <a:lnTo>
                        <a:pt x="217" y="222"/>
                      </a:lnTo>
                      <a:lnTo>
                        <a:pt x="215" y="216"/>
                      </a:lnTo>
                      <a:lnTo>
                        <a:pt x="217" y="207"/>
                      </a:lnTo>
                      <a:lnTo>
                        <a:pt x="212" y="203"/>
                      </a:lnTo>
                      <a:lnTo>
                        <a:pt x="212" y="199"/>
                      </a:lnTo>
                      <a:lnTo>
                        <a:pt x="210" y="197"/>
                      </a:lnTo>
                      <a:lnTo>
                        <a:pt x="212" y="188"/>
                      </a:lnTo>
                      <a:lnTo>
                        <a:pt x="217" y="178"/>
                      </a:lnTo>
                      <a:lnTo>
                        <a:pt x="227" y="182"/>
                      </a:lnTo>
                      <a:lnTo>
                        <a:pt x="229" y="178"/>
                      </a:lnTo>
                      <a:lnTo>
                        <a:pt x="227" y="176"/>
                      </a:lnTo>
                      <a:lnTo>
                        <a:pt x="220" y="173"/>
                      </a:lnTo>
                      <a:lnTo>
                        <a:pt x="219" y="167"/>
                      </a:lnTo>
                      <a:lnTo>
                        <a:pt x="217" y="154"/>
                      </a:lnTo>
                      <a:lnTo>
                        <a:pt x="224" y="145"/>
                      </a:lnTo>
                      <a:lnTo>
                        <a:pt x="227" y="145"/>
                      </a:lnTo>
                      <a:lnTo>
                        <a:pt x="236" y="146"/>
                      </a:lnTo>
                      <a:lnTo>
                        <a:pt x="237" y="152"/>
                      </a:lnTo>
                      <a:lnTo>
                        <a:pt x="239" y="163"/>
                      </a:lnTo>
                      <a:lnTo>
                        <a:pt x="246" y="163"/>
                      </a:lnTo>
                      <a:lnTo>
                        <a:pt x="251" y="167"/>
                      </a:lnTo>
                      <a:lnTo>
                        <a:pt x="253" y="171"/>
                      </a:lnTo>
                      <a:lnTo>
                        <a:pt x="251" y="182"/>
                      </a:lnTo>
                      <a:lnTo>
                        <a:pt x="253" y="186"/>
                      </a:lnTo>
                      <a:lnTo>
                        <a:pt x="255" y="195"/>
                      </a:lnTo>
                      <a:lnTo>
                        <a:pt x="248" y="207"/>
                      </a:lnTo>
                      <a:lnTo>
                        <a:pt x="255" y="208"/>
                      </a:lnTo>
                      <a:lnTo>
                        <a:pt x="256" y="199"/>
                      </a:lnTo>
                      <a:lnTo>
                        <a:pt x="267" y="152"/>
                      </a:lnTo>
                      <a:lnTo>
                        <a:pt x="258" y="152"/>
                      </a:lnTo>
                      <a:lnTo>
                        <a:pt x="246" y="146"/>
                      </a:lnTo>
                      <a:lnTo>
                        <a:pt x="246" y="145"/>
                      </a:lnTo>
                      <a:lnTo>
                        <a:pt x="248" y="131"/>
                      </a:lnTo>
                      <a:lnTo>
                        <a:pt x="246" y="126"/>
                      </a:lnTo>
                      <a:lnTo>
                        <a:pt x="243" y="120"/>
                      </a:lnTo>
                      <a:lnTo>
                        <a:pt x="244" y="114"/>
                      </a:lnTo>
                      <a:lnTo>
                        <a:pt x="248" y="109"/>
                      </a:lnTo>
                      <a:lnTo>
                        <a:pt x="250" y="107"/>
                      </a:lnTo>
                      <a:lnTo>
                        <a:pt x="256" y="103"/>
                      </a:lnTo>
                      <a:lnTo>
                        <a:pt x="250" y="96"/>
                      </a:lnTo>
                      <a:lnTo>
                        <a:pt x="248" y="84"/>
                      </a:lnTo>
                      <a:lnTo>
                        <a:pt x="241" y="79"/>
                      </a:lnTo>
                      <a:lnTo>
                        <a:pt x="239" y="77"/>
                      </a:lnTo>
                      <a:lnTo>
                        <a:pt x="243" y="67"/>
                      </a:lnTo>
                      <a:lnTo>
                        <a:pt x="234" y="60"/>
                      </a:lnTo>
                      <a:lnTo>
                        <a:pt x="234" y="52"/>
                      </a:lnTo>
                      <a:lnTo>
                        <a:pt x="237" y="45"/>
                      </a:lnTo>
                      <a:lnTo>
                        <a:pt x="244" y="45"/>
                      </a:lnTo>
                      <a:lnTo>
                        <a:pt x="243" y="30"/>
                      </a:lnTo>
                      <a:lnTo>
                        <a:pt x="248" y="20"/>
                      </a:lnTo>
                      <a:lnTo>
                        <a:pt x="255" y="28"/>
                      </a:lnTo>
                      <a:lnTo>
                        <a:pt x="258" y="36"/>
                      </a:lnTo>
                      <a:lnTo>
                        <a:pt x="256" y="45"/>
                      </a:lnTo>
                      <a:lnTo>
                        <a:pt x="260" y="41"/>
                      </a:lnTo>
                      <a:lnTo>
                        <a:pt x="268" y="43"/>
                      </a:lnTo>
                      <a:lnTo>
                        <a:pt x="272" y="28"/>
                      </a:lnTo>
                      <a:lnTo>
                        <a:pt x="267" y="24"/>
                      </a:lnTo>
                      <a:lnTo>
                        <a:pt x="265" y="19"/>
                      </a:lnTo>
                      <a:lnTo>
                        <a:pt x="265" y="13"/>
                      </a:lnTo>
                      <a:lnTo>
                        <a:pt x="270" y="4"/>
                      </a:lnTo>
                      <a:lnTo>
                        <a:pt x="275" y="7"/>
                      </a:lnTo>
                      <a:lnTo>
                        <a:pt x="282" y="0"/>
                      </a:lnTo>
                      <a:lnTo>
                        <a:pt x="291" y="2"/>
                      </a:lnTo>
                      <a:lnTo>
                        <a:pt x="293" y="5"/>
                      </a:lnTo>
                      <a:lnTo>
                        <a:pt x="291" y="13"/>
                      </a:lnTo>
                      <a:lnTo>
                        <a:pt x="296" y="17"/>
                      </a:lnTo>
                      <a:lnTo>
                        <a:pt x="296" y="24"/>
                      </a:lnTo>
                      <a:lnTo>
                        <a:pt x="291" y="32"/>
                      </a:lnTo>
                      <a:lnTo>
                        <a:pt x="289" y="34"/>
                      </a:lnTo>
                      <a:lnTo>
                        <a:pt x="279" y="32"/>
                      </a:lnTo>
                      <a:lnTo>
                        <a:pt x="277" y="36"/>
                      </a:lnTo>
                      <a:lnTo>
                        <a:pt x="277" y="39"/>
                      </a:lnTo>
                      <a:lnTo>
                        <a:pt x="275" y="43"/>
                      </a:lnTo>
                      <a:lnTo>
                        <a:pt x="275" y="47"/>
                      </a:lnTo>
                      <a:lnTo>
                        <a:pt x="275" y="51"/>
                      </a:lnTo>
                      <a:lnTo>
                        <a:pt x="275" y="56"/>
                      </a:lnTo>
                      <a:lnTo>
                        <a:pt x="277" y="60"/>
                      </a:lnTo>
                      <a:lnTo>
                        <a:pt x="277" y="64"/>
                      </a:lnTo>
                      <a:lnTo>
                        <a:pt x="277" y="52"/>
                      </a:lnTo>
                      <a:lnTo>
                        <a:pt x="281" y="47"/>
                      </a:lnTo>
                      <a:lnTo>
                        <a:pt x="284" y="47"/>
                      </a:lnTo>
                      <a:lnTo>
                        <a:pt x="293" y="49"/>
                      </a:lnTo>
                      <a:lnTo>
                        <a:pt x="296" y="41"/>
                      </a:lnTo>
                      <a:lnTo>
                        <a:pt x="299" y="39"/>
                      </a:lnTo>
                      <a:lnTo>
                        <a:pt x="308" y="41"/>
                      </a:lnTo>
                      <a:lnTo>
                        <a:pt x="310" y="45"/>
                      </a:lnTo>
                      <a:lnTo>
                        <a:pt x="310" y="47"/>
                      </a:lnTo>
                      <a:lnTo>
                        <a:pt x="306" y="58"/>
                      </a:lnTo>
                      <a:lnTo>
                        <a:pt x="306" y="62"/>
                      </a:lnTo>
                      <a:lnTo>
                        <a:pt x="306" y="66"/>
                      </a:lnTo>
                      <a:lnTo>
                        <a:pt x="301" y="75"/>
                      </a:lnTo>
                      <a:lnTo>
                        <a:pt x="294" y="75"/>
                      </a:lnTo>
                      <a:lnTo>
                        <a:pt x="287" y="71"/>
                      </a:lnTo>
                      <a:lnTo>
                        <a:pt x="286" y="69"/>
                      </a:lnTo>
                      <a:lnTo>
                        <a:pt x="284" y="69"/>
                      </a:lnTo>
                      <a:lnTo>
                        <a:pt x="281" y="73"/>
                      </a:lnTo>
                      <a:lnTo>
                        <a:pt x="281" y="107"/>
                      </a:lnTo>
                      <a:lnTo>
                        <a:pt x="282" y="109"/>
                      </a:lnTo>
                      <a:lnTo>
                        <a:pt x="287" y="105"/>
                      </a:lnTo>
                      <a:lnTo>
                        <a:pt x="284" y="101"/>
                      </a:lnTo>
                      <a:lnTo>
                        <a:pt x="284" y="92"/>
                      </a:lnTo>
                      <a:lnTo>
                        <a:pt x="289" y="86"/>
                      </a:lnTo>
                      <a:lnTo>
                        <a:pt x="291" y="84"/>
                      </a:lnTo>
                      <a:lnTo>
                        <a:pt x="294" y="84"/>
                      </a:lnTo>
                      <a:lnTo>
                        <a:pt x="299" y="88"/>
                      </a:lnTo>
                      <a:lnTo>
                        <a:pt x="306" y="81"/>
                      </a:lnTo>
                      <a:lnTo>
                        <a:pt x="313" y="81"/>
                      </a:lnTo>
                      <a:lnTo>
                        <a:pt x="318" y="86"/>
                      </a:lnTo>
                      <a:lnTo>
                        <a:pt x="320" y="88"/>
                      </a:lnTo>
                      <a:lnTo>
                        <a:pt x="313" y="101"/>
                      </a:lnTo>
                      <a:lnTo>
                        <a:pt x="315" y="116"/>
                      </a:lnTo>
                      <a:lnTo>
                        <a:pt x="315" y="126"/>
                      </a:lnTo>
                      <a:lnTo>
                        <a:pt x="310" y="133"/>
                      </a:lnTo>
                      <a:lnTo>
                        <a:pt x="310" y="145"/>
                      </a:lnTo>
                      <a:lnTo>
                        <a:pt x="317" y="150"/>
                      </a:lnTo>
                      <a:lnTo>
                        <a:pt x="318" y="158"/>
                      </a:lnTo>
                      <a:lnTo>
                        <a:pt x="322" y="148"/>
                      </a:lnTo>
                      <a:lnTo>
                        <a:pt x="325" y="133"/>
                      </a:lnTo>
                      <a:lnTo>
                        <a:pt x="334" y="126"/>
                      </a:lnTo>
                      <a:lnTo>
                        <a:pt x="343" y="131"/>
                      </a:lnTo>
                      <a:lnTo>
                        <a:pt x="344" y="143"/>
                      </a:lnTo>
                      <a:lnTo>
                        <a:pt x="337" y="154"/>
                      </a:lnTo>
                      <a:lnTo>
                        <a:pt x="329" y="156"/>
                      </a:lnTo>
                      <a:lnTo>
                        <a:pt x="325" y="161"/>
                      </a:lnTo>
                      <a:lnTo>
                        <a:pt x="322" y="173"/>
                      </a:lnTo>
                      <a:lnTo>
                        <a:pt x="330" y="165"/>
                      </a:lnTo>
                      <a:lnTo>
                        <a:pt x="344" y="165"/>
                      </a:lnTo>
                      <a:lnTo>
                        <a:pt x="349" y="173"/>
                      </a:lnTo>
                      <a:lnTo>
                        <a:pt x="348" y="178"/>
                      </a:lnTo>
                      <a:lnTo>
                        <a:pt x="343" y="186"/>
                      </a:lnTo>
                      <a:lnTo>
                        <a:pt x="341" y="188"/>
                      </a:lnTo>
                      <a:lnTo>
                        <a:pt x="337" y="199"/>
                      </a:lnTo>
                      <a:lnTo>
                        <a:pt x="329" y="203"/>
                      </a:lnTo>
                      <a:lnTo>
                        <a:pt x="325" y="205"/>
                      </a:lnTo>
                      <a:lnTo>
                        <a:pt x="325" y="210"/>
                      </a:lnTo>
                      <a:lnTo>
                        <a:pt x="327" y="216"/>
                      </a:lnTo>
                      <a:lnTo>
                        <a:pt x="324" y="222"/>
                      </a:lnTo>
                      <a:lnTo>
                        <a:pt x="313" y="223"/>
                      </a:lnTo>
                      <a:lnTo>
                        <a:pt x="312" y="240"/>
                      </a:lnTo>
                      <a:lnTo>
                        <a:pt x="308" y="242"/>
                      </a:lnTo>
                      <a:lnTo>
                        <a:pt x="306" y="242"/>
                      </a:lnTo>
                      <a:lnTo>
                        <a:pt x="298" y="240"/>
                      </a:lnTo>
                      <a:lnTo>
                        <a:pt x="291" y="237"/>
                      </a:lnTo>
                      <a:lnTo>
                        <a:pt x="289" y="233"/>
                      </a:lnTo>
                      <a:lnTo>
                        <a:pt x="286" y="235"/>
                      </a:lnTo>
                      <a:lnTo>
                        <a:pt x="284" y="238"/>
                      </a:lnTo>
                      <a:lnTo>
                        <a:pt x="282" y="242"/>
                      </a:lnTo>
                      <a:lnTo>
                        <a:pt x="281" y="246"/>
                      </a:lnTo>
                      <a:lnTo>
                        <a:pt x="279" y="248"/>
                      </a:lnTo>
                      <a:lnTo>
                        <a:pt x="277" y="252"/>
                      </a:lnTo>
                      <a:lnTo>
                        <a:pt x="275" y="255"/>
                      </a:lnTo>
                      <a:lnTo>
                        <a:pt x="275" y="259"/>
                      </a:lnTo>
                      <a:lnTo>
                        <a:pt x="275" y="263"/>
                      </a:lnTo>
                      <a:lnTo>
                        <a:pt x="282" y="293"/>
                      </a:lnTo>
                      <a:lnTo>
                        <a:pt x="286" y="304"/>
                      </a:lnTo>
                      <a:lnTo>
                        <a:pt x="294" y="293"/>
                      </a:lnTo>
                      <a:lnTo>
                        <a:pt x="287" y="287"/>
                      </a:lnTo>
                      <a:lnTo>
                        <a:pt x="287" y="285"/>
                      </a:lnTo>
                      <a:lnTo>
                        <a:pt x="287" y="276"/>
                      </a:lnTo>
                      <a:lnTo>
                        <a:pt x="294" y="267"/>
                      </a:lnTo>
                      <a:lnTo>
                        <a:pt x="299" y="254"/>
                      </a:lnTo>
                      <a:lnTo>
                        <a:pt x="310" y="250"/>
                      </a:lnTo>
                      <a:lnTo>
                        <a:pt x="315" y="237"/>
                      </a:lnTo>
                      <a:lnTo>
                        <a:pt x="317" y="237"/>
                      </a:lnTo>
                      <a:lnTo>
                        <a:pt x="325" y="238"/>
                      </a:lnTo>
                      <a:lnTo>
                        <a:pt x="327" y="225"/>
                      </a:lnTo>
                      <a:lnTo>
                        <a:pt x="336" y="220"/>
                      </a:lnTo>
                      <a:lnTo>
                        <a:pt x="344" y="220"/>
                      </a:lnTo>
                      <a:lnTo>
                        <a:pt x="353" y="214"/>
                      </a:lnTo>
                      <a:lnTo>
                        <a:pt x="361" y="218"/>
                      </a:lnTo>
                      <a:lnTo>
                        <a:pt x="361" y="220"/>
                      </a:lnTo>
                      <a:lnTo>
                        <a:pt x="355" y="238"/>
                      </a:lnTo>
                      <a:lnTo>
                        <a:pt x="351" y="238"/>
                      </a:lnTo>
                      <a:lnTo>
                        <a:pt x="351" y="242"/>
                      </a:lnTo>
                      <a:lnTo>
                        <a:pt x="348" y="259"/>
                      </a:lnTo>
                      <a:lnTo>
                        <a:pt x="346" y="259"/>
                      </a:lnTo>
                      <a:lnTo>
                        <a:pt x="343" y="267"/>
                      </a:lnTo>
                      <a:lnTo>
                        <a:pt x="337" y="274"/>
                      </a:lnTo>
                      <a:lnTo>
                        <a:pt x="330" y="276"/>
                      </a:lnTo>
                      <a:lnTo>
                        <a:pt x="329" y="293"/>
                      </a:lnTo>
                      <a:lnTo>
                        <a:pt x="315" y="297"/>
                      </a:lnTo>
                      <a:lnTo>
                        <a:pt x="313" y="312"/>
                      </a:lnTo>
                      <a:lnTo>
                        <a:pt x="312" y="314"/>
                      </a:lnTo>
                      <a:lnTo>
                        <a:pt x="291" y="310"/>
                      </a:lnTo>
                      <a:lnTo>
                        <a:pt x="286" y="317"/>
                      </a:lnTo>
                      <a:lnTo>
                        <a:pt x="277" y="393"/>
                      </a:lnTo>
                      <a:lnTo>
                        <a:pt x="275" y="394"/>
                      </a:lnTo>
                      <a:lnTo>
                        <a:pt x="260" y="468"/>
                      </a:lnTo>
                      <a:lnTo>
                        <a:pt x="258" y="494"/>
                      </a:lnTo>
                      <a:lnTo>
                        <a:pt x="260" y="498"/>
                      </a:lnTo>
                      <a:lnTo>
                        <a:pt x="262" y="502"/>
                      </a:lnTo>
                      <a:lnTo>
                        <a:pt x="263" y="507"/>
                      </a:lnTo>
                      <a:lnTo>
                        <a:pt x="265" y="511"/>
                      </a:lnTo>
                      <a:lnTo>
                        <a:pt x="265" y="517"/>
                      </a:lnTo>
                      <a:lnTo>
                        <a:pt x="265" y="520"/>
                      </a:lnTo>
                      <a:lnTo>
                        <a:pt x="265" y="524"/>
                      </a:lnTo>
                      <a:lnTo>
                        <a:pt x="265" y="530"/>
                      </a:lnTo>
                      <a:lnTo>
                        <a:pt x="268" y="534"/>
                      </a:lnTo>
                      <a:lnTo>
                        <a:pt x="270" y="539"/>
                      </a:lnTo>
                      <a:lnTo>
                        <a:pt x="272" y="543"/>
                      </a:lnTo>
                      <a:lnTo>
                        <a:pt x="274" y="547"/>
                      </a:lnTo>
                      <a:lnTo>
                        <a:pt x="275" y="550"/>
                      </a:lnTo>
                      <a:lnTo>
                        <a:pt x="275" y="554"/>
                      </a:lnTo>
                      <a:lnTo>
                        <a:pt x="277" y="558"/>
                      </a:lnTo>
                      <a:lnTo>
                        <a:pt x="277" y="562"/>
                      </a:lnTo>
                      <a:lnTo>
                        <a:pt x="282" y="613"/>
                      </a:lnTo>
                      <a:lnTo>
                        <a:pt x="282" y="626"/>
                      </a:lnTo>
                      <a:lnTo>
                        <a:pt x="282" y="735"/>
                      </a:lnTo>
                      <a:lnTo>
                        <a:pt x="282" y="761"/>
                      </a:lnTo>
                      <a:lnTo>
                        <a:pt x="281" y="804"/>
                      </a:lnTo>
                      <a:lnTo>
                        <a:pt x="289" y="891"/>
                      </a:lnTo>
                      <a:lnTo>
                        <a:pt x="293" y="894"/>
                      </a:lnTo>
                      <a:lnTo>
                        <a:pt x="296" y="902"/>
                      </a:lnTo>
                      <a:lnTo>
                        <a:pt x="298" y="909"/>
                      </a:lnTo>
                      <a:lnTo>
                        <a:pt x="298" y="917"/>
                      </a:lnTo>
                      <a:lnTo>
                        <a:pt x="298" y="925"/>
                      </a:lnTo>
                      <a:lnTo>
                        <a:pt x="296" y="930"/>
                      </a:lnTo>
                      <a:lnTo>
                        <a:pt x="294" y="938"/>
                      </a:lnTo>
                      <a:lnTo>
                        <a:pt x="293" y="945"/>
                      </a:lnTo>
                      <a:lnTo>
                        <a:pt x="289" y="953"/>
                      </a:lnTo>
                      <a:lnTo>
                        <a:pt x="294" y="953"/>
                      </a:lnTo>
                      <a:lnTo>
                        <a:pt x="305" y="934"/>
                      </a:lnTo>
                      <a:lnTo>
                        <a:pt x="315" y="915"/>
                      </a:lnTo>
                      <a:lnTo>
                        <a:pt x="325" y="896"/>
                      </a:lnTo>
                      <a:lnTo>
                        <a:pt x="332" y="876"/>
                      </a:lnTo>
                      <a:lnTo>
                        <a:pt x="348" y="838"/>
                      </a:lnTo>
                      <a:lnTo>
                        <a:pt x="361" y="799"/>
                      </a:lnTo>
                      <a:lnTo>
                        <a:pt x="379" y="761"/>
                      </a:lnTo>
                      <a:lnTo>
                        <a:pt x="398" y="722"/>
                      </a:lnTo>
                      <a:lnTo>
                        <a:pt x="410" y="703"/>
                      </a:lnTo>
                      <a:lnTo>
                        <a:pt x="422" y="686"/>
                      </a:lnTo>
                      <a:lnTo>
                        <a:pt x="437" y="667"/>
                      </a:lnTo>
                      <a:lnTo>
                        <a:pt x="454" y="650"/>
                      </a:lnTo>
                      <a:lnTo>
                        <a:pt x="458" y="648"/>
                      </a:lnTo>
                      <a:lnTo>
                        <a:pt x="461" y="646"/>
                      </a:lnTo>
                      <a:lnTo>
                        <a:pt x="465" y="644"/>
                      </a:lnTo>
                      <a:lnTo>
                        <a:pt x="468" y="644"/>
                      </a:lnTo>
                      <a:lnTo>
                        <a:pt x="472" y="644"/>
                      </a:lnTo>
                      <a:lnTo>
                        <a:pt x="475" y="643"/>
                      </a:lnTo>
                      <a:lnTo>
                        <a:pt x="479" y="643"/>
                      </a:lnTo>
                      <a:lnTo>
                        <a:pt x="482" y="644"/>
                      </a:lnTo>
                      <a:lnTo>
                        <a:pt x="498" y="643"/>
                      </a:lnTo>
                      <a:lnTo>
                        <a:pt x="516" y="650"/>
                      </a:lnTo>
                      <a:lnTo>
                        <a:pt x="530" y="671"/>
                      </a:lnTo>
                      <a:lnTo>
                        <a:pt x="537" y="682"/>
                      </a:lnTo>
                      <a:lnTo>
                        <a:pt x="541" y="690"/>
                      </a:lnTo>
                      <a:lnTo>
                        <a:pt x="542" y="693"/>
                      </a:lnTo>
                      <a:lnTo>
                        <a:pt x="544" y="699"/>
                      </a:lnTo>
                      <a:lnTo>
                        <a:pt x="547" y="703"/>
                      </a:lnTo>
                      <a:lnTo>
                        <a:pt x="547" y="710"/>
                      </a:lnTo>
                      <a:lnTo>
                        <a:pt x="551" y="729"/>
                      </a:lnTo>
                      <a:lnTo>
                        <a:pt x="553" y="812"/>
                      </a:lnTo>
                      <a:lnTo>
                        <a:pt x="551" y="814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8" name="Freeform 5959"/>
                <p:cNvSpPr>
                  <a:spLocks/>
                </p:cNvSpPr>
                <p:nvPr/>
              </p:nvSpPr>
              <p:spPr bwMode="auto">
                <a:xfrm>
                  <a:off x="3946" y="1863"/>
                  <a:ext cx="60" cy="340"/>
                </a:xfrm>
                <a:custGeom>
                  <a:avLst/>
                  <a:gdLst>
                    <a:gd name="T0" fmla="*/ 60 w 60"/>
                    <a:gd name="T1" fmla="*/ 126 h 340"/>
                    <a:gd name="T2" fmla="*/ 60 w 60"/>
                    <a:gd name="T3" fmla="*/ 178 h 340"/>
                    <a:gd name="T4" fmla="*/ 46 w 60"/>
                    <a:gd name="T5" fmla="*/ 340 h 340"/>
                    <a:gd name="T6" fmla="*/ 43 w 60"/>
                    <a:gd name="T7" fmla="*/ 317 h 340"/>
                    <a:gd name="T8" fmla="*/ 45 w 60"/>
                    <a:gd name="T9" fmla="*/ 233 h 340"/>
                    <a:gd name="T10" fmla="*/ 45 w 60"/>
                    <a:gd name="T11" fmla="*/ 173 h 340"/>
                    <a:gd name="T12" fmla="*/ 45 w 60"/>
                    <a:gd name="T13" fmla="*/ 160 h 340"/>
                    <a:gd name="T14" fmla="*/ 43 w 60"/>
                    <a:gd name="T15" fmla="*/ 148 h 340"/>
                    <a:gd name="T16" fmla="*/ 41 w 60"/>
                    <a:gd name="T17" fmla="*/ 135 h 340"/>
                    <a:gd name="T18" fmla="*/ 41 w 60"/>
                    <a:gd name="T19" fmla="*/ 122 h 340"/>
                    <a:gd name="T20" fmla="*/ 40 w 60"/>
                    <a:gd name="T21" fmla="*/ 111 h 340"/>
                    <a:gd name="T22" fmla="*/ 36 w 60"/>
                    <a:gd name="T23" fmla="*/ 97 h 340"/>
                    <a:gd name="T24" fmla="*/ 34 w 60"/>
                    <a:gd name="T25" fmla="*/ 84 h 340"/>
                    <a:gd name="T26" fmla="*/ 31 w 60"/>
                    <a:gd name="T27" fmla="*/ 73 h 340"/>
                    <a:gd name="T28" fmla="*/ 27 w 60"/>
                    <a:gd name="T29" fmla="*/ 58 h 340"/>
                    <a:gd name="T30" fmla="*/ 24 w 60"/>
                    <a:gd name="T31" fmla="*/ 43 h 340"/>
                    <a:gd name="T32" fmla="*/ 15 w 60"/>
                    <a:gd name="T33" fmla="*/ 26 h 340"/>
                    <a:gd name="T34" fmla="*/ 0 w 60"/>
                    <a:gd name="T35" fmla="*/ 5 h 340"/>
                    <a:gd name="T36" fmla="*/ 15 w 60"/>
                    <a:gd name="T37" fmla="*/ 0 h 340"/>
                    <a:gd name="T38" fmla="*/ 22 w 60"/>
                    <a:gd name="T39" fmla="*/ 0 h 340"/>
                    <a:gd name="T40" fmla="*/ 27 w 60"/>
                    <a:gd name="T41" fmla="*/ 4 h 340"/>
                    <a:gd name="T42" fmla="*/ 31 w 60"/>
                    <a:gd name="T43" fmla="*/ 9 h 340"/>
                    <a:gd name="T44" fmla="*/ 34 w 60"/>
                    <a:gd name="T45" fmla="*/ 13 h 340"/>
                    <a:gd name="T46" fmla="*/ 38 w 60"/>
                    <a:gd name="T47" fmla="*/ 19 h 340"/>
                    <a:gd name="T48" fmla="*/ 40 w 60"/>
                    <a:gd name="T49" fmla="*/ 22 h 340"/>
                    <a:gd name="T50" fmla="*/ 43 w 60"/>
                    <a:gd name="T51" fmla="*/ 28 h 340"/>
                    <a:gd name="T52" fmla="*/ 46 w 60"/>
                    <a:gd name="T53" fmla="*/ 32 h 340"/>
                    <a:gd name="T54" fmla="*/ 48 w 60"/>
                    <a:gd name="T55" fmla="*/ 37 h 340"/>
                    <a:gd name="T56" fmla="*/ 52 w 60"/>
                    <a:gd name="T57" fmla="*/ 43 h 340"/>
                    <a:gd name="T58" fmla="*/ 55 w 60"/>
                    <a:gd name="T59" fmla="*/ 50 h 340"/>
                    <a:gd name="T60" fmla="*/ 57 w 60"/>
                    <a:gd name="T61" fmla="*/ 60 h 340"/>
                    <a:gd name="T62" fmla="*/ 58 w 60"/>
                    <a:gd name="T63" fmla="*/ 69 h 340"/>
                    <a:gd name="T64" fmla="*/ 58 w 60"/>
                    <a:gd name="T65" fmla="*/ 77 h 340"/>
                    <a:gd name="T66" fmla="*/ 58 w 60"/>
                    <a:gd name="T67" fmla="*/ 86 h 340"/>
                    <a:gd name="T68" fmla="*/ 58 w 60"/>
                    <a:gd name="T69" fmla="*/ 96 h 340"/>
                    <a:gd name="T70" fmla="*/ 58 w 60"/>
                    <a:gd name="T71" fmla="*/ 105 h 340"/>
                    <a:gd name="T72" fmla="*/ 58 w 60"/>
                    <a:gd name="T73" fmla="*/ 114 h 340"/>
                    <a:gd name="T74" fmla="*/ 60 w 60"/>
                    <a:gd name="T75" fmla="*/ 124 h 340"/>
                    <a:gd name="T76" fmla="*/ 60 w 60"/>
                    <a:gd name="T77" fmla="*/ 126 h 34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60" h="340">
                      <a:moveTo>
                        <a:pt x="60" y="126"/>
                      </a:moveTo>
                      <a:lnTo>
                        <a:pt x="60" y="178"/>
                      </a:lnTo>
                      <a:lnTo>
                        <a:pt x="46" y="340"/>
                      </a:lnTo>
                      <a:lnTo>
                        <a:pt x="43" y="317"/>
                      </a:lnTo>
                      <a:lnTo>
                        <a:pt x="45" y="233"/>
                      </a:lnTo>
                      <a:lnTo>
                        <a:pt x="45" y="173"/>
                      </a:lnTo>
                      <a:lnTo>
                        <a:pt x="45" y="160"/>
                      </a:lnTo>
                      <a:lnTo>
                        <a:pt x="43" y="148"/>
                      </a:lnTo>
                      <a:lnTo>
                        <a:pt x="41" y="135"/>
                      </a:lnTo>
                      <a:lnTo>
                        <a:pt x="41" y="122"/>
                      </a:lnTo>
                      <a:lnTo>
                        <a:pt x="40" y="111"/>
                      </a:lnTo>
                      <a:lnTo>
                        <a:pt x="36" y="97"/>
                      </a:lnTo>
                      <a:lnTo>
                        <a:pt x="34" y="84"/>
                      </a:lnTo>
                      <a:lnTo>
                        <a:pt x="31" y="73"/>
                      </a:lnTo>
                      <a:lnTo>
                        <a:pt x="27" y="58"/>
                      </a:lnTo>
                      <a:lnTo>
                        <a:pt x="24" y="43"/>
                      </a:lnTo>
                      <a:lnTo>
                        <a:pt x="15" y="26"/>
                      </a:lnTo>
                      <a:lnTo>
                        <a:pt x="0" y="5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7" y="4"/>
                      </a:lnTo>
                      <a:lnTo>
                        <a:pt x="31" y="9"/>
                      </a:lnTo>
                      <a:lnTo>
                        <a:pt x="34" y="13"/>
                      </a:lnTo>
                      <a:lnTo>
                        <a:pt x="38" y="19"/>
                      </a:lnTo>
                      <a:lnTo>
                        <a:pt x="40" y="22"/>
                      </a:lnTo>
                      <a:lnTo>
                        <a:pt x="43" y="28"/>
                      </a:lnTo>
                      <a:lnTo>
                        <a:pt x="46" y="32"/>
                      </a:lnTo>
                      <a:lnTo>
                        <a:pt x="48" y="37"/>
                      </a:lnTo>
                      <a:lnTo>
                        <a:pt x="52" y="43"/>
                      </a:lnTo>
                      <a:lnTo>
                        <a:pt x="55" y="50"/>
                      </a:lnTo>
                      <a:lnTo>
                        <a:pt x="57" y="60"/>
                      </a:lnTo>
                      <a:lnTo>
                        <a:pt x="58" y="69"/>
                      </a:lnTo>
                      <a:lnTo>
                        <a:pt x="58" y="77"/>
                      </a:lnTo>
                      <a:lnTo>
                        <a:pt x="58" y="86"/>
                      </a:lnTo>
                      <a:lnTo>
                        <a:pt x="58" y="96"/>
                      </a:lnTo>
                      <a:lnTo>
                        <a:pt x="58" y="105"/>
                      </a:lnTo>
                      <a:lnTo>
                        <a:pt x="58" y="114"/>
                      </a:lnTo>
                      <a:lnTo>
                        <a:pt x="60" y="124"/>
                      </a:lnTo>
                      <a:lnTo>
                        <a:pt x="60" y="12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9" name="Freeform 5960"/>
                <p:cNvSpPr>
                  <a:spLocks/>
                </p:cNvSpPr>
                <p:nvPr/>
              </p:nvSpPr>
              <p:spPr bwMode="auto">
                <a:xfrm>
                  <a:off x="3744" y="1855"/>
                  <a:ext cx="209" cy="331"/>
                </a:xfrm>
                <a:custGeom>
                  <a:avLst/>
                  <a:gdLst>
                    <a:gd name="T0" fmla="*/ 209 w 209"/>
                    <a:gd name="T1" fmla="*/ 6 h 331"/>
                    <a:gd name="T2" fmla="*/ 205 w 209"/>
                    <a:gd name="T3" fmla="*/ 6 h 331"/>
                    <a:gd name="T4" fmla="*/ 200 w 209"/>
                    <a:gd name="T5" fmla="*/ 8 h 331"/>
                    <a:gd name="T6" fmla="*/ 183 w 209"/>
                    <a:gd name="T7" fmla="*/ 23 h 331"/>
                    <a:gd name="T8" fmla="*/ 167 w 209"/>
                    <a:gd name="T9" fmla="*/ 40 h 331"/>
                    <a:gd name="T10" fmla="*/ 154 w 209"/>
                    <a:gd name="T11" fmla="*/ 58 h 331"/>
                    <a:gd name="T12" fmla="*/ 142 w 209"/>
                    <a:gd name="T13" fmla="*/ 77 h 331"/>
                    <a:gd name="T14" fmla="*/ 118 w 209"/>
                    <a:gd name="T15" fmla="*/ 117 h 331"/>
                    <a:gd name="T16" fmla="*/ 99 w 209"/>
                    <a:gd name="T17" fmla="*/ 160 h 331"/>
                    <a:gd name="T18" fmla="*/ 80 w 209"/>
                    <a:gd name="T19" fmla="*/ 203 h 331"/>
                    <a:gd name="T20" fmla="*/ 61 w 209"/>
                    <a:gd name="T21" fmla="*/ 246 h 331"/>
                    <a:gd name="T22" fmla="*/ 40 w 209"/>
                    <a:gd name="T23" fmla="*/ 288 h 331"/>
                    <a:gd name="T24" fmla="*/ 19 w 209"/>
                    <a:gd name="T25" fmla="*/ 327 h 331"/>
                    <a:gd name="T26" fmla="*/ 14 w 209"/>
                    <a:gd name="T27" fmla="*/ 329 h 331"/>
                    <a:gd name="T28" fmla="*/ 7 w 209"/>
                    <a:gd name="T29" fmla="*/ 331 h 331"/>
                    <a:gd name="T30" fmla="*/ 0 w 209"/>
                    <a:gd name="T31" fmla="*/ 331 h 331"/>
                    <a:gd name="T32" fmla="*/ 0 w 209"/>
                    <a:gd name="T33" fmla="*/ 322 h 331"/>
                    <a:gd name="T34" fmla="*/ 4 w 209"/>
                    <a:gd name="T35" fmla="*/ 316 h 331"/>
                    <a:gd name="T36" fmla="*/ 23 w 209"/>
                    <a:gd name="T37" fmla="*/ 282 h 331"/>
                    <a:gd name="T38" fmla="*/ 40 w 209"/>
                    <a:gd name="T39" fmla="*/ 248 h 331"/>
                    <a:gd name="T40" fmla="*/ 54 w 209"/>
                    <a:gd name="T41" fmla="*/ 214 h 331"/>
                    <a:gd name="T42" fmla="*/ 68 w 209"/>
                    <a:gd name="T43" fmla="*/ 181 h 331"/>
                    <a:gd name="T44" fmla="*/ 81 w 209"/>
                    <a:gd name="T45" fmla="*/ 147 h 331"/>
                    <a:gd name="T46" fmla="*/ 97 w 209"/>
                    <a:gd name="T47" fmla="*/ 113 h 331"/>
                    <a:gd name="T48" fmla="*/ 112 w 209"/>
                    <a:gd name="T49" fmla="*/ 79 h 331"/>
                    <a:gd name="T50" fmla="*/ 131 w 209"/>
                    <a:gd name="T51" fmla="*/ 45 h 331"/>
                    <a:gd name="T52" fmla="*/ 135 w 209"/>
                    <a:gd name="T53" fmla="*/ 42 h 331"/>
                    <a:gd name="T54" fmla="*/ 138 w 209"/>
                    <a:gd name="T55" fmla="*/ 36 h 331"/>
                    <a:gd name="T56" fmla="*/ 143 w 209"/>
                    <a:gd name="T57" fmla="*/ 32 h 331"/>
                    <a:gd name="T58" fmla="*/ 147 w 209"/>
                    <a:gd name="T59" fmla="*/ 27 h 331"/>
                    <a:gd name="T60" fmla="*/ 152 w 209"/>
                    <a:gd name="T61" fmla="*/ 23 h 331"/>
                    <a:gd name="T62" fmla="*/ 157 w 209"/>
                    <a:gd name="T63" fmla="*/ 17 h 331"/>
                    <a:gd name="T64" fmla="*/ 162 w 209"/>
                    <a:gd name="T65" fmla="*/ 12 h 331"/>
                    <a:gd name="T66" fmla="*/ 167 w 209"/>
                    <a:gd name="T67" fmla="*/ 8 h 331"/>
                    <a:gd name="T68" fmla="*/ 174 w 209"/>
                    <a:gd name="T69" fmla="*/ 2 h 331"/>
                    <a:gd name="T70" fmla="*/ 180 w 209"/>
                    <a:gd name="T71" fmla="*/ 0 h 331"/>
                    <a:gd name="T72" fmla="*/ 183 w 209"/>
                    <a:gd name="T73" fmla="*/ 0 h 331"/>
                    <a:gd name="T74" fmla="*/ 186 w 209"/>
                    <a:gd name="T75" fmla="*/ 0 h 331"/>
                    <a:gd name="T76" fmla="*/ 190 w 209"/>
                    <a:gd name="T77" fmla="*/ 0 h 331"/>
                    <a:gd name="T78" fmla="*/ 195 w 209"/>
                    <a:gd name="T79" fmla="*/ 0 h 331"/>
                    <a:gd name="T80" fmla="*/ 198 w 209"/>
                    <a:gd name="T81" fmla="*/ 0 h 331"/>
                    <a:gd name="T82" fmla="*/ 202 w 209"/>
                    <a:gd name="T83" fmla="*/ 0 h 331"/>
                    <a:gd name="T84" fmla="*/ 205 w 209"/>
                    <a:gd name="T85" fmla="*/ 0 h 331"/>
                    <a:gd name="T86" fmla="*/ 209 w 209"/>
                    <a:gd name="T87" fmla="*/ 6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209" h="331">
                      <a:moveTo>
                        <a:pt x="209" y="6"/>
                      </a:moveTo>
                      <a:lnTo>
                        <a:pt x="205" y="6"/>
                      </a:lnTo>
                      <a:lnTo>
                        <a:pt x="200" y="8"/>
                      </a:lnTo>
                      <a:lnTo>
                        <a:pt x="183" y="23"/>
                      </a:lnTo>
                      <a:lnTo>
                        <a:pt x="167" y="40"/>
                      </a:lnTo>
                      <a:lnTo>
                        <a:pt x="154" y="58"/>
                      </a:lnTo>
                      <a:lnTo>
                        <a:pt x="142" y="77"/>
                      </a:lnTo>
                      <a:lnTo>
                        <a:pt x="118" y="117"/>
                      </a:lnTo>
                      <a:lnTo>
                        <a:pt x="99" y="160"/>
                      </a:lnTo>
                      <a:lnTo>
                        <a:pt x="80" y="203"/>
                      </a:lnTo>
                      <a:lnTo>
                        <a:pt x="61" y="246"/>
                      </a:lnTo>
                      <a:lnTo>
                        <a:pt x="40" y="288"/>
                      </a:lnTo>
                      <a:lnTo>
                        <a:pt x="19" y="327"/>
                      </a:lnTo>
                      <a:lnTo>
                        <a:pt x="14" y="329"/>
                      </a:lnTo>
                      <a:lnTo>
                        <a:pt x="7" y="331"/>
                      </a:lnTo>
                      <a:lnTo>
                        <a:pt x="0" y="331"/>
                      </a:lnTo>
                      <a:lnTo>
                        <a:pt x="0" y="322"/>
                      </a:lnTo>
                      <a:lnTo>
                        <a:pt x="4" y="316"/>
                      </a:lnTo>
                      <a:lnTo>
                        <a:pt x="23" y="282"/>
                      </a:lnTo>
                      <a:lnTo>
                        <a:pt x="40" y="248"/>
                      </a:lnTo>
                      <a:lnTo>
                        <a:pt x="54" y="214"/>
                      </a:lnTo>
                      <a:lnTo>
                        <a:pt x="68" y="181"/>
                      </a:lnTo>
                      <a:lnTo>
                        <a:pt x="81" y="147"/>
                      </a:lnTo>
                      <a:lnTo>
                        <a:pt x="97" y="113"/>
                      </a:lnTo>
                      <a:lnTo>
                        <a:pt x="112" y="79"/>
                      </a:lnTo>
                      <a:lnTo>
                        <a:pt x="131" y="45"/>
                      </a:lnTo>
                      <a:lnTo>
                        <a:pt x="135" y="42"/>
                      </a:lnTo>
                      <a:lnTo>
                        <a:pt x="138" y="36"/>
                      </a:lnTo>
                      <a:lnTo>
                        <a:pt x="143" y="32"/>
                      </a:lnTo>
                      <a:lnTo>
                        <a:pt x="147" y="27"/>
                      </a:lnTo>
                      <a:lnTo>
                        <a:pt x="152" y="23"/>
                      </a:lnTo>
                      <a:lnTo>
                        <a:pt x="157" y="17"/>
                      </a:lnTo>
                      <a:lnTo>
                        <a:pt x="162" y="12"/>
                      </a:lnTo>
                      <a:lnTo>
                        <a:pt x="167" y="8"/>
                      </a:lnTo>
                      <a:lnTo>
                        <a:pt x="174" y="2"/>
                      </a:lnTo>
                      <a:lnTo>
                        <a:pt x="180" y="0"/>
                      </a:lnTo>
                      <a:lnTo>
                        <a:pt x="183" y="0"/>
                      </a:lnTo>
                      <a:lnTo>
                        <a:pt x="186" y="0"/>
                      </a:lnTo>
                      <a:lnTo>
                        <a:pt x="190" y="0"/>
                      </a:lnTo>
                      <a:lnTo>
                        <a:pt x="195" y="0"/>
                      </a:lnTo>
                      <a:lnTo>
                        <a:pt x="198" y="0"/>
                      </a:lnTo>
                      <a:lnTo>
                        <a:pt x="202" y="0"/>
                      </a:lnTo>
                      <a:lnTo>
                        <a:pt x="205" y="0"/>
                      </a:lnTo>
                      <a:lnTo>
                        <a:pt x="209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0" name="Freeform 5961"/>
                <p:cNvSpPr>
                  <a:spLocks/>
                </p:cNvSpPr>
                <p:nvPr/>
              </p:nvSpPr>
              <p:spPr bwMode="auto">
                <a:xfrm>
                  <a:off x="3803" y="1425"/>
                  <a:ext cx="12" cy="15"/>
                </a:xfrm>
                <a:custGeom>
                  <a:avLst/>
                  <a:gdLst>
                    <a:gd name="T0" fmla="*/ 10 w 12"/>
                    <a:gd name="T1" fmla="*/ 9 h 15"/>
                    <a:gd name="T2" fmla="*/ 7 w 12"/>
                    <a:gd name="T3" fmla="*/ 15 h 15"/>
                    <a:gd name="T4" fmla="*/ 0 w 12"/>
                    <a:gd name="T5" fmla="*/ 13 h 15"/>
                    <a:gd name="T6" fmla="*/ 0 w 12"/>
                    <a:gd name="T7" fmla="*/ 9 h 15"/>
                    <a:gd name="T8" fmla="*/ 9 w 12"/>
                    <a:gd name="T9" fmla="*/ 0 h 15"/>
                    <a:gd name="T10" fmla="*/ 12 w 12"/>
                    <a:gd name="T11" fmla="*/ 4 h 15"/>
                    <a:gd name="T12" fmla="*/ 10 w 12"/>
                    <a:gd name="T13" fmla="*/ 9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15">
                      <a:moveTo>
                        <a:pt x="10" y="9"/>
                      </a:moveTo>
                      <a:lnTo>
                        <a:pt x="7" y="15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9" y="0"/>
                      </a:lnTo>
                      <a:lnTo>
                        <a:pt x="12" y="4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1" name="Freeform 5962"/>
                <p:cNvSpPr>
                  <a:spLocks/>
                </p:cNvSpPr>
                <p:nvPr/>
              </p:nvSpPr>
              <p:spPr bwMode="auto">
                <a:xfrm>
                  <a:off x="3793" y="1451"/>
                  <a:ext cx="12" cy="11"/>
                </a:xfrm>
                <a:custGeom>
                  <a:avLst/>
                  <a:gdLst>
                    <a:gd name="T0" fmla="*/ 10 w 12"/>
                    <a:gd name="T1" fmla="*/ 8 h 11"/>
                    <a:gd name="T2" fmla="*/ 8 w 12"/>
                    <a:gd name="T3" fmla="*/ 11 h 11"/>
                    <a:gd name="T4" fmla="*/ 0 w 12"/>
                    <a:gd name="T5" fmla="*/ 10 h 11"/>
                    <a:gd name="T6" fmla="*/ 0 w 12"/>
                    <a:gd name="T7" fmla="*/ 2 h 11"/>
                    <a:gd name="T8" fmla="*/ 3 w 12"/>
                    <a:gd name="T9" fmla="*/ 0 h 11"/>
                    <a:gd name="T10" fmla="*/ 12 w 12"/>
                    <a:gd name="T11" fmla="*/ 4 h 11"/>
                    <a:gd name="T12" fmla="*/ 10 w 12"/>
                    <a:gd name="T13" fmla="*/ 8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11">
                      <a:moveTo>
                        <a:pt x="10" y="8"/>
                      </a:moveTo>
                      <a:lnTo>
                        <a:pt x="8" y="11"/>
                      </a:lnTo>
                      <a:lnTo>
                        <a:pt x="0" y="10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12" y="4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2" name="Freeform 5963"/>
                <p:cNvSpPr>
                  <a:spLocks/>
                </p:cNvSpPr>
                <p:nvPr/>
              </p:nvSpPr>
              <p:spPr bwMode="auto">
                <a:xfrm>
                  <a:off x="3786" y="1378"/>
                  <a:ext cx="15" cy="11"/>
                </a:xfrm>
                <a:custGeom>
                  <a:avLst/>
                  <a:gdLst>
                    <a:gd name="T0" fmla="*/ 15 w 15"/>
                    <a:gd name="T1" fmla="*/ 7 h 11"/>
                    <a:gd name="T2" fmla="*/ 10 w 15"/>
                    <a:gd name="T3" fmla="*/ 11 h 11"/>
                    <a:gd name="T4" fmla="*/ 3 w 15"/>
                    <a:gd name="T5" fmla="*/ 11 h 11"/>
                    <a:gd name="T6" fmla="*/ 0 w 15"/>
                    <a:gd name="T7" fmla="*/ 9 h 11"/>
                    <a:gd name="T8" fmla="*/ 3 w 15"/>
                    <a:gd name="T9" fmla="*/ 0 h 11"/>
                    <a:gd name="T10" fmla="*/ 15 w 15"/>
                    <a:gd name="T11" fmla="*/ 0 h 11"/>
                    <a:gd name="T12" fmla="*/ 15 w 15"/>
                    <a:gd name="T13" fmla="*/ 7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11">
                      <a:moveTo>
                        <a:pt x="15" y="7"/>
                      </a:moveTo>
                      <a:lnTo>
                        <a:pt x="10" y="11"/>
                      </a:lnTo>
                      <a:lnTo>
                        <a:pt x="3" y="11"/>
                      </a:lnTo>
                      <a:lnTo>
                        <a:pt x="0" y="9"/>
                      </a:lnTo>
                      <a:lnTo>
                        <a:pt x="3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3" name="Freeform 5964"/>
                <p:cNvSpPr>
                  <a:spLocks/>
                </p:cNvSpPr>
                <p:nvPr/>
              </p:nvSpPr>
              <p:spPr bwMode="auto">
                <a:xfrm>
                  <a:off x="3741" y="2767"/>
                  <a:ext cx="65" cy="190"/>
                </a:xfrm>
                <a:custGeom>
                  <a:avLst/>
                  <a:gdLst>
                    <a:gd name="T0" fmla="*/ 65 w 65"/>
                    <a:gd name="T1" fmla="*/ 17 h 190"/>
                    <a:gd name="T2" fmla="*/ 60 w 65"/>
                    <a:gd name="T3" fmla="*/ 49 h 190"/>
                    <a:gd name="T4" fmla="*/ 59 w 65"/>
                    <a:gd name="T5" fmla="*/ 66 h 190"/>
                    <a:gd name="T6" fmla="*/ 57 w 65"/>
                    <a:gd name="T7" fmla="*/ 81 h 190"/>
                    <a:gd name="T8" fmla="*/ 53 w 65"/>
                    <a:gd name="T9" fmla="*/ 96 h 190"/>
                    <a:gd name="T10" fmla="*/ 50 w 65"/>
                    <a:gd name="T11" fmla="*/ 111 h 190"/>
                    <a:gd name="T12" fmla="*/ 46 w 65"/>
                    <a:gd name="T13" fmla="*/ 128 h 190"/>
                    <a:gd name="T14" fmla="*/ 40 w 65"/>
                    <a:gd name="T15" fmla="*/ 143 h 190"/>
                    <a:gd name="T16" fmla="*/ 31 w 65"/>
                    <a:gd name="T17" fmla="*/ 158 h 190"/>
                    <a:gd name="T18" fmla="*/ 21 w 65"/>
                    <a:gd name="T19" fmla="*/ 175 h 190"/>
                    <a:gd name="T20" fmla="*/ 7 w 65"/>
                    <a:gd name="T21" fmla="*/ 188 h 190"/>
                    <a:gd name="T22" fmla="*/ 3 w 65"/>
                    <a:gd name="T23" fmla="*/ 190 h 190"/>
                    <a:gd name="T24" fmla="*/ 0 w 65"/>
                    <a:gd name="T25" fmla="*/ 146 h 190"/>
                    <a:gd name="T26" fmla="*/ 10 w 65"/>
                    <a:gd name="T27" fmla="*/ 128 h 190"/>
                    <a:gd name="T28" fmla="*/ 19 w 65"/>
                    <a:gd name="T29" fmla="*/ 111 h 190"/>
                    <a:gd name="T30" fmla="*/ 28 w 65"/>
                    <a:gd name="T31" fmla="*/ 92 h 190"/>
                    <a:gd name="T32" fmla="*/ 36 w 65"/>
                    <a:gd name="T33" fmla="*/ 73 h 190"/>
                    <a:gd name="T34" fmla="*/ 43 w 65"/>
                    <a:gd name="T35" fmla="*/ 54 h 190"/>
                    <a:gd name="T36" fmla="*/ 50 w 65"/>
                    <a:gd name="T37" fmla="*/ 37 h 190"/>
                    <a:gd name="T38" fmla="*/ 57 w 65"/>
                    <a:gd name="T39" fmla="*/ 19 h 190"/>
                    <a:gd name="T40" fmla="*/ 64 w 65"/>
                    <a:gd name="T41" fmla="*/ 0 h 190"/>
                    <a:gd name="T42" fmla="*/ 65 w 65"/>
                    <a:gd name="T43" fmla="*/ 17 h 19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65" h="190">
                      <a:moveTo>
                        <a:pt x="65" y="17"/>
                      </a:moveTo>
                      <a:lnTo>
                        <a:pt x="60" y="49"/>
                      </a:lnTo>
                      <a:lnTo>
                        <a:pt x="59" y="66"/>
                      </a:lnTo>
                      <a:lnTo>
                        <a:pt x="57" y="81"/>
                      </a:lnTo>
                      <a:lnTo>
                        <a:pt x="53" y="96"/>
                      </a:lnTo>
                      <a:lnTo>
                        <a:pt x="50" y="111"/>
                      </a:lnTo>
                      <a:lnTo>
                        <a:pt x="46" y="128"/>
                      </a:lnTo>
                      <a:lnTo>
                        <a:pt x="40" y="143"/>
                      </a:lnTo>
                      <a:lnTo>
                        <a:pt x="31" y="158"/>
                      </a:lnTo>
                      <a:lnTo>
                        <a:pt x="21" y="175"/>
                      </a:lnTo>
                      <a:lnTo>
                        <a:pt x="7" y="188"/>
                      </a:lnTo>
                      <a:lnTo>
                        <a:pt x="3" y="190"/>
                      </a:lnTo>
                      <a:lnTo>
                        <a:pt x="0" y="146"/>
                      </a:lnTo>
                      <a:lnTo>
                        <a:pt x="10" y="128"/>
                      </a:lnTo>
                      <a:lnTo>
                        <a:pt x="19" y="111"/>
                      </a:lnTo>
                      <a:lnTo>
                        <a:pt x="28" y="92"/>
                      </a:lnTo>
                      <a:lnTo>
                        <a:pt x="36" y="73"/>
                      </a:lnTo>
                      <a:lnTo>
                        <a:pt x="43" y="54"/>
                      </a:lnTo>
                      <a:lnTo>
                        <a:pt x="50" y="37"/>
                      </a:lnTo>
                      <a:lnTo>
                        <a:pt x="57" y="19"/>
                      </a:lnTo>
                      <a:lnTo>
                        <a:pt x="64" y="0"/>
                      </a:lnTo>
                      <a:lnTo>
                        <a:pt x="65" y="17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4" name="Freeform 5965"/>
                <p:cNvSpPr>
                  <a:spLocks/>
                </p:cNvSpPr>
                <p:nvPr/>
              </p:nvSpPr>
              <p:spPr bwMode="auto">
                <a:xfrm>
                  <a:off x="3787" y="1432"/>
                  <a:ext cx="13" cy="13"/>
                </a:xfrm>
                <a:custGeom>
                  <a:avLst/>
                  <a:gdLst>
                    <a:gd name="T0" fmla="*/ 11 w 13"/>
                    <a:gd name="T1" fmla="*/ 4 h 13"/>
                    <a:gd name="T2" fmla="*/ 7 w 13"/>
                    <a:gd name="T3" fmla="*/ 13 h 13"/>
                    <a:gd name="T4" fmla="*/ 6 w 13"/>
                    <a:gd name="T5" fmla="*/ 13 h 13"/>
                    <a:gd name="T6" fmla="*/ 0 w 13"/>
                    <a:gd name="T7" fmla="*/ 12 h 13"/>
                    <a:gd name="T8" fmla="*/ 6 w 13"/>
                    <a:gd name="T9" fmla="*/ 0 h 13"/>
                    <a:gd name="T10" fmla="*/ 13 w 13"/>
                    <a:gd name="T11" fmla="*/ 0 h 13"/>
                    <a:gd name="T12" fmla="*/ 11 w 13"/>
                    <a:gd name="T13" fmla="*/ 4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13">
                      <a:moveTo>
                        <a:pt x="11" y="4"/>
                      </a:moveTo>
                      <a:lnTo>
                        <a:pt x="7" y="13"/>
                      </a:lnTo>
                      <a:lnTo>
                        <a:pt x="6" y="13"/>
                      </a:lnTo>
                      <a:lnTo>
                        <a:pt x="0" y="12"/>
                      </a:lnTo>
                      <a:lnTo>
                        <a:pt x="6" y="0"/>
                      </a:lnTo>
                      <a:lnTo>
                        <a:pt x="13" y="0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5" name="Freeform 5966"/>
                <p:cNvSpPr>
                  <a:spLocks/>
                </p:cNvSpPr>
                <p:nvPr/>
              </p:nvSpPr>
              <p:spPr bwMode="auto">
                <a:xfrm>
                  <a:off x="3782" y="1338"/>
                  <a:ext cx="14" cy="19"/>
                </a:xfrm>
                <a:custGeom>
                  <a:avLst/>
                  <a:gdLst>
                    <a:gd name="T0" fmla="*/ 14 w 14"/>
                    <a:gd name="T1" fmla="*/ 14 h 19"/>
                    <a:gd name="T2" fmla="*/ 11 w 14"/>
                    <a:gd name="T3" fmla="*/ 19 h 19"/>
                    <a:gd name="T4" fmla="*/ 7 w 14"/>
                    <a:gd name="T5" fmla="*/ 19 h 19"/>
                    <a:gd name="T6" fmla="*/ 0 w 14"/>
                    <a:gd name="T7" fmla="*/ 17 h 19"/>
                    <a:gd name="T8" fmla="*/ 0 w 14"/>
                    <a:gd name="T9" fmla="*/ 12 h 19"/>
                    <a:gd name="T10" fmla="*/ 14 w 14"/>
                    <a:gd name="T11" fmla="*/ 0 h 19"/>
                    <a:gd name="T12" fmla="*/ 14 w 14"/>
                    <a:gd name="T13" fmla="*/ 14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19">
                      <a:moveTo>
                        <a:pt x="14" y="14"/>
                      </a:moveTo>
                      <a:lnTo>
                        <a:pt x="11" y="19"/>
                      </a:lnTo>
                      <a:lnTo>
                        <a:pt x="7" y="19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14" y="0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6" name="Freeform 5967"/>
                <p:cNvSpPr>
                  <a:spLocks/>
                </p:cNvSpPr>
                <p:nvPr/>
              </p:nvSpPr>
              <p:spPr bwMode="auto">
                <a:xfrm>
                  <a:off x="3781" y="1468"/>
                  <a:ext cx="15" cy="9"/>
                </a:xfrm>
                <a:custGeom>
                  <a:avLst/>
                  <a:gdLst>
                    <a:gd name="T0" fmla="*/ 13 w 15"/>
                    <a:gd name="T1" fmla="*/ 6 h 9"/>
                    <a:gd name="T2" fmla="*/ 13 w 15"/>
                    <a:gd name="T3" fmla="*/ 9 h 9"/>
                    <a:gd name="T4" fmla="*/ 5 w 15"/>
                    <a:gd name="T5" fmla="*/ 9 h 9"/>
                    <a:gd name="T6" fmla="*/ 3 w 15"/>
                    <a:gd name="T7" fmla="*/ 8 h 9"/>
                    <a:gd name="T8" fmla="*/ 3 w 15"/>
                    <a:gd name="T9" fmla="*/ 8 h 9"/>
                    <a:gd name="T10" fmla="*/ 1 w 15"/>
                    <a:gd name="T11" fmla="*/ 8 h 9"/>
                    <a:gd name="T12" fmla="*/ 1 w 15"/>
                    <a:gd name="T13" fmla="*/ 6 h 9"/>
                    <a:gd name="T14" fmla="*/ 0 w 15"/>
                    <a:gd name="T15" fmla="*/ 6 h 9"/>
                    <a:gd name="T16" fmla="*/ 0 w 15"/>
                    <a:gd name="T17" fmla="*/ 4 h 9"/>
                    <a:gd name="T18" fmla="*/ 1 w 15"/>
                    <a:gd name="T19" fmla="*/ 4 h 9"/>
                    <a:gd name="T20" fmla="*/ 1 w 15"/>
                    <a:gd name="T21" fmla="*/ 2 h 9"/>
                    <a:gd name="T22" fmla="*/ 5 w 15"/>
                    <a:gd name="T23" fmla="*/ 0 h 9"/>
                    <a:gd name="T24" fmla="*/ 15 w 15"/>
                    <a:gd name="T25" fmla="*/ 0 h 9"/>
                    <a:gd name="T26" fmla="*/ 13 w 15"/>
                    <a:gd name="T27" fmla="*/ 6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5" h="9">
                      <a:moveTo>
                        <a:pt x="13" y="6"/>
                      </a:moveTo>
                      <a:lnTo>
                        <a:pt x="13" y="9"/>
                      </a:lnTo>
                      <a:lnTo>
                        <a:pt x="5" y="9"/>
                      </a:lnTo>
                      <a:lnTo>
                        <a:pt x="3" y="8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7" name="Freeform 5968"/>
                <p:cNvSpPr>
                  <a:spLocks/>
                </p:cNvSpPr>
                <p:nvPr/>
              </p:nvSpPr>
              <p:spPr bwMode="auto">
                <a:xfrm>
                  <a:off x="3779" y="1399"/>
                  <a:ext cx="10" cy="7"/>
                </a:xfrm>
                <a:custGeom>
                  <a:avLst/>
                  <a:gdLst>
                    <a:gd name="T0" fmla="*/ 10 w 10"/>
                    <a:gd name="T1" fmla="*/ 1 h 7"/>
                    <a:gd name="T2" fmla="*/ 8 w 10"/>
                    <a:gd name="T3" fmla="*/ 7 h 7"/>
                    <a:gd name="T4" fmla="*/ 0 w 10"/>
                    <a:gd name="T5" fmla="*/ 5 h 7"/>
                    <a:gd name="T6" fmla="*/ 0 w 10"/>
                    <a:gd name="T7" fmla="*/ 1 h 7"/>
                    <a:gd name="T8" fmla="*/ 8 w 10"/>
                    <a:gd name="T9" fmla="*/ 0 h 7"/>
                    <a:gd name="T10" fmla="*/ 10 w 10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7">
                      <a:moveTo>
                        <a:pt x="10" y="1"/>
                      </a:moveTo>
                      <a:lnTo>
                        <a:pt x="8" y="7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8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8" name="Freeform 5969"/>
                <p:cNvSpPr>
                  <a:spLocks/>
                </p:cNvSpPr>
                <p:nvPr/>
              </p:nvSpPr>
              <p:spPr bwMode="auto">
                <a:xfrm>
                  <a:off x="3765" y="1481"/>
                  <a:ext cx="17" cy="19"/>
                </a:xfrm>
                <a:custGeom>
                  <a:avLst/>
                  <a:gdLst>
                    <a:gd name="T0" fmla="*/ 17 w 17"/>
                    <a:gd name="T1" fmla="*/ 13 h 19"/>
                    <a:gd name="T2" fmla="*/ 16 w 17"/>
                    <a:gd name="T3" fmla="*/ 19 h 19"/>
                    <a:gd name="T4" fmla="*/ 5 w 17"/>
                    <a:gd name="T5" fmla="*/ 17 h 19"/>
                    <a:gd name="T6" fmla="*/ 0 w 17"/>
                    <a:gd name="T7" fmla="*/ 11 h 19"/>
                    <a:gd name="T8" fmla="*/ 7 w 17"/>
                    <a:gd name="T9" fmla="*/ 0 h 19"/>
                    <a:gd name="T10" fmla="*/ 14 w 17"/>
                    <a:gd name="T11" fmla="*/ 0 h 19"/>
                    <a:gd name="T12" fmla="*/ 17 w 17"/>
                    <a:gd name="T13" fmla="*/ 4 h 19"/>
                    <a:gd name="T14" fmla="*/ 17 w 17"/>
                    <a:gd name="T15" fmla="*/ 13 h 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9">
                      <a:moveTo>
                        <a:pt x="17" y="13"/>
                      </a:moveTo>
                      <a:lnTo>
                        <a:pt x="16" y="19"/>
                      </a:lnTo>
                      <a:lnTo>
                        <a:pt x="5" y="17"/>
                      </a:lnTo>
                      <a:lnTo>
                        <a:pt x="0" y="1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7" y="4"/>
                      </a:lnTo>
                      <a:lnTo>
                        <a:pt x="17" y="13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9" name="Freeform 5970"/>
                <p:cNvSpPr>
                  <a:spLocks/>
                </p:cNvSpPr>
                <p:nvPr/>
              </p:nvSpPr>
              <p:spPr bwMode="auto">
                <a:xfrm>
                  <a:off x="3772" y="1451"/>
                  <a:ext cx="9" cy="10"/>
                </a:xfrm>
                <a:custGeom>
                  <a:avLst/>
                  <a:gdLst>
                    <a:gd name="T0" fmla="*/ 9 w 9"/>
                    <a:gd name="T1" fmla="*/ 6 h 10"/>
                    <a:gd name="T2" fmla="*/ 5 w 9"/>
                    <a:gd name="T3" fmla="*/ 10 h 10"/>
                    <a:gd name="T4" fmla="*/ 0 w 9"/>
                    <a:gd name="T5" fmla="*/ 8 h 10"/>
                    <a:gd name="T6" fmla="*/ 3 w 9"/>
                    <a:gd name="T7" fmla="*/ 0 h 10"/>
                    <a:gd name="T8" fmla="*/ 9 w 9"/>
                    <a:gd name="T9" fmla="*/ 0 h 10"/>
                    <a:gd name="T10" fmla="*/ 9 w 9"/>
                    <a:gd name="T11" fmla="*/ 6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10">
                      <a:moveTo>
                        <a:pt x="9" y="6"/>
                      </a:moveTo>
                      <a:lnTo>
                        <a:pt x="5" y="10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0" name="Freeform 5971"/>
                <p:cNvSpPr>
                  <a:spLocks/>
                </p:cNvSpPr>
                <p:nvPr/>
              </p:nvSpPr>
              <p:spPr bwMode="auto">
                <a:xfrm>
                  <a:off x="3767" y="1387"/>
                  <a:ext cx="12" cy="13"/>
                </a:xfrm>
                <a:custGeom>
                  <a:avLst/>
                  <a:gdLst>
                    <a:gd name="T0" fmla="*/ 12 w 12"/>
                    <a:gd name="T1" fmla="*/ 6 h 13"/>
                    <a:gd name="T2" fmla="*/ 10 w 12"/>
                    <a:gd name="T3" fmla="*/ 10 h 13"/>
                    <a:gd name="T4" fmla="*/ 3 w 12"/>
                    <a:gd name="T5" fmla="*/ 13 h 13"/>
                    <a:gd name="T6" fmla="*/ 0 w 12"/>
                    <a:gd name="T7" fmla="*/ 13 h 13"/>
                    <a:gd name="T8" fmla="*/ 7 w 12"/>
                    <a:gd name="T9" fmla="*/ 2 h 13"/>
                    <a:gd name="T10" fmla="*/ 12 w 12"/>
                    <a:gd name="T11" fmla="*/ 0 h 13"/>
                    <a:gd name="T12" fmla="*/ 12 w 12"/>
                    <a:gd name="T13" fmla="*/ 6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13">
                      <a:moveTo>
                        <a:pt x="12" y="6"/>
                      </a:moveTo>
                      <a:lnTo>
                        <a:pt x="10" y="10"/>
                      </a:lnTo>
                      <a:lnTo>
                        <a:pt x="3" y="13"/>
                      </a:lnTo>
                      <a:lnTo>
                        <a:pt x="0" y="13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1" name="Freeform 5972"/>
                <p:cNvSpPr>
                  <a:spLocks/>
                </p:cNvSpPr>
                <p:nvPr/>
              </p:nvSpPr>
              <p:spPr bwMode="auto">
                <a:xfrm>
                  <a:off x="3763" y="1417"/>
                  <a:ext cx="14" cy="10"/>
                </a:xfrm>
                <a:custGeom>
                  <a:avLst/>
                  <a:gdLst>
                    <a:gd name="T0" fmla="*/ 14 w 14"/>
                    <a:gd name="T1" fmla="*/ 6 h 10"/>
                    <a:gd name="T2" fmla="*/ 7 w 14"/>
                    <a:gd name="T3" fmla="*/ 10 h 10"/>
                    <a:gd name="T4" fmla="*/ 0 w 14"/>
                    <a:gd name="T5" fmla="*/ 6 h 10"/>
                    <a:gd name="T6" fmla="*/ 4 w 14"/>
                    <a:gd name="T7" fmla="*/ 0 h 10"/>
                    <a:gd name="T8" fmla="*/ 12 w 14"/>
                    <a:gd name="T9" fmla="*/ 0 h 10"/>
                    <a:gd name="T10" fmla="*/ 14 w 14"/>
                    <a:gd name="T11" fmla="*/ 6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" h="10">
                      <a:moveTo>
                        <a:pt x="14" y="6"/>
                      </a:moveTo>
                      <a:lnTo>
                        <a:pt x="7" y="10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2" name="Freeform 5973"/>
                <p:cNvSpPr>
                  <a:spLocks/>
                </p:cNvSpPr>
                <p:nvPr/>
              </p:nvSpPr>
              <p:spPr bwMode="auto">
                <a:xfrm>
                  <a:off x="3762" y="1404"/>
                  <a:ext cx="13" cy="10"/>
                </a:xfrm>
                <a:custGeom>
                  <a:avLst/>
                  <a:gdLst>
                    <a:gd name="T0" fmla="*/ 13 w 13"/>
                    <a:gd name="T1" fmla="*/ 6 h 10"/>
                    <a:gd name="T2" fmla="*/ 5 w 13"/>
                    <a:gd name="T3" fmla="*/ 10 h 10"/>
                    <a:gd name="T4" fmla="*/ 0 w 13"/>
                    <a:gd name="T5" fmla="*/ 8 h 10"/>
                    <a:gd name="T6" fmla="*/ 1 w 13"/>
                    <a:gd name="T7" fmla="*/ 0 h 10"/>
                    <a:gd name="T8" fmla="*/ 10 w 13"/>
                    <a:gd name="T9" fmla="*/ 0 h 10"/>
                    <a:gd name="T10" fmla="*/ 13 w 13"/>
                    <a:gd name="T11" fmla="*/ 6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10">
                      <a:moveTo>
                        <a:pt x="13" y="6"/>
                      </a:moveTo>
                      <a:lnTo>
                        <a:pt x="5" y="10"/>
                      </a:lnTo>
                      <a:lnTo>
                        <a:pt x="0" y="8"/>
                      </a:lnTo>
                      <a:lnTo>
                        <a:pt x="1" y="0"/>
                      </a:lnTo>
                      <a:lnTo>
                        <a:pt x="10" y="0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3" name="Freeform 5974"/>
                <p:cNvSpPr>
                  <a:spLocks/>
                </p:cNvSpPr>
                <p:nvPr/>
              </p:nvSpPr>
              <p:spPr bwMode="auto">
                <a:xfrm>
                  <a:off x="3763" y="1378"/>
                  <a:ext cx="14" cy="9"/>
                </a:xfrm>
                <a:custGeom>
                  <a:avLst/>
                  <a:gdLst>
                    <a:gd name="T0" fmla="*/ 14 w 14"/>
                    <a:gd name="T1" fmla="*/ 5 h 9"/>
                    <a:gd name="T2" fmla="*/ 6 w 14"/>
                    <a:gd name="T3" fmla="*/ 9 h 9"/>
                    <a:gd name="T4" fmla="*/ 0 w 14"/>
                    <a:gd name="T5" fmla="*/ 7 h 9"/>
                    <a:gd name="T6" fmla="*/ 2 w 14"/>
                    <a:gd name="T7" fmla="*/ 0 h 9"/>
                    <a:gd name="T8" fmla="*/ 11 w 14"/>
                    <a:gd name="T9" fmla="*/ 0 h 9"/>
                    <a:gd name="T10" fmla="*/ 14 w 14"/>
                    <a:gd name="T11" fmla="*/ 5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" h="9">
                      <a:moveTo>
                        <a:pt x="14" y="5"/>
                      </a:moveTo>
                      <a:lnTo>
                        <a:pt x="6" y="9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11" y="0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4" name="Freeform 5975"/>
                <p:cNvSpPr>
                  <a:spLocks/>
                </p:cNvSpPr>
                <p:nvPr/>
              </p:nvSpPr>
              <p:spPr bwMode="auto">
                <a:xfrm>
                  <a:off x="3762" y="1291"/>
                  <a:ext cx="12" cy="12"/>
                </a:xfrm>
                <a:custGeom>
                  <a:avLst/>
                  <a:gdLst>
                    <a:gd name="T0" fmla="*/ 12 w 12"/>
                    <a:gd name="T1" fmla="*/ 4 h 12"/>
                    <a:gd name="T2" fmla="*/ 8 w 12"/>
                    <a:gd name="T3" fmla="*/ 10 h 12"/>
                    <a:gd name="T4" fmla="*/ 0 w 12"/>
                    <a:gd name="T5" fmla="*/ 12 h 12"/>
                    <a:gd name="T6" fmla="*/ 3 w 12"/>
                    <a:gd name="T7" fmla="*/ 0 h 12"/>
                    <a:gd name="T8" fmla="*/ 12 w 12"/>
                    <a:gd name="T9" fmla="*/ 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2" y="4"/>
                      </a:moveTo>
                      <a:lnTo>
                        <a:pt x="8" y="10"/>
                      </a:lnTo>
                      <a:lnTo>
                        <a:pt x="0" y="12"/>
                      </a:lnTo>
                      <a:lnTo>
                        <a:pt x="3" y="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5" name="Freeform 5976"/>
                <p:cNvSpPr>
                  <a:spLocks/>
                </p:cNvSpPr>
                <p:nvPr/>
              </p:nvSpPr>
              <p:spPr bwMode="auto">
                <a:xfrm>
                  <a:off x="3751" y="1502"/>
                  <a:ext cx="18" cy="15"/>
                </a:xfrm>
                <a:custGeom>
                  <a:avLst/>
                  <a:gdLst>
                    <a:gd name="T0" fmla="*/ 18 w 18"/>
                    <a:gd name="T1" fmla="*/ 9 h 15"/>
                    <a:gd name="T2" fmla="*/ 14 w 18"/>
                    <a:gd name="T3" fmla="*/ 15 h 15"/>
                    <a:gd name="T4" fmla="*/ 12 w 18"/>
                    <a:gd name="T5" fmla="*/ 15 h 15"/>
                    <a:gd name="T6" fmla="*/ 0 w 18"/>
                    <a:gd name="T7" fmla="*/ 9 h 15"/>
                    <a:gd name="T8" fmla="*/ 0 w 18"/>
                    <a:gd name="T9" fmla="*/ 7 h 15"/>
                    <a:gd name="T10" fmla="*/ 5 w 18"/>
                    <a:gd name="T11" fmla="*/ 0 h 15"/>
                    <a:gd name="T12" fmla="*/ 11 w 18"/>
                    <a:gd name="T13" fmla="*/ 2 h 15"/>
                    <a:gd name="T14" fmla="*/ 18 w 18"/>
                    <a:gd name="T15" fmla="*/ 6 h 15"/>
                    <a:gd name="T16" fmla="*/ 18 w 18"/>
                    <a:gd name="T17" fmla="*/ 9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8" h="15">
                      <a:moveTo>
                        <a:pt x="18" y="9"/>
                      </a:move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11" y="2"/>
                      </a:lnTo>
                      <a:lnTo>
                        <a:pt x="18" y="6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6" name="Freeform 5977"/>
                <p:cNvSpPr>
                  <a:spLocks/>
                </p:cNvSpPr>
                <p:nvPr/>
              </p:nvSpPr>
              <p:spPr bwMode="auto">
                <a:xfrm>
                  <a:off x="3758" y="1464"/>
                  <a:ext cx="11" cy="12"/>
                </a:xfrm>
                <a:custGeom>
                  <a:avLst/>
                  <a:gdLst>
                    <a:gd name="T0" fmla="*/ 11 w 11"/>
                    <a:gd name="T1" fmla="*/ 8 h 12"/>
                    <a:gd name="T2" fmla="*/ 7 w 11"/>
                    <a:gd name="T3" fmla="*/ 12 h 12"/>
                    <a:gd name="T4" fmla="*/ 4 w 11"/>
                    <a:gd name="T5" fmla="*/ 12 h 12"/>
                    <a:gd name="T6" fmla="*/ 0 w 11"/>
                    <a:gd name="T7" fmla="*/ 4 h 12"/>
                    <a:gd name="T8" fmla="*/ 5 w 11"/>
                    <a:gd name="T9" fmla="*/ 0 h 12"/>
                    <a:gd name="T10" fmla="*/ 11 w 11"/>
                    <a:gd name="T11" fmla="*/ 0 h 12"/>
                    <a:gd name="T12" fmla="*/ 11 w 11"/>
                    <a:gd name="T13" fmla="*/ 8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" h="12">
                      <a:moveTo>
                        <a:pt x="11" y="8"/>
                      </a:moveTo>
                      <a:lnTo>
                        <a:pt x="7" y="12"/>
                      </a:lnTo>
                      <a:lnTo>
                        <a:pt x="4" y="12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7" name="Freeform 5978"/>
                <p:cNvSpPr>
                  <a:spLocks/>
                </p:cNvSpPr>
                <p:nvPr/>
              </p:nvSpPr>
              <p:spPr bwMode="auto">
                <a:xfrm>
                  <a:off x="3762" y="1357"/>
                  <a:ext cx="5" cy="15"/>
                </a:xfrm>
                <a:custGeom>
                  <a:avLst/>
                  <a:gdLst>
                    <a:gd name="T0" fmla="*/ 5 w 5"/>
                    <a:gd name="T1" fmla="*/ 13 h 15"/>
                    <a:gd name="T2" fmla="*/ 5 w 5"/>
                    <a:gd name="T3" fmla="*/ 15 h 15"/>
                    <a:gd name="T4" fmla="*/ 1 w 5"/>
                    <a:gd name="T5" fmla="*/ 15 h 15"/>
                    <a:gd name="T6" fmla="*/ 0 w 5"/>
                    <a:gd name="T7" fmla="*/ 13 h 15"/>
                    <a:gd name="T8" fmla="*/ 1 w 5"/>
                    <a:gd name="T9" fmla="*/ 2 h 15"/>
                    <a:gd name="T10" fmla="*/ 5 w 5"/>
                    <a:gd name="T11" fmla="*/ 0 h 15"/>
                    <a:gd name="T12" fmla="*/ 5 w 5"/>
                    <a:gd name="T13" fmla="*/ 13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15">
                      <a:moveTo>
                        <a:pt x="5" y="13"/>
                      </a:moveTo>
                      <a:lnTo>
                        <a:pt x="5" y="15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8" name="Freeform 5979"/>
                <p:cNvSpPr>
                  <a:spLocks/>
                </p:cNvSpPr>
                <p:nvPr/>
              </p:nvSpPr>
              <p:spPr bwMode="auto">
                <a:xfrm>
                  <a:off x="3760" y="1312"/>
                  <a:ext cx="7" cy="8"/>
                </a:xfrm>
                <a:custGeom>
                  <a:avLst/>
                  <a:gdLst>
                    <a:gd name="T0" fmla="*/ 7 w 7"/>
                    <a:gd name="T1" fmla="*/ 8 h 8"/>
                    <a:gd name="T2" fmla="*/ 5 w 7"/>
                    <a:gd name="T3" fmla="*/ 8 h 8"/>
                    <a:gd name="T4" fmla="*/ 0 w 7"/>
                    <a:gd name="T5" fmla="*/ 6 h 8"/>
                    <a:gd name="T6" fmla="*/ 3 w 7"/>
                    <a:gd name="T7" fmla="*/ 0 h 8"/>
                    <a:gd name="T8" fmla="*/ 7 w 7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7" y="8"/>
                      </a:moveTo>
                      <a:lnTo>
                        <a:pt x="5" y="8"/>
                      </a:ln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9" name="Freeform 5980"/>
                <p:cNvSpPr>
                  <a:spLocks/>
                </p:cNvSpPr>
                <p:nvPr/>
              </p:nvSpPr>
              <p:spPr bwMode="auto">
                <a:xfrm>
                  <a:off x="3760" y="1320"/>
                  <a:ext cx="5" cy="9"/>
                </a:xfrm>
                <a:custGeom>
                  <a:avLst/>
                  <a:gdLst>
                    <a:gd name="T0" fmla="*/ 5 w 5"/>
                    <a:gd name="T1" fmla="*/ 7 h 9"/>
                    <a:gd name="T2" fmla="*/ 5 w 5"/>
                    <a:gd name="T3" fmla="*/ 9 h 9"/>
                    <a:gd name="T4" fmla="*/ 0 w 5"/>
                    <a:gd name="T5" fmla="*/ 7 h 9"/>
                    <a:gd name="T6" fmla="*/ 2 w 5"/>
                    <a:gd name="T7" fmla="*/ 0 h 9"/>
                    <a:gd name="T8" fmla="*/ 5 w 5"/>
                    <a:gd name="T9" fmla="*/ 7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9">
                      <a:moveTo>
                        <a:pt x="5" y="7"/>
                      </a:moveTo>
                      <a:lnTo>
                        <a:pt x="5" y="9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0" name="Freeform 5981"/>
                <p:cNvSpPr>
                  <a:spLocks/>
                </p:cNvSpPr>
                <p:nvPr/>
              </p:nvSpPr>
              <p:spPr bwMode="auto">
                <a:xfrm>
                  <a:off x="3762" y="1331"/>
                  <a:ext cx="3" cy="5"/>
                </a:xfrm>
                <a:custGeom>
                  <a:avLst/>
                  <a:gdLst>
                    <a:gd name="T0" fmla="*/ 3 w 3"/>
                    <a:gd name="T1" fmla="*/ 4 h 5"/>
                    <a:gd name="T2" fmla="*/ 0 w 3"/>
                    <a:gd name="T3" fmla="*/ 5 h 5"/>
                    <a:gd name="T4" fmla="*/ 0 w 3"/>
                    <a:gd name="T5" fmla="*/ 0 h 5"/>
                    <a:gd name="T6" fmla="*/ 3 w 3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3" y="4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1" name="Freeform 5982"/>
                <p:cNvSpPr>
                  <a:spLocks/>
                </p:cNvSpPr>
                <p:nvPr/>
              </p:nvSpPr>
              <p:spPr bwMode="auto">
                <a:xfrm>
                  <a:off x="3755" y="1434"/>
                  <a:ext cx="10" cy="10"/>
                </a:xfrm>
                <a:custGeom>
                  <a:avLst/>
                  <a:gdLst>
                    <a:gd name="T0" fmla="*/ 10 w 10"/>
                    <a:gd name="T1" fmla="*/ 8 h 10"/>
                    <a:gd name="T2" fmla="*/ 7 w 10"/>
                    <a:gd name="T3" fmla="*/ 10 h 10"/>
                    <a:gd name="T4" fmla="*/ 0 w 10"/>
                    <a:gd name="T5" fmla="*/ 6 h 10"/>
                    <a:gd name="T6" fmla="*/ 1 w 10"/>
                    <a:gd name="T7" fmla="*/ 0 h 10"/>
                    <a:gd name="T8" fmla="*/ 10 w 10"/>
                    <a:gd name="T9" fmla="*/ 4 h 10"/>
                    <a:gd name="T10" fmla="*/ 10 w 10"/>
                    <a:gd name="T11" fmla="*/ 8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0">
                      <a:moveTo>
                        <a:pt x="10" y="8"/>
                      </a:moveTo>
                      <a:lnTo>
                        <a:pt x="7" y="10"/>
                      </a:ln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10" y="4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2" name="Freeform 5983"/>
                <p:cNvSpPr>
                  <a:spLocks/>
                </p:cNvSpPr>
                <p:nvPr/>
              </p:nvSpPr>
              <p:spPr bwMode="auto">
                <a:xfrm>
                  <a:off x="3751" y="1252"/>
                  <a:ext cx="11" cy="13"/>
                </a:xfrm>
                <a:custGeom>
                  <a:avLst/>
                  <a:gdLst>
                    <a:gd name="T0" fmla="*/ 11 w 11"/>
                    <a:gd name="T1" fmla="*/ 7 h 13"/>
                    <a:gd name="T2" fmla="*/ 7 w 11"/>
                    <a:gd name="T3" fmla="*/ 13 h 13"/>
                    <a:gd name="T4" fmla="*/ 0 w 11"/>
                    <a:gd name="T5" fmla="*/ 7 h 13"/>
                    <a:gd name="T6" fmla="*/ 7 w 11"/>
                    <a:gd name="T7" fmla="*/ 0 h 13"/>
                    <a:gd name="T8" fmla="*/ 11 w 11"/>
                    <a:gd name="T9" fmla="*/ 7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7"/>
                      </a:moveTo>
                      <a:lnTo>
                        <a:pt x="7" y="13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3" name="Freeform 5984"/>
                <p:cNvSpPr>
                  <a:spLocks/>
                </p:cNvSpPr>
                <p:nvPr/>
              </p:nvSpPr>
              <p:spPr bwMode="auto">
                <a:xfrm>
                  <a:off x="3751" y="1346"/>
                  <a:ext cx="11" cy="11"/>
                </a:xfrm>
                <a:custGeom>
                  <a:avLst/>
                  <a:gdLst>
                    <a:gd name="T0" fmla="*/ 11 w 11"/>
                    <a:gd name="T1" fmla="*/ 4 h 11"/>
                    <a:gd name="T2" fmla="*/ 9 w 11"/>
                    <a:gd name="T3" fmla="*/ 9 h 11"/>
                    <a:gd name="T4" fmla="*/ 0 w 11"/>
                    <a:gd name="T5" fmla="*/ 11 h 11"/>
                    <a:gd name="T6" fmla="*/ 5 w 11"/>
                    <a:gd name="T7" fmla="*/ 2 h 11"/>
                    <a:gd name="T8" fmla="*/ 11 w 11"/>
                    <a:gd name="T9" fmla="*/ 0 h 11"/>
                    <a:gd name="T10" fmla="*/ 11 w 11"/>
                    <a:gd name="T11" fmla="*/ 4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11">
                      <a:moveTo>
                        <a:pt x="11" y="4"/>
                      </a:moveTo>
                      <a:lnTo>
                        <a:pt x="9" y="9"/>
                      </a:lnTo>
                      <a:lnTo>
                        <a:pt x="0" y="11"/>
                      </a:lnTo>
                      <a:lnTo>
                        <a:pt x="5" y="2"/>
                      </a:lnTo>
                      <a:lnTo>
                        <a:pt x="11" y="0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4" name="Freeform 5985"/>
                <p:cNvSpPr>
                  <a:spLocks/>
                </p:cNvSpPr>
                <p:nvPr/>
              </p:nvSpPr>
              <p:spPr bwMode="auto">
                <a:xfrm>
                  <a:off x="3748" y="1331"/>
                  <a:ext cx="10" cy="13"/>
                </a:xfrm>
                <a:custGeom>
                  <a:avLst/>
                  <a:gdLst>
                    <a:gd name="T0" fmla="*/ 10 w 10"/>
                    <a:gd name="T1" fmla="*/ 5 h 13"/>
                    <a:gd name="T2" fmla="*/ 8 w 10"/>
                    <a:gd name="T3" fmla="*/ 11 h 13"/>
                    <a:gd name="T4" fmla="*/ 0 w 10"/>
                    <a:gd name="T5" fmla="*/ 13 h 13"/>
                    <a:gd name="T6" fmla="*/ 5 w 10"/>
                    <a:gd name="T7" fmla="*/ 2 h 13"/>
                    <a:gd name="T8" fmla="*/ 10 w 10"/>
                    <a:gd name="T9" fmla="*/ 0 h 13"/>
                    <a:gd name="T10" fmla="*/ 10 w 10"/>
                    <a:gd name="T11" fmla="*/ 5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3">
                      <a:moveTo>
                        <a:pt x="10" y="5"/>
                      </a:moveTo>
                      <a:lnTo>
                        <a:pt x="8" y="11"/>
                      </a:lnTo>
                      <a:lnTo>
                        <a:pt x="0" y="13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5" name="Freeform 5986"/>
                <p:cNvSpPr>
                  <a:spLocks/>
                </p:cNvSpPr>
                <p:nvPr/>
              </p:nvSpPr>
              <p:spPr bwMode="auto">
                <a:xfrm>
                  <a:off x="3755" y="1382"/>
                  <a:ext cx="7" cy="9"/>
                </a:xfrm>
                <a:custGeom>
                  <a:avLst/>
                  <a:gdLst>
                    <a:gd name="T0" fmla="*/ 5 w 7"/>
                    <a:gd name="T1" fmla="*/ 7 h 9"/>
                    <a:gd name="T2" fmla="*/ 0 w 7"/>
                    <a:gd name="T3" fmla="*/ 9 h 9"/>
                    <a:gd name="T4" fmla="*/ 1 w 7"/>
                    <a:gd name="T5" fmla="*/ 0 h 9"/>
                    <a:gd name="T6" fmla="*/ 7 w 7"/>
                    <a:gd name="T7" fmla="*/ 0 h 9"/>
                    <a:gd name="T8" fmla="*/ 5 w 7"/>
                    <a:gd name="T9" fmla="*/ 7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9">
                      <a:moveTo>
                        <a:pt x="5" y="7"/>
                      </a:moveTo>
                      <a:lnTo>
                        <a:pt x="0" y="9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6" name="Freeform 5987"/>
                <p:cNvSpPr>
                  <a:spLocks/>
                </p:cNvSpPr>
                <p:nvPr/>
              </p:nvSpPr>
              <p:spPr bwMode="auto">
                <a:xfrm>
                  <a:off x="3710" y="2186"/>
                  <a:ext cx="53" cy="579"/>
                </a:xfrm>
                <a:custGeom>
                  <a:avLst/>
                  <a:gdLst>
                    <a:gd name="T0" fmla="*/ 45 w 53"/>
                    <a:gd name="T1" fmla="*/ 23 h 579"/>
                    <a:gd name="T2" fmla="*/ 40 w 53"/>
                    <a:gd name="T3" fmla="*/ 43 h 579"/>
                    <a:gd name="T4" fmla="*/ 34 w 53"/>
                    <a:gd name="T5" fmla="*/ 62 h 579"/>
                    <a:gd name="T6" fmla="*/ 31 w 53"/>
                    <a:gd name="T7" fmla="*/ 81 h 579"/>
                    <a:gd name="T8" fmla="*/ 28 w 53"/>
                    <a:gd name="T9" fmla="*/ 100 h 579"/>
                    <a:gd name="T10" fmla="*/ 22 w 53"/>
                    <a:gd name="T11" fmla="*/ 150 h 579"/>
                    <a:gd name="T12" fmla="*/ 24 w 53"/>
                    <a:gd name="T13" fmla="*/ 192 h 579"/>
                    <a:gd name="T14" fmla="*/ 24 w 53"/>
                    <a:gd name="T15" fmla="*/ 231 h 579"/>
                    <a:gd name="T16" fmla="*/ 24 w 53"/>
                    <a:gd name="T17" fmla="*/ 280 h 579"/>
                    <a:gd name="T18" fmla="*/ 24 w 53"/>
                    <a:gd name="T19" fmla="*/ 336 h 579"/>
                    <a:gd name="T20" fmla="*/ 29 w 53"/>
                    <a:gd name="T21" fmla="*/ 357 h 579"/>
                    <a:gd name="T22" fmla="*/ 31 w 53"/>
                    <a:gd name="T23" fmla="*/ 376 h 579"/>
                    <a:gd name="T24" fmla="*/ 28 w 53"/>
                    <a:gd name="T25" fmla="*/ 393 h 579"/>
                    <a:gd name="T26" fmla="*/ 24 w 53"/>
                    <a:gd name="T27" fmla="*/ 410 h 579"/>
                    <a:gd name="T28" fmla="*/ 21 w 53"/>
                    <a:gd name="T29" fmla="*/ 429 h 579"/>
                    <a:gd name="T30" fmla="*/ 24 w 53"/>
                    <a:gd name="T31" fmla="*/ 519 h 579"/>
                    <a:gd name="T32" fmla="*/ 26 w 53"/>
                    <a:gd name="T33" fmla="*/ 568 h 579"/>
                    <a:gd name="T34" fmla="*/ 15 w 53"/>
                    <a:gd name="T35" fmla="*/ 571 h 579"/>
                    <a:gd name="T36" fmla="*/ 10 w 53"/>
                    <a:gd name="T37" fmla="*/ 545 h 579"/>
                    <a:gd name="T38" fmla="*/ 12 w 53"/>
                    <a:gd name="T39" fmla="*/ 498 h 579"/>
                    <a:gd name="T40" fmla="*/ 9 w 53"/>
                    <a:gd name="T41" fmla="*/ 440 h 579"/>
                    <a:gd name="T42" fmla="*/ 3 w 53"/>
                    <a:gd name="T43" fmla="*/ 406 h 579"/>
                    <a:gd name="T44" fmla="*/ 3 w 53"/>
                    <a:gd name="T45" fmla="*/ 380 h 579"/>
                    <a:gd name="T46" fmla="*/ 7 w 53"/>
                    <a:gd name="T47" fmla="*/ 350 h 579"/>
                    <a:gd name="T48" fmla="*/ 9 w 53"/>
                    <a:gd name="T49" fmla="*/ 320 h 579"/>
                    <a:gd name="T50" fmla="*/ 9 w 53"/>
                    <a:gd name="T51" fmla="*/ 289 h 579"/>
                    <a:gd name="T52" fmla="*/ 7 w 53"/>
                    <a:gd name="T53" fmla="*/ 194 h 579"/>
                    <a:gd name="T54" fmla="*/ 12 w 53"/>
                    <a:gd name="T55" fmla="*/ 147 h 579"/>
                    <a:gd name="T56" fmla="*/ 12 w 53"/>
                    <a:gd name="T57" fmla="*/ 128 h 579"/>
                    <a:gd name="T58" fmla="*/ 12 w 53"/>
                    <a:gd name="T59" fmla="*/ 111 h 579"/>
                    <a:gd name="T60" fmla="*/ 12 w 53"/>
                    <a:gd name="T61" fmla="*/ 94 h 579"/>
                    <a:gd name="T62" fmla="*/ 12 w 53"/>
                    <a:gd name="T63" fmla="*/ 81 h 579"/>
                    <a:gd name="T64" fmla="*/ 12 w 53"/>
                    <a:gd name="T65" fmla="*/ 21 h 579"/>
                    <a:gd name="T66" fmla="*/ 12 w 53"/>
                    <a:gd name="T67" fmla="*/ 4 h 579"/>
                    <a:gd name="T68" fmla="*/ 40 w 53"/>
                    <a:gd name="T69" fmla="*/ 6 h 579"/>
                    <a:gd name="T70" fmla="*/ 53 w 53"/>
                    <a:gd name="T71" fmla="*/ 0 h 5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53" h="579">
                      <a:moveTo>
                        <a:pt x="53" y="9"/>
                      </a:moveTo>
                      <a:lnTo>
                        <a:pt x="45" y="23"/>
                      </a:lnTo>
                      <a:lnTo>
                        <a:pt x="43" y="34"/>
                      </a:lnTo>
                      <a:lnTo>
                        <a:pt x="40" y="43"/>
                      </a:lnTo>
                      <a:lnTo>
                        <a:pt x="38" y="53"/>
                      </a:lnTo>
                      <a:lnTo>
                        <a:pt x="34" y="62"/>
                      </a:lnTo>
                      <a:lnTo>
                        <a:pt x="33" y="71"/>
                      </a:lnTo>
                      <a:lnTo>
                        <a:pt x="31" y="81"/>
                      </a:lnTo>
                      <a:lnTo>
                        <a:pt x="29" y="90"/>
                      </a:lnTo>
                      <a:lnTo>
                        <a:pt x="28" y="100"/>
                      </a:lnTo>
                      <a:lnTo>
                        <a:pt x="24" y="109"/>
                      </a:lnTo>
                      <a:lnTo>
                        <a:pt x="22" y="150"/>
                      </a:lnTo>
                      <a:lnTo>
                        <a:pt x="22" y="186"/>
                      </a:lnTo>
                      <a:lnTo>
                        <a:pt x="24" y="192"/>
                      </a:lnTo>
                      <a:lnTo>
                        <a:pt x="24" y="222"/>
                      </a:lnTo>
                      <a:lnTo>
                        <a:pt x="24" y="231"/>
                      </a:lnTo>
                      <a:lnTo>
                        <a:pt x="26" y="233"/>
                      </a:lnTo>
                      <a:lnTo>
                        <a:pt x="24" y="280"/>
                      </a:lnTo>
                      <a:lnTo>
                        <a:pt x="24" y="301"/>
                      </a:lnTo>
                      <a:lnTo>
                        <a:pt x="24" y="336"/>
                      </a:lnTo>
                      <a:lnTo>
                        <a:pt x="24" y="346"/>
                      </a:lnTo>
                      <a:lnTo>
                        <a:pt x="29" y="357"/>
                      </a:lnTo>
                      <a:lnTo>
                        <a:pt x="31" y="367"/>
                      </a:lnTo>
                      <a:lnTo>
                        <a:pt x="31" y="376"/>
                      </a:lnTo>
                      <a:lnTo>
                        <a:pt x="29" y="383"/>
                      </a:lnTo>
                      <a:lnTo>
                        <a:pt x="28" y="393"/>
                      </a:lnTo>
                      <a:lnTo>
                        <a:pt x="26" y="400"/>
                      </a:lnTo>
                      <a:lnTo>
                        <a:pt x="24" y="410"/>
                      </a:lnTo>
                      <a:lnTo>
                        <a:pt x="22" y="419"/>
                      </a:lnTo>
                      <a:lnTo>
                        <a:pt x="21" y="429"/>
                      </a:lnTo>
                      <a:lnTo>
                        <a:pt x="24" y="506"/>
                      </a:lnTo>
                      <a:lnTo>
                        <a:pt x="24" y="519"/>
                      </a:lnTo>
                      <a:lnTo>
                        <a:pt x="24" y="545"/>
                      </a:lnTo>
                      <a:lnTo>
                        <a:pt x="26" y="568"/>
                      </a:lnTo>
                      <a:lnTo>
                        <a:pt x="26" y="579"/>
                      </a:lnTo>
                      <a:lnTo>
                        <a:pt x="15" y="571"/>
                      </a:lnTo>
                      <a:lnTo>
                        <a:pt x="10" y="570"/>
                      </a:lnTo>
                      <a:lnTo>
                        <a:pt x="10" y="545"/>
                      </a:lnTo>
                      <a:lnTo>
                        <a:pt x="10" y="538"/>
                      </a:lnTo>
                      <a:lnTo>
                        <a:pt x="12" y="498"/>
                      </a:lnTo>
                      <a:lnTo>
                        <a:pt x="10" y="474"/>
                      </a:lnTo>
                      <a:lnTo>
                        <a:pt x="9" y="440"/>
                      </a:lnTo>
                      <a:lnTo>
                        <a:pt x="5" y="412"/>
                      </a:lnTo>
                      <a:lnTo>
                        <a:pt x="3" y="406"/>
                      </a:lnTo>
                      <a:lnTo>
                        <a:pt x="0" y="395"/>
                      </a:lnTo>
                      <a:lnTo>
                        <a:pt x="3" y="380"/>
                      </a:lnTo>
                      <a:lnTo>
                        <a:pt x="5" y="365"/>
                      </a:lnTo>
                      <a:lnTo>
                        <a:pt x="7" y="350"/>
                      </a:lnTo>
                      <a:lnTo>
                        <a:pt x="9" y="335"/>
                      </a:lnTo>
                      <a:lnTo>
                        <a:pt x="9" y="320"/>
                      </a:lnTo>
                      <a:lnTo>
                        <a:pt x="9" y="305"/>
                      </a:lnTo>
                      <a:lnTo>
                        <a:pt x="9" y="289"/>
                      </a:lnTo>
                      <a:lnTo>
                        <a:pt x="9" y="274"/>
                      </a:lnTo>
                      <a:lnTo>
                        <a:pt x="7" y="194"/>
                      </a:lnTo>
                      <a:lnTo>
                        <a:pt x="10" y="154"/>
                      </a:lnTo>
                      <a:lnTo>
                        <a:pt x="12" y="147"/>
                      </a:lnTo>
                      <a:lnTo>
                        <a:pt x="12" y="137"/>
                      </a:lnTo>
                      <a:lnTo>
                        <a:pt x="12" y="128"/>
                      </a:lnTo>
                      <a:lnTo>
                        <a:pt x="12" y="120"/>
                      </a:lnTo>
                      <a:lnTo>
                        <a:pt x="12" y="111"/>
                      </a:lnTo>
                      <a:lnTo>
                        <a:pt x="12" y="102"/>
                      </a:lnTo>
                      <a:lnTo>
                        <a:pt x="12" y="94"/>
                      </a:lnTo>
                      <a:lnTo>
                        <a:pt x="14" y="85"/>
                      </a:lnTo>
                      <a:lnTo>
                        <a:pt x="12" y="81"/>
                      </a:lnTo>
                      <a:lnTo>
                        <a:pt x="12" y="26"/>
                      </a:lnTo>
                      <a:lnTo>
                        <a:pt x="12" y="21"/>
                      </a:lnTo>
                      <a:lnTo>
                        <a:pt x="10" y="6"/>
                      </a:lnTo>
                      <a:lnTo>
                        <a:pt x="12" y="4"/>
                      </a:lnTo>
                      <a:lnTo>
                        <a:pt x="29" y="6"/>
                      </a:lnTo>
                      <a:lnTo>
                        <a:pt x="40" y="6"/>
                      </a:lnTo>
                      <a:lnTo>
                        <a:pt x="45" y="6"/>
                      </a:lnTo>
                      <a:lnTo>
                        <a:pt x="53" y="0"/>
                      </a:lnTo>
                      <a:lnTo>
                        <a:pt x="53" y="9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7" name="Freeform 5988"/>
                <p:cNvSpPr>
                  <a:spLocks/>
                </p:cNvSpPr>
                <p:nvPr/>
              </p:nvSpPr>
              <p:spPr bwMode="auto">
                <a:xfrm>
                  <a:off x="3748" y="1423"/>
                  <a:ext cx="10" cy="11"/>
                </a:xfrm>
                <a:custGeom>
                  <a:avLst/>
                  <a:gdLst>
                    <a:gd name="T0" fmla="*/ 10 w 10"/>
                    <a:gd name="T1" fmla="*/ 4 h 11"/>
                    <a:gd name="T2" fmla="*/ 7 w 10"/>
                    <a:gd name="T3" fmla="*/ 6 h 11"/>
                    <a:gd name="T4" fmla="*/ 0 w 10"/>
                    <a:gd name="T5" fmla="*/ 11 h 11"/>
                    <a:gd name="T6" fmla="*/ 3 w 10"/>
                    <a:gd name="T7" fmla="*/ 0 h 11"/>
                    <a:gd name="T8" fmla="*/ 7 w 10"/>
                    <a:gd name="T9" fmla="*/ 0 h 11"/>
                    <a:gd name="T10" fmla="*/ 10 w 10"/>
                    <a:gd name="T11" fmla="*/ 4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1">
                      <a:moveTo>
                        <a:pt x="10" y="4"/>
                      </a:moveTo>
                      <a:lnTo>
                        <a:pt x="7" y="6"/>
                      </a:lnTo>
                      <a:lnTo>
                        <a:pt x="0" y="11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8" name="Freeform 5989"/>
                <p:cNvSpPr>
                  <a:spLocks/>
                </p:cNvSpPr>
                <p:nvPr/>
              </p:nvSpPr>
              <p:spPr bwMode="auto">
                <a:xfrm>
                  <a:off x="3750" y="1267"/>
                  <a:ext cx="10" cy="9"/>
                </a:xfrm>
                <a:custGeom>
                  <a:avLst/>
                  <a:gdLst>
                    <a:gd name="T0" fmla="*/ 10 w 10"/>
                    <a:gd name="T1" fmla="*/ 2 h 9"/>
                    <a:gd name="T2" fmla="*/ 1 w 10"/>
                    <a:gd name="T3" fmla="*/ 9 h 9"/>
                    <a:gd name="T4" fmla="*/ 0 w 10"/>
                    <a:gd name="T5" fmla="*/ 0 h 9"/>
                    <a:gd name="T6" fmla="*/ 10 w 10"/>
                    <a:gd name="T7" fmla="*/ 2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9">
                      <a:moveTo>
                        <a:pt x="10" y="2"/>
                      </a:moveTo>
                      <a:lnTo>
                        <a:pt x="1" y="9"/>
                      </a:lnTo>
                      <a:lnTo>
                        <a:pt x="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9" name="Freeform 5990"/>
                <p:cNvSpPr>
                  <a:spLocks/>
                </p:cNvSpPr>
                <p:nvPr/>
              </p:nvSpPr>
              <p:spPr bwMode="auto">
                <a:xfrm>
                  <a:off x="3739" y="1258"/>
                  <a:ext cx="9" cy="13"/>
                </a:xfrm>
                <a:custGeom>
                  <a:avLst/>
                  <a:gdLst>
                    <a:gd name="T0" fmla="*/ 9 w 9"/>
                    <a:gd name="T1" fmla="*/ 1 h 13"/>
                    <a:gd name="T2" fmla="*/ 0 w 9"/>
                    <a:gd name="T3" fmla="*/ 13 h 13"/>
                    <a:gd name="T4" fmla="*/ 2 w 9"/>
                    <a:gd name="T5" fmla="*/ 0 h 13"/>
                    <a:gd name="T6" fmla="*/ 9 w 9"/>
                    <a:gd name="T7" fmla="*/ 1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3">
                      <a:moveTo>
                        <a:pt x="9" y="1"/>
                      </a:moveTo>
                      <a:lnTo>
                        <a:pt x="0" y="13"/>
                      </a:lnTo>
                      <a:lnTo>
                        <a:pt x="2" y="0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0" name="Freeform 5991"/>
                <p:cNvSpPr>
                  <a:spLocks/>
                </p:cNvSpPr>
                <p:nvPr/>
              </p:nvSpPr>
              <p:spPr bwMode="auto">
                <a:xfrm>
                  <a:off x="3750" y="1481"/>
                  <a:ext cx="6" cy="11"/>
                </a:xfrm>
                <a:custGeom>
                  <a:avLst/>
                  <a:gdLst>
                    <a:gd name="T0" fmla="*/ 6 w 6"/>
                    <a:gd name="T1" fmla="*/ 6 h 11"/>
                    <a:gd name="T2" fmla="*/ 3 w 6"/>
                    <a:gd name="T3" fmla="*/ 11 h 11"/>
                    <a:gd name="T4" fmla="*/ 0 w 6"/>
                    <a:gd name="T5" fmla="*/ 10 h 11"/>
                    <a:gd name="T6" fmla="*/ 1 w 6"/>
                    <a:gd name="T7" fmla="*/ 0 h 11"/>
                    <a:gd name="T8" fmla="*/ 6 w 6"/>
                    <a:gd name="T9" fmla="*/ 2 h 11"/>
                    <a:gd name="T10" fmla="*/ 6 w 6"/>
                    <a:gd name="T11" fmla="*/ 6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11">
                      <a:moveTo>
                        <a:pt x="6" y="6"/>
                      </a:moveTo>
                      <a:lnTo>
                        <a:pt x="3" y="11"/>
                      </a:lnTo>
                      <a:lnTo>
                        <a:pt x="0" y="10"/>
                      </a:lnTo>
                      <a:lnTo>
                        <a:pt x="1" y="0"/>
                      </a:lnTo>
                      <a:lnTo>
                        <a:pt x="6" y="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1" name="Freeform 5992"/>
                <p:cNvSpPr>
                  <a:spLocks/>
                </p:cNvSpPr>
                <p:nvPr/>
              </p:nvSpPr>
              <p:spPr bwMode="auto">
                <a:xfrm>
                  <a:off x="3743" y="1397"/>
                  <a:ext cx="13" cy="18"/>
                </a:xfrm>
                <a:custGeom>
                  <a:avLst/>
                  <a:gdLst>
                    <a:gd name="T0" fmla="*/ 13 w 13"/>
                    <a:gd name="T1" fmla="*/ 5 h 18"/>
                    <a:gd name="T2" fmla="*/ 7 w 13"/>
                    <a:gd name="T3" fmla="*/ 18 h 18"/>
                    <a:gd name="T4" fmla="*/ 0 w 13"/>
                    <a:gd name="T5" fmla="*/ 9 h 18"/>
                    <a:gd name="T6" fmla="*/ 8 w 13"/>
                    <a:gd name="T7" fmla="*/ 0 h 18"/>
                    <a:gd name="T8" fmla="*/ 13 w 13"/>
                    <a:gd name="T9" fmla="*/ 5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8">
                      <a:moveTo>
                        <a:pt x="13" y="5"/>
                      </a:moveTo>
                      <a:lnTo>
                        <a:pt x="7" y="18"/>
                      </a:lnTo>
                      <a:lnTo>
                        <a:pt x="0" y="9"/>
                      </a:lnTo>
                      <a:lnTo>
                        <a:pt x="8" y="0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2" name="Freeform 5993"/>
                <p:cNvSpPr>
                  <a:spLocks/>
                </p:cNvSpPr>
                <p:nvPr/>
              </p:nvSpPr>
              <p:spPr bwMode="auto">
                <a:xfrm>
                  <a:off x="3719" y="1352"/>
                  <a:ext cx="37" cy="107"/>
                </a:xfrm>
                <a:custGeom>
                  <a:avLst/>
                  <a:gdLst>
                    <a:gd name="T0" fmla="*/ 37 w 37"/>
                    <a:gd name="T1" fmla="*/ 20 h 107"/>
                    <a:gd name="T2" fmla="*/ 31 w 37"/>
                    <a:gd name="T3" fmla="*/ 33 h 107"/>
                    <a:gd name="T4" fmla="*/ 19 w 37"/>
                    <a:gd name="T5" fmla="*/ 31 h 107"/>
                    <a:gd name="T6" fmla="*/ 15 w 37"/>
                    <a:gd name="T7" fmla="*/ 48 h 107"/>
                    <a:gd name="T8" fmla="*/ 15 w 37"/>
                    <a:gd name="T9" fmla="*/ 52 h 107"/>
                    <a:gd name="T10" fmla="*/ 10 w 37"/>
                    <a:gd name="T11" fmla="*/ 63 h 107"/>
                    <a:gd name="T12" fmla="*/ 10 w 37"/>
                    <a:gd name="T13" fmla="*/ 67 h 107"/>
                    <a:gd name="T14" fmla="*/ 12 w 37"/>
                    <a:gd name="T15" fmla="*/ 71 h 107"/>
                    <a:gd name="T16" fmla="*/ 13 w 37"/>
                    <a:gd name="T17" fmla="*/ 75 h 107"/>
                    <a:gd name="T18" fmla="*/ 17 w 37"/>
                    <a:gd name="T19" fmla="*/ 78 h 107"/>
                    <a:gd name="T20" fmla="*/ 20 w 37"/>
                    <a:gd name="T21" fmla="*/ 80 h 107"/>
                    <a:gd name="T22" fmla="*/ 10 w 37"/>
                    <a:gd name="T23" fmla="*/ 107 h 107"/>
                    <a:gd name="T24" fmla="*/ 5 w 37"/>
                    <a:gd name="T25" fmla="*/ 97 h 107"/>
                    <a:gd name="T26" fmla="*/ 1 w 37"/>
                    <a:gd name="T27" fmla="*/ 88 h 107"/>
                    <a:gd name="T28" fmla="*/ 0 w 37"/>
                    <a:gd name="T29" fmla="*/ 77 h 107"/>
                    <a:gd name="T30" fmla="*/ 0 w 37"/>
                    <a:gd name="T31" fmla="*/ 65 h 107"/>
                    <a:gd name="T32" fmla="*/ 0 w 37"/>
                    <a:gd name="T33" fmla="*/ 54 h 107"/>
                    <a:gd name="T34" fmla="*/ 1 w 37"/>
                    <a:gd name="T35" fmla="*/ 43 h 107"/>
                    <a:gd name="T36" fmla="*/ 5 w 37"/>
                    <a:gd name="T37" fmla="*/ 31 h 107"/>
                    <a:gd name="T38" fmla="*/ 8 w 37"/>
                    <a:gd name="T39" fmla="*/ 20 h 107"/>
                    <a:gd name="T40" fmla="*/ 13 w 37"/>
                    <a:gd name="T41" fmla="*/ 9 h 107"/>
                    <a:gd name="T42" fmla="*/ 22 w 37"/>
                    <a:gd name="T43" fmla="*/ 1 h 107"/>
                    <a:gd name="T44" fmla="*/ 27 w 37"/>
                    <a:gd name="T45" fmla="*/ 0 h 107"/>
                    <a:gd name="T46" fmla="*/ 27 w 37"/>
                    <a:gd name="T47" fmla="*/ 3 h 107"/>
                    <a:gd name="T48" fmla="*/ 29 w 37"/>
                    <a:gd name="T49" fmla="*/ 7 h 107"/>
                    <a:gd name="T50" fmla="*/ 36 w 37"/>
                    <a:gd name="T51" fmla="*/ 13 h 107"/>
                    <a:gd name="T52" fmla="*/ 36 w 37"/>
                    <a:gd name="T53" fmla="*/ 15 h 107"/>
                    <a:gd name="T54" fmla="*/ 37 w 37"/>
                    <a:gd name="T55" fmla="*/ 2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7" h="107">
                      <a:moveTo>
                        <a:pt x="37" y="20"/>
                      </a:moveTo>
                      <a:lnTo>
                        <a:pt x="31" y="33"/>
                      </a:lnTo>
                      <a:lnTo>
                        <a:pt x="19" y="31"/>
                      </a:lnTo>
                      <a:lnTo>
                        <a:pt x="15" y="48"/>
                      </a:lnTo>
                      <a:lnTo>
                        <a:pt x="15" y="52"/>
                      </a:lnTo>
                      <a:lnTo>
                        <a:pt x="10" y="63"/>
                      </a:lnTo>
                      <a:lnTo>
                        <a:pt x="10" y="67"/>
                      </a:lnTo>
                      <a:lnTo>
                        <a:pt x="12" y="71"/>
                      </a:lnTo>
                      <a:lnTo>
                        <a:pt x="13" y="75"/>
                      </a:lnTo>
                      <a:lnTo>
                        <a:pt x="17" y="78"/>
                      </a:lnTo>
                      <a:lnTo>
                        <a:pt x="20" y="80"/>
                      </a:lnTo>
                      <a:lnTo>
                        <a:pt x="10" y="107"/>
                      </a:lnTo>
                      <a:lnTo>
                        <a:pt x="5" y="97"/>
                      </a:lnTo>
                      <a:lnTo>
                        <a:pt x="1" y="88"/>
                      </a:lnTo>
                      <a:lnTo>
                        <a:pt x="0" y="77"/>
                      </a:lnTo>
                      <a:lnTo>
                        <a:pt x="0" y="65"/>
                      </a:lnTo>
                      <a:lnTo>
                        <a:pt x="0" y="54"/>
                      </a:lnTo>
                      <a:lnTo>
                        <a:pt x="1" y="43"/>
                      </a:lnTo>
                      <a:lnTo>
                        <a:pt x="5" y="31"/>
                      </a:lnTo>
                      <a:lnTo>
                        <a:pt x="8" y="20"/>
                      </a:lnTo>
                      <a:lnTo>
                        <a:pt x="13" y="9"/>
                      </a:lnTo>
                      <a:lnTo>
                        <a:pt x="22" y="1"/>
                      </a:lnTo>
                      <a:lnTo>
                        <a:pt x="27" y="0"/>
                      </a:lnTo>
                      <a:lnTo>
                        <a:pt x="27" y="3"/>
                      </a:lnTo>
                      <a:lnTo>
                        <a:pt x="29" y="7"/>
                      </a:lnTo>
                      <a:lnTo>
                        <a:pt x="36" y="13"/>
                      </a:lnTo>
                      <a:lnTo>
                        <a:pt x="36" y="15"/>
                      </a:lnTo>
                      <a:lnTo>
                        <a:pt x="37" y="20"/>
                      </a:lnTo>
                      <a:close/>
                    </a:path>
                  </a:pathLst>
                </a:custGeom>
                <a:solidFill>
                  <a:srgbClr val="DE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3" name="Freeform 5994"/>
                <p:cNvSpPr>
                  <a:spLocks/>
                </p:cNvSpPr>
                <p:nvPr/>
              </p:nvSpPr>
              <p:spPr bwMode="auto">
                <a:xfrm>
                  <a:off x="3719" y="1352"/>
                  <a:ext cx="37" cy="107"/>
                </a:xfrm>
                <a:custGeom>
                  <a:avLst/>
                  <a:gdLst>
                    <a:gd name="T0" fmla="*/ 37 w 37"/>
                    <a:gd name="T1" fmla="*/ 20 h 107"/>
                    <a:gd name="T2" fmla="*/ 31 w 37"/>
                    <a:gd name="T3" fmla="*/ 33 h 107"/>
                    <a:gd name="T4" fmla="*/ 19 w 37"/>
                    <a:gd name="T5" fmla="*/ 31 h 107"/>
                    <a:gd name="T6" fmla="*/ 15 w 37"/>
                    <a:gd name="T7" fmla="*/ 48 h 107"/>
                    <a:gd name="T8" fmla="*/ 15 w 37"/>
                    <a:gd name="T9" fmla="*/ 52 h 107"/>
                    <a:gd name="T10" fmla="*/ 10 w 37"/>
                    <a:gd name="T11" fmla="*/ 63 h 107"/>
                    <a:gd name="T12" fmla="*/ 10 w 37"/>
                    <a:gd name="T13" fmla="*/ 67 h 107"/>
                    <a:gd name="T14" fmla="*/ 12 w 37"/>
                    <a:gd name="T15" fmla="*/ 71 h 107"/>
                    <a:gd name="T16" fmla="*/ 13 w 37"/>
                    <a:gd name="T17" fmla="*/ 75 h 107"/>
                    <a:gd name="T18" fmla="*/ 17 w 37"/>
                    <a:gd name="T19" fmla="*/ 78 h 107"/>
                    <a:gd name="T20" fmla="*/ 20 w 37"/>
                    <a:gd name="T21" fmla="*/ 80 h 107"/>
                    <a:gd name="T22" fmla="*/ 10 w 37"/>
                    <a:gd name="T23" fmla="*/ 107 h 107"/>
                    <a:gd name="T24" fmla="*/ 5 w 37"/>
                    <a:gd name="T25" fmla="*/ 97 h 107"/>
                    <a:gd name="T26" fmla="*/ 1 w 37"/>
                    <a:gd name="T27" fmla="*/ 88 h 107"/>
                    <a:gd name="T28" fmla="*/ 0 w 37"/>
                    <a:gd name="T29" fmla="*/ 77 h 107"/>
                    <a:gd name="T30" fmla="*/ 0 w 37"/>
                    <a:gd name="T31" fmla="*/ 65 h 107"/>
                    <a:gd name="T32" fmla="*/ 0 w 37"/>
                    <a:gd name="T33" fmla="*/ 54 h 107"/>
                    <a:gd name="T34" fmla="*/ 1 w 37"/>
                    <a:gd name="T35" fmla="*/ 43 h 107"/>
                    <a:gd name="T36" fmla="*/ 5 w 37"/>
                    <a:gd name="T37" fmla="*/ 31 h 107"/>
                    <a:gd name="T38" fmla="*/ 8 w 37"/>
                    <a:gd name="T39" fmla="*/ 20 h 107"/>
                    <a:gd name="T40" fmla="*/ 13 w 37"/>
                    <a:gd name="T41" fmla="*/ 9 h 107"/>
                    <a:gd name="T42" fmla="*/ 22 w 37"/>
                    <a:gd name="T43" fmla="*/ 1 h 107"/>
                    <a:gd name="T44" fmla="*/ 27 w 37"/>
                    <a:gd name="T45" fmla="*/ 0 h 107"/>
                    <a:gd name="T46" fmla="*/ 27 w 37"/>
                    <a:gd name="T47" fmla="*/ 3 h 107"/>
                    <a:gd name="T48" fmla="*/ 29 w 37"/>
                    <a:gd name="T49" fmla="*/ 7 h 107"/>
                    <a:gd name="T50" fmla="*/ 36 w 37"/>
                    <a:gd name="T51" fmla="*/ 13 h 107"/>
                    <a:gd name="T52" fmla="*/ 36 w 37"/>
                    <a:gd name="T53" fmla="*/ 15 h 107"/>
                    <a:gd name="T54" fmla="*/ 37 w 37"/>
                    <a:gd name="T55" fmla="*/ 20 h 1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7" h="107">
                      <a:moveTo>
                        <a:pt x="37" y="20"/>
                      </a:moveTo>
                      <a:lnTo>
                        <a:pt x="31" y="33"/>
                      </a:lnTo>
                      <a:lnTo>
                        <a:pt x="19" y="31"/>
                      </a:lnTo>
                      <a:lnTo>
                        <a:pt x="15" y="48"/>
                      </a:lnTo>
                      <a:lnTo>
                        <a:pt x="15" y="52"/>
                      </a:lnTo>
                      <a:lnTo>
                        <a:pt x="10" y="63"/>
                      </a:lnTo>
                      <a:lnTo>
                        <a:pt x="10" y="67"/>
                      </a:lnTo>
                      <a:lnTo>
                        <a:pt x="12" y="71"/>
                      </a:lnTo>
                      <a:lnTo>
                        <a:pt x="13" y="75"/>
                      </a:lnTo>
                      <a:lnTo>
                        <a:pt x="17" y="78"/>
                      </a:lnTo>
                      <a:lnTo>
                        <a:pt x="20" y="80"/>
                      </a:lnTo>
                      <a:lnTo>
                        <a:pt x="10" y="107"/>
                      </a:lnTo>
                      <a:lnTo>
                        <a:pt x="5" y="97"/>
                      </a:lnTo>
                      <a:lnTo>
                        <a:pt x="1" y="88"/>
                      </a:lnTo>
                      <a:lnTo>
                        <a:pt x="0" y="77"/>
                      </a:lnTo>
                      <a:lnTo>
                        <a:pt x="0" y="65"/>
                      </a:lnTo>
                      <a:lnTo>
                        <a:pt x="0" y="54"/>
                      </a:lnTo>
                      <a:lnTo>
                        <a:pt x="1" y="43"/>
                      </a:lnTo>
                      <a:lnTo>
                        <a:pt x="5" y="31"/>
                      </a:lnTo>
                      <a:lnTo>
                        <a:pt x="8" y="20"/>
                      </a:lnTo>
                      <a:lnTo>
                        <a:pt x="13" y="9"/>
                      </a:lnTo>
                      <a:lnTo>
                        <a:pt x="22" y="1"/>
                      </a:lnTo>
                      <a:lnTo>
                        <a:pt x="27" y="0"/>
                      </a:lnTo>
                      <a:lnTo>
                        <a:pt x="27" y="3"/>
                      </a:lnTo>
                      <a:lnTo>
                        <a:pt x="29" y="7"/>
                      </a:lnTo>
                      <a:lnTo>
                        <a:pt x="36" y="13"/>
                      </a:lnTo>
                      <a:lnTo>
                        <a:pt x="36" y="15"/>
                      </a:lnTo>
                      <a:lnTo>
                        <a:pt x="37" y="20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4" name="Freeform 5995"/>
                <p:cNvSpPr>
                  <a:spLocks/>
                </p:cNvSpPr>
                <p:nvPr/>
              </p:nvSpPr>
              <p:spPr bwMode="auto">
                <a:xfrm>
                  <a:off x="3744" y="1318"/>
                  <a:ext cx="11" cy="7"/>
                </a:xfrm>
                <a:custGeom>
                  <a:avLst/>
                  <a:gdLst>
                    <a:gd name="T0" fmla="*/ 11 w 11"/>
                    <a:gd name="T1" fmla="*/ 7 h 7"/>
                    <a:gd name="T2" fmla="*/ 2 w 11"/>
                    <a:gd name="T3" fmla="*/ 5 h 7"/>
                    <a:gd name="T4" fmla="*/ 0 w 11"/>
                    <a:gd name="T5" fmla="*/ 3 h 7"/>
                    <a:gd name="T6" fmla="*/ 4 w 11"/>
                    <a:gd name="T7" fmla="*/ 2 h 7"/>
                    <a:gd name="T8" fmla="*/ 6 w 11"/>
                    <a:gd name="T9" fmla="*/ 0 h 7"/>
                    <a:gd name="T10" fmla="*/ 11 w 11"/>
                    <a:gd name="T11" fmla="*/ 2 h 7"/>
                    <a:gd name="T12" fmla="*/ 11 w 11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11" y="2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5" name="Freeform 5996"/>
                <p:cNvSpPr>
                  <a:spLocks/>
                </p:cNvSpPr>
                <p:nvPr/>
              </p:nvSpPr>
              <p:spPr bwMode="auto">
                <a:xfrm>
                  <a:off x="3750" y="1306"/>
                  <a:ext cx="10" cy="8"/>
                </a:xfrm>
                <a:custGeom>
                  <a:avLst/>
                  <a:gdLst>
                    <a:gd name="T0" fmla="*/ 10 w 10"/>
                    <a:gd name="T1" fmla="*/ 8 h 8"/>
                    <a:gd name="T2" fmla="*/ 1 w 10"/>
                    <a:gd name="T3" fmla="*/ 6 h 8"/>
                    <a:gd name="T4" fmla="*/ 0 w 10"/>
                    <a:gd name="T5" fmla="*/ 4 h 8"/>
                    <a:gd name="T6" fmla="*/ 3 w 10"/>
                    <a:gd name="T7" fmla="*/ 2 h 8"/>
                    <a:gd name="T8" fmla="*/ 6 w 10"/>
                    <a:gd name="T9" fmla="*/ 0 h 8"/>
                    <a:gd name="T10" fmla="*/ 10 w 10"/>
                    <a:gd name="T11" fmla="*/ 2 h 8"/>
                    <a:gd name="T12" fmla="*/ 10 w 10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10" y="2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6" name="Freeform 5997"/>
                <p:cNvSpPr>
                  <a:spLocks/>
                </p:cNvSpPr>
                <p:nvPr/>
              </p:nvSpPr>
              <p:spPr bwMode="auto">
                <a:xfrm>
                  <a:off x="3720" y="1333"/>
                  <a:ext cx="11" cy="7"/>
                </a:xfrm>
                <a:custGeom>
                  <a:avLst/>
                  <a:gdLst>
                    <a:gd name="T0" fmla="*/ 11 w 11"/>
                    <a:gd name="T1" fmla="*/ 7 h 7"/>
                    <a:gd name="T2" fmla="*/ 2 w 11"/>
                    <a:gd name="T3" fmla="*/ 5 h 7"/>
                    <a:gd name="T4" fmla="*/ 0 w 11"/>
                    <a:gd name="T5" fmla="*/ 3 h 7"/>
                    <a:gd name="T6" fmla="*/ 5 w 11"/>
                    <a:gd name="T7" fmla="*/ 2 h 7"/>
                    <a:gd name="T8" fmla="*/ 7 w 11"/>
                    <a:gd name="T9" fmla="*/ 0 h 7"/>
                    <a:gd name="T10" fmla="*/ 11 w 11"/>
                    <a:gd name="T11" fmla="*/ 2 h 7"/>
                    <a:gd name="T12" fmla="*/ 11 w 11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1" y="2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7" name="Freeform 5998"/>
                <p:cNvSpPr>
                  <a:spLocks/>
                </p:cNvSpPr>
                <p:nvPr/>
              </p:nvSpPr>
              <p:spPr bwMode="auto">
                <a:xfrm>
                  <a:off x="3744" y="1295"/>
                  <a:ext cx="14" cy="10"/>
                </a:xfrm>
                <a:custGeom>
                  <a:avLst/>
                  <a:gdLst>
                    <a:gd name="T0" fmla="*/ 14 w 14"/>
                    <a:gd name="T1" fmla="*/ 8 h 10"/>
                    <a:gd name="T2" fmla="*/ 0 w 14"/>
                    <a:gd name="T3" fmla="*/ 10 h 10"/>
                    <a:gd name="T4" fmla="*/ 4 w 14"/>
                    <a:gd name="T5" fmla="*/ 0 h 10"/>
                    <a:gd name="T6" fmla="*/ 14 w 14"/>
                    <a:gd name="T7" fmla="*/ 8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10">
                      <a:moveTo>
                        <a:pt x="14" y="8"/>
                      </a:moveTo>
                      <a:lnTo>
                        <a:pt x="0" y="10"/>
                      </a:lnTo>
                      <a:lnTo>
                        <a:pt x="4" y="0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8" name="Freeform 5999"/>
                <p:cNvSpPr>
                  <a:spLocks/>
                </p:cNvSpPr>
                <p:nvPr/>
              </p:nvSpPr>
              <p:spPr bwMode="auto">
                <a:xfrm>
                  <a:off x="3743" y="1227"/>
                  <a:ext cx="7" cy="10"/>
                </a:xfrm>
                <a:custGeom>
                  <a:avLst/>
                  <a:gdLst>
                    <a:gd name="T0" fmla="*/ 7 w 7"/>
                    <a:gd name="T1" fmla="*/ 0 h 10"/>
                    <a:gd name="T2" fmla="*/ 1 w 7"/>
                    <a:gd name="T3" fmla="*/ 10 h 10"/>
                    <a:gd name="T4" fmla="*/ 0 w 7"/>
                    <a:gd name="T5" fmla="*/ 0 h 10"/>
                    <a:gd name="T6" fmla="*/ 7 w 7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0">
                      <a:moveTo>
                        <a:pt x="7" y="0"/>
                      </a:moveTo>
                      <a:lnTo>
                        <a:pt x="1" y="1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9" name="Freeform 6000"/>
                <p:cNvSpPr>
                  <a:spLocks/>
                </p:cNvSpPr>
                <p:nvPr/>
              </p:nvSpPr>
              <p:spPr bwMode="auto">
                <a:xfrm>
                  <a:off x="3571" y="1402"/>
                  <a:ext cx="180" cy="786"/>
                </a:xfrm>
                <a:custGeom>
                  <a:avLst/>
                  <a:gdLst>
                    <a:gd name="T0" fmla="*/ 177 w 180"/>
                    <a:gd name="T1" fmla="*/ 733 h 786"/>
                    <a:gd name="T2" fmla="*/ 173 w 180"/>
                    <a:gd name="T3" fmla="*/ 746 h 786"/>
                    <a:gd name="T4" fmla="*/ 170 w 180"/>
                    <a:gd name="T5" fmla="*/ 761 h 786"/>
                    <a:gd name="T6" fmla="*/ 168 w 180"/>
                    <a:gd name="T7" fmla="*/ 775 h 786"/>
                    <a:gd name="T8" fmla="*/ 160 w 180"/>
                    <a:gd name="T9" fmla="*/ 786 h 786"/>
                    <a:gd name="T10" fmla="*/ 160 w 180"/>
                    <a:gd name="T11" fmla="*/ 771 h 786"/>
                    <a:gd name="T12" fmla="*/ 156 w 180"/>
                    <a:gd name="T13" fmla="*/ 756 h 786"/>
                    <a:gd name="T14" fmla="*/ 154 w 180"/>
                    <a:gd name="T15" fmla="*/ 741 h 786"/>
                    <a:gd name="T16" fmla="*/ 149 w 180"/>
                    <a:gd name="T17" fmla="*/ 726 h 786"/>
                    <a:gd name="T18" fmla="*/ 158 w 180"/>
                    <a:gd name="T19" fmla="*/ 701 h 786"/>
                    <a:gd name="T20" fmla="*/ 158 w 180"/>
                    <a:gd name="T21" fmla="*/ 675 h 786"/>
                    <a:gd name="T22" fmla="*/ 154 w 180"/>
                    <a:gd name="T23" fmla="*/ 651 h 786"/>
                    <a:gd name="T24" fmla="*/ 151 w 180"/>
                    <a:gd name="T25" fmla="*/ 626 h 786"/>
                    <a:gd name="T26" fmla="*/ 149 w 180"/>
                    <a:gd name="T27" fmla="*/ 572 h 786"/>
                    <a:gd name="T28" fmla="*/ 148 w 180"/>
                    <a:gd name="T29" fmla="*/ 521 h 786"/>
                    <a:gd name="T30" fmla="*/ 139 w 180"/>
                    <a:gd name="T31" fmla="*/ 365 h 786"/>
                    <a:gd name="T32" fmla="*/ 120 w 180"/>
                    <a:gd name="T33" fmla="*/ 342 h 786"/>
                    <a:gd name="T34" fmla="*/ 117 w 180"/>
                    <a:gd name="T35" fmla="*/ 324 h 786"/>
                    <a:gd name="T36" fmla="*/ 115 w 180"/>
                    <a:gd name="T37" fmla="*/ 301 h 786"/>
                    <a:gd name="T38" fmla="*/ 113 w 180"/>
                    <a:gd name="T39" fmla="*/ 277 h 786"/>
                    <a:gd name="T40" fmla="*/ 108 w 180"/>
                    <a:gd name="T41" fmla="*/ 252 h 786"/>
                    <a:gd name="T42" fmla="*/ 92 w 180"/>
                    <a:gd name="T43" fmla="*/ 205 h 786"/>
                    <a:gd name="T44" fmla="*/ 70 w 180"/>
                    <a:gd name="T45" fmla="*/ 143 h 786"/>
                    <a:gd name="T46" fmla="*/ 55 w 180"/>
                    <a:gd name="T47" fmla="*/ 107 h 786"/>
                    <a:gd name="T48" fmla="*/ 49 w 180"/>
                    <a:gd name="T49" fmla="*/ 83 h 786"/>
                    <a:gd name="T50" fmla="*/ 41 w 180"/>
                    <a:gd name="T51" fmla="*/ 62 h 786"/>
                    <a:gd name="T52" fmla="*/ 10 w 180"/>
                    <a:gd name="T53" fmla="*/ 13 h 786"/>
                    <a:gd name="T54" fmla="*/ 5 w 180"/>
                    <a:gd name="T55" fmla="*/ 0 h 786"/>
                    <a:gd name="T56" fmla="*/ 46 w 180"/>
                    <a:gd name="T57" fmla="*/ 12 h 786"/>
                    <a:gd name="T58" fmla="*/ 55 w 180"/>
                    <a:gd name="T59" fmla="*/ 21 h 786"/>
                    <a:gd name="T60" fmla="*/ 62 w 180"/>
                    <a:gd name="T61" fmla="*/ 32 h 786"/>
                    <a:gd name="T62" fmla="*/ 68 w 180"/>
                    <a:gd name="T63" fmla="*/ 43 h 786"/>
                    <a:gd name="T64" fmla="*/ 72 w 180"/>
                    <a:gd name="T65" fmla="*/ 55 h 786"/>
                    <a:gd name="T66" fmla="*/ 94 w 180"/>
                    <a:gd name="T67" fmla="*/ 117 h 786"/>
                    <a:gd name="T68" fmla="*/ 101 w 180"/>
                    <a:gd name="T69" fmla="*/ 149 h 786"/>
                    <a:gd name="T70" fmla="*/ 130 w 180"/>
                    <a:gd name="T71" fmla="*/ 275 h 786"/>
                    <a:gd name="T72" fmla="*/ 136 w 180"/>
                    <a:gd name="T73" fmla="*/ 280 h 786"/>
                    <a:gd name="T74" fmla="*/ 141 w 180"/>
                    <a:gd name="T75" fmla="*/ 301 h 786"/>
                    <a:gd name="T76" fmla="*/ 148 w 180"/>
                    <a:gd name="T77" fmla="*/ 337 h 786"/>
                    <a:gd name="T78" fmla="*/ 160 w 180"/>
                    <a:gd name="T79" fmla="*/ 372 h 786"/>
                    <a:gd name="T80" fmla="*/ 163 w 180"/>
                    <a:gd name="T81" fmla="*/ 412 h 786"/>
                    <a:gd name="T82" fmla="*/ 163 w 180"/>
                    <a:gd name="T83" fmla="*/ 451 h 786"/>
                    <a:gd name="T84" fmla="*/ 163 w 180"/>
                    <a:gd name="T85" fmla="*/ 489 h 786"/>
                    <a:gd name="T86" fmla="*/ 163 w 180"/>
                    <a:gd name="T87" fmla="*/ 609 h 786"/>
                    <a:gd name="T88" fmla="*/ 177 w 180"/>
                    <a:gd name="T89" fmla="*/ 705 h 786"/>
                    <a:gd name="T90" fmla="*/ 179 w 180"/>
                    <a:gd name="T91" fmla="*/ 726 h 78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80" h="786">
                      <a:moveTo>
                        <a:pt x="179" y="726"/>
                      </a:moveTo>
                      <a:lnTo>
                        <a:pt x="177" y="733"/>
                      </a:lnTo>
                      <a:lnTo>
                        <a:pt x="175" y="741"/>
                      </a:lnTo>
                      <a:lnTo>
                        <a:pt x="173" y="746"/>
                      </a:lnTo>
                      <a:lnTo>
                        <a:pt x="172" y="754"/>
                      </a:lnTo>
                      <a:lnTo>
                        <a:pt x="170" y="761"/>
                      </a:lnTo>
                      <a:lnTo>
                        <a:pt x="170" y="769"/>
                      </a:lnTo>
                      <a:lnTo>
                        <a:pt x="168" y="775"/>
                      </a:lnTo>
                      <a:lnTo>
                        <a:pt x="170" y="782"/>
                      </a:lnTo>
                      <a:lnTo>
                        <a:pt x="160" y="786"/>
                      </a:lnTo>
                      <a:lnTo>
                        <a:pt x="160" y="778"/>
                      </a:lnTo>
                      <a:lnTo>
                        <a:pt x="160" y="771"/>
                      </a:lnTo>
                      <a:lnTo>
                        <a:pt x="158" y="763"/>
                      </a:lnTo>
                      <a:lnTo>
                        <a:pt x="156" y="756"/>
                      </a:lnTo>
                      <a:lnTo>
                        <a:pt x="156" y="748"/>
                      </a:lnTo>
                      <a:lnTo>
                        <a:pt x="154" y="741"/>
                      </a:lnTo>
                      <a:lnTo>
                        <a:pt x="153" y="733"/>
                      </a:lnTo>
                      <a:lnTo>
                        <a:pt x="149" y="726"/>
                      </a:lnTo>
                      <a:lnTo>
                        <a:pt x="154" y="713"/>
                      </a:lnTo>
                      <a:lnTo>
                        <a:pt x="158" y="701"/>
                      </a:lnTo>
                      <a:lnTo>
                        <a:pt x="158" y="688"/>
                      </a:lnTo>
                      <a:lnTo>
                        <a:pt x="158" y="675"/>
                      </a:lnTo>
                      <a:lnTo>
                        <a:pt x="156" y="664"/>
                      </a:lnTo>
                      <a:lnTo>
                        <a:pt x="154" y="651"/>
                      </a:lnTo>
                      <a:lnTo>
                        <a:pt x="151" y="639"/>
                      </a:lnTo>
                      <a:lnTo>
                        <a:pt x="151" y="626"/>
                      </a:lnTo>
                      <a:lnTo>
                        <a:pt x="149" y="590"/>
                      </a:lnTo>
                      <a:lnTo>
                        <a:pt x="149" y="572"/>
                      </a:lnTo>
                      <a:lnTo>
                        <a:pt x="149" y="527"/>
                      </a:lnTo>
                      <a:lnTo>
                        <a:pt x="148" y="521"/>
                      </a:lnTo>
                      <a:lnTo>
                        <a:pt x="149" y="478"/>
                      </a:lnTo>
                      <a:lnTo>
                        <a:pt x="139" y="365"/>
                      </a:lnTo>
                      <a:lnTo>
                        <a:pt x="130" y="348"/>
                      </a:lnTo>
                      <a:lnTo>
                        <a:pt x="120" y="342"/>
                      </a:lnTo>
                      <a:lnTo>
                        <a:pt x="117" y="337"/>
                      </a:lnTo>
                      <a:lnTo>
                        <a:pt x="117" y="324"/>
                      </a:lnTo>
                      <a:lnTo>
                        <a:pt x="115" y="312"/>
                      </a:lnTo>
                      <a:lnTo>
                        <a:pt x="115" y="301"/>
                      </a:lnTo>
                      <a:lnTo>
                        <a:pt x="115" y="288"/>
                      </a:lnTo>
                      <a:lnTo>
                        <a:pt x="113" y="277"/>
                      </a:lnTo>
                      <a:lnTo>
                        <a:pt x="111" y="265"/>
                      </a:lnTo>
                      <a:lnTo>
                        <a:pt x="108" y="252"/>
                      </a:lnTo>
                      <a:lnTo>
                        <a:pt x="105" y="241"/>
                      </a:lnTo>
                      <a:lnTo>
                        <a:pt x="92" y="205"/>
                      </a:lnTo>
                      <a:lnTo>
                        <a:pt x="75" y="158"/>
                      </a:lnTo>
                      <a:lnTo>
                        <a:pt x="70" y="143"/>
                      </a:lnTo>
                      <a:lnTo>
                        <a:pt x="68" y="137"/>
                      </a:lnTo>
                      <a:lnTo>
                        <a:pt x="55" y="107"/>
                      </a:lnTo>
                      <a:lnTo>
                        <a:pt x="49" y="90"/>
                      </a:lnTo>
                      <a:lnTo>
                        <a:pt x="49" y="83"/>
                      </a:lnTo>
                      <a:lnTo>
                        <a:pt x="43" y="68"/>
                      </a:lnTo>
                      <a:lnTo>
                        <a:pt x="41" y="62"/>
                      </a:lnTo>
                      <a:lnTo>
                        <a:pt x="34" y="45"/>
                      </a:lnTo>
                      <a:lnTo>
                        <a:pt x="10" y="13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27" y="2"/>
                      </a:lnTo>
                      <a:lnTo>
                        <a:pt x="46" y="12"/>
                      </a:lnTo>
                      <a:lnTo>
                        <a:pt x="49" y="17"/>
                      </a:lnTo>
                      <a:lnTo>
                        <a:pt x="55" y="21"/>
                      </a:lnTo>
                      <a:lnTo>
                        <a:pt x="58" y="27"/>
                      </a:lnTo>
                      <a:lnTo>
                        <a:pt x="62" y="32"/>
                      </a:lnTo>
                      <a:lnTo>
                        <a:pt x="65" y="38"/>
                      </a:lnTo>
                      <a:lnTo>
                        <a:pt x="68" y="43"/>
                      </a:lnTo>
                      <a:lnTo>
                        <a:pt x="70" y="49"/>
                      </a:lnTo>
                      <a:lnTo>
                        <a:pt x="72" y="55"/>
                      </a:lnTo>
                      <a:lnTo>
                        <a:pt x="84" y="90"/>
                      </a:lnTo>
                      <a:lnTo>
                        <a:pt x="94" y="117"/>
                      </a:lnTo>
                      <a:lnTo>
                        <a:pt x="98" y="137"/>
                      </a:lnTo>
                      <a:lnTo>
                        <a:pt x="101" y="149"/>
                      </a:lnTo>
                      <a:lnTo>
                        <a:pt x="123" y="233"/>
                      </a:lnTo>
                      <a:lnTo>
                        <a:pt x="130" y="275"/>
                      </a:lnTo>
                      <a:lnTo>
                        <a:pt x="132" y="277"/>
                      </a:lnTo>
                      <a:lnTo>
                        <a:pt x="136" y="280"/>
                      </a:lnTo>
                      <a:lnTo>
                        <a:pt x="142" y="280"/>
                      </a:lnTo>
                      <a:lnTo>
                        <a:pt x="141" y="301"/>
                      </a:lnTo>
                      <a:lnTo>
                        <a:pt x="144" y="307"/>
                      </a:lnTo>
                      <a:lnTo>
                        <a:pt x="148" y="337"/>
                      </a:lnTo>
                      <a:lnTo>
                        <a:pt x="156" y="354"/>
                      </a:lnTo>
                      <a:lnTo>
                        <a:pt x="160" y="372"/>
                      </a:lnTo>
                      <a:lnTo>
                        <a:pt x="163" y="393"/>
                      </a:lnTo>
                      <a:lnTo>
                        <a:pt x="163" y="412"/>
                      </a:lnTo>
                      <a:lnTo>
                        <a:pt x="163" y="431"/>
                      </a:lnTo>
                      <a:lnTo>
                        <a:pt x="163" y="451"/>
                      </a:lnTo>
                      <a:lnTo>
                        <a:pt x="163" y="470"/>
                      </a:lnTo>
                      <a:lnTo>
                        <a:pt x="163" y="489"/>
                      </a:lnTo>
                      <a:lnTo>
                        <a:pt x="165" y="510"/>
                      </a:lnTo>
                      <a:lnTo>
                        <a:pt x="163" y="609"/>
                      </a:lnTo>
                      <a:lnTo>
                        <a:pt x="172" y="698"/>
                      </a:lnTo>
                      <a:lnTo>
                        <a:pt x="177" y="705"/>
                      </a:lnTo>
                      <a:lnTo>
                        <a:pt x="180" y="724"/>
                      </a:lnTo>
                      <a:lnTo>
                        <a:pt x="179" y="72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0" name="Freeform 6001"/>
                <p:cNvSpPr>
                  <a:spLocks/>
                </p:cNvSpPr>
                <p:nvPr/>
              </p:nvSpPr>
              <p:spPr bwMode="auto">
                <a:xfrm>
                  <a:off x="3712" y="2957"/>
                  <a:ext cx="41" cy="182"/>
                </a:xfrm>
                <a:custGeom>
                  <a:avLst/>
                  <a:gdLst>
                    <a:gd name="T0" fmla="*/ 41 w 41"/>
                    <a:gd name="T1" fmla="*/ 2 h 182"/>
                    <a:gd name="T2" fmla="*/ 38 w 41"/>
                    <a:gd name="T3" fmla="*/ 7 h 182"/>
                    <a:gd name="T4" fmla="*/ 36 w 41"/>
                    <a:gd name="T5" fmla="*/ 24 h 182"/>
                    <a:gd name="T6" fmla="*/ 34 w 41"/>
                    <a:gd name="T7" fmla="*/ 41 h 182"/>
                    <a:gd name="T8" fmla="*/ 32 w 41"/>
                    <a:gd name="T9" fmla="*/ 58 h 182"/>
                    <a:gd name="T10" fmla="*/ 29 w 41"/>
                    <a:gd name="T11" fmla="*/ 75 h 182"/>
                    <a:gd name="T12" fmla="*/ 27 w 41"/>
                    <a:gd name="T13" fmla="*/ 92 h 182"/>
                    <a:gd name="T14" fmla="*/ 27 w 41"/>
                    <a:gd name="T15" fmla="*/ 109 h 182"/>
                    <a:gd name="T16" fmla="*/ 27 w 41"/>
                    <a:gd name="T17" fmla="*/ 126 h 182"/>
                    <a:gd name="T18" fmla="*/ 27 w 41"/>
                    <a:gd name="T19" fmla="*/ 142 h 182"/>
                    <a:gd name="T20" fmla="*/ 31 w 41"/>
                    <a:gd name="T21" fmla="*/ 180 h 182"/>
                    <a:gd name="T22" fmla="*/ 17 w 41"/>
                    <a:gd name="T23" fmla="*/ 180 h 182"/>
                    <a:gd name="T24" fmla="*/ 10 w 41"/>
                    <a:gd name="T25" fmla="*/ 180 h 182"/>
                    <a:gd name="T26" fmla="*/ 5 w 41"/>
                    <a:gd name="T27" fmla="*/ 182 h 182"/>
                    <a:gd name="T28" fmla="*/ 0 w 41"/>
                    <a:gd name="T29" fmla="*/ 178 h 182"/>
                    <a:gd name="T30" fmla="*/ 1 w 41"/>
                    <a:gd name="T31" fmla="*/ 159 h 182"/>
                    <a:gd name="T32" fmla="*/ 7 w 41"/>
                    <a:gd name="T33" fmla="*/ 94 h 182"/>
                    <a:gd name="T34" fmla="*/ 3 w 41"/>
                    <a:gd name="T35" fmla="*/ 73 h 182"/>
                    <a:gd name="T36" fmla="*/ 3 w 41"/>
                    <a:gd name="T37" fmla="*/ 67 h 182"/>
                    <a:gd name="T38" fmla="*/ 1 w 41"/>
                    <a:gd name="T39" fmla="*/ 62 h 182"/>
                    <a:gd name="T40" fmla="*/ 0 w 41"/>
                    <a:gd name="T41" fmla="*/ 54 h 182"/>
                    <a:gd name="T42" fmla="*/ 0 w 41"/>
                    <a:gd name="T43" fmla="*/ 48 h 182"/>
                    <a:gd name="T44" fmla="*/ 0 w 41"/>
                    <a:gd name="T45" fmla="*/ 43 h 182"/>
                    <a:gd name="T46" fmla="*/ 0 w 41"/>
                    <a:gd name="T47" fmla="*/ 37 h 182"/>
                    <a:gd name="T48" fmla="*/ 1 w 41"/>
                    <a:gd name="T49" fmla="*/ 30 h 182"/>
                    <a:gd name="T50" fmla="*/ 5 w 41"/>
                    <a:gd name="T51" fmla="*/ 24 h 182"/>
                    <a:gd name="T52" fmla="*/ 13 w 41"/>
                    <a:gd name="T53" fmla="*/ 18 h 182"/>
                    <a:gd name="T54" fmla="*/ 26 w 41"/>
                    <a:gd name="T55" fmla="*/ 7 h 182"/>
                    <a:gd name="T56" fmla="*/ 41 w 41"/>
                    <a:gd name="T57" fmla="*/ 0 h 182"/>
                    <a:gd name="T58" fmla="*/ 41 w 41"/>
                    <a:gd name="T59" fmla="*/ 2 h 18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1" h="182">
                      <a:moveTo>
                        <a:pt x="41" y="2"/>
                      </a:moveTo>
                      <a:lnTo>
                        <a:pt x="38" y="7"/>
                      </a:lnTo>
                      <a:lnTo>
                        <a:pt x="36" y="24"/>
                      </a:lnTo>
                      <a:lnTo>
                        <a:pt x="34" y="41"/>
                      </a:lnTo>
                      <a:lnTo>
                        <a:pt x="32" y="58"/>
                      </a:lnTo>
                      <a:lnTo>
                        <a:pt x="29" y="75"/>
                      </a:lnTo>
                      <a:lnTo>
                        <a:pt x="27" y="92"/>
                      </a:lnTo>
                      <a:lnTo>
                        <a:pt x="27" y="109"/>
                      </a:lnTo>
                      <a:lnTo>
                        <a:pt x="27" y="126"/>
                      </a:lnTo>
                      <a:lnTo>
                        <a:pt x="27" y="142"/>
                      </a:lnTo>
                      <a:lnTo>
                        <a:pt x="31" y="180"/>
                      </a:lnTo>
                      <a:lnTo>
                        <a:pt x="17" y="180"/>
                      </a:lnTo>
                      <a:lnTo>
                        <a:pt x="10" y="180"/>
                      </a:lnTo>
                      <a:lnTo>
                        <a:pt x="5" y="182"/>
                      </a:lnTo>
                      <a:lnTo>
                        <a:pt x="0" y="178"/>
                      </a:lnTo>
                      <a:lnTo>
                        <a:pt x="1" y="159"/>
                      </a:lnTo>
                      <a:lnTo>
                        <a:pt x="7" y="94"/>
                      </a:lnTo>
                      <a:lnTo>
                        <a:pt x="3" y="73"/>
                      </a:lnTo>
                      <a:lnTo>
                        <a:pt x="3" y="67"/>
                      </a:lnTo>
                      <a:lnTo>
                        <a:pt x="1" y="62"/>
                      </a:lnTo>
                      <a:lnTo>
                        <a:pt x="0" y="54"/>
                      </a:lnTo>
                      <a:lnTo>
                        <a:pt x="0" y="48"/>
                      </a:lnTo>
                      <a:lnTo>
                        <a:pt x="0" y="43"/>
                      </a:lnTo>
                      <a:lnTo>
                        <a:pt x="0" y="37"/>
                      </a:lnTo>
                      <a:lnTo>
                        <a:pt x="1" y="30"/>
                      </a:lnTo>
                      <a:lnTo>
                        <a:pt x="5" y="24"/>
                      </a:lnTo>
                      <a:lnTo>
                        <a:pt x="13" y="18"/>
                      </a:lnTo>
                      <a:lnTo>
                        <a:pt x="26" y="7"/>
                      </a:lnTo>
                      <a:lnTo>
                        <a:pt x="41" y="0"/>
                      </a:lnTo>
                      <a:lnTo>
                        <a:pt x="41" y="2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1" name="Freeform 6002"/>
                <p:cNvSpPr>
                  <a:spLocks/>
                </p:cNvSpPr>
                <p:nvPr/>
              </p:nvSpPr>
              <p:spPr bwMode="auto">
                <a:xfrm>
                  <a:off x="3738" y="1391"/>
                  <a:ext cx="6" cy="9"/>
                </a:xfrm>
                <a:custGeom>
                  <a:avLst/>
                  <a:gdLst>
                    <a:gd name="T0" fmla="*/ 6 w 6"/>
                    <a:gd name="T1" fmla="*/ 6 h 9"/>
                    <a:gd name="T2" fmla="*/ 6 w 6"/>
                    <a:gd name="T3" fmla="*/ 9 h 9"/>
                    <a:gd name="T4" fmla="*/ 3 w 6"/>
                    <a:gd name="T5" fmla="*/ 9 h 9"/>
                    <a:gd name="T6" fmla="*/ 0 w 6"/>
                    <a:gd name="T7" fmla="*/ 8 h 9"/>
                    <a:gd name="T8" fmla="*/ 3 w 6"/>
                    <a:gd name="T9" fmla="*/ 0 h 9"/>
                    <a:gd name="T10" fmla="*/ 6 w 6"/>
                    <a:gd name="T11" fmla="*/ 6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9">
                      <a:moveTo>
                        <a:pt x="6" y="6"/>
                      </a:moveTo>
                      <a:lnTo>
                        <a:pt x="6" y="9"/>
                      </a:lnTo>
                      <a:lnTo>
                        <a:pt x="3" y="9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2" name="Freeform 6003"/>
                <p:cNvSpPr>
                  <a:spLocks/>
                </p:cNvSpPr>
                <p:nvPr/>
              </p:nvSpPr>
              <p:spPr bwMode="auto">
                <a:xfrm>
                  <a:off x="3688" y="1389"/>
                  <a:ext cx="5" cy="10"/>
                </a:xfrm>
                <a:custGeom>
                  <a:avLst/>
                  <a:gdLst>
                    <a:gd name="T0" fmla="*/ 5 w 5"/>
                    <a:gd name="T1" fmla="*/ 6 h 10"/>
                    <a:gd name="T2" fmla="*/ 5 w 5"/>
                    <a:gd name="T3" fmla="*/ 10 h 10"/>
                    <a:gd name="T4" fmla="*/ 3 w 5"/>
                    <a:gd name="T5" fmla="*/ 10 h 10"/>
                    <a:gd name="T6" fmla="*/ 0 w 5"/>
                    <a:gd name="T7" fmla="*/ 8 h 10"/>
                    <a:gd name="T8" fmla="*/ 3 w 5"/>
                    <a:gd name="T9" fmla="*/ 0 h 10"/>
                    <a:gd name="T10" fmla="*/ 5 w 5"/>
                    <a:gd name="T11" fmla="*/ 6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10">
                      <a:moveTo>
                        <a:pt x="5" y="6"/>
                      </a:move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3" name="Freeform 6004"/>
                <p:cNvSpPr>
                  <a:spLocks/>
                </p:cNvSpPr>
                <p:nvPr/>
              </p:nvSpPr>
              <p:spPr bwMode="auto">
                <a:xfrm>
                  <a:off x="3693" y="1415"/>
                  <a:ext cx="5" cy="12"/>
                </a:xfrm>
                <a:custGeom>
                  <a:avLst/>
                  <a:gdLst>
                    <a:gd name="T0" fmla="*/ 5 w 5"/>
                    <a:gd name="T1" fmla="*/ 6 h 12"/>
                    <a:gd name="T2" fmla="*/ 5 w 5"/>
                    <a:gd name="T3" fmla="*/ 10 h 12"/>
                    <a:gd name="T4" fmla="*/ 3 w 5"/>
                    <a:gd name="T5" fmla="*/ 12 h 12"/>
                    <a:gd name="T6" fmla="*/ 0 w 5"/>
                    <a:gd name="T7" fmla="*/ 8 h 12"/>
                    <a:gd name="T8" fmla="*/ 3 w 5"/>
                    <a:gd name="T9" fmla="*/ 0 h 12"/>
                    <a:gd name="T10" fmla="*/ 5 w 5"/>
                    <a:gd name="T11" fmla="*/ 6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12">
                      <a:moveTo>
                        <a:pt x="5" y="6"/>
                      </a:move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4" name="Freeform 6005"/>
                <p:cNvSpPr>
                  <a:spLocks/>
                </p:cNvSpPr>
                <p:nvPr/>
              </p:nvSpPr>
              <p:spPr bwMode="auto">
                <a:xfrm>
                  <a:off x="3774" y="1466"/>
                  <a:ext cx="5" cy="10"/>
                </a:xfrm>
                <a:custGeom>
                  <a:avLst/>
                  <a:gdLst>
                    <a:gd name="T0" fmla="*/ 5 w 5"/>
                    <a:gd name="T1" fmla="*/ 6 h 10"/>
                    <a:gd name="T2" fmla="*/ 5 w 5"/>
                    <a:gd name="T3" fmla="*/ 10 h 10"/>
                    <a:gd name="T4" fmla="*/ 1 w 5"/>
                    <a:gd name="T5" fmla="*/ 10 h 10"/>
                    <a:gd name="T6" fmla="*/ 0 w 5"/>
                    <a:gd name="T7" fmla="*/ 8 h 10"/>
                    <a:gd name="T8" fmla="*/ 1 w 5"/>
                    <a:gd name="T9" fmla="*/ 0 h 10"/>
                    <a:gd name="T10" fmla="*/ 5 w 5"/>
                    <a:gd name="T11" fmla="*/ 6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10">
                      <a:moveTo>
                        <a:pt x="5" y="6"/>
                      </a:moveTo>
                      <a:lnTo>
                        <a:pt x="5" y="10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1" y="0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5" name="Freeform 6006"/>
                <p:cNvSpPr>
                  <a:spLocks/>
                </p:cNvSpPr>
                <p:nvPr/>
              </p:nvSpPr>
              <p:spPr bwMode="auto">
                <a:xfrm>
                  <a:off x="3760" y="1479"/>
                  <a:ext cx="5" cy="12"/>
                </a:xfrm>
                <a:custGeom>
                  <a:avLst/>
                  <a:gdLst>
                    <a:gd name="T0" fmla="*/ 5 w 5"/>
                    <a:gd name="T1" fmla="*/ 6 h 12"/>
                    <a:gd name="T2" fmla="*/ 5 w 5"/>
                    <a:gd name="T3" fmla="*/ 10 h 12"/>
                    <a:gd name="T4" fmla="*/ 3 w 5"/>
                    <a:gd name="T5" fmla="*/ 12 h 12"/>
                    <a:gd name="T6" fmla="*/ 0 w 5"/>
                    <a:gd name="T7" fmla="*/ 8 h 12"/>
                    <a:gd name="T8" fmla="*/ 3 w 5"/>
                    <a:gd name="T9" fmla="*/ 0 h 12"/>
                    <a:gd name="T10" fmla="*/ 5 w 5"/>
                    <a:gd name="T11" fmla="*/ 6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12">
                      <a:moveTo>
                        <a:pt x="5" y="6"/>
                      </a:moveTo>
                      <a:lnTo>
                        <a:pt x="5" y="10"/>
                      </a:lnTo>
                      <a:lnTo>
                        <a:pt x="3" y="12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6" name="Freeform 6007"/>
                <p:cNvSpPr>
                  <a:spLocks/>
                </p:cNvSpPr>
                <p:nvPr/>
              </p:nvSpPr>
              <p:spPr bwMode="auto">
                <a:xfrm>
                  <a:off x="3701" y="1502"/>
                  <a:ext cx="7" cy="11"/>
                </a:xfrm>
                <a:custGeom>
                  <a:avLst/>
                  <a:gdLst>
                    <a:gd name="T0" fmla="*/ 7 w 7"/>
                    <a:gd name="T1" fmla="*/ 6 h 11"/>
                    <a:gd name="T2" fmla="*/ 7 w 7"/>
                    <a:gd name="T3" fmla="*/ 9 h 11"/>
                    <a:gd name="T4" fmla="*/ 4 w 7"/>
                    <a:gd name="T5" fmla="*/ 11 h 11"/>
                    <a:gd name="T6" fmla="*/ 0 w 7"/>
                    <a:gd name="T7" fmla="*/ 7 h 11"/>
                    <a:gd name="T8" fmla="*/ 4 w 7"/>
                    <a:gd name="T9" fmla="*/ 0 h 11"/>
                    <a:gd name="T10" fmla="*/ 7 w 7"/>
                    <a:gd name="T11" fmla="*/ 6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11">
                      <a:moveTo>
                        <a:pt x="7" y="6"/>
                      </a:moveTo>
                      <a:lnTo>
                        <a:pt x="7" y="9"/>
                      </a:lnTo>
                      <a:lnTo>
                        <a:pt x="4" y="11"/>
                      </a:ln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7" name="Freeform 6008"/>
                <p:cNvSpPr>
                  <a:spLocks/>
                </p:cNvSpPr>
                <p:nvPr/>
              </p:nvSpPr>
              <p:spPr bwMode="auto">
                <a:xfrm>
                  <a:off x="3701" y="1519"/>
                  <a:ext cx="7" cy="9"/>
                </a:xfrm>
                <a:custGeom>
                  <a:avLst/>
                  <a:gdLst>
                    <a:gd name="T0" fmla="*/ 7 w 7"/>
                    <a:gd name="T1" fmla="*/ 5 h 9"/>
                    <a:gd name="T2" fmla="*/ 7 w 7"/>
                    <a:gd name="T3" fmla="*/ 9 h 9"/>
                    <a:gd name="T4" fmla="*/ 4 w 7"/>
                    <a:gd name="T5" fmla="*/ 9 h 9"/>
                    <a:gd name="T6" fmla="*/ 0 w 7"/>
                    <a:gd name="T7" fmla="*/ 7 h 9"/>
                    <a:gd name="T8" fmla="*/ 4 w 7"/>
                    <a:gd name="T9" fmla="*/ 0 h 9"/>
                    <a:gd name="T10" fmla="*/ 7 w 7"/>
                    <a:gd name="T11" fmla="*/ 5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9">
                      <a:moveTo>
                        <a:pt x="7" y="5"/>
                      </a:move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8" name="Freeform 6009"/>
                <p:cNvSpPr>
                  <a:spLocks/>
                </p:cNvSpPr>
                <p:nvPr/>
              </p:nvSpPr>
              <p:spPr bwMode="auto">
                <a:xfrm>
                  <a:off x="3705" y="1536"/>
                  <a:ext cx="7" cy="9"/>
                </a:xfrm>
                <a:custGeom>
                  <a:avLst/>
                  <a:gdLst>
                    <a:gd name="T0" fmla="*/ 5 w 7"/>
                    <a:gd name="T1" fmla="*/ 5 h 9"/>
                    <a:gd name="T2" fmla="*/ 7 w 7"/>
                    <a:gd name="T3" fmla="*/ 9 h 9"/>
                    <a:gd name="T4" fmla="*/ 3 w 7"/>
                    <a:gd name="T5" fmla="*/ 9 h 9"/>
                    <a:gd name="T6" fmla="*/ 0 w 7"/>
                    <a:gd name="T7" fmla="*/ 7 h 9"/>
                    <a:gd name="T8" fmla="*/ 3 w 7"/>
                    <a:gd name="T9" fmla="*/ 0 h 9"/>
                    <a:gd name="T10" fmla="*/ 5 w 7"/>
                    <a:gd name="T11" fmla="*/ 5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9">
                      <a:moveTo>
                        <a:pt x="5" y="5"/>
                      </a:moveTo>
                      <a:lnTo>
                        <a:pt x="7" y="9"/>
                      </a:lnTo>
                      <a:lnTo>
                        <a:pt x="3" y="9"/>
                      </a:ln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9" name="Freeform 6010"/>
                <p:cNvSpPr>
                  <a:spLocks/>
                </p:cNvSpPr>
                <p:nvPr/>
              </p:nvSpPr>
              <p:spPr bwMode="auto">
                <a:xfrm>
                  <a:off x="3784" y="1453"/>
                  <a:ext cx="5" cy="9"/>
                </a:xfrm>
                <a:custGeom>
                  <a:avLst/>
                  <a:gdLst>
                    <a:gd name="T0" fmla="*/ 5 w 5"/>
                    <a:gd name="T1" fmla="*/ 6 h 9"/>
                    <a:gd name="T2" fmla="*/ 5 w 5"/>
                    <a:gd name="T3" fmla="*/ 9 h 9"/>
                    <a:gd name="T4" fmla="*/ 3 w 5"/>
                    <a:gd name="T5" fmla="*/ 9 h 9"/>
                    <a:gd name="T6" fmla="*/ 0 w 5"/>
                    <a:gd name="T7" fmla="*/ 8 h 9"/>
                    <a:gd name="T8" fmla="*/ 2 w 5"/>
                    <a:gd name="T9" fmla="*/ 0 h 9"/>
                    <a:gd name="T10" fmla="*/ 5 w 5"/>
                    <a:gd name="T11" fmla="*/ 6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9">
                      <a:moveTo>
                        <a:pt x="5" y="6"/>
                      </a:move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0" name="Freeform 6011"/>
                <p:cNvSpPr>
                  <a:spLocks/>
                </p:cNvSpPr>
                <p:nvPr/>
              </p:nvSpPr>
              <p:spPr bwMode="auto">
                <a:xfrm>
                  <a:off x="3800" y="1440"/>
                  <a:ext cx="5" cy="9"/>
                </a:xfrm>
                <a:custGeom>
                  <a:avLst/>
                  <a:gdLst>
                    <a:gd name="T0" fmla="*/ 5 w 5"/>
                    <a:gd name="T1" fmla="*/ 5 h 9"/>
                    <a:gd name="T2" fmla="*/ 5 w 5"/>
                    <a:gd name="T3" fmla="*/ 9 h 9"/>
                    <a:gd name="T4" fmla="*/ 1 w 5"/>
                    <a:gd name="T5" fmla="*/ 9 h 9"/>
                    <a:gd name="T6" fmla="*/ 0 w 5"/>
                    <a:gd name="T7" fmla="*/ 7 h 9"/>
                    <a:gd name="T8" fmla="*/ 1 w 5"/>
                    <a:gd name="T9" fmla="*/ 0 h 9"/>
                    <a:gd name="T10" fmla="*/ 5 w 5"/>
                    <a:gd name="T11" fmla="*/ 5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9">
                      <a:moveTo>
                        <a:pt x="5" y="5"/>
                      </a:moveTo>
                      <a:lnTo>
                        <a:pt x="5" y="9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1" name="Freeform 6012"/>
                <p:cNvSpPr>
                  <a:spLocks/>
                </p:cNvSpPr>
                <p:nvPr/>
              </p:nvSpPr>
              <p:spPr bwMode="auto">
                <a:xfrm>
                  <a:off x="3734" y="1412"/>
                  <a:ext cx="9" cy="15"/>
                </a:xfrm>
                <a:custGeom>
                  <a:avLst/>
                  <a:gdLst>
                    <a:gd name="T0" fmla="*/ 7 w 9"/>
                    <a:gd name="T1" fmla="*/ 9 h 15"/>
                    <a:gd name="T2" fmla="*/ 2 w 9"/>
                    <a:gd name="T3" fmla="*/ 15 h 15"/>
                    <a:gd name="T4" fmla="*/ 0 w 9"/>
                    <a:gd name="T5" fmla="*/ 9 h 15"/>
                    <a:gd name="T6" fmla="*/ 4 w 9"/>
                    <a:gd name="T7" fmla="*/ 0 h 15"/>
                    <a:gd name="T8" fmla="*/ 9 w 9"/>
                    <a:gd name="T9" fmla="*/ 2 h 15"/>
                    <a:gd name="T10" fmla="*/ 7 w 9"/>
                    <a:gd name="T11" fmla="*/ 9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15">
                      <a:moveTo>
                        <a:pt x="7" y="9"/>
                      </a:moveTo>
                      <a:lnTo>
                        <a:pt x="2" y="15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9" y="2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2" name="Freeform 6013"/>
                <p:cNvSpPr>
                  <a:spLocks/>
                </p:cNvSpPr>
                <p:nvPr/>
              </p:nvSpPr>
              <p:spPr bwMode="auto">
                <a:xfrm>
                  <a:off x="3465" y="2229"/>
                  <a:ext cx="278" cy="739"/>
                </a:xfrm>
                <a:custGeom>
                  <a:avLst/>
                  <a:gdLst>
                    <a:gd name="T0" fmla="*/ 271 w 278"/>
                    <a:gd name="T1" fmla="*/ 735 h 739"/>
                    <a:gd name="T2" fmla="*/ 257 w 278"/>
                    <a:gd name="T3" fmla="*/ 673 h 739"/>
                    <a:gd name="T4" fmla="*/ 238 w 278"/>
                    <a:gd name="T5" fmla="*/ 579 h 739"/>
                    <a:gd name="T6" fmla="*/ 236 w 278"/>
                    <a:gd name="T7" fmla="*/ 551 h 739"/>
                    <a:gd name="T8" fmla="*/ 231 w 278"/>
                    <a:gd name="T9" fmla="*/ 542 h 739"/>
                    <a:gd name="T10" fmla="*/ 150 w 278"/>
                    <a:gd name="T11" fmla="*/ 485 h 739"/>
                    <a:gd name="T12" fmla="*/ 118 w 278"/>
                    <a:gd name="T13" fmla="*/ 440 h 739"/>
                    <a:gd name="T14" fmla="*/ 95 w 278"/>
                    <a:gd name="T15" fmla="*/ 393 h 739"/>
                    <a:gd name="T16" fmla="*/ 87 w 278"/>
                    <a:gd name="T17" fmla="*/ 357 h 739"/>
                    <a:gd name="T18" fmla="*/ 76 w 278"/>
                    <a:gd name="T19" fmla="*/ 310 h 739"/>
                    <a:gd name="T20" fmla="*/ 68 w 278"/>
                    <a:gd name="T21" fmla="*/ 262 h 739"/>
                    <a:gd name="T22" fmla="*/ 59 w 278"/>
                    <a:gd name="T23" fmla="*/ 215 h 739"/>
                    <a:gd name="T24" fmla="*/ 47 w 278"/>
                    <a:gd name="T25" fmla="*/ 160 h 739"/>
                    <a:gd name="T26" fmla="*/ 37 w 278"/>
                    <a:gd name="T27" fmla="*/ 124 h 739"/>
                    <a:gd name="T28" fmla="*/ 19 w 278"/>
                    <a:gd name="T29" fmla="*/ 59 h 739"/>
                    <a:gd name="T30" fmla="*/ 6 w 278"/>
                    <a:gd name="T31" fmla="*/ 15 h 739"/>
                    <a:gd name="T32" fmla="*/ 13 w 278"/>
                    <a:gd name="T33" fmla="*/ 12 h 739"/>
                    <a:gd name="T34" fmla="*/ 23 w 278"/>
                    <a:gd name="T35" fmla="*/ 28 h 739"/>
                    <a:gd name="T36" fmla="*/ 30 w 278"/>
                    <a:gd name="T37" fmla="*/ 45 h 739"/>
                    <a:gd name="T38" fmla="*/ 37 w 278"/>
                    <a:gd name="T39" fmla="*/ 62 h 739"/>
                    <a:gd name="T40" fmla="*/ 44 w 278"/>
                    <a:gd name="T41" fmla="*/ 81 h 739"/>
                    <a:gd name="T42" fmla="*/ 62 w 278"/>
                    <a:gd name="T43" fmla="*/ 141 h 739"/>
                    <a:gd name="T44" fmla="*/ 73 w 278"/>
                    <a:gd name="T45" fmla="*/ 201 h 739"/>
                    <a:gd name="T46" fmla="*/ 85 w 278"/>
                    <a:gd name="T47" fmla="*/ 262 h 739"/>
                    <a:gd name="T48" fmla="*/ 100 w 278"/>
                    <a:gd name="T49" fmla="*/ 320 h 739"/>
                    <a:gd name="T50" fmla="*/ 107 w 278"/>
                    <a:gd name="T51" fmla="*/ 346 h 739"/>
                    <a:gd name="T52" fmla="*/ 116 w 278"/>
                    <a:gd name="T53" fmla="*/ 369 h 739"/>
                    <a:gd name="T54" fmla="*/ 126 w 278"/>
                    <a:gd name="T55" fmla="*/ 393 h 739"/>
                    <a:gd name="T56" fmla="*/ 138 w 278"/>
                    <a:gd name="T57" fmla="*/ 416 h 739"/>
                    <a:gd name="T58" fmla="*/ 152 w 278"/>
                    <a:gd name="T59" fmla="*/ 438 h 739"/>
                    <a:gd name="T60" fmla="*/ 178 w 278"/>
                    <a:gd name="T61" fmla="*/ 461 h 739"/>
                    <a:gd name="T62" fmla="*/ 188 w 278"/>
                    <a:gd name="T63" fmla="*/ 470 h 739"/>
                    <a:gd name="T64" fmla="*/ 245 w 278"/>
                    <a:gd name="T65" fmla="*/ 519 h 739"/>
                    <a:gd name="T66" fmla="*/ 260 w 278"/>
                    <a:gd name="T67" fmla="*/ 536 h 739"/>
                    <a:gd name="T68" fmla="*/ 266 w 278"/>
                    <a:gd name="T69" fmla="*/ 538 h 739"/>
                    <a:gd name="T70" fmla="*/ 269 w 278"/>
                    <a:gd name="T71" fmla="*/ 542 h 739"/>
                    <a:gd name="T72" fmla="*/ 273 w 278"/>
                    <a:gd name="T73" fmla="*/ 547 h 739"/>
                    <a:gd name="T74" fmla="*/ 273 w 278"/>
                    <a:gd name="T75" fmla="*/ 551 h 739"/>
                    <a:gd name="T76" fmla="*/ 276 w 278"/>
                    <a:gd name="T77" fmla="*/ 566 h 739"/>
                    <a:gd name="T78" fmla="*/ 274 w 278"/>
                    <a:gd name="T79" fmla="*/ 581 h 739"/>
                    <a:gd name="T80" fmla="*/ 271 w 278"/>
                    <a:gd name="T81" fmla="*/ 596 h 739"/>
                    <a:gd name="T82" fmla="*/ 267 w 278"/>
                    <a:gd name="T83" fmla="*/ 611 h 739"/>
                    <a:gd name="T84" fmla="*/ 267 w 278"/>
                    <a:gd name="T85" fmla="*/ 641 h 739"/>
                    <a:gd name="T86" fmla="*/ 271 w 278"/>
                    <a:gd name="T87" fmla="*/ 669 h 739"/>
                    <a:gd name="T88" fmla="*/ 274 w 278"/>
                    <a:gd name="T89" fmla="*/ 698 h 739"/>
                    <a:gd name="T90" fmla="*/ 278 w 278"/>
                    <a:gd name="T91" fmla="*/ 728 h 73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78" h="739">
                      <a:moveTo>
                        <a:pt x="276" y="730"/>
                      </a:moveTo>
                      <a:lnTo>
                        <a:pt x="271" y="735"/>
                      </a:lnTo>
                      <a:lnTo>
                        <a:pt x="267" y="739"/>
                      </a:lnTo>
                      <a:lnTo>
                        <a:pt x="257" y="673"/>
                      </a:lnTo>
                      <a:lnTo>
                        <a:pt x="252" y="602"/>
                      </a:lnTo>
                      <a:lnTo>
                        <a:pt x="238" y="579"/>
                      </a:lnTo>
                      <a:lnTo>
                        <a:pt x="236" y="570"/>
                      </a:lnTo>
                      <a:lnTo>
                        <a:pt x="236" y="551"/>
                      </a:lnTo>
                      <a:lnTo>
                        <a:pt x="235" y="547"/>
                      </a:lnTo>
                      <a:lnTo>
                        <a:pt x="231" y="542"/>
                      </a:lnTo>
                      <a:lnTo>
                        <a:pt x="186" y="508"/>
                      </a:lnTo>
                      <a:lnTo>
                        <a:pt x="150" y="485"/>
                      </a:lnTo>
                      <a:lnTo>
                        <a:pt x="126" y="457"/>
                      </a:lnTo>
                      <a:lnTo>
                        <a:pt x="118" y="440"/>
                      </a:lnTo>
                      <a:lnTo>
                        <a:pt x="112" y="434"/>
                      </a:lnTo>
                      <a:lnTo>
                        <a:pt x="95" y="393"/>
                      </a:lnTo>
                      <a:lnTo>
                        <a:pt x="93" y="382"/>
                      </a:lnTo>
                      <a:lnTo>
                        <a:pt x="87" y="357"/>
                      </a:lnTo>
                      <a:lnTo>
                        <a:pt x="81" y="333"/>
                      </a:lnTo>
                      <a:lnTo>
                        <a:pt x="76" y="310"/>
                      </a:lnTo>
                      <a:lnTo>
                        <a:pt x="71" y="286"/>
                      </a:lnTo>
                      <a:lnTo>
                        <a:pt x="68" y="262"/>
                      </a:lnTo>
                      <a:lnTo>
                        <a:pt x="62" y="237"/>
                      </a:lnTo>
                      <a:lnTo>
                        <a:pt x="59" y="215"/>
                      </a:lnTo>
                      <a:lnTo>
                        <a:pt x="54" y="190"/>
                      </a:lnTo>
                      <a:lnTo>
                        <a:pt x="47" y="160"/>
                      </a:lnTo>
                      <a:lnTo>
                        <a:pt x="44" y="154"/>
                      </a:lnTo>
                      <a:lnTo>
                        <a:pt x="37" y="124"/>
                      </a:lnTo>
                      <a:lnTo>
                        <a:pt x="28" y="81"/>
                      </a:lnTo>
                      <a:lnTo>
                        <a:pt x="19" y="59"/>
                      </a:lnTo>
                      <a:lnTo>
                        <a:pt x="18" y="47"/>
                      </a:lnTo>
                      <a:lnTo>
                        <a:pt x="6" y="15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8" y="19"/>
                      </a:lnTo>
                      <a:lnTo>
                        <a:pt x="23" y="28"/>
                      </a:lnTo>
                      <a:lnTo>
                        <a:pt x="26" y="38"/>
                      </a:lnTo>
                      <a:lnTo>
                        <a:pt x="30" y="45"/>
                      </a:lnTo>
                      <a:lnTo>
                        <a:pt x="33" y="55"/>
                      </a:lnTo>
                      <a:lnTo>
                        <a:pt x="37" y="62"/>
                      </a:lnTo>
                      <a:lnTo>
                        <a:pt x="40" y="72"/>
                      </a:lnTo>
                      <a:lnTo>
                        <a:pt x="44" y="81"/>
                      </a:lnTo>
                      <a:lnTo>
                        <a:pt x="54" y="111"/>
                      </a:lnTo>
                      <a:lnTo>
                        <a:pt x="62" y="141"/>
                      </a:lnTo>
                      <a:lnTo>
                        <a:pt x="68" y="171"/>
                      </a:lnTo>
                      <a:lnTo>
                        <a:pt x="73" y="201"/>
                      </a:lnTo>
                      <a:lnTo>
                        <a:pt x="78" y="231"/>
                      </a:lnTo>
                      <a:lnTo>
                        <a:pt x="85" y="262"/>
                      </a:lnTo>
                      <a:lnTo>
                        <a:pt x="92" y="290"/>
                      </a:lnTo>
                      <a:lnTo>
                        <a:pt x="100" y="320"/>
                      </a:lnTo>
                      <a:lnTo>
                        <a:pt x="106" y="339"/>
                      </a:lnTo>
                      <a:lnTo>
                        <a:pt x="107" y="346"/>
                      </a:lnTo>
                      <a:lnTo>
                        <a:pt x="112" y="357"/>
                      </a:lnTo>
                      <a:lnTo>
                        <a:pt x="116" y="369"/>
                      </a:lnTo>
                      <a:lnTo>
                        <a:pt x="121" y="380"/>
                      </a:lnTo>
                      <a:lnTo>
                        <a:pt x="126" y="393"/>
                      </a:lnTo>
                      <a:lnTo>
                        <a:pt x="131" y="404"/>
                      </a:lnTo>
                      <a:lnTo>
                        <a:pt x="138" y="416"/>
                      </a:lnTo>
                      <a:lnTo>
                        <a:pt x="145" y="427"/>
                      </a:lnTo>
                      <a:lnTo>
                        <a:pt x="152" y="438"/>
                      </a:lnTo>
                      <a:lnTo>
                        <a:pt x="161" y="446"/>
                      </a:lnTo>
                      <a:lnTo>
                        <a:pt x="178" y="461"/>
                      </a:lnTo>
                      <a:lnTo>
                        <a:pt x="178" y="463"/>
                      </a:lnTo>
                      <a:lnTo>
                        <a:pt x="188" y="470"/>
                      </a:lnTo>
                      <a:lnTo>
                        <a:pt x="223" y="502"/>
                      </a:lnTo>
                      <a:lnTo>
                        <a:pt x="245" y="519"/>
                      </a:lnTo>
                      <a:lnTo>
                        <a:pt x="252" y="525"/>
                      </a:lnTo>
                      <a:lnTo>
                        <a:pt x="260" y="536"/>
                      </a:lnTo>
                      <a:lnTo>
                        <a:pt x="262" y="536"/>
                      </a:lnTo>
                      <a:lnTo>
                        <a:pt x="266" y="538"/>
                      </a:lnTo>
                      <a:lnTo>
                        <a:pt x="267" y="540"/>
                      </a:lnTo>
                      <a:lnTo>
                        <a:pt x="269" y="542"/>
                      </a:lnTo>
                      <a:lnTo>
                        <a:pt x="271" y="543"/>
                      </a:lnTo>
                      <a:lnTo>
                        <a:pt x="273" y="547"/>
                      </a:lnTo>
                      <a:lnTo>
                        <a:pt x="273" y="549"/>
                      </a:lnTo>
                      <a:lnTo>
                        <a:pt x="273" y="551"/>
                      </a:lnTo>
                      <a:lnTo>
                        <a:pt x="274" y="558"/>
                      </a:lnTo>
                      <a:lnTo>
                        <a:pt x="276" y="566"/>
                      </a:lnTo>
                      <a:lnTo>
                        <a:pt x="274" y="574"/>
                      </a:lnTo>
                      <a:lnTo>
                        <a:pt x="274" y="581"/>
                      </a:lnTo>
                      <a:lnTo>
                        <a:pt x="273" y="589"/>
                      </a:lnTo>
                      <a:lnTo>
                        <a:pt x="271" y="596"/>
                      </a:lnTo>
                      <a:lnTo>
                        <a:pt x="269" y="604"/>
                      </a:lnTo>
                      <a:lnTo>
                        <a:pt x="267" y="611"/>
                      </a:lnTo>
                      <a:lnTo>
                        <a:pt x="267" y="626"/>
                      </a:lnTo>
                      <a:lnTo>
                        <a:pt x="267" y="641"/>
                      </a:lnTo>
                      <a:lnTo>
                        <a:pt x="269" y="654"/>
                      </a:lnTo>
                      <a:lnTo>
                        <a:pt x="271" y="669"/>
                      </a:lnTo>
                      <a:lnTo>
                        <a:pt x="273" y="684"/>
                      </a:lnTo>
                      <a:lnTo>
                        <a:pt x="274" y="698"/>
                      </a:lnTo>
                      <a:lnTo>
                        <a:pt x="276" y="713"/>
                      </a:lnTo>
                      <a:lnTo>
                        <a:pt x="278" y="728"/>
                      </a:lnTo>
                      <a:lnTo>
                        <a:pt x="276" y="730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3" name="Freeform 6014"/>
                <p:cNvSpPr>
                  <a:spLocks/>
                </p:cNvSpPr>
                <p:nvPr/>
              </p:nvSpPr>
              <p:spPr bwMode="auto">
                <a:xfrm>
                  <a:off x="3707" y="1566"/>
                  <a:ext cx="27" cy="113"/>
                </a:xfrm>
                <a:custGeom>
                  <a:avLst/>
                  <a:gdLst>
                    <a:gd name="T0" fmla="*/ 25 w 27"/>
                    <a:gd name="T1" fmla="*/ 9 h 113"/>
                    <a:gd name="T2" fmla="*/ 25 w 27"/>
                    <a:gd name="T3" fmla="*/ 20 h 113"/>
                    <a:gd name="T4" fmla="*/ 24 w 27"/>
                    <a:gd name="T5" fmla="*/ 34 h 113"/>
                    <a:gd name="T6" fmla="*/ 20 w 27"/>
                    <a:gd name="T7" fmla="*/ 45 h 113"/>
                    <a:gd name="T8" fmla="*/ 18 w 27"/>
                    <a:gd name="T9" fmla="*/ 58 h 113"/>
                    <a:gd name="T10" fmla="*/ 15 w 27"/>
                    <a:gd name="T11" fmla="*/ 71 h 113"/>
                    <a:gd name="T12" fmla="*/ 12 w 27"/>
                    <a:gd name="T13" fmla="*/ 82 h 113"/>
                    <a:gd name="T14" fmla="*/ 10 w 27"/>
                    <a:gd name="T15" fmla="*/ 96 h 113"/>
                    <a:gd name="T16" fmla="*/ 6 w 27"/>
                    <a:gd name="T17" fmla="*/ 109 h 113"/>
                    <a:gd name="T18" fmla="*/ 3 w 27"/>
                    <a:gd name="T19" fmla="*/ 113 h 113"/>
                    <a:gd name="T20" fmla="*/ 0 w 27"/>
                    <a:gd name="T21" fmla="*/ 109 h 113"/>
                    <a:gd name="T22" fmla="*/ 27 w 27"/>
                    <a:gd name="T23" fmla="*/ 0 h 113"/>
                    <a:gd name="T24" fmla="*/ 25 w 27"/>
                    <a:gd name="T25" fmla="*/ 9 h 1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7" h="113">
                      <a:moveTo>
                        <a:pt x="25" y="9"/>
                      </a:moveTo>
                      <a:lnTo>
                        <a:pt x="25" y="20"/>
                      </a:lnTo>
                      <a:lnTo>
                        <a:pt x="24" y="34"/>
                      </a:lnTo>
                      <a:lnTo>
                        <a:pt x="20" y="45"/>
                      </a:lnTo>
                      <a:lnTo>
                        <a:pt x="18" y="58"/>
                      </a:lnTo>
                      <a:lnTo>
                        <a:pt x="15" y="71"/>
                      </a:lnTo>
                      <a:lnTo>
                        <a:pt x="12" y="82"/>
                      </a:lnTo>
                      <a:lnTo>
                        <a:pt x="10" y="96"/>
                      </a:lnTo>
                      <a:lnTo>
                        <a:pt x="6" y="109"/>
                      </a:lnTo>
                      <a:lnTo>
                        <a:pt x="3" y="113"/>
                      </a:lnTo>
                      <a:lnTo>
                        <a:pt x="0" y="109"/>
                      </a:lnTo>
                      <a:lnTo>
                        <a:pt x="27" y="0"/>
                      </a:lnTo>
                      <a:lnTo>
                        <a:pt x="25" y="9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4" name="Freeform 6015"/>
                <p:cNvSpPr>
                  <a:spLocks/>
                </p:cNvSpPr>
                <p:nvPr/>
              </p:nvSpPr>
              <p:spPr bwMode="auto">
                <a:xfrm>
                  <a:off x="3717" y="1282"/>
                  <a:ext cx="15" cy="23"/>
                </a:xfrm>
                <a:custGeom>
                  <a:avLst/>
                  <a:gdLst>
                    <a:gd name="T0" fmla="*/ 14 w 15"/>
                    <a:gd name="T1" fmla="*/ 23 h 23"/>
                    <a:gd name="T2" fmla="*/ 8 w 15"/>
                    <a:gd name="T3" fmla="*/ 17 h 23"/>
                    <a:gd name="T4" fmla="*/ 5 w 15"/>
                    <a:gd name="T5" fmla="*/ 11 h 23"/>
                    <a:gd name="T6" fmla="*/ 0 w 15"/>
                    <a:gd name="T7" fmla="*/ 4 h 23"/>
                    <a:gd name="T8" fmla="*/ 2 w 15"/>
                    <a:gd name="T9" fmla="*/ 0 h 23"/>
                    <a:gd name="T10" fmla="*/ 8 w 15"/>
                    <a:gd name="T11" fmla="*/ 0 h 23"/>
                    <a:gd name="T12" fmla="*/ 15 w 15"/>
                    <a:gd name="T13" fmla="*/ 6 h 23"/>
                    <a:gd name="T14" fmla="*/ 14 w 15"/>
                    <a:gd name="T15" fmla="*/ 23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" h="23">
                      <a:moveTo>
                        <a:pt x="14" y="23"/>
                      </a:moveTo>
                      <a:lnTo>
                        <a:pt x="8" y="17"/>
                      </a:lnTo>
                      <a:lnTo>
                        <a:pt x="5" y="11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5" y="6"/>
                      </a:lnTo>
                      <a:lnTo>
                        <a:pt x="14" y="23"/>
                      </a:lnTo>
                      <a:close/>
                    </a:path>
                  </a:pathLst>
                </a:custGeom>
                <a:solidFill>
                  <a:srgbClr val="DE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5" name="Freeform 6016"/>
                <p:cNvSpPr>
                  <a:spLocks/>
                </p:cNvSpPr>
                <p:nvPr/>
              </p:nvSpPr>
              <p:spPr bwMode="auto">
                <a:xfrm>
                  <a:off x="3717" y="1282"/>
                  <a:ext cx="15" cy="23"/>
                </a:xfrm>
                <a:custGeom>
                  <a:avLst/>
                  <a:gdLst>
                    <a:gd name="T0" fmla="*/ 14 w 15"/>
                    <a:gd name="T1" fmla="*/ 23 h 23"/>
                    <a:gd name="T2" fmla="*/ 8 w 15"/>
                    <a:gd name="T3" fmla="*/ 17 h 23"/>
                    <a:gd name="T4" fmla="*/ 5 w 15"/>
                    <a:gd name="T5" fmla="*/ 11 h 23"/>
                    <a:gd name="T6" fmla="*/ 0 w 15"/>
                    <a:gd name="T7" fmla="*/ 4 h 23"/>
                    <a:gd name="T8" fmla="*/ 2 w 15"/>
                    <a:gd name="T9" fmla="*/ 0 h 23"/>
                    <a:gd name="T10" fmla="*/ 8 w 15"/>
                    <a:gd name="T11" fmla="*/ 0 h 23"/>
                    <a:gd name="T12" fmla="*/ 15 w 15"/>
                    <a:gd name="T13" fmla="*/ 6 h 23"/>
                    <a:gd name="T14" fmla="*/ 14 w 15"/>
                    <a:gd name="T15" fmla="*/ 23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" h="23">
                      <a:moveTo>
                        <a:pt x="14" y="23"/>
                      </a:moveTo>
                      <a:lnTo>
                        <a:pt x="8" y="17"/>
                      </a:lnTo>
                      <a:lnTo>
                        <a:pt x="5" y="11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5" y="6"/>
                      </a:lnTo>
                      <a:lnTo>
                        <a:pt x="14" y="23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6" name="Freeform 6017"/>
                <p:cNvSpPr>
                  <a:spLocks/>
                </p:cNvSpPr>
                <p:nvPr/>
              </p:nvSpPr>
              <p:spPr bwMode="auto">
                <a:xfrm>
                  <a:off x="3724" y="1216"/>
                  <a:ext cx="10" cy="15"/>
                </a:xfrm>
                <a:custGeom>
                  <a:avLst/>
                  <a:gdLst>
                    <a:gd name="T0" fmla="*/ 10 w 10"/>
                    <a:gd name="T1" fmla="*/ 15 h 15"/>
                    <a:gd name="T2" fmla="*/ 5 w 10"/>
                    <a:gd name="T3" fmla="*/ 15 h 15"/>
                    <a:gd name="T4" fmla="*/ 0 w 10"/>
                    <a:gd name="T5" fmla="*/ 8 h 15"/>
                    <a:gd name="T6" fmla="*/ 3 w 10"/>
                    <a:gd name="T7" fmla="*/ 0 h 15"/>
                    <a:gd name="T8" fmla="*/ 8 w 10"/>
                    <a:gd name="T9" fmla="*/ 2 h 15"/>
                    <a:gd name="T10" fmla="*/ 10 w 10"/>
                    <a:gd name="T11" fmla="*/ 15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5">
                      <a:moveTo>
                        <a:pt x="10" y="15"/>
                      </a:moveTo>
                      <a:lnTo>
                        <a:pt x="5" y="15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8" y="2"/>
                      </a:ln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7" name="Freeform 6018"/>
                <p:cNvSpPr>
                  <a:spLocks/>
                </p:cNvSpPr>
                <p:nvPr/>
              </p:nvSpPr>
              <p:spPr bwMode="auto">
                <a:xfrm>
                  <a:off x="3736" y="1212"/>
                  <a:ext cx="10" cy="15"/>
                </a:xfrm>
                <a:custGeom>
                  <a:avLst/>
                  <a:gdLst>
                    <a:gd name="T0" fmla="*/ 5 w 10"/>
                    <a:gd name="T1" fmla="*/ 14 h 15"/>
                    <a:gd name="T2" fmla="*/ 5 w 10"/>
                    <a:gd name="T3" fmla="*/ 15 h 15"/>
                    <a:gd name="T4" fmla="*/ 0 w 10"/>
                    <a:gd name="T5" fmla="*/ 14 h 15"/>
                    <a:gd name="T6" fmla="*/ 3 w 10"/>
                    <a:gd name="T7" fmla="*/ 0 h 15"/>
                    <a:gd name="T8" fmla="*/ 10 w 10"/>
                    <a:gd name="T9" fmla="*/ 0 h 15"/>
                    <a:gd name="T10" fmla="*/ 5 w 10"/>
                    <a:gd name="T11" fmla="*/ 14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5">
                      <a:moveTo>
                        <a:pt x="5" y="14"/>
                      </a:moveTo>
                      <a:lnTo>
                        <a:pt x="5" y="15"/>
                      </a:lnTo>
                      <a:lnTo>
                        <a:pt x="0" y="14"/>
                      </a:lnTo>
                      <a:lnTo>
                        <a:pt x="3" y="0"/>
                      </a:lnTo>
                      <a:lnTo>
                        <a:pt x="10" y="0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8" name="Freeform 6019"/>
                <p:cNvSpPr>
                  <a:spLocks/>
                </p:cNvSpPr>
                <p:nvPr/>
              </p:nvSpPr>
              <p:spPr bwMode="auto">
                <a:xfrm>
                  <a:off x="3719" y="1547"/>
                  <a:ext cx="12" cy="19"/>
                </a:xfrm>
                <a:custGeom>
                  <a:avLst/>
                  <a:gdLst>
                    <a:gd name="T0" fmla="*/ 12 w 12"/>
                    <a:gd name="T1" fmla="*/ 6 h 19"/>
                    <a:gd name="T2" fmla="*/ 6 w 12"/>
                    <a:gd name="T3" fmla="*/ 19 h 19"/>
                    <a:gd name="T4" fmla="*/ 0 w 12"/>
                    <a:gd name="T5" fmla="*/ 8 h 19"/>
                    <a:gd name="T6" fmla="*/ 3 w 12"/>
                    <a:gd name="T7" fmla="*/ 6 h 19"/>
                    <a:gd name="T8" fmla="*/ 10 w 12"/>
                    <a:gd name="T9" fmla="*/ 0 h 19"/>
                    <a:gd name="T10" fmla="*/ 12 w 12"/>
                    <a:gd name="T11" fmla="*/ 6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19">
                      <a:moveTo>
                        <a:pt x="12" y="6"/>
                      </a:moveTo>
                      <a:lnTo>
                        <a:pt x="6" y="19"/>
                      </a:lnTo>
                      <a:lnTo>
                        <a:pt x="0" y="8"/>
                      </a:lnTo>
                      <a:lnTo>
                        <a:pt x="3" y="6"/>
                      </a:lnTo>
                      <a:lnTo>
                        <a:pt x="10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9" name="Freeform 6020"/>
                <p:cNvSpPr>
                  <a:spLocks/>
                </p:cNvSpPr>
                <p:nvPr/>
              </p:nvSpPr>
              <p:spPr bwMode="auto">
                <a:xfrm>
                  <a:off x="3717" y="1263"/>
                  <a:ext cx="10" cy="15"/>
                </a:xfrm>
                <a:custGeom>
                  <a:avLst/>
                  <a:gdLst>
                    <a:gd name="T0" fmla="*/ 10 w 10"/>
                    <a:gd name="T1" fmla="*/ 15 h 15"/>
                    <a:gd name="T2" fmla="*/ 0 w 10"/>
                    <a:gd name="T3" fmla="*/ 10 h 15"/>
                    <a:gd name="T4" fmla="*/ 8 w 10"/>
                    <a:gd name="T5" fmla="*/ 0 h 15"/>
                    <a:gd name="T6" fmla="*/ 10 w 10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15">
                      <a:moveTo>
                        <a:pt x="10" y="15"/>
                      </a:moveTo>
                      <a:lnTo>
                        <a:pt x="0" y="10"/>
                      </a:lnTo>
                      <a:lnTo>
                        <a:pt x="8" y="0"/>
                      </a:ln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0" name="Freeform 6021"/>
                <p:cNvSpPr>
                  <a:spLocks/>
                </p:cNvSpPr>
                <p:nvPr/>
              </p:nvSpPr>
              <p:spPr bwMode="auto">
                <a:xfrm>
                  <a:off x="3713" y="1532"/>
                  <a:ext cx="12" cy="17"/>
                </a:xfrm>
                <a:custGeom>
                  <a:avLst/>
                  <a:gdLst>
                    <a:gd name="T0" fmla="*/ 11 w 12"/>
                    <a:gd name="T1" fmla="*/ 13 h 17"/>
                    <a:gd name="T2" fmla="*/ 9 w 12"/>
                    <a:gd name="T3" fmla="*/ 17 h 17"/>
                    <a:gd name="T4" fmla="*/ 6 w 12"/>
                    <a:gd name="T5" fmla="*/ 17 h 17"/>
                    <a:gd name="T6" fmla="*/ 0 w 12"/>
                    <a:gd name="T7" fmla="*/ 13 h 17"/>
                    <a:gd name="T8" fmla="*/ 0 w 12"/>
                    <a:gd name="T9" fmla="*/ 9 h 17"/>
                    <a:gd name="T10" fmla="*/ 2 w 12"/>
                    <a:gd name="T11" fmla="*/ 2 h 17"/>
                    <a:gd name="T12" fmla="*/ 11 w 12"/>
                    <a:gd name="T13" fmla="*/ 0 h 17"/>
                    <a:gd name="T14" fmla="*/ 12 w 12"/>
                    <a:gd name="T15" fmla="*/ 6 h 17"/>
                    <a:gd name="T16" fmla="*/ 11 w 12"/>
                    <a:gd name="T17" fmla="*/ 13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" h="17">
                      <a:moveTo>
                        <a:pt x="11" y="13"/>
                      </a:moveTo>
                      <a:lnTo>
                        <a:pt x="9" y="17"/>
                      </a:lnTo>
                      <a:lnTo>
                        <a:pt x="6" y="17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11" y="0"/>
                      </a:lnTo>
                      <a:lnTo>
                        <a:pt x="12" y="6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1" name="Freeform 6022"/>
                <p:cNvSpPr>
                  <a:spLocks/>
                </p:cNvSpPr>
                <p:nvPr/>
              </p:nvSpPr>
              <p:spPr bwMode="auto">
                <a:xfrm>
                  <a:off x="3710" y="1513"/>
                  <a:ext cx="12" cy="13"/>
                </a:xfrm>
                <a:custGeom>
                  <a:avLst/>
                  <a:gdLst>
                    <a:gd name="T0" fmla="*/ 10 w 12"/>
                    <a:gd name="T1" fmla="*/ 10 h 13"/>
                    <a:gd name="T2" fmla="*/ 10 w 12"/>
                    <a:gd name="T3" fmla="*/ 11 h 13"/>
                    <a:gd name="T4" fmla="*/ 7 w 12"/>
                    <a:gd name="T5" fmla="*/ 13 h 13"/>
                    <a:gd name="T6" fmla="*/ 0 w 12"/>
                    <a:gd name="T7" fmla="*/ 10 h 13"/>
                    <a:gd name="T8" fmla="*/ 0 w 12"/>
                    <a:gd name="T9" fmla="*/ 6 h 13"/>
                    <a:gd name="T10" fmla="*/ 3 w 12"/>
                    <a:gd name="T11" fmla="*/ 0 h 13"/>
                    <a:gd name="T12" fmla="*/ 12 w 12"/>
                    <a:gd name="T13" fmla="*/ 0 h 13"/>
                    <a:gd name="T14" fmla="*/ 10 w 12"/>
                    <a:gd name="T15" fmla="*/ 10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13">
                      <a:moveTo>
                        <a:pt x="10" y="10"/>
                      </a:moveTo>
                      <a:lnTo>
                        <a:pt x="10" y="11"/>
                      </a:lnTo>
                      <a:lnTo>
                        <a:pt x="7" y="13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12" y="0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2" name="Freeform 6023"/>
                <p:cNvSpPr>
                  <a:spLocks/>
                </p:cNvSpPr>
                <p:nvPr/>
              </p:nvSpPr>
              <p:spPr bwMode="auto">
                <a:xfrm>
                  <a:off x="3710" y="1492"/>
                  <a:ext cx="12" cy="16"/>
                </a:xfrm>
                <a:custGeom>
                  <a:avLst/>
                  <a:gdLst>
                    <a:gd name="T0" fmla="*/ 10 w 12"/>
                    <a:gd name="T1" fmla="*/ 8 h 16"/>
                    <a:gd name="T2" fmla="*/ 5 w 12"/>
                    <a:gd name="T3" fmla="*/ 16 h 16"/>
                    <a:gd name="T4" fmla="*/ 0 w 12"/>
                    <a:gd name="T5" fmla="*/ 12 h 16"/>
                    <a:gd name="T6" fmla="*/ 2 w 12"/>
                    <a:gd name="T7" fmla="*/ 2 h 16"/>
                    <a:gd name="T8" fmla="*/ 5 w 12"/>
                    <a:gd name="T9" fmla="*/ 2 h 16"/>
                    <a:gd name="T10" fmla="*/ 9 w 12"/>
                    <a:gd name="T11" fmla="*/ 0 h 16"/>
                    <a:gd name="T12" fmla="*/ 12 w 12"/>
                    <a:gd name="T13" fmla="*/ 2 h 16"/>
                    <a:gd name="T14" fmla="*/ 10 w 12"/>
                    <a:gd name="T15" fmla="*/ 8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16">
                      <a:moveTo>
                        <a:pt x="10" y="8"/>
                      </a:moveTo>
                      <a:lnTo>
                        <a:pt x="5" y="16"/>
                      </a:lnTo>
                      <a:lnTo>
                        <a:pt x="0" y="12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3" name="Freeform 6024"/>
                <p:cNvSpPr>
                  <a:spLocks/>
                </p:cNvSpPr>
                <p:nvPr/>
              </p:nvSpPr>
              <p:spPr bwMode="auto">
                <a:xfrm>
                  <a:off x="3701" y="1430"/>
                  <a:ext cx="19" cy="31"/>
                </a:xfrm>
                <a:custGeom>
                  <a:avLst/>
                  <a:gdLst>
                    <a:gd name="T0" fmla="*/ 19 w 19"/>
                    <a:gd name="T1" fmla="*/ 31 h 31"/>
                    <a:gd name="T2" fmla="*/ 2 w 19"/>
                    <a:gd name="T3" fmla="*/ 17 h 31"/>
                    <a:gd name="T4" fmla="*/ 0 w 19"/>
                    <a:gd name="T5" fmla="*/ 10 h 31"/>
                    <a:gd name="T6" fmla="*/ 7 w 19"/>
                    <a:gd name="T7" fmla="*/ 8 h 31"/>
                    <a:gd name="T8" fmla="*/ 11 w 19"/>
                    <a:gd name="T9" fmla="*/ 0 h 31"/>
                    <a:gd name="T10" fmla="*/ 14 w 19"/>
                    <a:gd name="T11" fmla="*/ 6 h 31"/>
                    <a:gd name="T12" fmla="*/ 18 w 19"/>
                    <a:gd name="T13" fmla="*/ 19 h 31"/>
                    <a:gd name="T14" fmla="*/ 19 w 19"/>
                    <a:gd name="T15" fmla="*/ 23 h 31"/>
                    <a:gd name="T16" fmla="*/ 19 w 19"/>
                    <a:gd name="T17" fmla="*/ 31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31">
                      <a:moveTo>
                        <a:pt x="19" y="31"/>
                      </a:moveTo>
                      <a:lnTo>
                        <a:pt x="2" y="17"/>
                      </a:lnTo>
                      <a:lnTo>
                        <a:pt x="0" y="10"/>
                      </a:lnTo>
                      <a:lnTo>
                        <a:pt x="7" y="8"/>
                      </a:lnTo>
                      <a:lnTo>
                        <a:pt x="11" y="0"/>
                      </a:lnTo>
                      <a:lnTo>
                        <a:pt x="14" y="6"/>
                      </a:lnTo>
                      <a:lnTo>
                        <a:pt x="18" y="19"/>
                      </a:lnTo>
                      <a:lnTo>
                        <a:pt x="19" y="23"/>
                      </a:lnTo>
                      <a:lnTo>
                        <a:pt x="19" y="31"/>
                      </a:lnTo>
                      <a:close/>
                    </a:path>
                  </a:pathLst>
                </a:custGeom>
                <a:solidFill>
                  <a:srgbClr val="DE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4" name="Freeform 6025"/>
                <p:cNvSpPr>
                  <a:spLocks/>
                </p:cNvSpPr>
                <p:nvPr/>
              </p:nvSpPr>
              <p:spPr bwMode="auto">
                <a:xfrm>
                  <a:off x="3701" y="1430"/>
                  <a:ext cx="19" cy="31"/>
                </a:xfrm>
                <a:custGeom>
                  <a:avLst/>
                  <a:gdLst>
                    <a:gd name="T0" fmla="*/ 19 w 19"/>
                    <a:gd name="T1" fmla="*/ 31 h 31"/>
                    <a:gd name="T2" fmla="*/ 2 w 19"/>
                    <a:gd name="T3" fmla="*/ 17 h 31"/>
                    <a:gd name="T4" fmla="*/ 0 w 19"/>
                    <a:gd name="T5" fmla="*/ 10 h 31"/>
                    <a:gd name="T6" fmla="*/ 7 w 19"/>
                    <a:gd name="T7" fmla="*/ 8 h 31"/>
                    <a:gd name="T8" fmla="*/ 11 w 19"/>
                    <a:gd name="T9" fmla="*/ 0 h 31"/>
                    <a:gd name="T10" fmla="*/ 14 w 19"/>
                    <a:gd name="T11" fmla="*/ 6 h 31"/>
                    <a:gd name="T12" fmla="*/ 18 w 19"/>
                    <a:gd name="T13" fmla="*/ 19 h 31"/>
                    <a:gd name="T14" fmla="*/ 19 w 19"/>
                    <a:gd name="T15" fmla="*/ 23 h 31"/>
                    <a:gd name="T16" fmla="*/ 19 w 19"/>
                    <a:gd name="T17" fmla="*/ 31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31">
                      <a:moveTo>
                        <a:pt x="19" y="31"/>
                      </a:moveTo>
                      <a:lnTo>
                        <a:pt x="2" y="17"/>
                      </a:lnTo>
                      <a:lnTo>
                        <a:pt x="0" y="10"/>
                      </a:lnTo>
                      <a:lnTo>
                        <a:pt x="7" y="8"/>
                      </a:lnTo>
                      <a:lnTo>
                        <a:pt x="11" y="0"/>
                      </a:lnTo>
                      <a:lnTo>
                        <a:pt x="14" y="6"/>
                      </a:lnTo>
                      <a:lnTo>
                        <a:pt x="18" y="19"/>
                      </a:lnTo>
                      <a:lnTo>
                        <a:pt x="19" y="23"/>
                      </a:lnTo>
                      <a:lnTo>
                        <a:pt x="19" y="31"/>
                      </a:lnTo>
                    </a:path>
                  </a:pathLst>
                </a:custGeom>
                <a:noFill/>
                <a:ln w="3175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5" name="Freeform 6026"/>
                <p:cNvSpPr>
                  <a:spLocks/>
                </p:cNvSpPr>
                <p:nvPr/>
              </p:nvSpPr>
              <p:spPr bwMode="auto">
                <a:xfrm>
                  <a:off x="3715" y="1254"/>
                  <a:ext cx="7" cy="7"/>
                </a:xfrm>
                <a:custGeom>
                  <a:avLst/>
                  <a:gdLst>
                    <a:gd name="T0" fmla="*/ 7 w 7"/>
                    <a:gd name="T1" fmla="*/ 4 h 7"/>
                    <a:gd name="T2" fmla="*/ 7 w 7"/>
                    <a:gd name="T3" fmla="*/ 5 h 7"/>
                    <a:gd name="T4" fmla="*/ 7 w 7"/>
                    <a:gd name="T5" fmla="*/ 5 h 7"/>
                    <a:gd name="T6" fmla="*/ 5 w 7"/>
                    <a:gd name="T7" fmla="*/ 7 h 7"/>
                    <a:gd name="T8" fmla="*/ 5 w 7"/>
                    <a:gd name="T9" fmla="*/ 7 h 7"/>
                    <a:gd name="T10" fmla="*/ 4 w 7"/>
                    <a:gd name="T11" fmla="*/ 7 h 7"/>
                    <a:gd name="T12" fmla="*/ 4 w 7"/>
                    <a:gd name="T13" fmla="*/ 7 h 7"/>
                    <a:gd name="T14" fmla="*/ 2 w 7"/>
                    <a:gd name="T15" fmla="*/ 7 h 7"/>
                    <a:gd name="T16" fmla="*/ 2 w 7"/>
                    <a:gd name="T17" fmla="*/ 7 h 7"/>
                    <a:gd name="T18" fmla="*/ 2 w 7"/>
                    <a:gd name="T19" fmla="*/ 7 h 7"/>
                    <a:gd name="T20" fmla="*/ 0 w 7"/>
                    <a:gd name="T21" fmla="*/ 7 h 7"/>
                    <a:gd name="T22" fmla="*/ 0 w 7"/>
                    <a:gd name="T23" fmla="*/ 5 h 7"/>
                    <a:gd name="T24" fmla="*/ 0 w 7"/>
                    <a:gd name="T25" fmla="*/ 4 h 7"/>
                    <a:gd name="T26" fmla="*/ 0 w 7"/>
                    <a:gd name="T27" fmla="*/ 4 h 7"/>
                    <a:gd name="T28" fmla="*/ 0 w 7"/>
                    <a:gd name="T29" fmla="*/ 2 h 7"/>
                    <a:gd name="T30" fmla="*/ 0 w 7"/>
                    <a:gd name="T31" fmla="*/ 2 h 7"/>
                    <a:gd name="T32" fmla="*/ 2 w 7"/>
                    <a:gd name="T33" fmla="*/ 0 h 7"/>
                    <a:gd name="T34" fmla="*/ 7 w 7"/>
                    <a:gd name="T35" fmla="*/ 4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" h="7">
                      <a:moveTo>
                        <a:pt x="7" y="4"/>
                      </a:move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6" name="Freeform 6027"/>
                <p:cNvSpPr>
                  <a:spLocks/>
                </p:cNvSpPr>
                <p:nvPr/>
              </p:nvSpPr>
              <p:spPr bwMode="auto">
                <a:xfrm>
                  <a:off x="3710" y="1291"/>
                  <a:ext cx="14" cy="14"/>
                </a:xfrm>
                <a:custGeom>
                  <a:avLst/>
                  <a:gdLst>
                    <a:gd name="T0" fmla="*/ 14 w 14"/>
                    <a:gd name="T1" fmla="*/ 14 h 14"/>
                    <a:gd name="T2" fmla="*/ 0 w 14"/>
                    <a:gd name="T3" fmla="*/ 10 h 14"/>
                    <a:gd name="T4" fmla="*/ 3 w 14"/>
                    <a:gd name="T5" fmla="*/ 0 h 14"/>
                    <a:gd name="T6" fmla="*/ 14 w 14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14" y="14"/>
                      </a:moveTo>
                      <a:lnTo>
                        <a:pt x="0" y="10"/>
                      </a:lnTo>
                      <a:lnTo>
                        <a:pt x="3" y="0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7" name="Freeform 6028"/>
                <p:cNvSpPr>
                  <a:spLocks/>
                </p:cNvSpPr>
                <p:nvPr/>
              </p:nvSpPr>
              <p:spPr bwMode="auto">
                <a:xfrm>
                  <a:off x="3715" y="2940"/>
                  <a:ext cx="10" cy="37"/>
                </a:xfrm>
                <a:custGeom>
                  <a:avLst/>
                  <a:gdLst>
                    <a:gd name="T0" fmla="*/ 10 w 10"/>
                    <a:gd name="T1" fmla="*/ 34 h 37"/>
                    <a:gd name="T2" fmla="*/ 0 w 10"/>
                    <a:gd name="T3" fmla="*/ 37 h 37"/>
                    <a:gd name="T4" fmla="*/ 0 w 10"/>
                    <a:gd name="T5" fmla="*/ 30 h 37"/>
                    <a:gd name="T6" fmla="*/ 7 w 10"/>
                    <a:gd name="T7" fmla="*/ 0 h 37"/>
                    <a:gd name="T8" fmla="*/ 10 w 10"/>
                    <a:gd name="T9" fmla="*/ 34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37">
                      <a:moveTo>
                        <a:pt x="10" y="34"/>
                      </a:move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7" y="0"/>
                      </a:lnTo>
                      <a:lnTo>
                        <a:pt x="10" y="34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8" name="Freeform 6029"/>
                <p:cNvSpPr>
                  <a:spLocks/>
                </p:cNvSpPr>
                <p:nvPr/>
              </p:nvSpPr>
              <p:spPr bwMode="auto">
                <a:xfrm>
                  <a:off x="3707" y="1342"/>
                  <a:ext cx="10" cy="11"/>
                </a:xfrm>
                <a:custGeom>
                  <a:avLst/>
                  <a:gdLst>
                    <a:gd name="T0" fmla="*/ 10 w 10"/>
                    <a:gd name="T1" fmla="*/ 10 h 11"/>
                    <a:gd name="T2" fmla="*/ 8 w 10"/>
                    <a:gd name="T3" fmla="*/ 11 h 11"/>
                    <a:gd name="T4" fmla="*/ 6 w 10"/>
                    <a:gd name="T5" fmla="*/ 11 h 11"/>
                    <a:gd name="T6" fmla="*/ 0 w 10"/>
                    <a:gd name="T7" fmla="*/ 8 h 11"/>
                    <a:gd name="T8" fmla="*/ 3 w 10"/>
                    <a:gd name="T9" fmla="*/ 0 h 11"/>
                    <a:gd name="T10" fmla="*/ 10 w 10"/>
                    <a:gd name="T11" fmla="*/ 6 h 11"/>
                    <a:gd name="T12" fmla="*/ 10 w 10"/>
                    <a:gd name="T13" fmla="*/ 1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" h="11">
                      <a:moveTo>
                        <a:pt x="10" y="10"/>
                      </a:moveTo>
                      <a:lnTo>
                        <a:pt x="8" y="11"/>
                      </a:lnTo>
                      <a:lnTo>
                        <a:pt x="6" y="11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10" y="6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9" name="Freeform 6030"/>
                <p:cNvSpPr>
                  <a:spLocks/>
                </p:cNvSpPr>
                <p:nvPr/>
              </p:nvSpPr>
              <p:spPr bwMode="auto">
                <a:xfrm>
                  <a:off x="3705" y="1320"/>
                  <a:ext cx="10" cy="15"/>
                </a:xfrm>
                <a:custGeom>
                  <a:avLst/>
                  <a:gdLst>
                    <a:gd name="T0" fmla="*/ 10 w 10"/>
                    <a:gd name="T1" fmla="*/ 11 h 15"/>
                    <a:gd name="T2" fmla="*/ 5 w 10"/>
                    <a:gd name="T3" fmla="*/ 15 h 15"/>
                    <a:gd name="T4" fmla="*/ 2 w 10"/>
                    <a:gd name="T5" fmla="*/ 11 h 15"/>
                    <a:gd name="T6" fmla="*/ 0 w 10"/>
                    <a:gd name="T7" fmla="*/ 9 h 15"/>
                    <a:gd name="T8" fmla="*/ 2 w 10"/>
                    <a:gd name="T9" fmla="*/ 1 h 15"/>
                    <a:gd name="T10" fmla="*/ 5 w 10"/>
                    <a:gd name="T11" fmla="*/ 0 h 15"/>
                    <a:gd name="T12" fmla="*/ 10 w 10"/>
                    <a:gd name="T13" fmla="*/ 3 h 15"/>
                    <a:gd name="T14" fmla="*/ 10 w 10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15">
                      <a:moveTo>
                        <a:pt x="10" y="11"/>
                      </a:moveTo>
                      <a:lnTo>
                        <a:pt x="5" y="15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10" y="3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0" name="Freeform 6031"/>
                <p:cNvSpPr>
                  <a:spLocks/>
                </p:cNvSpPr>
                <p:nvPr/>
              </p:nvSpPr>
              <p:spPr bwMode="auto">
                <a:xfrm>
                  <a:off x="3719" y="1310"/>
                  <a:ext cx="8" cy="15"/>
                </a:xfrm>
                <a:custGeom>
                  <a:avLst/>
                  <a:gdLst>
                    <a:gd name="T0" fmla="*/ 8 w 8"/>
                    <a:gd name="T1" fmla="*/ 10 h 15"/>
                    <a:gd name="T2" fmla="*/ 5 w 8"/>
                    <a:gd name="T3" fmla="*/ 15 h 15"/>
                    <a:gd name="T4" fmla="*/ 0 w 8"/>
                    <a:gd name="T5" fmla="*/ 11 h 15"/>
                    <a:gd name="T6" fmla="*/ 0 w 8"/>
                    <a:gd name="T7" fmla="*/ 10 h 15"/>
                    <a:gd name="T8" fmla="*/ 1 w 8"/>
                    <a:gd name="T9" fmla="*/ 0 h 15"/>
                    <a:gd name="T10" fmla="*/ 3 w 8"/>
                    <a:gd name="T11" fmla="*/ 0 h 15"/>
                    <a:gd name="T12" fmla="*/ 8 w 8"/>
                    <a:gd name="T13" fmla="*/ 4 h 15"/>
                    <a:gd name="T14" fmla="*/ 8 w 8"/>
                    <a:gd name="T15" fmla="*/ 10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15">
                      <a:moveTo>
                        <a:pt x="8" y="10"/>
                      </a:moveTo>
                      <a:lnTo>
                        <a:pt x="5" y="15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8" y="4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1" name="Freeform 6032"/>
                <p:cNvSpPr>
                  <a:spLocks/>
                </p:cNvSpPr>
                <p:nvPr/>
              </p:nvSpPr>
              <p:spPr bwMode="auto">
                <a:xfrm>
                  <a:off x="3729" y="1316"/>
                  <a:ext cx="10" cy="15"/>
                </a:xfrm>
                <a:custGeom>
                  <a:avLst/>
                  <a:gdLst>
                    <a:gd name="T0" fmla="*/ 10 w 10"/>
                    <a:gd name="T1" fmla="*/ 9 h 15"/>
                    <a:gd name="T2" fmla="*/ 5 w 10"/>
                    <a:gd name="T3" fmla="*/ 15 h 15"/>
                    <a:gd name="T4" fmla="*/ 2 w 10"/>
                    <a:gd name="T5" fmla="*/ 11 h 15"/>
                    <a:gd name="T6" fmla="*/ 0 w 10"/>
                    <a:gd name="T7" fmla="*/ 9 h 15"/>
                    <a:gd name="T8" fmla="*/ 2 w 10"/>
                    <a:gd name="T9" fmla="*/ 2 h 15"/>
                    <a:gd name="T10" fmla="*/ 3 w 10"/>
                    <a:gd name="T11" fmla="*/ 0 h 15"/>
                    <a:gd name="T12" fmla="*/ 9 w 10"/>
                    <a:gd name="T13" fmla="*/ 4 h 15"/>
                    <a:gd name="T14" fmla="*/ 10 w 10"/>
                    <a:gd name="T15" fmla="*/ 9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15">
                      <a:moveTo>
                        <a:pt x="10" y="9"/>
                      </a:moveTo>
                      <a:lnTo>
                        <a:pt x="5" y="15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2" name="Freeform 6033"/>
                <p:cNvSpPr>
                  <a:spLocks/>
                </p:cNvSpPr>
                <p:nvPr/>
              </p:nvSpPr>
              <p:spPr bwMode="auto">
                <a:xfrm>
                  <a:off x="3725" y="1342"/>
                  <a:ext cx="9" cy="15"/>
                </a:xfrm>
                <a:custGeom>
                  <a:avLst/>
                  <a:gdLst>
                    <a:gd name="T0" fmla="*/ 9 w 9"/>
                    <a:gd name="T1" fmla="*/ 11 h 15"/>
                    <a:gd name="T2" fmla="*/ 6 w 9"/>
                    <a:gd name="T3" fmla="*/ 15 h 15"/>
                    <a:gd name="T4" fmla="*/ 2 w 9"/>
                    <a:gd name="T5" fmla="*/ 11 h 15"/>
                    <a:gd name="T6" fmla="*/ 0 w 9"/>
                    <a:gd name="T7" fmla="*/ 10 h 15"/>
                    <a:gd name="T8" fmla="*/ 2 w 9"/>
                    <a:gd name="T9" fmla="*/ 2 h 15"/>
                    <a:gd name="T10" fmla="*/ 4 w 9"/>
                    <a:gd name="T11" fmla="*/ 0 h 15"/>
                    <a:gd name="T12" fmla="*/ 9 w 9"/>
                    <a:gd name="T13" fmla="*/ 4 h 15"/>
                    <a:gd name="T14" fmla="*/ 9 w 9"/>
                    <a:gd name="T15" fmla="*/ 1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" h="15">
                      <a:moveTo>
                        <a:pt x="9" y="11"/>
                      </a:moveTo>
                      <a:lnTo>
                        <a:pt x="6" y="15"/>
                      </a:lnTo>
                      <a:lnTo>
                        <a:pt x="2" y="11"/>
                      </a:lnTo>
                      <a:lnTo>
                        <a:pt x="0" y="10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9" y="11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3" name="Freeform 6034"/>
                <p:cNvSpPr>
                  <a:spLocks/>
                </p:cNvSpPr>
                <p:nvPr/>
              </p:nvSpPr>
              <p:spPr bwMode="auto">
                <a:xfrm>
                  <a:off x="3738" y="1329"/>
                  <a:ext cx="10" cy="15"/>
                </a:xfrm>
                <a:custGeom>
                  <a:avLst/>
                  <a:gdLst>
                    <a:gd name="T0" fmla="*/ 10 w 10"/>
                    <a:gd name="T1" fmla="*/ 9 h 15"/>
                    <a:gd name="T2" fmla="*/ 5 w 10"/>
                    <a:gd name="T3" fmla="*/ 15 h 15"/>
                    <a:gd name="T4" fmla="*/ 1 w 10"/>
                    <a:gd name="T5" fmla="*/ 11 h 15"/>
                    <a:gd name="T6" fmla="*/ 0 w 10"/>
                    <a:gd name="T7" fmla="*/ 7 h 15"/>
                    <a:gd name="T8" fmla="*/ 1 w 10"/>
                    <a:gd name="T9" fmla="*/ 0 h 15"/>
                    <a:gd name="T10" fmla="*/ 3 w 10"/>
                    <a:gd name="T11" fmla="*/ 0 h 15"/>
                    <a:gd name="T12" fmla="*/ 10 w 10"/>
                    <a:gd name="T13" fmla="*/ 4 h 15"/>
                    <a:gd name="T14" fmla="*/ 10 w 10"/>
                    <a:gd name="T15" fmla="*/ 9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15">
                      <a:moveTo>
                        <a:pt x="10" y="9"/>
                      </a:moveTo>
                      <a:lnTo>
                        <a:pt x="5" y="15"/>
                      </a:lnTo>
                      <a:lnTo>
                        <a:pt x="1" y="11"/>
                      </a:ln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0" y="4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4" name="Freeform 6035"/>
                <p:cNvSpPr>
                  <a:spLocks/>
                </p:cNvSpPr>
                <p:nvPr/>
              </p:nvSpPr>
              <p:spPr bwMode="auto">
                <a:xfrm>
                  <a:off x="3696" y="1551"/>
                  <a:ext cx="17" cy="19"/>
                </a:xfrm>
                <a:custGeom>
                  <a:avLst/>
                  <a:gdLst>
                    <a:gd name="T0" fmla="*/ 17 w 17"/>
                    <a:gd name="T1" fmla="*/ 13 h 19"/>
                    <a:gd name="T2" fmla="*/ 14 w 17"/>
                    <a:gd name="T3" fmla="*/ 19 h 19"/>
                    <a:gd name="T4" fmla="*/ 11 w 17"/>
                    <a:gd name="T5" fmla="*/ 19 h 19"/>
                    <a:gd name="T6" fmla="*/ 2 w 17"/>
                    <a:gd name="T7" fmla="*/ 13 h 19"/>
                    <a:gd name="T8" fmla="*/ 0 w 17"/>
                    <a:gd name="T9" fmla="*/ 11 h 19"/>
                    <a:gd name="T10" fmla="*/ 4 w 17"/>
                    <a:gd name="T11" fmla="*/ 2 h 19"/>
                    <a:gd name="T12" fmla="*/ 7 w 17"/>
                    <a:gd name="T13" fmla="*/ 0 h 19"/>
                    <a:gd name="T14" fmla="*/ 11 w 17"/>
                    <a:gd name="T15" fmla="*/ 0 h 19"/>
                    <a:gd name="T16" fmla="*/ 16 w 17"/>
                    <a:gd name="T17" fmla="*/ 5 h 19"/>
                    <a:gd name="T18" fmla="*/ 17 w 17"/>
                    <a:gd name="T19" fmla="*/ 13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19">
                      <a:moveTo>
                        <a:pt x="17" y="13"/>
                      </a:moveTo>
                      <a:lnTo>
                        <a:pt x="14" y="19"/>
                      </a:lnTo>
                      <a:lnTo>
                        <a:pt x="11" y="19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6" y="5"/>
                      </a:lnTo>
                      <a:lnTo>
                        <a:pt x="17" y="13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5" name="Freeform 6036"/>
                <p:cNvSpPr>
                  <a:spLocks/>
                </p:cNvSpPr>
                <p:nvPr/>
              </p:nvSpPr>
              <p:spPr bwMode="auto">
                <a:xfrm>
                  <a:off x="3703" y="1278"/>
                  <a:ext cx="9" cy="10"/>
                </a:xfrm>
                <a:custGeom>
                  <a:avLst/>
                  <a:gdLst>
                    <a:gd name="T0" fmla="*/ 7 w 9"/>
                    <a:gd name="T1" fmla="*/ 10 h 10"/>
                    <a:gd name="T2" fmla="*/ 0 w 9"/>
                    <a:gd name="T3" fmla="*/ 6 h 10"/>
                    <a:gd name="T4" fmla="*/ 9 w 9"/>
                    <a:gd name="T5" fmla="*/ 0 h 10"/>
                    <a:gd name="T6" fmla="*/ 7 w 9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0">
                      <a:moveTo>
                        <a:pt x="7" y="10"/>
                      </a:moveTo>
                      <a:lnTo>
                        <a:pt x="0" y="6"/>
                      </a:lnTo>
                      <a:lnTo>
                        <a:pt x="9" y="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6" name="Freeform 6037"/>
                <p:cNvSpPr>
                  <a:spLocks/>
                </p:cNvSpPr>
                <p:nvPr/>
              </p:nvSpPr>
              <p:spPr bwMode="auto">
                <a:xfrm>
                  <a:off x="3701" y="1233"/>
                  <a:ext cx="11" cy="13"/>
                </a:xfrm>
                <a:custGeom>
                  <a:avLst/>
                  <a:gdLst>
                    <a:gd name="T0" fmla="*/ 11 w 11"/>
                    <a:gd name="T1" fmla="*/ 6 h 13"/>
                    <a:gd name="T2" fmla="*/ 7 w 11"/>
                    <a:gd name="T3" fmla="*/ 13 h 13"/>
                    <a:gd name="T4" fmla="*/ 0 w 11"/>
                    <a:gd name="T5" fmla="*/ 6 h 13"/>
                    <a:gd name="T6" fmla="*/ 6 w 11"/>
                    <a:gd name="T7" fmla="*/ 0 h 13"/>
                    <a:gd name="T8" fmla="*/ 11 w 11"/>
                    <a:gd name="T9" fmla="*/ 6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6"/>
                      </a:moveTo>
                      <a:lnTo>
                        <a:pt x="7" y="13"/>
                      </a:ln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7" name="Freeform 6038"/>
                <p:cNvSpPr>
                  <a:spLocks/>
                </p:cNvSpPr>
                <p:nvPr/>
              </p:nvSpPr>
              <p:spPr bwMode="auto">
                <a:xfrm>
                  <a:off x="3698" y="1466"/>
                  <a:ext cx="10" cy="17"/>
                </a:xfrm>
                <a:custGeom>
                  <a:avLst/>
                  <a:gdLst>
                    <a:gd name="T0" fmla="*/ 10 w 10"/>
                    <a:gd name="T1" fmla="*/ 11 h 17"/>
                    <a:gd name="T2" fmla="*/ 5 w 10"/>
                    <a:gd name="T3" fmla="*/ 17 h 17"/>
                    <a:gd name="T4" fmla="*/ 0 w 10"/>
                    <a:gd name="T5" fmla="*/ 15 h 17"/>
                    <a:gd name="T6" fmla="*/ 0 w 10"/>
                    <a:gd name="T7" fmla="*/ 4 h 17"/>
                    <a:gd name="T8" fmla="*/ 3 w 10"/>
                    <a:gd name="T9" fmla="*/ 0 h 17"/>
                    <a:gd name="T10" fmla="*/ 10 w 10"/>
                    <a:gd name="T11" fmla="*/ 2 h 17"/>
                    <a:gd name="T12" fmla="*/ 10 w 10"/>
                    <a:gd name="T13" fmla="*/ 11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" h="17">
                      <a:moveTo>
                        <a:pt x="10" y="11"/>
                      </a:moveTo>
                      <a:lnTo>
                        <a:pt x="5" y="17"/>
                      </a:lnTo>
                      <a:lnTo>
                        <a:pt x="0" y="15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10" y="2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8" name="Freeform 6039"/>
                <p:cNvSpPr>
                  <a:spLocks/>
                </p:cNvSpPr>
                <p:nvPr/>
              </p:nvSpPr>
              <p:spPr bwMode="auto">
                <a:xfrm>
                  <a:off x="3700" y="1421"/>
                  <a:ext cx="8" cy="13"/>
                </a:xfrm>
                <a:custGeom>
                  <a:avLst/>
                  <a:gdLst>
                    <a:gd name="T0" fmla="*/ 7 w 8"/>
                    <a:gd name="T1" fmla="*/ 11 h 13"/>
                    <a:gd name="T2" fmla="*/ 7 w 8"/>
                    <a:gd name="T3" fmla="*/ 13 h 13"/>
                    <a:gd name="T4" fmla="*/ 0 w 8"/>
                    <a:gd name="T5" fmla="*/ 13 h 13"/>
                    <a:gd name="T6" fmla="*/ 0 w 8"/>
                    <a:gd name="T7" fmla="*/ 6 h 13"/>
                    <a:gd name="T8" fmla="*/ 3 w 8"/>
                    <a:gd name="T9" fmla="*/ 0 h 13"/>
                    <a:gd name="T10" fmla="*/ 8 w 8"/>
                    <a:gd name="T11" fmla="*/ 0 h 13"/>
                    <a:gd name="T12" fmla="*/ 7 w 8"/>
                    <a:gd name="T13" fmla="*/ 11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" h="13">
                      <a:moveTo>
                        <a:pt x="7" y="11"/>
                      </a:moveTo>
                      <a:lnTo>
                        <a:pt x="7" y="13"/>
                      </a:ln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7" y="11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9" name="Freeform 6040"/>
                <p:cNvSpPr>
                  <a:spLocks/>
                </p:cNvSpPr>
                <p:nvPr/>
              </p:nvSpPr>
              <p:spPr bwMode="auto">
                <a:xfrm>
                  <a:off x="3693" y="1395"/>
                  <a:ext cx="12" cy="17"/>
                </a:xfrm>
                <a:custGeom>
                  <a:avLst/>
                  <a:gdLst>
                    <a:gd name="T0" fmla="*/ 12 w 12"/>
                    <a:gd name="T1" fmla="*/ 9 h 17"/>
                    <a:gd name="T2" fmla="*/ 5 w 12"/>
                    <a:gd name="T3" fmla="*/ 17 h 17"/>
                    <a:gd name="T4" fmla="*/ 1 w 12"/>
                    <a:gd name="T5" fmla="*/ 17 h 17"/>
                    <a:gd name="T6" fmla="*/ 0 w 12"/>
                    <a:gd name="T7" fmla="*/ 13 h 17"/>
                    <a:gd name="T8" fmla="*/ 3 w 12"/>
                    <a:gd name="T9" fmla="*/ 4 h 17"/>
                    <a:gd name="T10" fmla="*/ 10 w 12"/>
                    <a:gd name="T11" fmla="*/ 0 h 17"/>
                    <a:gd name="T12" fmla="*/ 12 w 12"/>
                    <a:gd name="T13" fmla="*/ 9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" h="17">
                      <a:moveTo>
                        <a:pt x="12" y="9"/>
                      </a:moveTo>
                      <a:lnTo>
                        <a:pt x="5" y="17"/>
                      </a:lnTo>
                      <a:lnTo>
                        <a:pt x="1" y="17"/>
                      </a:lnTo>
                      <a:lnTo>
                        <a:pt x="0" y="13"/>
                      </a:lnTo>
                      <a:lnTo>
                        <a:pt x="3" y="4"/>
                      </a:lnTo>
                      <a:lnTo>
                        <a:pt x="10" y="0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0" name="Freeform 6041"/>
                <p:cNvSpPr>
                  <a:spLocks/>
                </p:cNvSpPr>
                <p:nvPr/>
              </p:nvSpPr>
              <p:spPr bwMode="auto">
                <a:xfrm>
                  <a:off x="3694" y="1376"/>
                  <a:ext cx="11" cy="13"/>
                </a:xfrm>
                <a:custGeom>
                  <a:avLst/>
                  <a:gdLst>
                    <a:gd name="T0" fmla="*/ 11 w 11"/>
                    <a:gd name="T1" fmla="*/ 6 h 13"/>
                    <a:gd name="T2" fmla="*/ 7 w 11"/>
                    <a:gd name="T3" fmla="*/ 11 h 13"/>
                    <a:gd name="T4" fmla="*/ 6 w 11"/>
                    <a:gd name="T5" fmla="*/ 13 h 13"/>
                    <a:gd name="T6" fmla="*/ 0 w 11"/>
                    <a:gd name="T7" fmla="*/ 11 h 13"/>
                    <a:gd name="T8" fmla="*/ 0 w 11"/>
                    <a:gd name="T9" fmla="*/ 7 h 13"/>
                    <a:gd name="T10" fmla="*/ 6 w 11"/>
                    <a:gd name="T11" fmla="*/ 0 h 13"/>
                    <a:gd name="T12" fmla="*/ 11 w 11"/>
                    <a:gd name="T13" fmla="*/ 0 h 13"/>
                    <a:gd name="T14" fmla="*/ 11 w 11"/>
                    <a:gd name="T15" fmla="*/ 6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" h="13">
                      <a:moveTo>
                        <a:pt x="11" y="6"/>
                      </a:moveTo>
                      <a:lnTo>
                        <a:pt x="7" y="11"/>
                      </a:lnTo>
                      <a:lnTo>
                        <a:pt x="6" y="13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1" name="Freeform 6042"/>
                <p:cNvSpPr>
                  <a:spLocks/>
                </p:cNvSpPr>
                <p:nvPr/>
              </p:nvSpPr>
              <p:spPr bwMode="auto">
                <a:xfrm>
                  <a:off x="3694" y="1259"/>
                  <a:ext cx="11" cy="14"/>
                </a:xfrm>
                <a:custGeom>
                  <a:avLst/>
                  <a:gdLst>
                    <a:gd name="T0" fmla="*/ 11 w 11"/>
                    <a:gd name="T1" fmla="*/ 8 h 14"/>
                    <a:gd name="T2" fmla="*/ 7 w 11"/>
                    <a:gd name="T3" fmla="*/ 14 h 14"/>
                    <a:gd name="T4" fmla="*/ 0 w 11"/>
                    <a:gd name="T5" fmla="*/ 6 h 14"/>
                    <a:gd name="T6" fmla="*/ 0 w 11"/>
                    <a:gd name="T7" fmla="*/ 0 h 14"/>
                    <a:gd name="T8" fmla="*/ 6 w 11"/>
                    <a:gd name="T9" fmla="*/ 0 h 14"/>
                    <a:gd name="T10" fmla="*/ 11 w 11"/>
                    <a:gd name="T11" fmla="*/ 8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14">
                      <a:moveTo>
                        <a:pt x="11" y="8"/>
                      </a:moveTo>
                      <a:lnTo>
                        <a:pt x="7" y="14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8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2" name="Freeform 6043"/>
                <p:cNvSpPr>
                  <a:spLocks/>
                </p:cNvSpPr>
                <p:nvPr/>
              </p:nvSpPr>
              <p:spPr bwMode="auto">
                <a:xfrm>
                  <a:off x="3705" y="1248"/>
                  <a:ext cx="8" cy="17"/>
                </a:xfrm>
                <a:custGeom>
                  <a:avLst/>
                  <a:gdLst>
                    <a:gd name="T0" fmla="*/ 8 w 8"/>
                    <a:gd name="T1" fmla="*/ 13 h 17"/>
                    <a:gd name="T2" fmla="*/ 7 w 8"/>
                    <a:gd name="T3" fmla="*/ 17 h 17"/>
                    <a:gd name="T4" fmla="*/ 0 w 8"/>
                    <a:gd name="T5" fmla="*/ 11 h 17"/>
                    <a:gd name="T6" fmla="*/ 0 w 8"/>
                    <a:gd name="T7" fmla="*/ 6 h 17"/>
                    <a:gd name="T8" fmla="*/ 7 w 8"/>
                    <a:gd name="T9" fmla="*/ 0 h 17"/>
                    <a:gd name="T10" fmla="*/ 8 w 8"/>
                    <a:gd name="T11" fmla="*/ 13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7">
                      <a:moveTo>
                        <a:pt x="8" y="13"/>
                      </a:moveTo>
                      <a:lnTo>
                        <a:pt x="7" y="17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7" y="0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3" name="Freeform 6044"/>
                <p:cNvSpPr>
                  <a:spLocks/>
                </p:cNvSpPr>
                <p:nvPr/>
              </p:nvSpPr>
              <p:spPr bwMode="auto">
                <a:xfrm>
                  <a:off x="3693" y="1528"/>
                  <a:ext cx="10" cy="13"/>
                </a:xfrm>
                <a:custGeom>
                  <a:avLst/>
                  <a:gdLst>
                    <a:gd name="T0" fmla="*/ 10 w 10"/>
                    <a:gd name="T1" fmla="*/ 8 h 13"/>
                    <a:gd name="T2" fmla="*/ 7 w 10"/>
                    <a:gd name="T3" fmla="*/ 13 h 13"/>
                    <a:gd name="T4" fmla="*/ 0 w 10"/>
                    <a:gd name="T5" fmla="*/ 11 h 13"/>
                    <a:gd name="T6" fmla="*/ 0 w 10"/>
                    <a:gd name="T7" fmla="*/ 6 h 13"/>
                    <a:gd name="T8" fmla="*/ 1 w 10"/>
                    <a:gd name="T9" fmla="*/ 0 h 13"/>
                    <a:gd name="T10" fmla="*/ 10 w 10"/>
                    <a:gd name="T11" fmla="*/ 2 h 13"/>
                    <a:gd name="T12" fmla="*/ 10 w 10"/>
                    <a:gd name="T13" fmla="*/ 8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" h="13">
                      <a:moveTo>
                        <a:pt x="10" y="8"/>
                      </a:moveTo>
                      <a:lnTo>
                        <a:pt x="7" y="13"/>
                      </a:ln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10" y="2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4" name="Freeform 6045"/>
                <p:cNvSpPr>
                  <a:spLocks/>
                </p:cNvSpPr>
                <p:nvPr/>
              </p:nvSpPr>
              <p:spPr bwMode="auto">
                <a:xfrm>
                  <a:off x="3691" y="1511"/>
                  <a:ext cx="10" cy="12"/>
                </a:xfrm>
                <a:custGeom>
                  <a:avLst/>
                  <a:gdLst>
                    <a:gd name="T0" fmla="*/ 10 w 10"/>
                    <a:gd name="T1" fmla="*/ 10 h 12"/>
                    <a:gd name="T2" fmla="*/ 9 w 10"/>
                    <a:gd name="T3" fmla="*/ 12 h 12"/>
                    <a:gd name="T4" fmla="*/ 3 w 10"/>
                    <a:gd name="T5" fmla="*/ 12 h 12"/>
                    <a:gd name="T6" fmla="*/ 0 w 10"/>
                    <a:gd name="T7" fmla="*/ 8 h 12"/>
                    <a:gd name="T8" fmla="*/ 0 w 10"/>
                    <a:gd name="T9" fmla="*/ 4 h 12"/>
                    <a:gd name="T10" fmla="*/ 3 w 10"/>
                    <a:gd name="T11" fmla="*/ 0 h 12"/>
                    <a:gd name="T12" fmla="*/ 10 w 10"/>
                    <a:gd name="T13" fmla="*/ 4 h 12"/>
                    <a:gd name="T14" fmla="*/ 10 w 10"/>
                    <a:gd name="T15" fmla="*/ 10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12">
                      <a:moveTo>
                        <a:pt x="10" y="10"/>
                      </a:moveTo>
                      <a:lnTo>
                        <a:pt x="9" y="12"/>
                      </a:lnTo>
                      <a:lnTo>
                        <a:pt x="3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10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5" name="Freeform 6046"/>
                <p:cNvSpPr>
                  <a:spLocks/>
                </p:cNvSpPr>
                <p:nvPr/>
              </p:nvSpPr>
              <p:spPr bwMode="auto">
                <a:xfrm>
                  <a:off x="3686" y="1489"/>
                  <a:ext cx="15" cy="15"/>
                </a:xfrm>
                <a:custGeom>
                  <a:avLst/>
                  <a:gdLst>
                    <a:gd name="T0" fmla="*/ 15 w 15"/>
                    <a:gd name="T1" fmla="*/ 7 h 15"/>
                    <a:gd name="T2" fmla="*/ 10 w 15"/>
                    <a:gd name="T3" fmla="*/ 15 h 15"/>
                    <a:gd name="T4" fmla="*/ 7 w 15"/>
                    <a:gd name="T5" fmla="*/ 15 h 15"/>
                    <a:gd name="T6" fmla="*/ 2 w 15"/>
                    <a:gd name="T7" fmla="*/ 11 h 15"/>
                    <a:gd name="T8" fmla="*/ 0 w 15"/>
                    <a:gd name="T9" fmla="*/ 7 h 15"/>
                    <a:gd name="T10" fmla="*/ 3 w 15"/>
                    <a:gd name="T11" fmla="*/ 0 h 15"/>
                    <a:gd name="T12" fmla="*/ 10 w 15"/>
                    <a:gd name="T13" fmla="*/ 0 h 15"/>
                    <a:gd name="T14" fmla="*/ 15 w 15"/>
                    <a:gd name="T15" fmla="*/ 7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" h="15">
                      <a:moveTo>
                        <a:pt x="15" y="7"/>
                      </a:move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2" y="11"/>
                      </a:ln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10" y="0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6" name="Freeform 6047"/>
                <p:cNvSpPr>
                  <a:spLocks/>
                </p:cNvSpPr>
                <p:nvPr/>
              </p:nvSpPr>
              <p:spPr bwMode="auto">
                <a:xfrm>
                  <a:off x="3679" y="1355"/>
                  <a:ext cx="10" cy="23"/>
                </a:xfrm>
                <a:custGeom>
                  <a:avLst/>
                  <a:gdLst>
                    <a:gd name="T0" fmla="*/ 10 w 10"/>
                    <a:gd name="T1" fmla="*/ 19 h 23"/>
                    <a:gd name="T2" fmla="*/ 9 w 10"/>
                    <a:gd name="T3" fmla="*/ 23 h 23"/>
                    <a:gd name="T4" fmla="*/ 2 w 10"/>
                    <a:gd name="T5" fmla="*/ 19 h 23"/>
                    <a:gd name="T6" fmla="*/ 0 w 10"/>
                    <a:gd name="T7" fmla="*/ 15 h 23"/>
                    <a:gd name="T8" fmla="*/ 0 w 10"/>
                    <a:gd name="T9" fmla="*/ 6 h 23"/>
                    <a:gd name="T10" fmla="*/ 7 w 10"/>
                    <a:gd name="T11" fmla="*/ 0 h 23"/>
                    <a:gd name="T12" fmla="*/ 10 w 10"/>
                    <a:gd name="T13" fmla="*/ 2 h 23"/>
                    <a:gd name="T14" fmla="*/ 10 w 10"/>
                    <a:gd name="T15" fmla="*/ 19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23">
                      <a:moveTo>
                        <a:pt x="10" y="19"/>
                      </a:moveTo>
                      <a:lnTo>
                        <a:pt x="9" y="23"/>
                      </a:lnTo>
                      <a:lnTo>
                        <a:pt x="2" y="19"/>
                      </a:lnTo>
                      <a:lnTo>
                        <a:pt x="0" y="15"/>
                      </a:lnTo>
                      <a:lnTo>
                        <a:pt x="0" y="6"/>
                      </a:lnTo>
                      <a:lnTo>
                        <a:pt x="7" y="0"/>
                      </a:lnTo>
                      <a:lnTo>
                        <a:pt x="10" y="2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7" name="Freeform 6048"/>
                <p:cNvSpPr>
                  <a:spLocks/>
                </p:cNvSpPr>
                <p:nvPr/>
              </p:nvSpPr>
              <p:spPr bwMode="auto">
                <a:xfrm>
                  <a:off x="3677" y="1415"/>
                  <a:ext cx="11" cy="15"/>
                </a:xfrm>
                <a:custGeom>
                  <a:avLst/>
                  <a:gdLst>
                    <a:gd name="T0" fmla="*/ 11 w 11"/>
                    <a:gd name="T1" fmla="*/ 12 h 15"/>
                    <a:gd name="T2" fmla="*/ 11 w 11"/>
                    <a:gd name="T3" fmla="*/ 15 h 15"/>
                    <a:gd name="T4" fmla="*/ 0 w 11"/>
                    <a:gd name="T5" fmla="*/ 8 h 15"/>
                    <a:gd name="T6" fmla="*/ 5 w 11"/>
                    <a:gd name="T7" fmla="*/ 0 h 15"/>
                    <a:gd name="T8" fmla="*/ 11 w 11"/>
                    <a:gd name="T9" fmla="*/ 4 h 15"/>
                    <a:gd name="T10" fmla="*/ 11 w 11"/>
                    <a:gd name="T11" fmla="*/ 12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15">
                      <a:moveTo>
                        <a:pt x="11" y="12"/>
                      </a:moveTo>
                      <a:lnTo>
                        <a:pt x="11" y="15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11" y="4"/>
                      </a:lnTo>
                      <a:lnTo>
                        <a:pt x="11" y="12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8" name="Freeform 6049"/>
                <p:cNvSpPr>
                  <a:spLocks/>
                </p:cNvSpPr>
                <p:nvPr/>
              </p:nvSpPr>
              <p:spPr bwMode="auto">
                <a:xfrm>
                  <a:off x="3672" y="1391"/>
                  <a:ext cx="14" cy="19"/>
                </a:xfrm>
                <a:custGeom>
                  <a:avLst/>
                  <a:gdLst>
                    <a:gd name="T0" fmla="*/ 14 w 14"/>
                    <a:gd name="T1" fmla="*/ 15 h 19"/>
                    <a:gd name="T2" fmla="*/ 10 w 14"/>
                    <a:gd name="T3" fmla="*/ 19 h 19"/>
                    <a:gd name="T4" fmla="*/ 9 w 14"/>
                    <a:gd name="T5" fmla="*/ 19 h 19"/>
                    <a:gd name="T6" fmla="*/ 0 w 14"/>
                    <a:gd name="T7" fmla="*/ 15 h 19"/>
                    <a:gd name="T8" fmla="*/ 2 w 14"/>
                    <a:gd name="T9" fmla="*/ 0 h 19"/>
                    <a:gd name="T10" fmla="*/ 14 w 14"/>
                    <a:gd name="T11" fmla="*/ 8 h 19"/>
                    <a:gd name="T12" fmla="*/ 14 w 14"/>
                    <a:gd name="T13" fmla="*/ 15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19">
                      <a:moveTo>
                        <a:pt x="14" y="15"/>
                      </a:moveTo>
                      <a:lnTo>
                        <a:pt x="10" y="19"/>
                      </a:lnTo>
                      <a:lnTo>
                        <a:pt x="9" y="19"/>
                      </a:lnTo>
                      <a:lnTo>
                        <a:pt x="0" y="15"/>
                      </a:lnTo>
                      <a:lnTo>
                        <a:pt x="2" y="0"/>
                      </a:lnTo>
                      <a:lnTo>
                        <a:pt x="14" y="8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9" name="Freeform 6050"/>
                <p:cNvSpPr>
                  <a:spLocks/>
                </p:cNvSpPr>
                <p:nvPr/>
              </p:nvSpPr>
              <p:spPr bwMode="auto">
                <a:xfrm>
                  <a:off x="3476" y="1385"/>
                  <a:ext cx="115" cy="179"/>
                </a:xfrm>
                <a:custGeom>
                  <a:avLst/>
                  <a:gdLst>
                    <a:gd name="T0" fmla="*/ 115 w 115"/>
                    <a:gd name="T1" fmla="*/ 14 h 179"/>
                    <a:gd name="T2" fmla="*/ 103 w 115"/>
                    <a:gd name="T3" fmla="*/ 12 h 179"/>
                    <a:gd name="T4" fmla="*/ 84 w 115"/>
                    <a:gd name="T5" fmla="*/ 23 h 179"/>
                    <a:gd name="T6" fmla="*/ 69 w 115"/>
                    <a:gd name="T7" fmla="*/ 36 h 179"/>
                    <a:gd name="T8" fmla="*/ 53 w 115"/>
                    <a:gd name="T9" fmla="*/ 53 h 179"/>
                    <a:gd name="T10" fmla="*/ 41 w 115"/>
                    <a:gd name="T11" fmla="*/ 70 h 179"/>
                    <a:gd name="T12" fmla="*/ 31 w 115"/>
                    <a:gd name="T13" fmla="*/ 87 h 179"/>
                    <a:gd name="T14" fmla="*/ 22 w 115"/>
                    <a:gd name="T15" fmla="*/ 106 h 179"/>
                    <a:gd name="T16" fmla="*/ 15 w 115"/>
                    <a:gd name="T17" fmla="*/ 124 h 179"/>
                    <a:gd name="T18" fmla="*/ 10 w 115"/>
                    <a:gd name="T19" fmla="*/ 141 h 179"/>
                    <a:gd name="T20" fmla="*/ 5 w 115"/>
                    <a:gd name="T21" fmla="*/ 160 h 179"/>
                    <a:gd name="T22" fmla="*/ 0 w 115"/>
                    <a:gd name="T23" fmla="*/ 179 h 179"/>
                    <a:gd name="T24" fmla="*/ 2 w 115"/>
                    <a:gd name="T25" fmla="*/ 158 h 179"/>
                    <a:gd name="T26" fmla="*/ 2 w 115"/>
                    <a:gd name="T27" fmla="*/ 136 h 179"/>
                    <a:gd name="T28" fmla="*/ 5 w 115"/>
                    <a:gd name="T29" fmla="*/ 115 h 179"/>
                    <a:gd name="T30" fmla="*/ 7 w 115"/>
                    <a:gd name="T31" fmla="*/ 92 h 179"/>
                    <a:gd name="T32" fmla="*/ 12 w 115"/>
                    <a:gd name="T33" fmla="*/ 70 h 179"/>
                    <a:gd name="T34" fmla="*/ 20 w 115"/>
                    <a:gd name="T35" fmla="*/ 49 h 179"/>
                    <a:gd name="T36" fmla="*/ 27 w 115"/>
                    <a:gd name="T37" fmla="*/ 40 h 179"/>
                    <a:gd name="T38" fmla="*/ 33 w 115"/>
                    <a:gd name="T39" fmla="*/ 29 h 179"/>
                    <a:gd name="T40" fmla="*/ 41 w 115"/>
                    <a:gd name="T41" fmla="*/ 19 h 179"/>
                    <a:gd name="T42" fmla="*/ 50 w 115"/>
                    <a:gd name="T43" fmla="*/ 10 h 179"/>
                    <a:gd name="T44" fmla="*/ 57 w 115"/>
                    <a:gd name="T45" fmla="*/ 6 h 179"/>
                    <a:gd name="T46" fmla="*/ 62 w 115"/>
                    <a:gd name="T47" fmla="*/ 4 h 179"/>
                    <a:gd name="T48" fmla="*/ 67 w 115"/>
                    <a:gd name="T49" fmla="*/ 2 h 179"/>
                    <a:gd name="T50" fmla="*/ 72 w 115"/>
                    <a:gd name="T51" fmla="*/ 0 h 179"/>
                    <a:gd name="T52" fmla="*/ 79 w 115"/>
                    <a:gd name="T53" fmla="*/ 0 h 179"/>
                    <a:gd name="T54" fmla="*/ 84 w 115"/>
                    <a:gd name="T55" fmla="*/ 0 h 179"/>
                    <a:gd name="T56" fmla="*/ 89 w 115"/>
                    <a:gd name="T57" fmla="*/ 0 h 179"/>
                    <a:gd name="T58" fmla="*/ 95 w 115"/>
                    <a:gd name="T59" fmla="*/ 0 h 179"/>
                    <a:gd name="T60" fmla="*/ 108 w 115"/>
                    <a:gd name="T61" fmla="*/ 4 h 179"/>
                    <a:gd name="T62" fmla="*/ 115 w 115"/>
                    <a:gd name="T63" fmla="*/ 14 h 17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5" h="179">
                      <a:moveTo>
                        <a:pt x="115" y="14"/>
                      </a:moveTo>
                      <a:lnTo>
                        <a:pt x="103" y="12"/>
                      </a:lnTo>
                      <a:lnTo>
                        <a:pt x="84" y="23"/>
                      </a:lnTo>
                      <a:lnTo>
                        <a:pt x="69" y="36"/>
                      </a:lnTo>
                      <a:lnTo>
                        <a:pt x="53" y="53"/>
                      </a:lnTo>
                      <a:lnTo>
                        <a:pt x="41" y="70"/>
                      </a:lnTo>
                      <a:lnTo>
                        <a:pt x="31" y="87"/>
                      </a:lnTo>
                      <a:lnTo>
                        <a:pt x="22" y="106"/>
                      </a:lnTo>
                      <a:lnTo>
                        <a:pt x="15" y="124"/>
                      </a:lnTo>
                      <a:lnTo>
                        <a:pt x="10" y="141"/>
                      </a:lnTo>
                      <a:lnTo>
                        <a:pt x="5" y="160"/>
                      </a:lnTo>
                      <a:lnTo>
                        <a:pt x="0" y="179"/>
                      </a:lnTo>
                      <a:lnTo>
                        <a:pt x="2" y="158"/>
                      </a:lnTo>
                      <a:lnTo>
                        <a:pt x="2" y="136"/>
                      </a:lnTo>
                      <a:lnTo>
                        <a:pt x="5" y="115"/>
                      </a:lnTo>
                      <a:lnTo>
                        <a:pt x="7" y="92"/>
                      </a:lnTo>
                      <a:lnTo>
                        <a:pt x="12" y="70"/>
                      </a:lnTo>
                      <a:lnTo>
                        <a:pt x="20" y="49"/>
                      </a:lnTo>
                      <a:lnTo>
                        <a:pt x="27" y="40"/>
                      </a:lnTo>
                      <a:lnTo>
                        <a:pt x="33" y="29"/>
                      </a:lnTo>
                      <a:lnTo>
                        <a:pt x="41" y="19"/>
                      </a:lnTo>
                      <a:lnTo>
                        <a:pt x="50" y="10"/>
                      </a:lnTo>
                      <a:lnTo>
                        <a:pt x="57" y="6"/>
                      </a:lnTo>
                      <a:lnTo>
                        <a:pt x="62" y="4"/>
                      </a:lnTo>
                      <a:lnTo>
                        <a:pt x="67" y="2"/>
                      </a:lnTo>
                      <a:lnTo>
                        <a:pt x="72" y="0"/>
                      </a:lnTo>
                      <a:lnTo>
                        <a:pt x="79" y="0"/>
                      </a:lnTo>
                      <a:lnTo>
                        <a:pt x="84" y="0"/>
                      </a:lnTo>
                      <a:lnTo>
                        <a:pt x="89" y="0"/>
                      </a:lnTo>
                      <a:lnTo>
                        <a:pt x="95" y="0"/>
                      </a:lnTo>
                      <a:lnTo>
                        <a:pt x="108" y="4"/>
                      </a:lnTo>
                      <a:lnTo>
                        <a:pt x="115" y="14"/>
                      </a:lnTo>
                      <a:close/>
                    </a:path>
                  </a:pathLst>
                </a:custGeom>
                <a:solidFill>
                  <a:srgbClr val="3BB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10" name="Freeform 6051"/>
                <p:cNvSpPr>
                  <a:spLocks/>
                </p:cNvSpPr>
                <p:nvPr/>
              </p:nvSpPr>
              <p:spPr bwMode="auto">
                <a:xfrm>
                  <a:off x="3713" y="3028"/>
                  <a:ext cx="31" cy="109"/>
                </a:xfrm>
                <a:custGeom>
                  <a:avLst/>
                  <a:gdLst>
                    <a:gd name="T0" fmla="*/ 0 w 31"/>
                    <a:gd name="T1" fmla="*/ 107 h 109"/>
                    <a:gd name="T2" fmla="*/ 6 w 31"/>
                    <a:gd name="T3" fmla="*/ 109 h 109"/>
                    <a:gd name="T4" fmla="*/ 7 w 31"/>
                    <a:gd name="T5" fmla="*/ 109 h 109"/>
                    <a:gd name="T6" fmla="*/ 9 w 31"/>
                    <a:gd name="T7" fmla="*/ 109 h 109"/>
                    <a:gd name="T8" fmla="*/ 12 w 31"/>
                    <a:gd name="T9" fmla="*/ 109 h 109"/>
                    <a:gd name="T10" fmla="*/ 16 w 31"/>
                    <a:gd name="T11" fmla="*/ 109 h 109"/>
                    <a:gd name="T12" fmla="*/ 21 w 31"/>
                    <a:gd name="T13" fmla="*/ 109 h 109"/>
                    <a:gd name="T14" fmla="*/ 25 w 31"/>
                    <a:gd name="T15" fmla="*/ 109 h 109"/>
                    <a:gd name="T16" fmla="*/ 28 w 31"/>
                    <a:gd name="T17" fmla="*/ 109 h 109"/>
                    <a:gd name="T18" fmla="*/ 31 w 31"/>
                    <a:gd name="T19" fmla="*/ 109 h 109"/>
                    <a:gd name="T20" fmla="*/ 31 w 31"/>
                    <a:gd name="T21" fmla="*/ 107 h 109"/>
                    <a:gd name="T22" fmla="*/ 31 w 31"/>
                    <a:gd name="T23" fmla="*/ 105 h 109"/>
                    <a:gd name="T24" fmla="*/ 31 w 31"/>
                    <a:gd name="T25" fmla="*/ 102 h 109"/>
                    <a:gd name="T26" fmla="*/ 31 w 31"/>
                    <a:gd name="T27" fmla="*/ 96 h 109"/>
                    <a:gd name="T28" fmla="*/ 30 w 31"/>
                    <a:gd name="T29" fmla="*/ 88 h 109"/>
                    <a:gd name="T30" fmla="*/ 30 w 31"/>
                    <a:gd name="T31" fmla="*/ 81 h 109"/>
                    <a:gd name="T32" fmla="*/ 28 w 31"/>
                    <a:gd name="T33" fmla="*/ 71 h 109"/>
                    <a:gd name="T34" fmla="*/ 26 w 31"/>
                    <a:gd name="T35" fmla="*/ 58 h 109"/>
                    <a:gd name="T36" fmla="*/ 26 w 31"/>
                    <a:gd name="T37" fmla="*/ 55 h 109"/>
                    <a:gd name="T38" fmla="*/ 26 w 31"/>
                    <a:gd name="T39" fmla="*/ 49 h 109"/>
                    <a:gd name="T40" fmla="*/ 26 w 31"/>
                    <a:gd name="T41" fmla="*/ 41 h 109"/>
                    <a:gd name="T42" fmla="*/ 26 w 31"/>
                    <a:gd name="T43" fmla="*/ 34 h 109"/>
                    <a:gd name="T44" fmla="*/ 28 w 31"/>
                    <a:gd name="T45" fmla="*/ 24 h 109"/>
                    <a:gd name="T46" fmla="*/ 28 w 31"/>
                    <a:gd name="T47" fmla="*/ 17 h 109"/>
                    <a:gd name="T48" fmla="*/ 28 w 31"/>
                    <a:gd name="T49" fmla="*/ 8 h 109"/>
                    <a:gd name="T50" fmla="*/ 28 w 31"/>
                    <a:gd name="T51" fmla="*/ 0 h 109"/>
                    <a:gd name="T52" fmla="*/ 25 w 31"/>
                    <a:gd name="T53" fmla="*/ 34 h 109"/>
                    <a:gd name="T54" fmla="*/ 23 w 31"/>
                    <a:gd name="T55" fmla="*/ 56 h 109"/>
                    <a:gd name="T56" fmla="*/ 19 w 31"/>
                    <a:gd name="T57" fmla="*/ 73 h 109"/>
                    <a:gd name="T58" fmla="*/ 18 w 31"/>
                    <a:gd name="T59" fmla="*/ 85 h 109"/>
                    <a:gd name="T60" fmla="*/ 14 w 31"/>
                    <a:gd name="T61" fmla="*/ 92 h 109"/>
                    <a:gd name="T62" fmla="*/ 11 w 31"/>
                    <a:gd name="T63" fmla="*/ 98 h 109"/>
                    <a:gd name="T64" fmla="*/ 6 w 31"/>
                    <a:gd name="T65" fmla="*/ 102 h 109"/>
                    <a:gd name="T66" fmla="*/ 0 w 31"/>
                    <a:gd name="T67" fmla="*/ 107 h 10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1" h="109">
                      <a:moveTo>
                        <a:pt x="0" y="107"/>
                      </a:moveTo>
                      <a:lnTo>
                        <a:pt x="6" y="109"/>
                      </a:lnTo>
                      <a:lnTo>
                        <a:pt x="7" y="109"/>
                      </a:lnTo>
                      <a:lnTo>
                        <a:pt x="9" y="109"/>
                      </a:lnTo>
                      <a:lnTo>
                        <a:pt x="12" y="109"/>
                      </a:lnTo>
                      <a:lnTo>
                        <a:pt x="16" y="109"/>
                      </a:lnTo>
                      <a:lnTo>
                        <a:pt x="21" y="109"/>
                      </a:lnTo>
                      <a:lnTo>
                        <a:pt x="25" y="109"/>
                      </a:lnTo>
                      <a:lnTo>
                        <a:pt x="28" y="109"/>
                      </a:lnTo>
                      <a:lnTo>
                        <a:pt x="31" y="109"/>
                      </a:lnTo>
                      <a:lnTo>
                        <a:pt x="31" y="107"/>
                      </a:lnTo>
                      <a:lnTo>
                        <a:pt x="31" y="105"/>
                      </a:lnTo>
                      <a:lnTo>
                        <a:pt x="31" y="102"/>
                      </a:lnTo>
                      <a:lnTo>
                        <a:pt x="31" y="96"/>
                      </a:lnTo>
                      <a:lnTo>
                        <a:pt x="30" y="88"/>
                      </a:lnTo>
                      <a:lnTo>
                        <a:pt x="30" y="81"/>
                      </a:lnTo>
                      <a:lnTo>
                        <a:pt x="28" y="71"/>
                      </a:lnTo>
                      <a:lnTo>
                        <a:pt x="26" y="58"/>
                      </a:lnTo>
                      <a:lnTo>
                        <a:pt x="26" y="55"/>
                      </a:lnTo>
                      <a:lnTo>
                        <a:pt x="26" y="49"/>
                      </a:lnTo>
                      <a:lnTo>
                        <a:pt x="26" y="41"/>
                      </a:lnTo>
                      <a:lnTo>
                        <a:pt x="26" y="34"/>
                      </a:lnTo>
                      <a:lnTo>
                        <a:pt x="28" y="24"/>
                      </a:lnTo>
                      <a:lnTo>
                        <a:pt x="28" y="17"/>
                      </a:lnTo>
                      <a:lnTo>
                        <a:pt x="28" y="8"/>
                      </a:lnTo>
                      <a:lnTo>
                        <a:pt x="28" y="0"/>
                      </a:lnTo>
                      <a:lnTo>
                        <a:pt x="25" y="34"/>
                      </a:lnTo>
                      <a:lnTo>
                        <a:pt x="23" y="56"/>
                      </a:lnTo>
                      <a:lnTo>
                        <a:pt x="19" y="73"/>
                      </a:lnTo>
                      <a:lnTo>
                        <a:pt x="18" y="85"/>
                      </a:lnTo>
                      <a:lnTo>
                        <a:pt x="14" y="92"/>
                      </a:lnTo>
                      <a:lnTo>
                        <a:pt x="11" y="98"/>
                      </a:lnTo>
                      <a:lnTo>
                        <a:pt x="6" y="102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495F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11" name="Freeform 6052"/>
                <p:cNvSpPr>
                  <a:spLocks/>
                </p:cNvSpPr>
                <p:nvPr/>
              </p:nvSpPr>
              <p:spPr bwMode="auto">
                <a:xfrm>
                  <a:off x="3741" y="2857"/>
                  <a:ext cx="55" cy="98"/>
                </a:xfrm>
                <a:custGeom>
                  <a:avLst/>
                  <a:gdLst>
                    <a:gd name="T0" fmla="*/ 0 w 55"/>
                    <a:gd name="T1" fmla="*/ 56 h 98"/>
                    <a:gd name="T2" fmla="*/ 0 w 55"/>
                    <a:gd name="T3" fmla="*/ 62 h 98"/>
                    <a:gd name="T4" fmla="*/ 2 w 55"/>
                    <a:gd name="T5" fmla="*/ 68 h 98"/>
                    <a:gd name="T6" fmla="*/ 2 w 55"/>
                    <a:gd name="T7" fmla="*/ 75 h 98"/>
                    <a:gd name="T8" fmla="*/ 2 w 55"/>
                    <a:gd name="T9" fmla="*/ 81 h 98"/>
                    <a:gd name="T10" fmla="*/ 2 w 55"/>
                    <a:gd name="T11" fmla="*/ 85 h 98"/>
                    <a:gd name="T12" fmla="*/ 2 w 55"/>
                    <a:gd name="T13" fmla="*/ 90 h 98"/>
                    <a:gd name="T14" fmla="*/ 3 w 55"/>
                    <a:gd name="T15" fmla="*/ 94 h 98"/>
                    <a:gd name="T16" fmla="*/ 5 w 55"/>
                    <a:gd name="T17" fmla="*/ 98 h 98"/>
                    <a:gd name="T18" fmla="*/ 5 w 55"/>
                    <a:gd name="T19" fmla="*/ 98 h 98"/>
                    <a:gd name="T20" fmla="*/ 7 w 55"/>
                    <a:gd name="T21" fmla="*/ 98 h 98"/>
                    <a:gd name="T22" fmla="*/ 10 w 55"/>
                    <a:gd name="T23" fmla="*/ 96 h 98"/>
                    <a:gd name="T24" fmla="*/ 14 w 55"/>
                    <a:gd name="T25" fmla="*/ 94 h 98"/>
                    <a:gd name="T26" fmla="*/ 17 w 55"/>
                    <a:gd name="T27" fmla="*/ 88 h 98"/>
                    <a:gd name="T28" fmla="*/ 22 w 55"/>
                    <a:gd name="T29" fmla="*/ 83 h 98"/>
                    <a:gd name="T30" fmla="*/ 28 w 55"/>
                    <a:gd name="T31" fmla="*/ 75 h 98"/>
                    <a:gd name="T32" fmla="*/ 33 w 55"/>
                    <a:gd name="T33" fmla="*/ 68 h 98"/>
                    <a:gd name="T34" fmla="*/ 34 w 55"/>
                    <a:gd name="T35" fmla="*/ 62 h 98"/>
                    <a:gd name="T36" fmla="*/ 38 w 55"/>
                    <a:gd name="T37" fmla="*/ 56 h 98"/>
                    <a:gd name="T38" fmla="*/ 41 w 55"/>
                    <a:gd name="T39" fmla="*/ 47 h 98"/>
                    <a:gd name="T40" fmla="*/ 45 w 55"/>
                    <a:gd name="T41" fmla="*/ 38 h 98"/>
                    <a:gd name="T42" fmla="*/ 48 w 55"/>
                    <a:gd name="T43" fmla="*/ 28 h 98"/>
                    <a:gd name="T44" fmla="*/ 52 w 55"/>
                    <a:gd name="T45" fmla="*/ 17 h 98"/>
                    <a:gd name="T46" fmla="*/ 55 w 55"/>
                    <a:gd name="T47" fmla="*/ 8 h 98"/>
                    <a:gd name="T48" fmla="*/ 55 w 55"/>
                    <a:gd name="T49" fmla="*/ 0 h 98"/>
                    <a:gd name="T50" fmla="*/ 50 w 55"/>
                    <a:gd name="T51" fmla="*/ 15 h 98"/>
                    <a:gd name="T52" fmla="*/ 45 w 55"/>
                    <a:gd name="T53" fmla="*/ 28 h 98"/>
                    <a:gd name="T54" fmla="*/ 38 w 55"/>
                    <a:gd name="T55" fmla="*/ 39 h 98"/>
                    <a:gd name="T56" fmla="*/ 33 w 55"/>
                    <a:gd name="T57" fmla="*/ 47 h 98"/>
                    <a:gd name="T58" fmla="*/ 26 w 55"/>
                    <a:gd name="T59" fmla="*/ 53 h 98"/>
                    <a:gd name="T60" fmla="*/ 17 w 55"/>
                    <a:gd name="T61" fmla="*/ 56 h 98"/>
                    <a:gd name="T62" fmla="*/ 9 w 55"/>
                    <a:gd name="T63" fmla="*/ 58 h 98"/>
                    <a:gd name="T64" fmla="*/ 0 w 55"/>
                    <a:gd name="T65" fmla="*/ 56 h 9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5" h="98">
                      <a:moveTo>
                        <a:pt x="0" y="56"/>
                      </a:moveTo>
                      <a:lnTo>
                        <a:pt x="0" y="62"/>
                      </a:lnTo>
                      <a:lnTo>
                        <a:pt x="2" y="68"/>
                      </a:lnTo>
                      <a:lnTo>
                        <a:pt x="2" y="75"/>
                      </a:lnTo>
                      <a:lnTo>
                        <a:pt x="2" y="81"/>
                      </a:lnTo>
                      <a:lnTo>
                        <a:pt x="2" y="85"/>
                      </a:lnTo>
                      <a:lnTo>
                        <a:pt x="2" y="90"/>
                      </a:lnTo>
                      <a:lnTo>
                        <a:pt x="3" y="94"/>
                      </a:lnTo>
                      <a:lnTo>
                        <a:pt x="5" y="98"/>
                      </a:lnTo>
                      <a:lnTo>
                        <a:pt x="7" y="98"/>
                      </a:lnTo>
                      <a:lnTo>
                        <a:pt x="10" y="96"/>
                      </a:lnTo>
                      <a:lnTo>
                        <a:pt x="14" y="94"/>
                      </a:lnTo>
                      <a:lnTo>
                        <a:pt x="17" y="88"/>
                      </a:lnTo>
                      <a:lnTo>
                        <a:pt x="22" y="83"/>
                      </a:lnTo>
                      <a:lnTo>
                        <a:pt x="28" y="75"/>
                      </a:lnTo>
                      <a:lnTo>
                        <a:pt x="33" y="68"/>
                      </a:lnTo>
                      <a:lnTo>
                        <a:pt x="34" y="62"/>
                      </a:lnTo>
                      <a:lnTo>
                        <a:pt x="38" y="56"/>
                      </a:lnTo>
                      <a:lnTo>
                        <a:pt x="41" y="47"/>
                      </a:lnTo>
                      <a:lnTo>
                        <a:pt x="45" y="38"/>
                      </a:lnTo>
                      <a:lnTo>
                        <a:pt x="48" y="28"/>
                      </a:lnTo>
                      <a:lnTo>
                        <a:pt x="52" y="17"/>
                      </a:lnTo>
                      <a:lnTo>
                        <a:pt x="55" y="8"/>
                      </a:lnTo>
                      <a:lnTo>
                        <a:pt x="55" y="0"/>
                      </a:lnTo>
                      <a:lnTo>
                        <a:pt x="50" y="15"/>
                      </a:lnTo>
                      <a:lnTo>
                        <a:pt x="45" y="28"/>
                      </a:lnTo>
                      <a:lnTo>
                        <a:pt x="38" y="39"/>
                      </a:lnTo>
                      <a:lnTo>
                        <a:pt x="33" y="47"/>
                      </a:lnTo>
                      <a:lnTo>
                        <a:pt x="26" y="53"/>
                      </a:lnTo>
                      <a:lnTo>
                        <a:pt x="17" y="56"/>
                      </a:lnTo>
                      <a:lnTo>
                        <a:pt x="9" y="58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495F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12" name="Freeform 6053"/>
                <p:cNvSpPr>
                  <a:spLocks/>
                </p:cNvSpPr>
                <p:nvPr/>
              </p:nvSpPr>
              <p:spPr bwMode="auto">
                <a:xfrm>
                  <a:off x="3720" y="2641"/>
                  <a:ext cx="16" cy="124"/>
                </a:xfrm>
                <a:custGeom>
                  <a:avLst/>
                  <a:gdLst>
                    <a:gd name="T0" fmla="*/ 0 w 16"/>
                    <a:gd name="T1" fmla="*/ 115 h 124"/>
                    <a:gd name="T2" fmla="*/ 4 w 16"/>
                    <a:gd name="T3" fmla="*/ 116 h 124"/>
                    <a:gd name="T4" fmla="*/ 5 w 16"/>
                    <a:gd name="T5" fmla="*/ 116 h 124"/>
                    <a:gd name="T6" fmla="*/ 7 w 16"/>
                    <a:gd name="T7" fmla="*/ 118 h 124"/>
                    <a:gd name="T8" fmla="*/ 9 w 16"/>
                    <a:gd name="T9" fmla="*/ 118 h 124"/>
                    <a:gd name="T10" fmla="*/ 9 w 16"/>
                    <a:gd name="T11" fmla="*/ 118 h 124"/>
                    <a:gd name="T12" fmla="*/ 11 w 16"/>
                    <a:gd name="T13" fmla="*/ 120 h 124"/>
                    <a:gd name="T14" fmla="*/ 14 w 16"/>
                    <a:gd name="T15" fmla="*/ 122 h 124"/>
                    <a:gd name="T16" fmla="*/ 16 w 16"/>
                    <a:gd name="T17" fmla="*/ 124 h 124"/>
                    <a:gd name="T18" fmla="*/ 16 w 16"/>
                    <a:gd name="T19" fmla="*/ 120 h 124"/>
                    <a:gd name="T20" fmla="*/ 16 w 16"/>
                    <a:gd name="T21" fmla="*/ 107 h 124"/>
                    <a:gd name="T22" fmla="*/ 16 w 16"/>
                    <a:gd name="T23" fmla="*/ 88 h 124"/>
                    <a:gd name="T24" fmla="*/ 16 w 16"/>
                    <a:gd name="T25" fmla="*/ 68 h 124"/>
                    <a:gd name="T26" fmla="*/ 14 w 16"/>
                    <a:gd name="T27" fmla="*/ 45 h 124"/>
                    <a:gd name="T28" fmla="*/ 14 w 16"/>
                    <a:gd name="T29" fmla="*/ 26 h 124"/>
                    <a:gd name="T30" fmla="*/ 12 w 16"/>
                    <a:gd name="T31" fmla="*/ 9 h 124"/>
                    <a:gd name="T32" fmla="*/ 12 w 16"/>
                    <a:gd name="T33" fmla="*/ 0 h 124"/>
                    <a:gd name="T34" fmla="*/ 11 w 16"/>
                    <a:gd name="T35" fmla="*/ 24 h 124"/>
                    <a:gd name="T36" fmla="*/ 9 w 16"/>
                    <a:gd name="T37" fmla="*/ 45 h 124"/>
                    <a:gd name="T38" fmla="*/ 9 w 16"/>
                    <a:gd name="T39" fmla="*/ 62 h 124"/>
                    <a:gd name="T40" fmla="*/ 9 w 16"/>
                    <a:gd name="T41" fmla="*/ 77 h 124"/>
                    <a:gd name="T42" fmla="*/ 9 w 16"/>
                    <a:gd name="T43" fmla="*/ 90 h 124"/>
                    <a:gd name="T44" fmla="*/ 9 w 16"/>
                    <a:gd name="T45" fmla="*/ 99 h 124"/>
                    <a:gd name="T46" fmla="*/ 5 w 16"/>
                    <a:gd name="T47" fmla="*/ 107 h 124"/>
                    <a:gd name="T48" fmla="*/ 0 w 16"/>
                    <a:gd name="T49" fmla="*/ 115 h 12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6" h="124">
                      <a:moveTo>
                        <a:pt x="0" y="115"/>
                      </a:moveTo>
                      <a:lnTo>
                        <a:pt x="4" y="116"/>
                      </a:lnTo>
                      <a:lnTo>
                        <a:pt x="5" y="116"/>
                      </a:lnTo>
                      <a:lnTo>
                        <a:pt x="7" y="118"/>
                      </a:lnTo>
                      <a:lnTo>
                        <a:pt x="9" y="118"/>
                      </a:lnTo>
                      <a:lnTo>
                        <a:pt x="11" y="120"/>
                      </a:lnTo>
                      <a:lnTo>
                        <a:pt x="14" y="122"/>
                      </a:lnTo>
                      <a:lnTo>
                        <a:pt x="16" y="124"/>
                      </a:lnTo>
                      <a:lnTo>
                        <a:pt x="16" y="120"/>
                      </a:lnTo>
                      <a:lnTo>
                        <a:pt x="16" y="107"/>
                      </a:lnTo>
                      <a:lnTo>
                        <a:pt x="16" y="88"/>
                      </a:lnTo>
                      <a:lnTo>
                        <a:pt x="16" y="68"/>
                      </a:lnTo>
                      <a:lnTo>
                        <a:pt x="14" y="45"/>
                      </a:lnTo>
                      <a:lnTo>
                        <a:pt x="14" y="26"/>
                      </a:lnTo>
                      <a:lnTo>
                        <a:pt x="12" y="9"/>
                      </a:lnTo>
                      <a:lnTo>
                        <a:pt x="12" y="0"/>
                      </a:lnTo>
                      <a:lnTo>
                        <a:pt x="11" y="24"/>
                      </a:lnTo>
                      <a:lnTo>
                        <a:pt x="9" y="45"/>
                      </a:lnTo>
                      <a:lnTo>
                        <a:pt x="9" y="62"/>
                      </a:lnTo>
                      <a:lnTo>
                        <a:pt x="9" y="77"/>
                      </a:lnTo>
                      <a:lnTo>
                        <a:pt x="9" y="90"/>
                      </a:lnTo>
                      <a:lnTo>
                        <a:pt x="9" y="99"/>
                      </a:lnTo>
                      <a:lnTo>
                        <a:pt x="5" y="107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495F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13" name="Freeform 6054"/>
                <p:cNvSpPr>
                  <a:spLocks/>
                </p:cNvSpPr>
                <p:nvPr/>
              </p:nvSpPr>
              <p:spPr bwMode="auto">
                <a:xfrm>
                  <a:off x="3744" y="2086"/>
                  <a:ext cx="66" cy="102"/>
                </a:xfrm>
                <a:custGeom>
                  <a:avLst/>
                  <a:gdLst>
                    <a:gd name="T0" fmla="*/ 0 w 66"/>
                    <a:gd name="T1" fmla="*/ 100 h 102"/>
                    <a:gd name="T2" fmla="*/ 4 w 66"/>
                    <a:gd name="T3" fmla="*/ 100 h 102"/>
                    <a:gd name="T4" fmla="*/ 6 w 66"/>
                    <a:gd name="T5" fmla="*/ 102 h 102"/>
                    <a:gd name="T6" fmla="*/ 7 w 66"/>
                    <a:gd name="T7" fmla="*/ 100 h 102"/>
                    <a:gd name="T8" fmla="*/ 11 w 66"/>
                    <a:gd name="T9" fmla="*/ 100 h 102"/>
                    <a:gd name="T10" fmla="*/ 12 w 66"/>
                    <a:gd name="T11" fmla="*/ 98 h 102"/>
                    <a:gd name="T12" fmla="*/ 14 w 66"/>
                    <a:gd name="T13" fmla="*/ 98 h 102"/>
                    <a:gd name="T14" fmla="*/ 16 w 66"/>
                    <a:gd name="T15" fmla="*/ 96 h 102"/>
                    <a:gd name="T16" fmla="*/ 19 w 66"/>
                    <a:gd name="T17" fmla="*/ 96 h 102"/>
                    <a:gd name="T18" fmla="*/ 21 w 66"/>
                    <a:gd name="T19" fmla="*/ 93 h 102"/>
                    <a:gd name="T20" fmla="*/ 26 w 66"/>
                    <a:gd name="T21" fmla="*/ 83 h 102"/>
                    <a:gd name="T22" fmla="*/ 33 w 66"/>
                    <a:gd name="T23" fmla="*/ 70 h 102"/>
                    <a:gd name="T24" fmla="*/ 42 w 66"/>
                    <a:gd name="T25" fmla="*/ 53 h 102"/>
                    <a:gd name="T26" fmla="*/ 50 w 66"/>
                    <a:gd name="T27" fmla="*/ 36 h 102"/>
                    <a:gd name="T28" fmla="*/ 57 w 66"/>
                    <a:gd name="T29" fmla="*/ 21 h 102"/>
                    <a:gd name="T30" fmla="*/ 62 w 66"/>
                    <a:gd name="T31" fmla="*/ 8 h 102"/>
                    <a:gd name="T32" fmla="*/ 66 w 66"/>
                    <a:gd name="T33" fmla="*/ 0 h 102"/>
                    <a:gd name="T34" fmla="*/ 54 w 66"/>
                    <a:gd name="T35" fmla="*/ 19 h 102"/>
                    <a:gd name="T36" fmla="*/ 43 w 66"/>
                    <a:gd name="T37" fmla="*/ 38 h 102"/>
                    <a:gd name="T38" fmla="*/ 35 w 66"/>
                    <a:gd name="T39" fmla="*/ 55 h 102"/>
                    <a:gd name="T40" fmla="*/ 26 w 66"/>
                    <a:gd name="T41" fmla="*/ 70 h 102"/>
                    <a:gd name="T42" fmla="*/ 19 w 66"/>
                    <a:gd name="T43" fmla="*/ 83 h 102"/>
                    <a:gd name="T44" fmla="*/ 12 w 66"/>
                    <a:gd name="T45" fmla="*/ 91 h 102"/>
                    <a:gd name="T46" fmla="*/ 7 w 66"/>
                    <a:gd name="T47" fmla="*/ 98 h 102"/>
                    <a:gd name="T48" fmla="*/ 0 w 66"/>
                    <a:gd name="T49" fmla="*/ 100 h 10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66" h="102">
                      <a:moveTo>
                        <a:pt x="0" y="100"/>
                      </a:moveTo>
                      <a:lnTo>
                        <a:pt x="4" y="100"/>
                      </a:lnTo>
                      <a:lnTo>
                        <a:pt x="6" y="102"/>
                      </a:lnTo>
                      <a:lnTo>
                        <a:pt x="7" y="100"/>
                      </a:lnTo>
                      <a:lnTo>
                        <a:pt x="11" y="100"/>
                      </a:lnTo>
                      <a:lnTo>
                        <a:pt x="12" y="98"/>
                      </a:lnTo>
                      <a:lnTo>
                        <a:pt x="14" y="98"/>
                      </a:lnTo>
                      <a:lnTo>
                        <a:pt x="16" y="96"/>
                      </a:lnTo>
                      <a:lnTo>
                        <a:pt x="19" y="96"/>
                      </a:lnTo>
                      <a:lnTo>
                        <a:pt x="21" y="93"/>
                      </a:lnTo>
                      <a:lnTo>
                        <a:pt x="26" y="83"/>
                      </a:lnTo>
                      <a:lnTo>
                        <a:pt x="33" y="70"/>
                      </a:lnTo>
                      <a:lnTo>
                        <a:pt x="42" y="53"/>
                      </a:lnTo>
                      <a:lnTo>
                        <a:pt x="50" y="36"/>
                      </a:lnTo>
                      <a:lnTo>
                        <a:pt x="57" y="21"/>
                      </a:lnTo>
                      <a:lnTo>
                        <a:pt x="62" y="8"/>
                      </a:lnTo>
                      <a:lnTo>
                        <a:pt x="66" y="0"/>
                      </a:lnTo>
                      <a:lnTo>
                        <a:pt x="54" y="19"/>
                      </a:lnTo>
                      <a:lnTo>
                        <a:pt x="43" y="38"/>
                      </a:lnTo>
                      <a:lnTo>
                        <a:pt x="35" y="55"/>
                      </a:lnTo>
                      <a:lnTo>
                        <a:pt x="26" y="70"/>
                      </a:lnTo>
                      <a:lnTo>
                        <a:pt x="19" y="83"/>
                      </a:lnTo>
                      <a:lnTo>
                        <a:pt x="12" y="91"/>
                      </a:lnTo>
                      <a:lnTo>
                        <a:pt x="7" y="98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495F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14" name="Freeform 6055"/>
                <p:cNvSpPr>
                  <a:spLocks/>
                </p:cNvSpPr>
                <p:nvPr/>
              </p:nvSpPr>
              <p:spPr bwMode="auto">
                <a:xfrm>
                  <a:off x="3731" y="2848"/>
                  <a:ext cx="12" cy="116"/>
                </a:xfrm>
                <a:custGeom>
                  <a:avLst/>
                  <a:gdLst>
                    <a:gd name="T0" fmla="*/ 1 w 12"/>
                    <a:gd name="T1" fmla="*/ 116 h 116"/>
                    <a:gd name="T2" fmla="*/ 3 w 12"/>
                    <a:gd name="T3" fmla="*/ 116 h 116"/>
                    <a:gd name="T4" fmla="*/ 5 w 12"/>
                    <a:gd name="T5" fmla="*/ 116 h 116"/>
                    <a:gd name="T6" fmla="*/ 5 w 12"/>
                    <a:gd name="T7" fmla="*/ 116 h 116"/>
                    <a:gd name="T8" fmla="*/ 7 w 12"/>
                    <a:gd name="T9" fmla="*/ 116 h 116"/>
                    <a:gd name="T10" fmla="*/ 7 w 12"/>
                    <a:gd name="T11" fmla="*/ 114 h 116"/>
                    <a:gd name="T12" fmla="*/ 8 w 12"/>
                    <a:gd name="T13" fmla="*/ 112 h 116"/>
                    <a:gd name="T14" fmla="*/ 10 w 12"/>
                    <a:gd name="T15" fmla="*/ 111 h 116"/>
                    <a:gd name="T16" fmla="*/ 12 w 12"/>
                    <a:gd name="T17" fmla="*/ 107 h 116"/>
                    <a:gd name="T18" fmla="*/ 12 w 12"/>
                    <a:gd name="T19" fmla="*/ 103 h 116"/>
                    <a:gd name="T20" fmla="*/ 10 w 12"/>
                    <a:gd name="T21" fmla="*/ 92 h 116"/>
                    <a:gd name="T22" fmla="*/ 8 w 12"/>
                    <a:gd name="T23" fmla="*/ 79 h 116"/>
                    <a:gd name="T24" fmla="*/ 7 w 12"/>
                    <a:gd name="T25" fmla="*/ 60 h 116"/>
                    <a:gd name="T26" fmla="*/ 3 w 12"/>
                    <a:gd name="T27" fmla="*/ 43 h 116"/>
                    <a:gd name="T28" fmla="*/ 1 w 12"/>
                    <a:gd name="T29" fmla="*/ 26 h 116"/>
                    <a:gd name="T30" fmla="*/ 1 w 12"/>
                    <a:gd name="T31" fmla="*/ 11 h 116"/>
                    <a:gd name="T32" fmla="*/ 1 w 12"/>
                    <a:gd name="T33" fmla="*/ 0 h 116"/>
                    <a:gd name="T34" fmla="*/ 0 w 12"/>
                    <a:gd name="T35" fmla="*/ 22 h 116"/>
                    <a:gd name="T36" fmla="*/ 0 w 12"/>
                    <a:gd name="T37" fmla="*/ 41 h 116"/>
                    <a:gd name="T38" fmla="*/ 1 w 12"/>
                    <a:gd name="T39" fmla="*/ 60 h 116"/>
                    <a:gd name="T40" fmla="*/ 3 w 12"/>
                    <a:gd name="T41" fmla="*/ 75 h 116"/>
                    <a:gd name="T42" fmla="*/ 5 w 12"/>
                    <a:gd name="T43" fmla="*/ 88 h 116"/>
                    <a:gd name="T44" fmla="*/ 5 w 12"/>
                    <a:gd name="T45" fmla="*/ 99 h 116"/>
                    <a:gd name="T46" fmla="*/ 5 w 12"/>
                    <a:gd name="T47" fmla="*/ 109 h 116"/>
                    <a:gd name="T48" fmla="*/ 1 w 12"/>
                    <a:gd name="T49" fmla="*/ 116 h 11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2" h="116">
                      <a:moveTo>
                        <a:pt x="1" y="116"/>
                      </a:moveTo>
                      <a:lnTo>
                        <a:pt x="3" y="116"/>
                      </a:lnTo>
                      <a:lnTo>
                        <a:pt x="5" y="116"/>
                      </a:lnTo>
                      <a:lnTo>
                        <a:pt x="7" y="116"/>
                      </a:lnTo>
                      <a:lnTo>
                        <a:pt x="7" y="114"/>
                      </a:lnTo>
                      <a:lnTo>
                        <a:pt x="8" y="112"/>
                      </a:lnTo>
                      <a:lnTo>
                        <a:pt x="10" y="111"/>
                      </a:lnTo>
                      <a:lnTo>
                        <a:pt x="12" y="107"/>
                      </a:lnTo>
                      <a:lnTo>
                        <a:pt x="12" y="103"/>
                      </a:lnTo>
                      <a:lnTo>
                        <a:pt x="10" y="92"/>
                      </a:lnTo>
                      <a:lnTo>
                        <a:pt x="8" y="79"/>
                      </a:lnTo>
                      <a:lnTo>
                        <a:pt x="7" y="60"/>
                      </a:lnTo>
                      <a:lnTo>
                        <a:pt x="3" y="43"/>
                      </a:lnTo>
                      <a:lnTo>
                        <a:pt x="1" y="26"/>
                      </a:lnTo>
                      <a:lnTo>
                        <a:pt x="1" y="11"/>
                      </a:lnTo>
                      <a:lnTo>
                        <a:pt x="1" y="0"/>
                      </a:lnTo>
                      <a:lnTo>
                        <a:pt x="0" y="22"/>
                      </a:lnTo>
                      <a:lnTo>
                        <a:pt x="0" y="41"/>
                      </a:lnTo>
                      <a:lnTo>
                        <a:pt x="1" y="60"/>
                      </a:lnTo>
                      <a:lnTo>
                        <a:pt x="3" y="75"/>
                      </a:lnTo>
                      <a:lnTo>
                        <a:pt x="5" y="88"/>
                      </a:lnTo>
                      <a:lnTo>
                        <a:pt x="5" y="99"/>
                      </a:lnTo>
                      <a:lnTo>
                        <a:pt x="5" y="109"/>
                      </a:lnTo>
                      <a:lnTo>
                        <a:pt x="1" y="116"/>
                      </a:lnTo>
                      <a:close/>
                    </a:path>
                  </a:pathLst>
                </a:custGeom>
                <a:solidFill>
                  <a:srgbClr val="495F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929" name="Rectangle 6056"/>
              <p:cNvSpPr>
                <a:spLocks noChangeArrowheads="1"/>
              </p:cNvSpPr>
              <p:nvPr/>
            </p:nvSpPr>
            <p:spPr bwMode="auto">
              <a:xfrm>
                <a:off x="4864" y="1823"/>
                <a:ext cx="5" cy="239"/>
              </a:xfrm>
              <a:prstGeom prst="rect">
                <a:avLst/>
              </a:prstGeom>
              <a:solidFill>
                <a:srgbClr val="C2C2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</p:grpSp>
        <p:sp>
          <p:nvSpPr>
            <p:cNvPr id="9222" name="Rectangle 168"/>
            <p:cNvSpPr>
              <a:spLocks noChangeArrowheads="1"/>
            </p:cNvSpPr>
            <p:nvPr/>
          </p:nvSpPr>
          <p:spPr bwMode="auto">
            <a:xfrm>
              <a:off x="1020" y="1480"/>
              <a:ext cx="907" cy="2277"/>
            </a:xfrm>
            <a:prstGeom prst="rect">
              <a:avLst/>
            </a:prstGeom>
            <a:solidFill>
              <a:srgbClr val="008000">
                <a:alpha val="4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9223" name="Rectangle 169"/>
            <p:cNvSpPr>
              <a:spLocks noChangeArrowheads="1"/>
            </p:cNvSpPr>
            <p:nvPr/>
          </p:nvSpPr>
          <p:spPr bwMode="auto">
            <a:xfrm>
              <a:off x="2154" y="1307"/>
              <a:ext cx="1180" cy="2450"/>
            </a:xfrm>
            <a:prstGeom prst="rect">
              <a:avLst/>
            </a:prstGeom>
            <a:solidFill>
              <a:srgbClr val="996633">
                <a:alpha val="4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9224" name="Rectangle 14"/>
            <p:cNvSpPr>
              <a:spLocks noChangeArrowheads="1"/>
            </p:cNvSpPr>
            <p:nvPr/>
          </p:nvSpPr>
          <p:spPr bwMode="auto">
            <a:xfrm>
              <a:off x="564" y="1103"/>
              <a:ext cx="4310" cy="2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9225" name="Line 16"/>
            <p:cNvSpPr>
              <a:spLocks noChangeShapeType="1"/>
            </p:cNvSpPr>
            <p:nvPr/>
          </p:nvSpPr>
          <p:spPr bwMode="auto">
            <a:xfrm>
              <a:off x="538" y="1103"/>
              <a:ext cx="0" cy="2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7"/>
            <p:cNvSpPr>
              <a:spLocks noChangeShapeType="1"/>
            </p:cNvSpPr>
            <p:nvPr/>
          </p:nvSpPr>
          <p:spPr bwMode="auto">
            <a:xfrm>
              <a:off x="505" y="3761"/>
              <a:ext cx="6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8"/>
            <p:cNvSpPr>
              <a:spLocks noChangeShapeType="1"/>
            </p:cNvSpPr>
            <p:nvPr/>
          </p:nvSpPr>
          <p:spPr bwMode="auto">
            <a:xfrm>
              <a:off x="505" y="3158"/>
              <a:ext cx="6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9"/>
            <p:cNvSpPr>
              <a:spLocks noChangeShapeType="1"/>
            </p:cNvSpPr>
            <p:nvPr/>
          </p:nvSpPr>
          <p:spPr bwMode="auto">
            <a:xfrm>
              <a:off x="505" y="2355"/>
              <a:ext cx="6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20"/>
            <p:cNvSpPr>
              <a:spLocks noChangeShapeType="1"/>
            </p:cNvSpPr>
            <p:nvPr/>
          </p:nvSpPr>
          <p:spPr bwMode="auto">
            <a:xfrm>
              <a:off x="505" y="1571"/>
              <a:ext cx="6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21"/>
            <p:cNvSpPr>
              <a:spLocks noChangeShapeType="1"/>
            </p:cNvSpPr>
            <p:nvPr/>
          </p:nvSpPr>
          <p:spPr bwMode="auto">
            <a:xfrm>
              <a:off x="564" y="3761"/>
              <a:ext cx="431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22"/>
            <p:cNvSpPr>
              <a:spLocks noChangeShapeType="1"/>
            </p:cNvSpPr>
            <p:nvPr/>
          </p:nvSpPr>
          <p:spPr bwMode="auto">
            <a:xfrm flipV="1">
              <a:off x="538" y="3739"/>
              <a:ext cx="0" cy="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23"/>
            <p:cNvSpPr>
              <a:spLocks noChangeShapeType="1"/>
            </p:cNvSpPr>
            <p:nvPr/>
          </p:nvSpPr>
          <p:spPr bwMode="auto">
            <a:xfrm flipV="1">
              <a:off x="1020" y="3739"/>
              <a:ext cx="1" cy="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24"/>
            <p:cNvSpPr>
              <a:spLocks noChangeShapeType="1"/>
            </p:cNvSpPr>
            <p:nvPr/>
          </p:nvSpPr>
          <p:spPr bwMode="auto">
            <a:xfrm flipV="1">
              <a:off x="2245" y="3739"/>
              <a:ext cx="2" cy="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5"/>
            <p:cNvSpPr>
              <a:spLocks noChangeShapeType="1"/>
            </p:cNvSpPr>
            <p:nvPr/>
          </p:nvSpPr>
          <p:spPr bwMode="auto">
            <a:xfrm flipV="1">
              <a:off x="4332" y="3739"/>
              <a:ext cx="1" cy="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26"/>
            <p:cNvSpPr>
              <a:spLocks noChangeShapeType="1"/>
            </p:cNvSpPr>
            <p:nvPr/>
          </p:nvSpPr>
          <p:spPr bwMode="auto">
            <a:xfrm flipV="1">
              <a:off x="4874" y="3739"/>
              <a:ext cx="2" cy="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7"/>
            <p:cNvSpPr>
              <a:spLocks/>
            </p:cNvSpPr>
            <p:nvPr/>
          </p:nvSpPr>
          <p:spPr bwMode="auto">
            <a:xfrm>
              <a:off x="1107" y="1824"/>
              <a:ext cx="3399" cy="1548"/>
            </a:xfrm>
            <a:custGeom>
              <a:avLst/>
              <a:gdLst>
                <a:gd name="T0" fmla="*/ 0 w 3399"/>
                <a:gd name="T1" fmla="*/ 1548 h 1548"/>
                <a:gd name="T2" fmla="*/ 1133 w 3399"/>
                <a:gd name="T3" fmla="*/ 890 h 1548"/>
                <a:gd name="T4" fmla="*/ 2266 w 3399"/>
                <a:gd name="T5" fmla="*/ 415 h 1548"/>
                <a:gd name="T6" fmla="*/ 3399 w 3399"/>
                <a:gd name="T7" fmla="*/ 0 h 15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99" h="1548">
                  <a:moveTo>
                    <a:pt x="0" y="1548"/>
                  </a:moveTo>
                  <a:cubicBezTo>
                    <a:pt x="189" y="1438"/>
                    <a:pt x="755" y="1079"/>
                    <a:pt x="1133" y="890"/>
                  </a:cubicBezTo>
                  <a:cubicBezTo>
                    <a:pt x="1511" y="701"/>
                    <a:pt x="1888" y="563"/>
                    <a:pt x="2266" y="415"/>
                  </a:cubicBezTo>
                  <a:lnTo>
                    <a:pt x="3399" y="0"/>
                  </a:lnTo>
                </a:path>
              </a:pathLst>
            </a:custGeom>
            <a:noFill/>
            <a:ln w="698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32"/>
            <p:cNvSpPr>
              <a:spLocks noChangeShapeType="1"/>
            </p:cNvSpPr>
            <p:nvPr/>
          </p:nvSpPr>
          <p:spPr bwMode="auto">
            <a:xfrm>
              <a:off x="4874" y="1103"/>
              <a:ext cx="2" cy="2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33"/>
            <p:cNvSpPr>
              <a:spLocks noChangeShapeType="1"/>
            </p:cNvSpPr>
            <p:nvPr/>
          </p:nvSpPr>
          <p:spPr bwMode="auto">
            <a:xfrm>
              <a:off x="4841" y="3761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34"/>
            <p:cNvSpPr>
              <a:spLocks noChangeShapeType="1"/>
            </p:cNvSpPr>
            <p:nvPr/>
          </p:nvSpPr>
          <p:spPr bwMode="auto">
            <a:xfrm>
              <a:off x="4841" y="3321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35"/>
            <p:cNvSpPr>
              <a:spLocks noChangeShapeType="1"/>
            </p:cNvSpPr>
            <p:nvPr/>
          </p:nvSpPr>
          <p:spPr bwMode="auto">
            <a:xfrm>
              <a:off x="4841" y="2875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36"/>
            <p:cNvSpPr>
              <a:spLocks noChangeShapeType="1"/>
            </p:cNvSpPr>
            <p:nvPr/>
          </p:nvSpPr>
          <p:spPr bwMode="auto">
            <a:xfrm>
              <a:off x="4841" y="2435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37"/>
            <p:cNvSpPr>
              <a:spLocks noChangeShapeType="1"/>
            </p:cNvSpPr>
            <p:nvPr/>
          </p:nvSpPr>
          <p:spPr bwMode="auto">
            <a:xfrm>
              <a:off x="4841" y="1989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38"/>
            <p:cNvSpPr>
              <a:spLocks noChangeShapeType="1"/>
            </p:cNvSpPr>
            <p:nvPr/>
          </p:nvSpPr>
          <p:spPr bwMode="auto">
            <a:xfrm>
              <a:off x="4841" y="1549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39"/>
            <p:cNvSpPr>
              <a:spLocks noChangeShapeType="1"/>
            </p:cNvSpPr>
            <p:nvPr/>
          </p:nvSpPr>
          <p:spPr bwMode="auto">
            <a:xfrm>
              <a:off x="4841" y="1103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40"/>
            <p:cNvSpPr>
              <a:spLocks/>
            </p:cNvSpPr>
            <p:nvPr/>
          </p:nvSpPr>
          <p:spPr bwMode="auto">
            <a:xfrm>
              <a:off x="1107" y="1103"/>
              <a:ext cx="3233" cy="1846"/>
            </a:xfrm>
            <a:custGeom>
              <a:avLst/>
              <a:gdLst>
                <a:gd name="T0" fmla="*/ 0 w 3233"/>
                <a:gd name="T1" fmla="*/ 1846 h 1846"/>
                <a:gd name="T2" fmla="*/ 312 w 3233"/>
                <a:gd name="T3" fmla="*/ 1627 h 1846"/>
                <a:gd name="T4" fmla="*/ 681 w 3233"/>
                <a:gd name="T5" fmla="*/ 1476 h 1846"/>
                <a:gd name="T6" fmla="*/ 1078 w 3233"/>
                <a:gd name="T7" fmla="*/ 1434 h 1846"/>
                <a:gd name="T8" fmla="*/ 1629 w 3233"/>
                <a:gd name="T9" fmla="*/ 1318 h 1846"/>
                <a:gd name="T10" fmla="*/ 2555 w 3233"/>
                <a:gd name="T11" fmla="*/ 949 h 1846"/>
                <a:gd name="T12" fmla="*/ 3233 w 3233"/>
                <a:gd name="T13" fmla="*/ 0 h 18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33" h="1846">
                  <a:moveTo>
                    <a:pt x="0" y="1846"/>
                  </a:moveTo>
                  <a:cubicBezTo>
                    <a:pt x="52" y="1810"/>
                    <a:pt x="198" y="1689"/>
                    <a:pt x="312" y="1627"/>
                  </a:cubicBezTo>
                  <a:cubicBezTo>
                    <a:pt x="426" y="1565"/>
                    <a:pt x="553" y="1508"/>
                    <a:pt x="681" y="1476"/>
                  </a:cubicBezTo>
                  <a:cubicBezTo>
                    <a:pt x="809" y="1444"/>
                    <a:pt x="920" y="1460"/>
                    <a:pt x="1078" y="1434"/>
                  </a:cubicBezTo>
                  <a:cubicBezTo>
                    <a:pt x="1236" y="1408"/>
                    <a:pt x="1383" y="1399"/>
                    <a:pt x="1629" y="1318"/>
                  </a:cubicBezTo>
                  <a:cubicBezTo>
                    <a:pt x="1875" y="1237"/>
                    <a:pt x="2239" y="1082"/>
                    <a:pt x="2555" y="949"/>
                  </a:cubicBezTo>
                  <a:cubicBezTo>
                    <a:pt x="2869" y="804"/>
                    <a:pt x="3092" y="198"/>
                    <a:pt x="3233" y="0"/>
                  </a:cubicBezTo>
                </a:path>
              </a:pathLst>
            </a:custGeom>
            <a:noFill/>
            <a:ln w="698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Rectangle 46"/>
            <p:cNvSpPr>
              <a:spLocks noChangeArrowheads="1"/>
            </p:cNvSpPr>
            <p:nvPr/>
          </p:nvSpPr>
          <p:spPr bwMode="auto">
            <a:xfrm>
              <a:off x="340" y="3113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latin typeface="Arial" charset="0"/>
                </a:rPr>
                <a:t>25</a:t>
              </a:r>
              <a:endParaRPr lang="de-DE" sz="1600" b="1">
                <a:latin typeface="Arial" charset="0"/>
              </a:endParaRPr>
            </a:p>
          </p:txBody>
        </p:sp>
        <p:sp>
          <p:nvSpPr>
            <p:cNvPr id="9247" name="Rectangle 47"/>
            <p:cNvSpPr>
              <a:spLocks noChangeArrowheads="1"/>
            </p:cNvSpPr>
            <p:nvPr/>
          </p:nvSpPr>
          <p:spPr bwMode="auto">
            <a:xfrm>
              <a:off x="340" y="2310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de-DE" sz="1600" b="1">
                <a:latin typeface="Arial" charset="0"/>
              </a:endParaRPr>
            </a:p>
          </p:txBody>
        </p:sp>
        <p:sp>
          <p:nvSpPr>
            <p:cNvPr id="9248" name="Rectangle 48"/>
            <p:cNvSpPr>
              <a:spLocks noChangeArrowheads="1"/>
            </p:cNvSpPr>
            <p:nvPr/>
          </p:nvSpPr>
          <p:spPr bwMode="auto">
            <a:xfrm>
              <a:off x="340" y="1525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latin typeface="Arial" charset="0"/>
                </a:rPr>
                <a:t>35</a:t>
              </a:r>
              <a:endParaRPr lang="de-DE" sz="1600" b="1">
                <a:latin typeface="Arial" charset="0"/>
              </a:endParaRPr>
            </a:p>
          </p:txBody>
        </p:sp>
        <p:sp>
          <p:nvSpPr>
            <p:cNvPr id="9249" name="Rectangle 54"/>
            <p:cNvSpPr>
              <a:spLocks noChangeArrowheads="1"/>
            </p:cNvSpPr>
            <p:nvPr/>
          </p:nvSpPr>
          <p:spPr bwMode="auto">
            <a:xfrm>
              <a:off x="4957" y="3276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latin typeface="Arial" charset="0"/>
                </a:rPr>
                <a:t>50.000</a:t>
              </a:r>
              <a:endParaRPr lang="de-DE" sz="1600" b="1">
                <a:latin typeface="Arial" charset="0"/>
              </a:endParaRPr>
            </a:p>
          </p:txBody>
        </p:sp>
        <p:sp>
          <p:nvSpPr>
            <p:cNvPr id="9250" name="Rectangle 55"/>
            <p:cNvSpPr>
              <a:spLocks noChangeArrowheads="1"/>
            </p:cNvSpPr>
            <p:nvPr/>
          </p:nvSpPr>
          <p:spPr bwMode="auto">
            <a:xfrm>
              <a:off x="4957" y="2830"/>
              <a:ext cx="4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latin typeface="Arial" charset="0"/>
                </a:rPr>
                <a:t>100.000</a:t>
              </a:r>
              <a:endParaRPr lang="de-DE" sz="1600" b="1">
                <a:latin typeface="Arial" charset="0"/>
              </a:endParaRPr>
            </a:p>
          </p:txBody>
        </p:sp>
        <p:sp>
          <p:nvSpPr>
            <p:cNvPr id="9251" name="Rectangle 56"/>
            <p:cNvSpPr>
              <a:spLocks noChangeArrowheads="1"/>
            </p:cNvSpPr>
            <p:nvPr/>
          </p:nvSpPr>
          <p:spPr bwMode="auto">
            <a:xfrm>
              <a:off x="4957" y="2390"/>
              <a:ext cx="4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latin typeface="Arial" charset="0"/>
                </a:rPr>
                <a:t>150.000</a:t>
              </a:r>
              <a:endParaRPr lang="de-DE" sz="1600" b="1">
                <a:latin typeface="Arial" charset="0"/>
              </a:endParaRPr>
            </a:p>
          </p:txBody>
        </p:sp>
        <p:sp>
          <p:nvSpPr>
            <p:cNvPr id="9252" name="Rectangle 57"/>
            <p:cNvSpPr>
              <a:spLocks noChangeArrowheads="1"/>
            </p:cNvSpPr>
            <p:nvPr/>
          </p:nvSpPr>
          <p:spPr bwMode="auto">
            <a:xfrm>
              <a:off x="4957" y="1944"/>
              <a:ext cx="4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latin typeface="Arial" charset="0"/>
                </a:rPr>
                <a:t>200.000</a:t>
              </a:r>
              <a:endParaRPr lang="de-DE" sz="1600" b="1">
                <a:latin typeface="Arial" charset="0"/>
              </a:endParaRPr>
            </a:p>
          </p:txBody>
        </p:sp>
        <p:sp>
          <p:nvSpPr>
            <p:cNvPr id="9253" name="Rectangle 58"/>
            <p:cNvSpPr>
              <a:spLocks noChangeArrowheads="1"/>
            </p:cNvSpPr>
            <p:nvPr/>
          </p:nvSpPr>
          <p:spPr bwMode="auto">
            <a:xfrm>
              <a:off x="4957" y="1504"/>
              <a:ext cx="4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latin typeface="Arial" charset="0"/>
                </a:rPr>
                <a:t>250.000</a:t>
              </a:r>
              <a:endParaRPr lang="de-DE" sz="1600" b="1">
                <a:latin typeface="Arial" charset="0"/>
              </a:endParaRPr>
            </a:p>
          </p:txBody>
        </p:sp>
        <p:sp>
          <p:nvSpPr>
            <p:cNvPr id="9254" name="Rectangle 59"/>
            <p:cNvSpPr>
              <a:spLocks noChangeArrowheads="1"/>
            </p:cNvSpPr>
            <p:nvPr/>
          </p:nvSpPr>
          <p:spPr bwMode="auto">
            <a:xfrm>
              <a:off x="4958" y="1058"/>
              <a:ext cx="4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latin typeface="Arial" charset="0"/>
                </a:rPr>
                <a:t>300.000</a:t>
              </a:r>
              <a:endParaRPr lang="de-DE" sz="1600" b="1">
                <a:latin typeface="Arial" charset="0"/>
              </a:endParaRPr>
            </a:p>
          </p:txBody>
        </p:sp>
        <p:sp>
          <p:nvSpPr>
            <p:cNvPr id="9255" name="Line 90"/>
            <p:cNvSpPr>
              <a:spLocks noChangeShapeType="1"/>
            </p:cNvSpPr>
            <p:nvPr/>
          </p:nvSpPr>
          <p:spPr bwMode="auto">
            <a:xfrm>
              <a:off x="921" y="1102"/>
              <a:ext cx="2" cy="26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91"/>
            <p:cNvSpPr>
              <a:spLocks noChangeShapeType="1"/>
            </p:cNvSpPr>
            <p:nvPr/>
          </p:nvSpPr>
          <p:spPr bwMode="auto">
            <a:xfrm>
              <a:off x="892" y="3760"/>
              <a:ext cx="5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92"/>
            <p:cNvSpPr>
              <a:spLocks noChangeShapeType="1"/>
            </p:cNvSpPr>
            <p:nvPr/>
          </p:nvSpPr>
          <p:spPr bwMode="auto">
            <a:xfrm>
              <a:off x="892" y="3354"/>
              <a:ext cx="5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93"/>
            <p:cNvSpPr>
              <a:spLocks noChangeShapeType="1"/>
            </p:cNvSpPr>
            <p:nvPr/>
          </p:nvSpPr>
          <p:spPr bwMode="auto">
            <a:xfrm>
              <a:off x="892" y="3021"/>
              <a:ext cx="5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95"/>
            <p:cNvSpPr>
              <a:spLocks noChangeShapeType="1"/>
            </p:cNvSpPr>
            <p:nvPr/>
          </p:nvSpPr>
          <p:spPr bwMode="auto">
            <a:xfrm>
              <a:off x="892" y="2124"/>
              <a:ext cx="5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98"/>
            <p:cNvSpPr>
              <a:spLocks noChangeShapeType="1"/>
            </p:cNvSpPr>
            <p:nvPr/>
          </p:nvSpPr>
          <p:spPr bwMode="auto">
            <a:xfrm flipV="1">
              <a:off x="921" y="3738"/>
              <a:ext cx="2" cy="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Rectangle 100"/>
            <p:cNvSpPr>
              <a:spLocks noChangeArrowheads="1"/>
            </p:cNvSpPr>
            <p:nvPr/>
          </p:nvSpPr>
          <p:spPr bwMode="auto">
            <a:xfrm>
              <a:off x="795" y="3309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de-DE" sz="1600" b="1">
                <a:latin typeface="Arial" charset="0"/>
              </a:endParaRPr>
            </a:p>
          </p:txBody>
        </p:sp>
        <p:sp>
          <p:nvSpPr>
            <p:cNvPr id="9262" name="Rectangle 101"/>
            <p:cNvSpPr>
              <a:spLocks noChangeArrowheads="1"/>
            </p:cNvSpPr>
            <p:nvPr/>
          </p:nvSpPr>
          <p:spPr bwMode="auto">
            <a:xfrm>
              <a:off x="744" y="2976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de-DE" sz="1600" b="1">
                <a:latin typeface="Arial" charset="0"/>
              </a:endParaRPr>
            </a:p>
          </p:txBody>
        </p:sp>
        <p:sp>
          <p:nvSpPr>
            <p:cNvPr id="9263" name="Rectangle 103"/>
            <p:cNvSpPr>
              <a:spLocks noChangeArrowheads="1"/>
            </p:cNvSpPr>
            <p:nvPr/>
          </p:nvSpPr>
          <p:spPr bwMode="auto">
            <a:xfrm>
              <a:off x="744" y="2079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de-DE" sz="1600" b="1">
                <a:latin typeface="Arial" charset="0"/>
              </a:endParaRPr>
            </a:p>
          </p:txBody>
        </p:sp>
        <p:sp>
          <p:nvSpPr>
            <p:cNvPr id="9264" name="Freeform 162"/>
            <p:cNvSpPr>
              <a:spLocks/>
            </p:cNvSpPr>
            <p:nvPr/>
          </p:nvSpPr>
          <p:spPr bwMode="auto">
            <a:xfrm>
              <a:off x="1132" y="2536"/>
              <a:ext cx="3374" cy="795"/>
            </a:xfrm>
            <a:custGeom>
              <a:avLst/>
              <a:gdLst>
                <a:gd name="T0" fmla="*/ 0 w 3374"/>
                <a:gd name="T1" fmla="*/ 0 h 795"/>
                <a:gd name="T2" fmla="*/ 1126 w 3374"/>
                <a:gd name="T3" fmla="*/ 627 h 795"/>
                <a:gd name="T4" fmla="*/ 2249 w 3374"/>
                <a:gd name="T5" fmla="*/ 623 h 795"/>
                <a:gd name="T6" fmla="*/ 3374 w 3374"/>
                <a:gd name="T7" fmla="*/ 795 h 7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74" h="795">
                  <a:moveTo>
                    <a:pt x="0" y="0"/>
                  </a:moveTo>
                  <a:cubicBezTo>
                    <a:pt x="188" y="104"/>
                    <a:pt x="751" y="523"/>
                    <a:pt x="1126" y="627"/>
                  </a:cubicBezTo>
                  <a:cubicBezTo>
                    <a:pt x="1501" y="731"/>
                    <a:pt x="1874" y="595"/>
                    <a:pt x="2249" y="623"/>
                  </a:cubicBezTo>
                  <a:cubicBezTo>
                    <a:pt x="2624" y="651"/>
                    <a:pt x="3140" y="759"/>
                    <a:pt x="3374" y="795"/>
                  </a:cubicBezTo>
                </a:path>
              </a:pathLst>
            </a:custGeom>
            <a:noFill/>
            <a:ln w="698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Text Box 164"/>
            <p:cNvSpPr txBox="1">
              <a:spLocks noChangeArrowheads="1"/>
            </p:cNvSpPr>
            <p:nvPr/>
          </p:nvSpPr>
          <p:spPr bwMode="auto">
            <a:xfrm rot="-5400000">
              <a:off x="4366" y="2177"/>
              <a:ext cx="23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AT" sz="1600" b="1">
                  <a:latin typeface="Arial" charset="0"/>
                </a:rPr>
                <a:t>Pilzbelastung in Keimen pro g Futter</a:t>
              </a:r>
              <a:endParaRPr lang="de-DE" sz="1600" b="1">
                <a:latin typeface="Arial" charset="0"/>
              </a:endParaRPr>
            </a:p>
          </p:txBody>
        </p:sp>
        <p:sp>
          <p:nvSpPr>
            <p:cNvPr id="9267" name="Text Box 166"/>
            <p:cNvSpPr txBox="1">
              <a:spLocks noChangeArrowheads="1"/>
            </p:cNvSpPr>
            <p:nvPr/>
          </p:nvSpPr>
          <p:spPr bwMode="auto">
            <a:xfrm rot="-5400000">
              <a:off x="-454" y="2180"/>
              <a:ext cx="13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AT" sz="1600" b="1" dirty="0" err="1">
                  <a:latin typeface="Arial" charset="0"/>
                </a:rPr>
                <a:t>Rohfaser</a:t>
              </a:r>
              <a:r>
                <a:rPr lang="de-AT" sz="1600" b="1" dirty="0">
                  <a:latin typeface="Arial" charset="0"/>
                </a:rPr>
                <a:t> in der TM</a:t>
              </a:r>
              <a:endParaRPr lang="de-DE" sz="1600" b="1" dirty="0">
                <a:latin typeface="Arial" charset="0"/>
              </a:endParaRPr>
            </a:p>
          </p:txBody>
        </p:sp>
        <p:sp>
          <p:nvSpPr>
            <p:cNvPr id="9268" name="Text Box 170"/>
            <p:cNvSpPr txBox="1">
              <a:spLocks noChangeArrowheads="1"/>
            </p:cNvSpPr>
            <p:nvPr/>
          </p:nvSpPr>
          <p:spPr bwMode="auto">
            <a:xfrm>
              <a:off x="992" y="1546"/>
              <a:ext cx="9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 dirty="0"/>
                <a:t>S</a:t>
              </a:r>
              <a:r>
                <a:rPr lang="de-DE" sz="1600" b="1" dirty="0" smtClean="0">
                  <a:latin typeface="Arial" charset="0"/>
                </a:rPr>
                <a:t>ilage</a:t>
              </a:r>
              <a:endParaRPr lang="de-DE" sz="1600" b="1" dirty="0">
                <a:latin typeface="Arial" charset="0"/>
              </a:endParaRPr>
            </a:p>
          </p:txBody>
        </p:sp>
        <p:sp>
          <p:nvSpPr>
            <p:cNvPr id="9269" name="Text Box 171"/>
            <p:cNvSpPr txBox="1">
              <a:spLocks noChangeArrowheads="1"/>
            </p:cNvSpPr>
            <p:nvPr/>
          </p:nvSpPr>
          <p:spPr bwMode="auto">
            <a:xfrm>
              <a:off x="2227" y="1400"/>
              <a:ext cx="9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600" b="1" dirty="0"/>
                <a:t>H</a:t>
              </a:r>
              <a:r>
                <a:rPr lang="de-DE" sz="1600" b="1" dirty="0" smtClean="0">
                  <a:latin typeface="Arial" charset="0"/>
                </a:rPr>
                <a:t>eu</a:t>
              </a:r>
              <a:endParaRPr lang="de-DE" sz="1600" b="1" dirty="0">
                <a:latin typeface="Arial" charset="0"/>
              </a:endParaRPr>
            </a:p>
          </p:txBody>
        </p:sp>
        <p:sp>
          <p:nvSpPr>
            <p:cNvPr id="9270" name="Text Box 172"/>
            <p:cNvSpPr txBox="1">
              <a:spLocks noChangeArrowheads="1"/>
            </p:cNvSpPr>
            <p:nvPr/>
          </p:nvSpPr>
          <p:spPr bwMode="auto">
            <a:xfrm>
              <a:off x="748" y="3838"/>
              <a:ext cx="1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b="1">
                  <a:latin typeface="Arial" charset="0"/>
                </a:rPr>
                <a:t>Rispenschieben</a:t>
              </a:r>
            </a:p>
          </p:txBody>
        </p:sp>
        <p:sp>
          <p:nvSpPr>
            <p:cNvPr id="9271" name="Text Box 173"/>
            <p:cNvSpPr txBox="1">
              <a:spLocks noChangeArrowheads="1"/>
            </p:cNvSpPr>
            <p:nvPr/>
          </p:nvSpPr>
          <p:spPr bwMode="auto">
            <a:xfrm>
              <a:off x="2154" y="3838"/>
              <a:ext cx="117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b="1">
                  <a:latin typeface="Arial" charset="0"/>
                </a:rPr>
                <a:t>Beginn</a:t>
              </a:r>
              <a:br>
                <a:rPr lang="de-DE" sz="1600" b="1">
                  <a:latin typeface="Arial" charset="0"/>
                </a:rPr>
              </a:br>
              <a:r>
                <a:rPr lang="de-DE" sz="1600" b="1">
                  <a:latin typeface="Arial" charset="0"/>
                </a:rPr>
                <a:t> Blüte</a:t>
              </a:r>
            </a:p>
          </p:txBody>
        </p:sp>
        <p:sp>
          <p:nvSpPr>
            <p:cNvPr id="9272" name="Line 174"/>
            <p:cNvSpPr>
              <a:spLocks noChangeShapeType="1"/>
            </p:cNvSpPr>
            <p:nvPr/>
          </p:nvSpPr>
          <p:spPr bwMode="auto">
            <a:xfrm flipV="1">
              <a:off x="3198" y="3739"/>
              <a:ext cx="2" cy="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Text Box 175"/>
            <p:cNvSpPr txBox="1">
              <a:spLocks noChangeArrowheads="1"/>
            </p:cNvSpPr>
            <p:nvPr/>
          </p:nvSpPr>
          <p:spPr bwMode="auto">
            <a:xfrm>
              <a:off x="3016" y="3838"/>
              <a:ext cx="117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b="1">
                  <a:latin typeface="Arial" charset="0"/>
                </a:rPr>
                <a:t>Mitte bis Ende</a:t>
              </a:r>
              <a:br>
                <a:rPr lang="de-DE" sz="1600" b="1">
                  <a:latin typeface="Arial" charset="0"/>
                </a:rPr>
              </a:br>
              <a:r>
                <a:rPr lang="de-DE" sz="1600" b="1">
                  <a:latin typeface="Arial" charset="0"/>
                </a:rPr>
                <a:t>Blüte</a:t>
              </a:r>
            </a:p>
          </p:txBody>
        </p:sp>
        <p:sp>
          <p:nvSpPr>
            <p:cNvPr id="9274" name="Text Box 176"/>
            <p:cNvSpPr txBox="1">
              <a:spLocks noChangeArrowheads="1"/>
            </p:cNvSpPr>
            <p:nvPr/>
          </p:nvSpPr>
          <p:spPr bwMode="auto">
            <a:xfrm>
              <a:off x="4014" y="3838"/>
              <a:ext cx="117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600" b="1">
                  <a:latin typeface="Arial" charset="0"/>
                </a:rPr>
                <a:t>Samenreife</a:t>
              </a:r>
              <a:br>
                <a:rPr lang="de-DE" sz="1600" b="1">
                  <a:latin typeface="Arial" charset="0"/>
                </a:rPr>
              </a:br>
              <a:r>
                <a:rPr lang="de-DE" sz="1600" b="1">
                  <a:latin typeface="Arial" charset="0"/>
                </a:rPr>
                <a:t>überständig</a:t>
              </a:r>
            </a:p>
          </p:txBody>
        </p:sp>
        <p:sp>
          <p:nvSpPr>
            <p:cNvPr id="9275" name="Line 177"/>
            <p:cNvSpPr>
              <a:spLocks noChangeShapeType="1"/>
            </p:cNvSpPr>
            <p:nvPr/>
          </p:nvSpPr>
          <p:spPr bwMode="auto">
            <a:xfrm>
              <a:off x="3606" y="2523"/>
              <a:ext cx="181" cy="0"/>
            </a:xfrm>
            <a:prstGeom prst="line">
              <a:avLst/>
            </a:prstGeom>
            <a:noFill/>
            <a:ln w="603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Line 178"/>
            <p:cNvSpPr>
              <a:spLocks noChangeShapeType="1"/>
            </p:cNvSpPr>
            <p:nvPr/>
          </p:nvSpPr>
          <p:spPr bwMode="auto">
            <a:xfrm>
              <a:off x="3606" y="2704"/>
              <a:ext cx="181" cy="0"/>
            </a:xfrm>
            <a:prstGeom prst="line">
              <a:avLst/>
            </a:prstGeom>
            <a:noFill/>
            <a:ln w="603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Line 179"/>
            <p:cNvSpPr>
              <a:spLocks noChangeShapeType="1"/>
            </p:cNvSpPr>
            <p:nvPr/>
          </p:nvSpPr>
          <p:spPr bwMode="auto">
            <a:xfrm>
              <a:off x="3606" y="2886"/>
              <a:ext cx="181" cy="0"/>
            </a:xfrm>
            <a:prstGeom prst="line">
              <a:avLst/>
            </a:prstGeom>
            <a:noFill/>
            <a:ln w="603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Text Box 180"/>
            <p:cNvSpPr txBox="1">
              <a:spLocks noChangeArrowheads="1"/>
            </p:cNvSpPr>
            <p:nvPr/>
          </p:nvSpPr>
          <p:spPr bwMode="auto">
            <a:xfrm>
              <a:off x="3850" y="2423"/>
              <a:ext cx="9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Pil</a:t>
              </a:r>
              <a:r>
                <a:rPr lang="de-DE" sz="1400" b="1">
                  <a:latin typeface="Arial" charset="0"/>
                </a:rPr>
                <a:t>zbelastung</a:t>
              </a:r>
            </a:p>
          </p:txBody>
        </p:sp>
        <p:sp>
          <p:nvSpPr>
            <p:cNvPr id="9279" name="Text Box 181"/>
            <p:cNvSpPr txBox="1">
              <a:spLocks noChangeArrowheads="1"/>
            </p:cNvSpPr>
            <p:nvPr/>
          </p:nvSpPr>
          <p:spPr bwMode="auto">
            <a:xfrm>
              <a:off x="3850" y="2614"/>
              <a:ext cx="9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Rohfaser</a:t>
              </a:r>
              <a:endParaRPr lang="de-DE" sz="1400" b="1">
                <a:latin typeface="Arial" charset="0"/>
              </a:endParaRPr>
            </a:p>
          </p:txBody>
        </p:sp>
        <p:sp>
          <p:nvSpPr>
            <p:cNvPr id="9280" name="Text Box 182"/>
            <p:cNvSpPr txBox="1">
              <a:spLocks noChangeArrowheads="1"/>
            </p:cNvSpPr>
            <p:nvPr/>
          </p:nvSpPr>
          <p:spPr bwMode="auto">
            <a:xfrm>
              <a:off x="3850" y="2795"/>
              <a:ext cx="9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Rohprotein</a:t>
              </a:r>
              <a:endParaRPr lang="de-DE" sz="1400" b="1">
                <a:latin typeface="Arial" charset="0"/>
              </a:endParaRPr>
            </a:p>
          </p:txBody>
        </p:sp>
        <p:sp>
          <p:nvSpPr>
            <p:cNvPr id="9281" name="Rectangle 183"/>
            <p:cNvSpPr>
              <a:spLocks noChangeArrowheads="1"/>
            </p:cNvSpPr>
            <p:nvPr/>
          </p:nvSpPr>
          <p:spPr bwMode="auto">
            <a:xfrm>
              <a:off x="3515" y="2387"/>
              <a:ext cx="1225" cy="68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999" name="Text Box 166"/>
            <p:cNvSpPr txBox="1">
              <a:spLocks noChangeArrowheads="1"/>
            </p:cNvSpPr>
            <p:nvPr/>
          </p:nvSpPr>
          <p:spPr bwMode="auto">
            <a:xfrm rot="16200000">
              <a:off x="-41" y="2210"/>
              <a:ext cx="140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AT" sz="1600" b="1" dirty="0" smtClean="0">
                  <a:latin typeface="Arial" charset="0"/>
                </a:rPr>
                <a:t>Rohprotein </a:t>
              </a:r>
              <a:r>
                <a:rPr lang="de-AT" sz="1600" b="1" dirty="0">
                  <a:latin typeface="Arial" charset="0"/>
                </a:rPr>
                <a:t>in der TM</a:t>
              </a:r>
              <a:endParaRPr lang="de-DE" sz="1600" b="1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71647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7938" y="0"/>
            <a:ext cx="9156701" cy="1104900"/>
          </a:xfrm>
          <a:prstGeom prst="rect">
            <a:avLst/>
          </a:prstGeom>
          <a:gradFill rotWithShape="1">
            <a:gsLst>
              <a:gs pos="0">
                <a:srgbClr val="148E34"/>
              </a:gs>
              <a:gs pos="100000">
                <a:srgbClr val="006600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-36513"/>
            <a:ext cx="9144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000">
                <a:solidFill>
                  <a:schemeClr val="bg1"/>
                </a:solidFill>
                <a:latin typeface="Arial Black" pitchFamily="34" charset="0"/>
              </a:rPr>
              <a:t>Ackerland wird mehr und mehr gebraucht</a:t>
            </a:r>
            <a:r>
              <a:rPr lang="de-DE" sz="3200" b="1">
                <a:solidFill>
                  <a:schemeClr val="bg1"/>
                </a:solidFill>
              </a:rPr>
              <a:t/>
            </a:r>
            <a:br>
              <a:rPr lang="de-DE" sz="3200" b="1">
                <a:solidFill>
                  <a:schemeClr val="bg1"/>
                </a:solidFill>
              </a:rPr>
            </a:br>
            <a:r>
              <a:rPr lang="de-DE" sz="3200" b="1">
                <a:solidFill>
                  <a:schemeClr val="bg1"/>
                </a:solidFill>
              </a:rPr>
              <a:t>(Lebensmittel, Energie)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4211638" y="2243138"/>
            <a:ext cx="45862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723900" indent="-635000">
              <a:spcBef>
                <a:spcPct val="100000"/>
              </a:spcBef>
              <a:buClr>
                <a:srgbClr val="990000"/>
              </a:buClr>
              <a:buFont typeface="Wingdings" pitchFamily="2" charset="2"/>
              <a:buChar char="v"/>
              <a:tabLst>
                <a:tab pos="723900" algn="l"/>
              </a:tabLst>
            </a:pPr>
            <a:r>
              <a:rPr lang="de-DE" sz="2800" b="1"/>
              <a:t>Kraftfutter für Tiere wird teurer und Wiederkäuer fressen das Brot der Armen</a:t>
            </a:r>
          </a:p>
          <a:p>
            <a:pPr marL="1704975" lvl="1" indent="-625475">
              <a:spcBef>
                <a:spcPct val="125000"/>
              </a:spcBef>
              <a:buClr>
                <a:srgbClr val="990000"/>
              </a:buClr>
              <a:buSzPct val="130000"/>
              <a:buFont typeface="Wingdings" pitchFamily="2" charset="2"/>
              <a:buChar char="Ä"/>
              <a:tabLst>
                <a:tab pos="723900" algn="l"/>
              </a:tabLst>
            </a:pPr>
            <a:r>
              <a:rPr lang="de-DE" sz="2800" b="1"/>
              <a:t>Grünlandflächen steigen im Wert</a:t>
            </a:r>
          </a:p>
        </p:txBody>
      </p:sp>
      <p:pic>
        <p:nvPicPr>
          <p:cNvPr id="3077" name="Picture 5" descr="Dia003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4900"/>
            <a:ext cx="42005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1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0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Milchvieh5"/>
          <p:cNvPicPr>
            <a:picLocks noChangeAspect="1" noChangeArrowheads="1"/>
          </p:cNvPicPr>
          <p:nvPr/>
        </p:nvPicPr>
        <p:blipFill>
          <a:blip r:embed="rId2">
            <a:lum bright="-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0" y="484188"/>
            <a:ext cx="91440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5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Grundfuttereinsatz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0" y="3470275"/>
            <a:ext cx="8675688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1200" indent="-439738">
              <a:defRPr>
                <a:solidFill>
                  <a:schemeClr val="tx1"/>
                </a:solidFill>
                <a:latin typeface="Arial" charset="0"/>
              </a:defRPr>
            </a:lvl2pPr>
            <a:lvl3pPr marL="1700213">
              <a:defRPr>
                <a:solidFill>
                  <a:schemeClr val="tx1"/>
                </a:solidFill>
                <a:latin typeface="Arial" charset="0"/>
              </a:defRPr>
            </a:lvl3pPr>
            <a:lvl4pPr marL="2332038">
              <a:defRPr>
                <a:solidFill>
                  <a:schemeClr val="tx1"/>
                </a:solidFill>
                <a:latin typeface="Arial" charset="0"/>
              </a:defRPr>
            </a:lvl4pPr>
            <a:lvl5pPr marL="2601913">
              <a:defRPr>
                <a:solidFill>
                  <a:schemeClr val="tx1"/>
                </a:solidFill>
                <a:latin typeface="Arial" charset="0"/>
              </a:defRPr>
            </a:lvl5pPr>
            <a:lvl6pPr marL="3059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16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73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Clr>
                <a:srgbClr val="FFFF99"/>
              </a:buClr>
              <a:buFont typeface="Wingdings" pitchFamily="2" charset="2"/>
              <a:buChar char="è"/>
              <a:defRPr/>
            </a:pPr>
            <a:r>
              <a:rPr lang="de-DE" sz="3600" b="1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de-DE" sz="3600" b="1" smtClean="0">
                <a:solidFill>
                  <a:srgbClr val="FFFF99"/>
                </a:solidFill>
                <a:latin typeface="Arial Black" pitchFamily="34" charset="0"/>
              </a:rPr>
              <a:t>Futterqualität</a:t>
            </a:r>
          </a:p>
          <a:p>
            <a:pPr lvl="1">
              <a:spcBef>
                <a:spcPct val="70000"/>
              </a:spcBef>
              <a:buClr>
                <a:srgbClr val="FFFF99"/>
              </a:buClr>
              <a:buFont typeface="Wingdings" pitchFamily="2" charset="2"/>
              <a:buChar char="è"/>
              <a:defRPr/>
            </a:pPr>
            <a:r>
              <a:rPr lang="de-DE" sz="3600" b="1" smtClean="0">
                <a:solidFill>
                  <a:srgbClr val="FFFF99"/>
                </a:solidFill>
                <a:latin typeface="Arial Black" pitchFamily="34" charset="0"/>
              </a:rPr>
              <a:t> Leistung der Tiere</a:t>
            </a:r>
          </a:p>
          <a:p>
            <a:pPr lvl="1">
              <a:spcBef>
                <a:spcPct val="70000"/>
              </a:spcBef>
              <a:buClr>
                <a:srgbClr val="FFFF99"/>
              </a:buClr>
              <a:buFont typeface="Wingdings" pitchFamily="2" charset="2"/>
              <a:buChar char="è"/>
              <a:defRPr/>
            </a:pPr>
            <a:r>
              <a:rPr lang="de-DE" sz="3600" b="1" smtClean="0">
                <a:solidFill>
                  <a:srgbClr val="FFFF99"/>
                </a:solidFill>
                <a:latin typeface="Arial Black" pitchFamily="34" charset="0"/>
              </a:rPr>
              <a:t> Kraftfuttereinsatz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4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4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npo0000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541338"/>
            <a:ext cx="7539038" cy="5024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800" dirty="0">
                <a:solidFill>
                  <a:srgbClr val="006600"/>
                </a:solidFill>
                <a:latin typeface="Arial Black" pitchFamily="34" charset="0"/>
              </a:rPr>
              <a:t>Einfluss der Düngung, Nutzung und</a:t>
            </a:r>
          </a:p>
          <a:p>
            <a:pPr algn="ctr"/>
            <a:r>
              <a:rPr lang="de-DE" sz="2800" dirty="0">
                <a:solidFill>
                  <a:srgbClr val="006600"/>
                </a:solidFill>
                <a:latin typeface="Arial Black" pitchFamily="34" charset="0"/>
              </a:rPr>
              <a:t>Futterkonservierung auf die Futterqualität</a:t>
            </a:r>
            <a:endParaRPr lang="de-AT" sz="1600" dirty="0">
              <a:solidFill>
                <a:srgbClr val="006600"/>
              </a:solidFill>
              <a:latin typeface="Arial Black" pitchFamily="34" charset="0"/>
            </a:endParaRPr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2400300" y="1219200"/>
            <a:ext cx="4191000" cy="838200"/>
            <a:chOff x="1512" y="768"/>
            <a:chExt cx="2640" cy="528"/>
          </a:xfrm>
        </p:grpSpPr>
        <p:sp>
          <p:nvSpPr>
            <p:cNvPr id="4116" name="AutoShape 4"/>
            <p:cNvSpPr>
              <a:spLocks noChangeArrowheads="1"/>
            </p:cNvSpPr>
            <p:nvPr/>
          </p:nvSpPr>
          <p:spPr bwMode="auto">
            <a:xfrm>
              <a:off x="1512" y="768"/>
              <a:ext cx="2640" cy="528"/>
            </a:xfrm>
            <a:prstGeom prst="roundRect">
              <a:avLst>
                <a:gd name="adj" fmla="val 41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117" name="Text Box 5"/>
            <p:cNvSpPr txBox="1">
              <a:spLocks noChangeArrowheads="1"/>
            </p:cNvSpPr>
            <p:nvPr/>
          </p:nvSpPr>
          <p:spPr bwMode="auto">
            <a:xfrm>
              <a:off x="1536" y="873"/>
              <a:ext cx="25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800" b="1" dirty="0"/>
                <a:t>Pflanzenbestand</a:t>
              </a:r>
              <a:endParaRPr lang="de-AT" sz="2800" b="1" dirty="0"/>
            </a:p>
          </p:txBody>
        </p:sp>
      </p:grpSp>
      <p:grpSp>
        <p:nvGrpSpPr>
          <p:cNvPr id="75782" name="Group 6"/>
          <p:cNvGrpSpPr>
            <a:grpSpLocks/>
          </p:cNvGrpSpPr>
          <p:nvPr/>
        </p:nvGrpSpPr>
        <p:grpSpPr bwMode="auto">
          <a:xfrm>
            <a:off x="304800" y="2057400"/>
            <a:ext cx="8382000" cy="838200"/>
            <a:chOff x="192" y="1296"/>
            <a:chExt cx="5280" cy="528"/>
          </a:xfrm>
        </p:grpSpPr>
        <p:sp>
          <p:nvSpPr>
            <p:cNvPr id="4112" name="AutoShape 7"/>
            <p:cNvSpPr>
              <a:spLocks noChangeArrowheads="1"/>
            </p:cNvSpPr>
            <p:nvPr/>
          </p:nvSpPr>
          <p:spPr bwMode="auto">
            <a:xfrm>
              <a:off x="192" y="1296"/>
              <a:ext cx="2640" cy="528"/>
            </a:xfrm>
            <a:prstGeom prst="roundRect">
              <a:avLst>
                <a:gd name="adj" fmla="val 41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113" name="AutoShape 8"/>
            <p:cNvSpPr>
              <a:spLocks noChangeArrowheads="1"/>
            </p:cNvSpPr>
            <p:nvPr/>
          </p:nvSpPr>
          <p:spPr bwMode="auto">
            <a:xfrm>
              <a:off x="2832" y="1296"/>
              <a:ext cx="2640" cy="528"/>
            </a:xfrm>
            <a:prstGeom prst="roundRect">
              <a:avLst>
                <a:gd name="adj" fmla="val 41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114" name="Text Box 9"/>
            <p:cNvSpPr txBox="1">
              <a:spLocks noChangeArrowheads="1"/>
            </p:cNvSpPr>
            <p:nvPr/>
          </p:nvSpPr>
          <p:spPr bwMode="auto">
            <a:xfrm>
              <a:off x="216" y="1392"/>
              <a:ext cx="25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800" b="1" dirty="0"/>
                <a:t>Düngung</a:t>
              </a:r>
              <a:endParaRPr lang="de-AT" sz="2800" b="1" dirty="0"/>
            </a:p>
          </p:txBody>
        </p:sp>
        <p:sp>
          <p:nvSpPr>
            <p:cNvPr id="4115" name="Text Box 10"/>
            <p:cNvSpPr txBox="1">
              <a:spLocks noChangeArrowheads="1"/>
            </p:cNvSpPr>
            <p:nvPr/>
          </p:nvSpPr>
          <p:spPr bwMode="auto">
            <a:xfrm>
              <a:off x="2856" y="1392"/>
              <a:ext cx="25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800" b="1" dirty="0"/>
                <a:t>Nutzung</a:t>
              </a:r>
              <a:endParaRPr lang="de-AT" sz="2800" b="1" dirty="0"/>
            </a:p>
          </p:txBody>
        </p:sp>
      </p:grpSp>
      <p:grpSp>
        <p:nvGrpSpPr>
          <p:cNvPr id="75787" name="Group 11"/>
          <p:cNvGrpSpPr>
            <a:grpSpLocks/>
          </p:cNvGrpSpPr>
          <p:nvPr/>
        </p:nvGrpSpPr>
        <p:grpSpPr bwMode="auto">
          <a:xfrm>
            <a:off x="2057400" y="2895600"/>
            <a:ext cx="4876800" cy="838200"/>
            <a:chOff x="1296" y="1824"/>
            <a:chExt cx="3072" cy="528"/>
          </a:xfrm>
        </p:grpSpPr>
        <p:sp>
          <p:nvSpPr>
            <p:cNvPr id="4110" name="AutoShape 12"/>
            <p:cNvSpPr>
              <a:spLocks noChangeArrowheads="1"/>
            </p:cNvSpPr>
            <p:nvPr/>
          </p:nvSpPr>
          <p:spPr bwMode="auto">
            <a:xfrm>
              <a:off x="1296" y="1824"/>
              <a:ext cx="3072" cy="528"/>
            </a:xfrm>
            <a:prstGeom prst="roundRect">
              <a:avLst>
                <a:gd name="adj" fmla="val 41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111" name="Text Box 13"/>
            <p:cNvSpPr txBox="1">
              <a:spLocks noChangeArrowheads="1"/>
            </p:cNvSpPr>
            <p:nvPr/>
          </p:nvSpPr>
          <p:spPr bwMode="auto">
            <a:xfrm>
              <a:off x="1440" y="1929"/>
              <a:ext cx="27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800" b="1" dirty="0"/>
                <a:t>Futterkonservierung</a:t>
              </a:r>
              <a:endParaRPr lang="de-AT" sz="2800" b="1" dirty="0"/>
            </a:p>
          </p:txBody>
        </p:sp>
      </p:grpSp>
      <p:grpSp>
        <p:nvGrpSpPr>
          <p:cNvPr id="75790" name="Group 14"/>
          <p:cNvGrpSpPr>
            <a:grpSpLocks/>
          </p:cNvGrpSpPr>
          <p:nvPr/>
        </p:nvGrpSpPr>
        <p:grpSpPr bwMode="auto">
          <a:xfrm>
            <a:off x="2743200" y="4191000"/>
            <a:ext cx="3581400" cy="762000"/>
            <a:chOff x="1728" y="2640"/>
            <a:chExt cx="2256" cy="480"/>
          </a:xfrm>
        </p:grpSpPr>
        <p:sp>
          <p:nvSpPr>
            <p:cNvPr id="4108" name="AutoShape 15"/>
            <p:cNvSpPr>
              <a:spLocks noChangeArrowheads="1"/>
            </p:cNvSpPr>
            <p:nvPr/>
          </p:nvSpPr>
          <p:spPr bwMode="auto">
            <a:xfrm>
              <a:off x="1728" y="2640"/>
              <a:ext cx="2256" cy="480"/>
            </a:xfrm>
            <a:prstGeom prst="roundRect">
              <a:avLst>
                <a:gd name="adj" fmla="val 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109" name="Text Box 16"/>
            <p:cNvSpPr txBox="1">
              <a:spLocks noChangeArrowheads="1"/>
            </p:cNvSpPr>
            <p:nvPr/>
          </p:nvSpPr>
          <p:spPr bwMode="auto">
            <a:xfrm>
              <a:off x="1728" y="2736"/>
              <a:ext cx="22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800" b="1" dirty="0"/>
                <a:t>Fütterung</a:t>
              </a:r>
              <a:endParaRPr lang="de-AT" sz="2800" b="1" dirty="0"/>
            </a:p>
          </p:txBody>
        </p:sp>
      </p:grpSp>
      <p:grpSp>
        <p:nvGrpSpPr>
          <p:cNvPr id="75793" name="Group 17"/>
          <p:cNvGrpSpPr>
            <a:grpSpLocks/>
          </p:cNvGrpSpPr>
          <p:nvPr/>
        </p:nvGrpSpPr>
        <p:grpSpPr bwMode="auto">
          <a:xfrm>
            <a:off x="304800" y="5410200"/>
            <a:ext cx="8534400" cy="762000"/>
            <a:chOff x="192" y="3408"/>
            <a:chExt cx="5376" cy="480"/>
          </a:xfrm>
        </p:grpSpPr>
        <p:sp>
          <p:nvSpPr>
            <p:cNvPr id="4106" name="AutoShape 18"/>
            <p:cNvSpPr>
              <a:spLocks noChangeArrowheads="1"/>
            </p:cNvSpPr>
            <p:nvPr/>
          </p:nvSpPr>
          <p:spPr bwMode="auto">
            <a:xfrm>
              <a:off x="192" y="3408"/>
              <a:ext cx="5376" cy="48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107" name="Text Box 19"/>
            <p:cNvSpPr txBox="1">
              <a:spLocks noChangeArrowheads="1"/>
            </p:cNvSpPr>
            <p:nvPr/>
          </p:nvSpPr>
          <p:spPr bwMode="auto">
            <a:xfrm>
              <a:off x="192" y="3504"/>
              <a:ext cx="537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3000" b="1" dirty="0">
                  <a:solidFill>
                    <a:srgbClr val="FFFF00"/>
                  </a:solidFill>
                </a:rPr>
                <a:t>Leistung und Wohlbefinden der </a:t>
              </a:r>
              <a:r>
                <a:rPr lang="de-DE" sz="3000" b="1" dirty="0" smtClean="0">
                  <a:solidFill>
                    <a:srgbClr val="FFFF00"/>
                  </a:solidFill>
                </a:rPr>
                <a:t>Tiere</a:t>
              </a:r>
              <a:endParaRPr lang="de-AT" sz="3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75796" name="AutoShape 20"/>
          <p:cNvSpPr>
            <a:spLocks noChangeArrowheads="1"/>
          </p:cNvSpPr>
          <p:nvPr/>
        </p:nvSpPr>
        <p:spPr bwMode="auto">
          <a:xfrm>
            <a:off x="4267200" y="4953000"/>
            <a:ext cx="457200" cy="6096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75797" name="AutoShape 21"/>
          <p:cNvSpPr>
            <a:spLocks noChangeArrowheads="1"/>
          </p:cNvSpPr>
          <p:nvPr/>
        </p:nvSpPr>
        <p:spPr bwMode="auto">
          <a:xfrm>
            <a:off x="4305300" y="3733800"/>
            <a:ext cx="457200" cy="6096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254122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6" grpId="0" animBg="1"/>
      <p:bldP spid="757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-7938" y="0"/>
            <a:ext cx="9156701" cy="1104900"/>
          </a:xfrm>
          <a:prstGeom prst="rect">
            <a:avLst/>
          </a:prstGeom>
          <a:gradFill rotWithShape="1">
            <a:gsLst>
              <a:gs pos="0">
                <a:srgbClr val="148E34"/>
              </a:gs>
              <a:gs pos="100000">
                <a:srgbClr val="006600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841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800">
                <a:solidFill>
                  <a:schemeClr val="bg1"/>
                </a:solidFill>
                <a:latin typeface="Arial Black" pitchFamily="34" charset="0"/>
              </a:rPr>
              <a:t>Idealer, leistungsfähiger Bestand </a:t>
            </a:r>
          </a:p>
          <a:p>
            <a:pPr algn="ctr"/>
            <a:r>
              <a:rPr lang="de-DE" sz="2800">
                <a:solidFill>
                  <a:schemeClr val="bg1"/>
                </a:solidFill>
                <a:latin typeface="Arial Black" pitchFamily="34" charset="0"/>
              </a:rPr>
              <a:t>im Dauergrünland</a:t>
            </a:r>
            <a:endParaRPr lang="de-AT" sz="2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558800" y="1320800"/>
            <a:ext cx="8086725" cy="4718050"/>
          </a:xfrm>
          <a:prstGeom prst="rect">
            <a:avLst/>
          </a:prstGeom>
          <a:solidFill>
            <a:schemeClr val="bg1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tabLst>
                <a:tab pos="571500" algn="l"/>
                <a:tab pos="857250" algn="l"/>
              </a:tabLst>
            </a:pPr>
            <a:r>
              <a:rPr lang="de-AT" sz="2400" b="1">
                <a:solidFill>
                  <a:srgbClr val="006600"/>
                </a:solidFill>
                <a:latin typeface="Wingdings" pitchFamily="2" charset="2"/>
              </a:rPr>
              <a:t>q</a:t>
            </a:r>
            <a:r>
              <a:rPr lang="de-AT" sz="2400" b="1">
                <a:solidFill>
                  <a:srgbClr val="006600"/>
                </a:solidFill>
              </a:rPr>
              <a:t>	</a:t>
            </a:r>
            <a:r>
              <a:rPr lang="de-DE" sz="2400" b="1">
                <a:solidFill>
                  <a:srgbClr val="006600"/>
                </a:solidFill>
                <a:latin typeface="Arial Black" pitchFamily="34" charset="0"/>
              </a:rPr>
              <a:t>50 – 60 % Gräser</a:t>
            </a:r>
            <a:endParaRPr lang="de-AT" sz="2400" b="1">
              <a:solidFill>
                <a:srgbClr val="006600"/>
              </a:solidFill>
              <a:latin typeface="Arial Black" pitchFamily="34" charset="0"/>
            </a:endParaRPr>
          </a:p>
          <a:p>
            <a:pPr marL="571500" indent="-571500">
              <a:spcBef>
                <a:spcPct val="30000"/>
              </a:spcBef>
              <a:tabLst>
                <a:tab pos="571500" algn="l"/>
                <a:tab pos="857250" algn="l"/>
              </a:tabLst>
            </a:pPr>
            <a:r>
              <a:rPr lang="de-DE" sz="2000" b="1">
                <a:solidFill>
                  <a:schemeClr val="bg1"/>
                </a:solidFill>
              </a:rPr>
              <a:t>	</a:t>
            </a:r>
            <a:r>
              <a:rPr lang="de-AT" sz="2000" b="1"/>
              <a:t>•	</a:t>
            </a:r>
            <a:r>
              <a:rPr lang="de-DE" sz="2000" b="1"/>
              <a:t>15 – 25 % Untergräser (Wiesenrispe, Rotschwingel, etc.)</a:t>
            </a:r>
            <a:endParaRPr lang="de-AT" sz="2000" b="1"/>
          </a:p>
          <a:p>
            <a:pPr marL="571500" indent="-571500">
              <a:tabLst>
                <a:tab pos="571500" algn="l"/>
                <a:tab pos="857250" algn="l"/>
              </a:tabLst>
            </a:pPr>
            <a:r>
              <a:rPr lang="de-DE" sz="2000" b="1"/>
              <a:t>	</a:t>
            </a:r>
            <a:r>
              <a:rPr lang="de-AT" sz="2000" b="1"/>
              <a:t>•	</a:t>
            </a:r>
            <a:r>
              <a:rPr lang="de-DE" sz="2000" b="1"/>
              <a:t>15 – 20 % Mittelgräser (Goldhafer, Timothe, etc.)</a:t>
            </a:r>
          </a:p>
          <a:p>
            <a:pPr marL="571500" indent="-571500">
              <a:tabLst>
                <a:tab pos="571500" algn="l"/>
                <a:tab pos="857250" algn="l"/>
              </a:tabLst>
            </a:pPr>
            <a:r>
              <a:rPr lang="de-DE" sz="2000" b="1"/>
              <a:t>	</a:t>
            </a:r>
            <a:r>
              <a:rPr lang="de-AT" sz="2000" b="1"/>
              <a:t>•	</a:t>
            </a:r>
            <a:r>
              <a:rPr lang="de-DE" sz="2000" b="1"/>
              <a:t>20 – 30 % Obergräser (Knaulgras, Wiesenschwingel, etc.)</a:t>
            </a:r>
          </a:p>
          <a:p>
            <a:pPr marL="571500" indent="-571500">
              <a:spcBef>
                <a:spcPct val="100000"/>
              </a:spcBef>
              <a:tabLst>
                <a:tab pos="571500" algn="l"/>
                <a:tab pos="857250" algn="l"/>
              </a:tabLst>
            </a:pPr>
            <a:r>
              <a:rPr lang="de-AT" sz="2400" b="1">
                <a:solidFill>
                  <a:srgbClr val="A50021"/>
                </a:solidFill>
                <a:latin typeface="Wingdings" pitchFamily="2" charset="2"/>
              </a:rPr>
              <a:t>q</a:t>
            </a:r>
            <a:r>
              <a:rPr lang="de-AT" sz="2400" b="1">
                <a:solidFill>
                  <a:srgbClr val="A50021"/>
                </a:solidFill>
              </a:rPr>
              <a:t>	</a:t>
            </a:r>
            <a:r>
              <a:rPr lang="de-DE" sz="2400" b="1">
                <a:solidFill>
                  <a:srgbClr val="A50021"/>
                </a:solidFill>
                <a:latin typeface="Arial Black" pitchFamily="34" charset="0"/>
              </a:rPr>
              <a:t>10 – 30 % Leguminosen</a:t>
            </a:r>
            <a:endParaRPr lang="de-AT" sz="2400" b="1">
              <a:solidFill>
                <a:srgbClr val="A50021"/>
              </a:solidFill>
              <a:latin typeface="Arial Black" pitchFamily="34" charset="0"/>
            </a:endParaRPr>
          </a:p>
          <a:p>
            <a:pPr marL="571500" indent="-571500">
              <a:spcBef>
                <a:spcPct val="30000"/>
              </a:spcBef>
              <a:tabLst>
                <a:tab pos="571500" algn="l"/>
                <a:tab pos="857250" algn="l"/>
              </a:tabLst>
            </a:pPr>
            <a:r>
              <a:rPr lang="de-DE" sz="2200" b="1">
                <a:solidFill>
                  <a:schemeClr val="bg1"/>
                </a:solidFill>
              </a:rPr>
              <a:t>	</a:t>
            </a:r>
            <a:r>
              <a:rPr lang="de-AT" sz="2000" b="1"/>
              <a:t>•	</a:t>
            </a:r>
            <a:r>
              <a:rPr lang="de-DE" sz="2000" b="1"/>
              <a:t>Weißklee, Wiesenrotklee, Hornklee, Wicken, etc.</a:t>
            </a:r>
            <a:endParaRPr lang="de-AT" sz="2000" b="1"/>
          </a:p>
          <a:p>
            <a:pPr marL="571500" indent="-571500">
              <a:spcBef>
                <a:spcPct val="100000"/>
              </a:spcBef>
              <a:tabLst>
                <a:tab pos="571500" algn="l"/>
                <a:tab pos="857250" algn="l"/>
              </a:tabLst>
            </a:pPr>
            <a:r>
              <a:rPr lang="de-AT" sz="2400" b="1">
                <a:solidFill>
                  <a:srgbClr val="9900CC"/>
                </a:solidFill>
                <a:latin typeface="Wingdings" pitchFamily="2" charset="2"/>
              </a:rPr>
              <a:t>q</a:t>
            </a:r>
            <a:r>
              <a:rPr lang="de-AT" sz="2400" b="1">
                <a:solidFill>
                  <a:srgbClr val="9900CC"/>
                </a:solidFill>
              </a:rPr>
              <a:t>	</a:t>
            </a:r>
            <a:r>
              <a:rPr lang="de-DE" sz="2400" b="1">
                <a:solidFill>
                  <a:srgbClr val="9900CC"/>
                </a:solidFill>
                <a:latin typeface="Arial Black" pitchFamily="34" charset="0"/>
              </a:rPr>
              <a:t>10 – 30 % Kräuter</a:t>
            </a:r>
            <a:endParaRPr lang="de-AT" sz="2400" b="1">
              <a:solidFill>
                <a:srgbClr val="9900CC"/>
              </a:solidFill>
              <a:latin typeface="Arial Black" pitchFamily="34" charset="0"/>
            </a:endParaRPr>
          </a:p>
          <a:p>
            <a:pPr marL="571500" indent="-571500">
              <a:spcBef>
                <a:spcPct val="30000"/>
              </a:spcBef>
              <a:tabLst>
                <a:tab pos="571500" algn="l"/>
                <a:tab pos="857250" algn="l"/>
              </a:tabLst>
            </a:pPr>
            <a:r>
              <a:rPr lang="de-DE" sz="2200" b="1">
                <a:solidFill>
                  <a:schemeClr val="bg1"/>
                </a:solidFill>
              </a:rPr>
              <a:t>	</a:t>
            </a:r>
            <a:r>
              <a:rPr lang="de-AT" sz="2000" b="1"/>
              <a:t>•	</a:t>
            </a:r>
            <a:r>
              <a:rPr lang="de-DE" sz="2000" b="1"/>
              <a:t>keine Problemunkräuter (Ampfer, Geißfuß, etc.)!</a:t>
            </a:r>
            <a:endParaRPr lang="de-AT" sz="2000" b="1"/>
          </a:p>
          <a:p>
            <a:pPr marL="571500" indent="-571500">
              <a:tabLst>
                <a:tab pos="571500" algn="l"/>
                <a:tab pos="857250" algn="l"/>
              </a:tabLst>
            </a:pPr>
            <a:r>
              <a:rPr lang="de-DE" sz="2000" b="1"/>
              <a:t>	</a:t>
            </a:r>
            <a:r>
              <a:rPr lang="de-AT" sz="2000" b="1"/>
              <a:t>•	</a:t>
            </a:r>
            <a:r>
              <a:rPr lang="de-DE" sz="2000" b="1"/>
              <a:t>hohe Erträge bei guter Qualität</a:t>
            </a:r>
            <a:endParaRPr lang="de-AT" sz="2000" b="1"/>
          </a:p>
          <a:p>
            <a:pPr marL="571500" indent="-571500">
              <a:tabLst>
                <a:tab pos="571500" algn="l"/>
                <a:tab pos="857250" algn="l"/>
              </a:tabLst>
            </a:pPr>
            <a:r>
              <a:rPr lang="de-DE" sz="2000" b="1"/>
              <a:t>	</a:t>
            </a:r>
            <a:r>
              <a:rPr lang="de-AT" sz="2000" b="1"/>
              <a:t>•	</a:t>
            </a:r>
            <a:r>
              <a:rPr lang="de-DE" sz="2000" b="1"/>
              <a:t>gute Voraussetzungen für die Konservierung</a:t>
            </a:r>
            <a:endParaRPr lang="de-AT" sz="2000" b="1"/>
          </a:p>
          <a:p>
            <a:pPr marL="571500" indent="-571500">
              <a:tabLst>
                <a:tab pos="571500" algn="l"/>
                <a:tab pos="857250" algn="l"/>
              </a:tabLst>
            </a:pPr>
            <a:r>
              <a:rPr lang="de-DE" sz="2000" b="1"/>
              <a:t>	</a:t>
            </a:r>
            <a:r>
              <a:rPr lang="de-AT" sz="2000" b="1"/>
              <a:t>•	</a:t>
            </a:r>
            <a:r>
              <a:rPr lang="de-DE" sz="2000" b="1"/>
              <a:t>eingeschränkte Artenvielfalt</a:t>
            </a:r>
            <a:endParaRPr lang="de-AT" sz="2000" b="1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 l="156" r="267" b="9"/>
          <a:stretch>
            <a:fillRect/>
          </a:stretch>
        </p:blipFill>
        <p:spPr bwMode="auto">
          <a:xfrm>
            <a:off x="0" y="-20638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0" y="0"/>
            <a:ext cx="9144000" cy="1155700"/>
          </a:xfrm>
          <a:prstGeom prst="rect">
            <a:avLst/>
          </a:prstGeom>
          <a:gradFill rotWithShape="1">
            <a:gsLst>
              <a:gs pos="0">
                <a:srgbClr val="CFDEBC"/>
              </a:gs>
              <a:gs pos="50000">
                <a:schemeClr val="bg1"/>
              </a:gs>
              <a:gs pos="100000">
                <a:srgbClr val="CFDEB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4400">
                <a:latin typeface="Arial Black" pitchFamily="34" charset="0"/>
              </a:rPr>
              <a:t>Oberstes Ziel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949325" y="1828800"/>
            <a:ext cx="7439025" cy="4238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723900" indent="-723900" eaLnBrk="0" hangingPunct="0">
              <a:lnSpc>
                <a:spcPct val="170000"/>
              </a:lnSpc>
              <a:spcBef>
                <a:spcPct val="65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de-DE" sz="4000">
                <a:solidFill>
                  <a:schemeClr val="bg1"/>
                </a:solidFill>
                <a:latin typeface="Arial Black" pitchFamily="34" charset="0"/>
              </a:rPr>
              <a:t>Dichte und stufig aufgebaute Grasnarbe </a:t>
            </a:r>
            <a:br>
              <a:rPr lang="de-DE" sz="4000">
                <a:solidFill>
                  <a:schemeClr val="bg1"/>
                </a:solidFill>
                <a:latin typeface="Arial Black" pitchFamily="34" charset="0"/>
              </a:rPr>
            </a:br>
            <a:r>
              <a:rPr lang="de-DE" sz="4000">
                <a:solidFill>
                  <a:schemeClr val="bg1"/>
                </a:solidFill>
                <a:latin typeface="Arial Black" pitchFamily="34" charset="0"/>
              </a:rPr>
              <a:t>mit harmonischem Pflanzenbestand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a00148"/>
          <p:cNvPicPr>
            <a:picLocks noChangeAspect="1" noChangeArrowheads="1"/>
          </p:cNvPicPr>
          <p:nvPr/>
        </p:nvPicPr>
        <p:blipFill>
          <a:blip r:embed="rId2"/>
          <a:srcRect b="-18"/>
          <a:stretch>
            <a:fillRect/>
          </a:stretch>
        </p:blipFill>
        <p:spPr bwMode="auto">
          <a:xfrm>
            <a:off x="0" y="1019175"/>
            <a:ext cx="9144000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1019175"/>
          </a:xfrm>
          <a:prstGeom prst="rect">
            <a:avLst/>
          </a:prstGeom>
          <a:gradFill rotWithShape="1">
            <a:gsLst>
              <a:gs pos="0">
                <a:srgbClr val="148E34"/>
              </a:gs>
              <a:gs pos="100000">
                <a:srgbClr val="006600"/>
              </a:gs>
            </a:gsLst>
            <a:lin ang="540000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4000">
                <a:solidFill>
                  <a:schemeClr val="bg1"/>
                </a:solidFill>
                <a:latin typeface="Arial Black" pitchFamily="34" charset="0"/>
              </a:rPr>
              <a:t>Nach- und Übersaat</a:t>
            </a: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8289925" cy="2773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8000" rIns="18000">
            <a:spAutoFit/>
          </a:bodyPr>
          <a:lstStyle/>
          <a:p>
            <a:pPr marL="533400" indent="-533400" eaLnBrk="0" hangingPunct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de-DE" sz="4000">
                <a:solidFill>
                  <a:schemeClr val="bg1"/>
                </a:solidFill>
                <a:latin typeface="Arial Black" pitchFamily="34" charset="0"/>
              </a:rPr>
              <a:t>Bei lückigen Beständen</a:t>
            </a:r>
          </a:p>
          <a:p>
            <a:pPr marL="1612900" lvl="3" indent="-444500" eaLnBrk="0" hangingPunct="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4000">
                <a:solidFill>
                  <a:schemeClr val="bg1"/>
                </a:solidFill>
                <a:latin typeface="Arial Black" pitchFamily="34" charset="0"/>
              </a:rPr>
              <a:t>handtellergroße Flächen über 10 %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48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re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549275"/>
            <a:ext cx="8569325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Hatzenbichler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r="-29" b="143"/>
          <a:stretch>
            <a:fillRect/>
          </a:stretch>
        </p:blipFill>
        <p:spPr bwMode="auto">
          <a:xfrm>
            <a:off x="395288" y="430213"/>
            <a:ext cx="4681537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1" name="Picture 3" descr="Vakuumat Slotter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 r="-55" b="-75"/>
          <a:stretch>
            <a:fillRect/>
          </a:stretch>
        </p:blipFill>
        <p:spPr bwMode="auto">
          <a:xfrm>
            <a:off x="3924300" y="3429000"/>
            <a:ext cx="482441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0</TotalTime>
  <Words>324</Words>
  <Application>Microsoft Office PowerPoint</Application>
  <PresentationFormat>Bildschirmpräsentation (4:3)</PresentationFormat>
  <Paragraphs>155</Paragraphs>
  <Slides>31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HBLFA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Schmiedhofer</dc:creator>
  <cp:lastModifiedBy>Barbara Stieg</cp:lastModifiedBy>
  <cp:revision>434</cp:revision>
  <cp:lastPrinted>2011-03-31T05:50:54Z</cp:lastPrinted>
  <dcterms:created xsi:type="dcterms:W3CDTF">2006-02-02T09:12:09Z</dcterms:created>
  <dcterms:modified xsi:type="dcterms:W3CDTF">2012-01-09T09:55:08Z</dcterms:modified>
</cp:coreProperties>
</file>