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1A166-3121-45AE-B90B-8723AA6DABE7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26666-5FDF-4C4B-B20C-056D2E2F07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2197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C456B-552F-4166-9505-7A9DE08690A1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9703F-56FA-4FEB-BC25-5799C599A6A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3982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9BDACE-8F55-45BA-BCF1-3F3920BBBDC8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64635-0809-4329-9FBE-C6AD94AF7FD9}" type="slidenum">
              <a:rPr lang="de-DE"/>
              <a:pPr/>
              <a:t>5</a:t>
            </a:fld>
            <a:endParaRPr lang="de-DE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952" y="4714653"/>
            <a:ext cx="4985772" cy="446675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A8178-0121-4647-9E0E-E2BDD9380F9A}" type="slidenum">
              <a:rPr lang="de-DE"/>
              <a:pPr/>
              <a:t>6</a:t>
            </a:fld>
            <a:endParaRPr lang="de-DE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6"/>
            <a:ext cx="4984750" cy="4467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A6DD8-DC3D-4AEA-9350-C279DEE2973B}" type="slidenum">
              <a:rPr lang="de-DE"/>
              <a:pPr/>
              <a:t>7</a:t>
            </a:fld>
            <a:endParaRPr lang="de-DE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952" y="4714653"/>
            <a:ext cx="4985772" cy="446675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A8178-0121-4647-9E0E-E2BDD9380F9A}" type="slidenum">
              <a:rPr lang="de-DE"/>
              <a:pPr/>
              <a:t>8</a:t>
            </a:fld>
            <a:endParaRPr lang="de-DE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6"/>
            <a:ext cx="4984750" cy="4467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8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8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8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80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9F8A6E6-41AF-44A8-AA9E-B6B00BD58976}" type="slidenum">
              <a:rPr lang="de-AT" sz="1200"/>
              <a:pPr eaLnBrk="1" hangingPunct="1"/>
              <a:t>9</a:t>
            </a:fld>
            <a:endParaRPr lang="de-AT" sz="1200"/>
          </a:p>
        </p:txBody>
      </p:sp>
      <p:sp>
        <p:nvSpPr>
          <p:cNvPr id="422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03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763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145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849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175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390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431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806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65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634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993D4-AB13-42DA-A694-8DB9289C2A28}" type="datetimeFigureOut">
              <a:rPr lang="de-AT" smtClean="0"/>
              <a:t>09.01.2012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3113-3C95-4CC9-ADAF-46B378F320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253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3" descr="Balken_Vertikal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3175" y="-26988"/>
            <a:ext cx="2044700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34"/>
          <p:cNvSpPr>
            <a:spLocks noChangeArrowheads="1"/>
          </p:cNvSpPr>
          <p:nvPr/>
        </p:nvSpPr>
        <p:spPr bwMode="auto">
          <a:xfrm>
            <a:off x="2184400" y="6165850"/>
            <a:ext cx="68548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de-DE" sz="2000" dirty="0" err="1" smtClean="0">
                <a:solidFill>
                  <a:srgbClr val="333333"/>
                </a:solidFill>
                <a:latin typeface="Arial Black" pitchFamily="34" charset="0"/>
              </a:rPr>
              <a:t>Reinbach</a:t>
            </a:r>
            <a:r>
              <a:rPr lang="de-DE" sz="2000" dirty="0" smtClean="0">
                <a:solidFill>
                  <a:srgbClr val="333333"/>
                </a:solidFill>
                <a:latin typeface="Arial Black" pitchFamily="34" charset="0"/>
              </a:rPr>
              <a:t>, 25. </a:t>
            </a:r>
            <a:r>
              <a:rPr lang="de-DE" sz="2000" dirty="0">
                <a:solidFill>
                  <a:srgbClr val="333333"/>
                </a:solidFill>
                <a:latin typeface="Arial Black" pitchFamily="34" charset="0"/>
              </a:rPr>
              <a:t>Jänner 2012</a:t>
            </a:r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2143125" y="1117505"/>
            <a:ext cx="696595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4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Futterbewertung</a:t>
            </a:r>
            <a:endParaRPr lang="de-DE" sz="4400" b="1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2053" name="AutoShape 136"/>
          <p:cNvSpPr>
            <a:spLocks noChangeArrowheads="1"/>
          </p:cNvSpPr>
          <p:nvPr/>
        </p:nvSpPr>
        <p:spPr bwMode="auto">
          <a:xfrm>
            <a:off x="2184400" y="1872901"/>
            <a:ext cx="6602413" cy="841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595629982 h 1000"/>
              <a:gd name="T6" fmla="*/ 0 w 1000"/>
              <a:gd name="T7" fmla="*/ 59562998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570" name="Group 146"/>
          <p:cNvGrpSpPr>
            <a:grpSpLocks/>
          </p:cNvGrpSpPr>
          <p:nvPr/>
        </p:nvGrpSpPr>
        <p:grpSpPr bwMode="auto">
          <a:xfrm>
            <a:off x="2268538" y="2708275"/>
            <a:ext cx="6410325" cy="2673350"/>
            <a:chOff x="1429" y="1842"/>
            <a:chExt cx="4038" cy="1684"/>
          </a:xfrm>
        </p:grpSpPr>
        <p:sp>
          <p:nvSpPr>
            <p:cNvPr id="103571" name="Text Box 147"/>
            <p:cNvSpPr txBox="1">
              <a:spLocks noChangeArrowheads="1"/>
            </p:cNvSpPr>
            <p:nvPr/>
          </p:nvSpPr>
          <p:spPr bwMode="auto">
            <a:xfrm>
              <a:off x="1429" y="1842"/>
              <a:ext cx="4038" cy="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de-DE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von</a:t>
              </a:r>
            </a:p>
            <a:p>
              <a:pPr algn="ctr" eaLnBrk="1" hangingPunct="1">
                <a:defRPr/>
              </a:pPr>
              <a:r>
                <a:rPr lang="de-DE" dirty="0" err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U</a:t>
              </a:r>
              <a:r>
                <a:rPr lang="de-DE" sz="2000" dirty="0" err="1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niv.</a:t>
              </a:r>
              <a:r>
                <a:rPr lang="de-DE" dirty="0" err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D</a:t>
              </a:r>
              <a:r>
                <a:rPr lang="de-DE" sz="2000" dirty="0" err="1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oz</a:t>
              </a:r>
              <a:r>
                <a:rPr lang="de-DE" sz="2000" dirty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.</a:t>
              </a:r>
              <a:r>
                <a:rPr lang="de-DE" dirty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 </a:t>
              </a:r>
              <a:r>
                <a:rPr lang="de-DE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D</a:t>
              </a:r>
              <a:r>
                <a:rPr lang="de-DE" sz="2000" dirty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r.</a:t>
              </a:r>
              <a:r>
                <a:rPr lang="de-DE" sz="3600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 </a:t>
              </a:r>
              <a:r>
                <a:rPr lang="de-DE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K</a:t>
              </a:r>
              <a:r>
                <a:rPr lang="de-DE" sz="2000" dirty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arl</a:t>
              </a:r>
              <a:r>
                <a:rPr lang="de-DE" sz="2800" dirty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 </a:t>
              </a:r>
              <a:r>
                <a:rPr lang="de-DE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B</a:t>
              </a:r>
              <a:r>
                <a:rPr lang="de-DE" sz="2000" dirty="0">
                  <a:solidFill>
                    <a:srgbClr val="00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uchgraber</a:t>
              </a:r>
            </a:p>
            <a:p>
              <a:pPr algn="ctr" eaLnBrk="1" hangingPunct="1">
                <a:lnSpc>
                  <a:spcPct val="80000"/>
                </a:lnSpc>
                <a:spcBef>
                  <a:spcPct val="25000"/>
                </a:spcBef>
                <a:defRPr/>
              </a:pPr>
              <a:r>
                <a:rPr lang="de-DE" sz="1800" b="1" dirty="0">
                  <a:latin typeface="Arial" charset="0"/>
                </a:rPr>
                <a:t>LFZ  Raumberg-Gumpenstein</a:t>
              </a:r>
            </a:p>
            <a:p>
              <a:pPr algn="ctr" eaLnBrk="1" hangingPunct="1">
                <a:lnSpc>
                  <a:spcPct val="80000"/>
                </a:lnSpc>
                <a:spcBef>
                  <a:spcPct val="25000"/>
                </a:spcBef>
                <a:defRPr/>
              </a:pPr>
              <a:r>
                <a:rPr lang="de-DE" sz="1800" b="1" dirty="0">
                  <a:latin typeface="Arial" charset="0"/>
                </a:rPr>
                <a:t>Institut für Pflanzenbau und Kulturlandschaft</a:t>
              </a:r>
            </a:p>
          </p:txBody>
        </p:sp>
        <p:pic>
          <p:nvPicPr>
            <p:cNvPr id="2056" name="Picture 148" descr="LFZ_raumberg-gumpenstein_gesamt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25" y="2929"/>
              <a:ext cx="2143" cy="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149" descr="Logo-BMLFUW_neu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977" y="2799"/>
              <a:ext cx="1205" cy="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423400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008000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0211" name="Rectangle 3"/>
          <p:cNvSpPr>
            <a:spLocks noChangeArrowheads="1"/>
          </p:cNvSpPr>
          <p:nvPr/>
        </p:nvSpPr>
        <p:spPr bwMode="auto">
          <a:xfrm>
            <a:off x="177800" y="50800"/>
            <a:ext cx="87884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de-DE" sz="2600">
                <a:solidFill>
                  <a:schemeClr val="bg1"/>
                </a:solidFill>
                <a:latin typeface="Arial Black" pitchFamily="34" charset="0"/>
              </a:rPr>
              <a:t>Leistungssteigerung durch Qualität</a:t>
            </a:r>
          </a:p>
        </p:txBody>
      </p:sp>
      <p:grpSp>
        <p:nvGrpSpPr>
          <p:cNvPr id="350212" name="Group 4"/>
          <p:cNvGrpSpPr>
            <a:grpSpLocks/>
          </p:cNvGrpSpPr>
          <p:nvPr/>
        </p:nvGrpSpPr>
        <p:grpSpPr bwMode="auto">
          <a:xfrm>
            <a:off x="179388" y="925513"/>
            <a:ext cx="8964612" cy="5954712"/>
            <a:chOff x="113" y="583"/>
            <a:chExt cx="5647" cy="3751"/>
          </a:xfrm>
        </p:grpSpPr>
        <p:grpSp>
          <p:nvGrpSpPr>
            <p:cNvPr id="350213" name="Group 5"/>
            <p:cNvGrpSpPr>
              <a:grpSpLocks/>
            </p:cNvGrpSpPr>
            <p:nvPr/>
          </p:nvGrpSpPr>
          <p:grpSpPr bwMode="auto">
            <a:xfrm>
              <a:off x="158" y="583"/>
              <a:ext cx="5602" cy="3751"/>
              <a:chOff x="158" y="583"/>
              <a:chExt cx="5602" cy="3751"/>
            </a:xfrm>
          </p:grpSpPr>
          <p:sp>
            <p:nvSpPr>
              <p:cNvPr id="350214" name="Text Box 6"/>
              <p:cNvSpPr txBox="1">
                <a:spLocks noChangeArrowheads="1"/>
              </p:cNvSpPr>
              <p:nvPr/>
            </p:nvSpPr>
            <p:spPr bwMode="auto">
              <a:xfrm>
                <a:off x="158" y="1024"/>
                <a:ext cx="5468" cy="3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/>
                  <a:t>Pflanzenbestand</a:t>
                </a:r>
              </a:p>
              <a:p>
                <a:pPr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en-US" sz="1700" b="1" dirty="0"/>
                  <a:t>	l</a:t>
                </a:r>
                <a:r>
                  <a:rPr lang="de-DE" sz="1700" b="1" dirty="0" err="1"/>
                  <a:t>ückiger</a:t>
                </a:r>
                <a:r>
                  <a:rPr lang="de-DE" sz="1700" b="1" dirty="0"/>
                  <a:t> und krautiger Bestand</a:t>
                </a:r>
              </a:p>
              <a:p>
                <a:pPr marL="534988" lvl="1">
                  <a:spcBef>
                    <a:spcPct val="5000"/>
                  </a:spcBef>
                  <a:buFont typeface="Wingdings" pitchFamily="2" charset="2"/>
                  <a:buChar char="Ø"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/>
                  <a:t> in der Blüte</a:t>
                </a:r>
                <a:r>
                  <a:rPr lang="de-DE" b="1" dirty="0"/>
                  <a:t>	</a:t>
                </a:r>
                <a:r>
                  <a:rPr lang="de-DE" sz="1700" b="1" dirty="0"/>
                  <a:t>7.200	5,0	35.000</a:t>
                </a:r>
              </a:p>
              <a:p>
                <a:pPr lvl="4"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b="1" dirty="0"/>
                  <a:t>				</a:t>
                </a:r>
                <a:r>
                  <a:rPr lang="de-DE" b="1" dirty="0">
                    <a:sym typeface="Symbol" pitchFamily="18" charset="2"/>
                  </a:rPr>
                  <a:t> 300-350,-</a:t>
                </a:r>
              </a:p>
              <a:p>
                <a:pPr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b="1" dirty="0">
                    <a:sym typeface="Symbol" pitchFamily="18" charset="2"/>
                  </a:rPr>
                  <a:t>	</a:t>
                </a:r>
                <a:r>
                  <a:rPr lang="de-DE" sz="1700" b="1" dirty="0">
                    <a:sym typeface="Symbol" pitchFamily="18" charset="2"/>
                  </a:rPr>
                  <a:t>dichter u. leistungsfähiger Bestand</a:t>
                </a:r>
              </a:p>
              <a:p>
                <a:pPr marL="534988" lvl="1">
                  <a:buFont typeface="Wingdings" pitchFamily="2" charset="2"/>
                  <a:buChar char="Ø"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>
                    <a:sym typeface="Symbol" pitchFamily="18" charset="2"/>
                  </a:rPr>
                  <a:t> im Ähren/Rispenschieben</a:t>
                </a:r>
                <a:r>
                  <a:rPr lang="de-DE" b="1" dirty="0">
                    <a:sym typeface="Symbol" pitchFamily="18" charset="2"/>
                  </a:rPr>
                  <a:t>	</a:t>
                </a:r>
                <a:r>
                  <a:rPr lang="de-DE" sz="1700" b="1" dirty="0">
                    <a:sym typeface="Symbol" pitchFamily="18" charset="2"/>
                  </a:rPr>
                  <a:t>7.700	6,0	46.200</a:t>
                </a:r>
              </a:p>
              <a:p>
                <a:pPr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endParaRPr lang="de-DE" b="1" dirty="0">
                  <a:sym typeface="Symbol" pitchFamily="18" charset="2"/>
                </a:endParaRPr>
              </a:p>
              <a:p>
                <a:pPr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>
                    <a:sym typeface="Symbol" pitchFamily="18" charset="2"/>
                  </a:rPr>
                  <a:t>Heuwerbung bei mittlerem Bestand </a:t>
                </a:r>
              </a:p>
              <a:p>
                <a:pPr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>
                    <a:sym typeface="Symbol" pitchFamily="18" charset="2"/>
                  </a:rPr>
                  <a:t>(3 Schnitte) in der Blüte</a:t>
                </a:r>
              </a:p>
              <a:p>
                <a:pPr>
                  <a:spcBef>
                    <a:spcPct val="10000"/>
                  </a:spcBef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>
                    <a:sym typeface="Symbol" pitchFamily="18" charset="2"/>
                  </a:rPr>
                  <a:t>	schlechte Bodentrocknung</a:t>
                </a:r>
              </a:p>
              <a:p>
                <a:pPr marL="534988" lvl="1">
                  <a:buFont typeface="Wingdings" pitchFamily="2" charset="2"/>
                  <a:buChar char="Ø"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>
                    <a:sym typeface="Symbol" pitchFamily="18" charset="2"/>
                  </a:rPr>
                  <a:t> Wetter u. Ernte schlecht</a:t>
                </a:r>
                <a:r>
                  <a:rPr lang="de-DE" b="1" dirty="0">
                    <a:sym typeface="Symbol" pitchFamily="18" charset="2"/>
                  </a:rPr>
                  <a:t>	</a:t>
                </a:r>
                <a:r>
                  <a:rPr lang="de-DE" sz="1700" b="1" dirty="0">
                    <a:sym typeface="Symbol" pitchFamily="18" charset="2"/>
                  </a:rPr>
                  <a:t>7.200	4,8	34.560</a:t>
                </a:r>
              </a:p>
              <a:p>
                <a:pPr lvl="2"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b="1" dirty="0">
                    <a:sym typeface="Symbol" pitchFamily="18" charset="2"/>
                  </a:rPr>
                  <a:t>				  100,-</a:t>
                </a:r>
              </a:p>
              <a:p>
                <a:pPr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b="1" dirty="0">
                    <a:sym typeface="Symbol" pitchFamily="18" charset="2"/>
                  </a:rPr>
                  <a:t>	</a:t>
                </a:r>
                <a:r>
                  <a:rPr lang="de-DE" sz="1700" b="1" dirty="0">
                    <a:sym typeface="Symbol" pitchFamily="18" charset="2"/>
                  </a:rPr>
                  <a:t>gute Bodentrocknung</a:t>
                </a:r>
              </a:p>
              <a:p>
                <a:pPr marL="534988" lvl="1">
                  <a:buFont typeface="Wingdings" pitchFamily="2" charset="2"/>
                  <a:buChar char="Ø"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>
                    <a:sym typeface="Symbol" pitchFamily="18" charset="2"/>
                  </a:rPr>
                  <a:t> gutes Wetter/schonende Ernte</a:t>
                </a:r>
                <a:r>
                  <a:rPr lang="de-DE" b="1" dirty="0">
                    <a:sym typeface="Symbol" pitchFamily="18" charset="2"/>
                  </a:rPr>
                  <a:t>	</a:t>
                </a:r>
                <a:r>
                  <a:rPr lang="de-DE" sz="1700" b="1" dirty="0">
                    <a:sym typeface="Symbol" pitchFamily="18" charset="2"/>
                  </a:rPr>
                  <a:t>7.400	5,1	37.740</a:t>
                </a:r>
              </a:p>
              <a:p>
                <a:pPr marL="534988" lvl="1"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b="1" dirty="0">
                    <a:sym typeface="Symbol" pitchFamily="18" charset="2"/>
                  </a:rPr>
                  <a:t>				</a:t>
                </a:r>
              </a:p>
              <a:p>
                <a:pPr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dirty="0">
                    <a:sym typeface="Symbol" pitchFamily="18" charset="2"/>
                  </a:rPr>
                  <a:t>  </a:t>
                </a:r>
                <a:r>
                  <a:rPr lang="de-DE" sz="1700" b="1" dirty="0">
                    <a:sym typeface="Symbol" pitchFamily="18" charset="2"/>
                  </a:rPr>
                  <a:t>Belüftungsheu				 </a:t>
                </a:r>
                <a:r>
                  <a:rPr lang="de-DE" b="1" dirty="0">
                    <a:sym typeface="Symbol" pitchFamily="18" charset="2"/>
                  </a:rPr>
                  <a:t> 150,-</a:t>
                </a:r>
                <a:endParaRPr lang="de-DE" sz="1700" b="1" dirty="0">
                  <a:sym typeface="Symbol" pitchFamily="18" charset="2"/>
                </a:endParaRPr>
              </a:p>
              <a:p>
                <a:pPr marL="534988" lvl="1">
                  <a:buFont typeface="Wingdings" pitchFamily="2" charset="2"/>
                  <a:buChar char="Ø"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>
                    <a:sym typeface="Symbol" pitchFamily="18" charset="2"/>
                  </a:rPr>
                  <a:t> mittleres Wetter bei 60 %</a:t>
                </a:r>
              </a:p>
              <a:p>
                <a:pPr marL="534988" lvl="1"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sz="1700" b="1" dirty="0">
                    <a:sym typeface="Symbol" pitchFamily="18" charset="2"/>
                  </a:rPr>
                  <a:t>    in der Belüftung</a:t>
                </a:r>
                <a:r>
                  <a:rPr lang="de-DE" b="1" dirty="0">
                    <a:sym typeface="Symbol" pitchFamily="18" charset="2"/>
                  </a:rPr>
                  <a:t>	</a:t>
                </a:r>
                <a:r>
                  <a:rPr lang="de-DE" sz="1700" b="1" dirty="0">
                    <a:sym typeface="Symbol" pitchFamily="18" charset="2"/>
                  </a:rPr>
                  <a:t>7.500	5,4	40.500</a:t>
                </a:r>
              </a:p>
              <a:p>
                <a:pPr lvl="2">
                  <a:buFont typeface="Wingdings" pitchFamily="2" charset="2"/>
                  <a:buNone/>
                  <a:tabLst>
                    <a:tab pos="177800" algn="l"/>
                    <a:tab pos="4483100" algn="ctr"/>
                    <a:tab pos="5473700" algn="ctr"/>
                    <a:tab pos="6553200" algn="ctr"/>
                    <a:tab pos="7797800" algn="ctr"/>
                  </a:tabLst>
                </a:pPr>
                <a:r>
                  <a:rPr lang="de-DE" dirty="0">
                    <a:sym typeface="Symbol" pitchFamily="18" charset="2"/>
                  </a:rPr>
                  <a:t> </a:t>
                </a:r>
                <a:r>
                  <a:rPr lang="de-DE" b="1" dirty="0">
                    <a:solidFill>
                      <a:schemeClr val="bg1"/>
                    </a:solidFill>
                    <a:sym typeface="Symbol" pitchFamily="18" charset="2"/>
                  </a:rPr>
                  <a:t>	</a:t>
                </a:r>
              </a:p>
            </p:txBody>
          </p:sp>
          <p:sp>
            <p:nvSpPr>
              <p:cNvPr id="350215" name="Text Box 7"/>
              <p:cNvSpPr txBox="1">
                <a:spLocks noChangeArrowheads="1"/>
              </p:cNvSpPr>
              <p:nvPr/>
            </p:nvSpPr>
            <p:spPr bwMode="auto">
              <a:xfrm>
                <a:off x="249" y="583"/>
                <a:ext cx="5511" cy="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rIns="18000">
                <a:spAutoFit/>
              </a:bodyPr>
              <a:lstStyle/>
              <a:p>
                <a:pPr>
                  <a:spcBef>
                    <a:spcPct val="50000"/>
                  </a:spcBef>
                  <a:tabLst>
                    <a:tab pos="4305300" algn="ctr"/>
                    <a:tab pos="5384800" algn="ctr"/>
                    <a:tab pos="6464300" algn="ctr"/>
                    <a:tab pos="7797800" algn="ctr"/>
                  </a:tabLst>
                </a:pPr>
                <a:r>
                  <a:rPr lang="de-DE" b="1" dirty="0"/>
                  <a:t>	</a:t>
                </a:r>
                <a:r>
                  <a:rPr lang="de-DE" sz="1700" b="1" dirty="0">
                    <a:latin typeface="Arial" pitchFamily="34" charset="0"/>
                    <a:cs typeface="Arial" pitchFamily="34" charset="0"/>
                  </a:rPr>
                  <a:t>Ertrag	MJ NEL/	Qualitäts-	Mehrleistung </a:t>
                </a:r>
                <a:br>
                  <a:rPr lang="de-DE" sz="1700" b="1" dirty="0">
                    <a:latin typeface="Arial" pitchFamily="34" charset="0"/>
                    <a:cs typeface="Arial" pitchFamily="34" charset="0"/>
                  </a:rPr>
                </a:br>
                <a:r>
                  <a:rPr lang="de-DE" sz="1700" b="1" dirty="0">
                    <a:latin typeface="Arial" pitchFamily="34" charset="0"/>
                    <a:cs typeface="Arial" pitchFamily="34" charset="0"/>
                  </a:rPr>
                  <a:t>	in kg TM/ha	kg TM	ertrag/ha	in €/ha</a:t>
                </a:r>
              </a:p>
            </p:txBody>
          </p:sp>
        </p:grpSp>
        <p:sp>
          <p:nvSpPr>
            <p:cNvPr id="350216" name="Line 8"/>
            <p:cNvSpPr>
              <a:spLocks noChangeShapeType="1"/>
            </p:cNvSpPr>
            <p:nvPr/>
          </p:nvSpPr>
          <p:spPr bwMode="auto">
            <a:xfrm flipV="1">
              <a:off x="113" y="1026"/>
              <a:ext cx="557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0217" name="Line 9"/>
            <p:cNvSpPr>
              <a:spLocks noChangeShapeType="1"/>
            </p:cNvSpPr>
            <p:nvPr/>
          </p:nvSpPr>
          <p:spPr bwMode="auto">
            <a:xfrm flipV="1">
              <a:off x="113" y="2205"/>
              <a:ext cx="5579" cy="1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0218" name="Line 10"/>
            <p:cNvSpPr>
              <a:spLocks noChangeShapeType="1"/>
            </p:cNvSpPr>
            <p:nvPr/>
          </p:nvSpPr>
          <p:spPr bwMode="auto">
            <a:xfrm flipV="1">
              <a:off x="113" y="4221"/>
              <a:ext cx="5579" cy="1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61052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8000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35" name="Rectangle 3"/>
          <p:cNvSpPr>
            <a:spLocks noChangeArrowheads="1"/>
          </p:cNvSpPr>
          <p:nvPr/>
        </p:nvSpPr>
        <p:spPr bwMode="auto">
          <a:xfrm>
            <a:off x="177800" y="50800"/>
            <a:ext cx="87884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de-DE" sz="2400">
                <a:solidFill>
                  <a:schemeClr val="bg1"/>
                </a:solidFill>
                <a:latin typeface="Arial Black" pitchFamily="34" charset="0"/>
              </a:rPr>
              <a:t>Fütterung von guten Qualitäten</a:t>
            </a:r>
            <a:br>
              <a:rPr lang="de-DE" sz="2400">
                <a:solidFill>
                  <a:schemeClr val="bg1"/>
                </a:solidFill>
                <a:latin typeface="Arial Black" pitchFamily="34" charset="0"/>
              </a:rPr>
            </a:br>
            <a:r>
              <a:rPr lang="de-DE" sz="2400">
                <a:solidFill>
                  <a:schemeClr val="bg1"/>
                </a:solidFill>
                <a:latin typeface="Arial Black" pitchFamily="34" charset="0"/>
              </a:rPr>
              <a:t>im Vergleich zu Strukturfutter</a:t>
            </a:r>
          </a:p>
        </p:txBody>
      </p:sp>
      <p:grpSp>
        <p:nvGrpSpPr>
          <p:cNvPr id="351236" name="Group 4"/>
          <p:cNvGrpSpPr>
            <a:grpSpLocks/>
          </p:cNvGrpSpPr>
          <p:nvPr/>
        </p:nvGrpSpPr>
        <p:grpSpPr bwMode="auto">
          <a:xfrm>
            <a:off x="0" y="1397000"/>
            <a:ext cx="9144000" cy="4695825"/>
            <a:chOff x="0" y="880"/>
            <a:chExt cx="5760" cy="2958"/>
          </a:xfrm>
        </p:grpSpPr>
        <p:sp>
          <p:nvSpPr>
            <p:cNvPr id="351237" name="Text Box 5"/>
            <p:cNvSpPr txBox="1">
              <a:spLocks noChangeArrowheads="1"/>
            </p:cNvSpPr>
            <p:nvPr/>
          </p:nvSpPr>
          <p:spPr bwMode="auto">
            <a:xfrm>
              <a:off x="146" y="2254"/>
              <a:ext cx="5468" cy="1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>
              <a:spAutoFit/>
            </a:bodyPr>
            <a:lstStyle/>
            <a:p>
              <a:pPr>
                <a:spcBef>
                  <a:spcPct val="50000"/>
                </a:spcBef>
                <a:tabLst>
                  <a:tab pos="177800" algn="l"/>
                  <a:tab pos="3225800" algn="ctr"/>
                  <a:tab pos="4483100" algn="ctr"/>
                  <a:tab pos="5562600" algn="ctr"/>
                  <a:tab pos="6908800" algn="ctr"/>
                  <a:tab pos="8166100" algn="ctr"/>
                </a:tabLst>
              </a:pPr>
              <a:r>
                <a:rPr lang="de-DE" b="1"/>
                <a:t>schlechtes Heu/Grummet	7	4,8	33,6	40	-</a:t>
              </a:r>
            </a:p>
            <a:p>
              <a:pPr>
                <a:spcBef>
                  <a:spcPct val="50000"/>
                </a:spcBef>
                <a:tabLst>
                  <a:tab pos="177800" algn="l"/>
                  <a:tab pos="3225800" algn="ctr"/>
                  <a:tab pos="4483100" algn="ctr"/>
                  <a:tab pos="5562600" algn="ctr"/>
                  <a:tab pos="6908800" algn="ctr"/>
                  <a:tab pos="8166100" algn="ctr"/>
                </a:tabLst>
              </a:pPr>
              <a:endParaRPr lang="de-DE" b="1"/>
            </a:p>
            <a:p>
              <a:pPr>
                <a:spcBef>
                  <a:spcPct val="50000"/>
                </a:spcBef>
                <a:tabLst>
                  <a:tab pos="177800" algn="l"/>
                  <a:tab pos="3225800" algn="ctr"/>
                  <a:tab pos="4483100" algn="ctr"/>
                  <a:tab pos="5562600" algn="ctr"/>
                  <a:tab pos="6908800" algn="ctr"/>
                  <a:tab pos="8166100" algn="ctr"/>
                </a:tabLst>
              </a:pPr>
              <a:r>
                <a:rPr lang="de-DE" b="1"/>
                <a:t>mittleres Heu/Grummet	11	5,1	56,1	40	5</a:t>
              </a:r>
            </a:p>
            <a:p>
              <a:pPr>
                <a:spcBef>
                  <a:spcPct val="50000"/>
                </a:spcBef>
                <a:tabLst>
                  <a:tab pos="177800" algn="l"/>
                  <a:tab pos="3225800" algn="ctr"/>
                  <a:tab pos="4483100" algn="ctr"/>
                  <a:tab pos="5562600" algn="ctr"/>
                  <a:tab pos="6908800" algn="ctr"/>
                  <a:tab pos="8166100" algn="ctr"/>
                </a:tabLst>
              </a:pPr>
              <a:endParaRPr lang="de-DE" b="1"/>
            </a:p>
            <a:p>
              <a:pPr>
                <a:spcBef>
                  <a:spcPct val="50000"/>
                </a:spcBef>
                <a:tabLst>
                  <a:tab pos="177800" algn="l"/>
                  <a:tab pos="3225800" algn="ctr"/>
                  <a:tab pos="4483100" algn="ctr"/>
                  <a:tab pos="5562600" algn="ctr"/>
                  <a:tab pos="6908800" algn="ctr"/>
                  <a:tab pos="8166100" algn="ctr"/>
                </a:tabLst>
              </a:pPr>
              <a:r>
                <a:rPr lang="de-DE" b="1"/>
                <a:t>bestes Heu/Grummet	13	6,0	78,0	40	12</a:t>
              </a:r>
              <a:r>
                <a:rPr lang="de-DE">
                  <a:sym typeface="Symbol" pitchFamily="18" charset="2"/>
                </a:rPr>
                <a:t> </a:t>
              </a:r>
              <a:r>
                <a:rPr lang="de-DE" b="1">
                  <a:solidFill>
                    <a:schemeClr val="bg1"/>
                  </a:solidFill>
                  <a:sym typeface="Symbol" pitchFamily="18" charset="2"/>
                </a:rPr>
                <a:t>	</a:t>
              </a:r>
            </a:p>
          </p:txBody>
        </p:sp>
        <p:sp>
          <p:nvSpPr>
            <p:cNvPr id="351238" name="Text Box 6"/>
            <p:cNvSpPr txBox="1">
              <a:spLocks noChangeArrowheads="1"/>
            </p:cNvSpPr>
            <p:nvPr/>
          </p:nvSpPr>
          <p:spPr bwMode="auto">
            <a:xfrm>
              <a:off x="0" y="1026"/>
              <a:ext cx="57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18000">
              <a:spAutoFit/>
            </a:bodyPr>
            <a:lstStyle/>
            <a:p>
              <a:pPr>
                <a:spcBef>
                  <a:spcPct val="50000"/>
                </a:spcBef>
                <a:tabLst>
                  <a:tab pos="3403600" algn="ctr"/>
                  <a:tab pos="4660900" algn="ctr"/>
                  <a:tab pos="5740400" algn="ctr"/>
                  <a:tab pos="7086600" algn="ctr"/>
                  <a:tab pos="8343900" algn="ctr"/>
                </a:tabLst>
              </a:pPr>
              <a:r>
                <a:rPr lang="de-DE" b="1"/>
                <a:t>	</a:t>
              </a:r>
              <a:r>
                <a:rPr lang="de-DE" sz="1700" b="1"/>
                <a:t>Fütterung 			Erhaltungs-	Milch-</a:t>
              </a:r>
              <a:br>
                <a:rPr lang="de-DE" sz="1700" b="1"/>
              </a:br>
              <a:r>
                <a:rPr lang="de-DE" sz="1700" b="1"/>
                <a:t>	 einer</a:t>
              </a:r>
              <a:r>
                <a:rPr lang="de-DE" sz="1700"/>
                <a:t> </a:t>
              </a:r>
              <a:r>
                <a:rPr lang="de-DE" sz="1700" b="1"/>
                <a:t>	 MJ NEL/ 	 MJ NEL/ 	bedarf in	leistung</a:t>
              </a:r>
            </a:p>
            <a:p>
              <a:pPr>
                <a:tabLst>
                  <a:tab pos="3403600" algn="ctr"/>
                  <a:tab pos="4660900" algn="ctr"/>
                  <a:tab pos="5740400" algn="ctr"/>
                  <a:tab pos="7086600" algn="ctr"/>
                  <a:tab pos="8343900" algn="ctr"/>
                </a:tabLst>
              </a:pPr>
              <a:r>
                <a:rPr lang="de-DE" sz="1700" b="1"/>
                <a:t>	 650 kg Kuh/ 	 kg TM 	 Tag GF 	MJ NEL/	in l/Tag</a:t>
              </a:r>
            </a:p>
            <a:p>
              <a:pPr>
                <a:tabLst>
                  <a:tab pos="3403600" algn="ctr"/>
                  <a:tab pos="4660900" algn="ctr"/>
                  <a:tab pos="5740400" algn="ctr"/>
                  <a:tab pos="7086600" algn="ctr"/>
                  <a:tab pos="8343900" algn="ctr"/>
                </a:tabLst>
              </a:pPr>
              <a:r>
                <a:rPr lang="de-DE" sz="1700" b="1"/>
                <a:t>	Tag			Tag</a:t>
              </a:r>
            </a:p>
          </p:txBody>
        </p:sp>
        <p:sp>
          <p:nvSpPr>
            <p:cNvPr id="351239" name="Line 7"/>
            <p:cNvSpPr>
              <a:spLocks noChangeShapeType="1"/>
            </p:cNvSpPr>
            <p:nvPr/>
          </p:nvSpPr>
          <p:spPr bwMode="auto">
            <a:xfrm>
              <a:off x="113" y="1888"/>
              <a:ext cx="553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1240" name="Line 8"/>
            <p:cNvSpPr>
              <a:spLocks noChangeShapeType="1"/>
            </p:cNvSpPr>
            <p:nvPr/>
          </p:nvSpPr>
          <p:spPr bwMode="auto">
            <a:xfrm flipV="1">
              <a:off x="113" y="3830"/>
              <a:ext cx="5507" cy="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1241" name="Line 9"/>
            <p:cNvSpPr>
              <a:spLocks noChangeShapeType="1"/>
            </p:cNvSpPr>
            <p:nvPr/>
          </p:nvSpPr>
          <p:spPr bwMode="auto">
            <a:xfrm flipV="1">
              <a:off x="113" y="880"/>
              <a:ext cx="5527" cy="1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12117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008000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259" name="Rectangle 3"/>
          <p:cNvSpPr>
            <a:spLocks noChangeArrowheads="1"/>
          </p:cNvSpPr>
          <p:nvPr/>
        </p:nvSpPr>
        <p:spPr bwMode="auto">
          <a:xfrm>
            <a:off x="177800" y="260350"/>
            <a:ext cx="87884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de-DE" sz="2400">
                <a:solidFill>
                  <a:schemeClr val="bg1"/>
                </a:solidFill>
                <a:latin typeface="Arial Black" pitchFamily="34" charset="0"/>
              </a:rPr>
              <a:t>Kosten für eine Kraftfutterergänzung </a:t>
            </a:r>
            <a:r>
              <a:rPr lang="de-DE" sz="2400">
                <a:solidFill>
                  <a:schemeClr val="bg1"/>
                </a:solidFill>
                <a:latin typeface="Arial Black" pitchFamily="34" charset="0"/>
                <a:sym typeface="Symbol" pitchFamily="18" charset="2"/>
              </a:rPr>
              <a:t>–</a:t>
            </a:r>
            <a:r>
              <a:rPr lang="de-DE" sz="240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de-DE" sz="2400">
                <a:solidFill>
                  <a:schemeClr val="bg1"/>
                </a:solidFill>
                <a:latin typeface="Arial Black" pitchFamily="34" charset="0"/>
              </a:rPr>
            </a:br>
            <a:r>
              <a:rPr lang="de-DE" sz="2400">
                <a:solidFill>
                  <a:schemeClr val="bg1"/>
                </a:solidFill>
                <a:latin typeface="Arial Black" pitchFamily="34" charset="0"/>
              </a:rPr>
              <a:t>um 20 kg Milch/Tag (103 MJ NEL/Tag) zu erreichen</a:t>
            </a:r>
          </a:p>
        </p:txBody>
      </p:sp>
      <p:grpSp>
        <p:nvGrpSpPr>
          <p:cNvPr id="352260" name="Group 4"/>
          <p:cNvGrpSpPr>
            <a:grpSpLocks/>
          </p:cNvGrpSpPr>
          <p:nvPr/>
        </p:nvGrpSpPr>
        <p:grpSpPr bwMode="auto">
          <a:xfrm>
            <a:off x="0" y="2349500"/>
            <a:ext cx="9144000" cy="3302000"/>
            <a:chOff x="0" y="1480"/>
            <a:chExt cx="5760" cy="2080"/>
          </a:xfrm>
        </p:grpSpPr>
        <p:sp>
          <p:nvSpPr>
            <p:cNvPr id="352261" name="Text Box 5"/>
            <p:cNvSpPr txBox="1">
              <a:spLocks noChangeArrowheads="1"/>
            </p:cNvSpPr>
            <p:nvPr/>
          </p:nvSpPr>
          <p:spPr bwMode="auto">
            <a:xfrm>
              <a:off x="0" y="1710"/>
              <a:ext cx="5760" cy="1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rIns="54000">
              <a:spAutoFit/>
            </a:bodyPr>
            <a:lstStyle/>
            <a:p>
              <a:pPr>
                <a:spcBef>
                  <a:spcPct val="50000"/>
                </a:spcBef>
                <a:tabLst>
                  <a:tab pos="177800" algn="l"/>
                  <a:tab pos="2336800" algn="l"/>
                  <a:tab pos="5829300" algn="ctr"/>
                  <a:tab pos="6731000" algn="ctr"/>
                  <a:tab pos="8877300" algn="r"/>
                </a:tabLst>
              </a:pPr>
              <a:r>
                <a:rPr lang="de-DE" sz="1500" b="1"/>
                <a:t>schlechtes Heu/Grummet	(33,6 MJ NEL GF/69,2 MJ NEL KF)	9 kg KF	2,25 €/Tag	686,0 €/Laktation</a:t>
              </a:r>
            </a:p>
            <a:p>
              <a:pPr>
                <a:spcBef>
                  <a:spcPct val="50000"/>
                </a:spcBef>
                <a:tabLst>
                  <a:tab pos="177800" algn="l"/>
                  <a:tab pos="2336800" algn="l"/>
                  <a:tab pos="5829300" algn="ctr"/>
                  <a:tab pos="6731000" algn="ctr"/>
                  <a:tab pos="8877300" algn="r"/>
                </a:tabLst>
              </a:pPr>
              <a:endParaRPr lang="de-DE" sz="1500" b="1"/>
            </a:p>
            <a:p>
              <a:pPr>
                <a:spcBef>
                  <a:spcPct val="50000"/>
                </a:spcBef>
                <a:tabLst>
                  <a:tab pos="177800" algn="l"/>
                  <a:tab pos="2336800" algn="l"/>
                  <a:tab pos="5829300" algn="ctr"/>
                  <a:tab pos="6731000" algn="ctr"/>
                  <a:tab pos="8877300" algn="r"/>
                </a:tabLst>
              </a:pPr>
              <a:r>
                <a:rPr lang="de-DE" sz="1500" b="1"/>
                <a:t>mittleres Heu/Grummet 	(56,1 MJ NEL GF/46,9 MJ NEL KF)	6 kg KF	1,50 €/Tag	458,0 €/Laktation</a:t>
              </a:r>
            </a:p>
            <a:p>
              <a:pPr>
                <a:spcBef>
                  <a:spcPct val="50000"/>
                </a:spcBef>
                <a:tabLst>
                  <a:tab pos="177800" algn="l"/>
                  <a:tab pos="2336800" algn="l"/>
                  <a:tab pos="5829300" algn="ctr"/>
                  <a:tab pos="6731000" algn="ctr"/>
                  <a:tab pos="8877300" algn="r"/>
                </a:tabLst>
              </a:pPr>
              <a:endParaRPr lang="de-DE" sz="1500" b="1"/>
            </a:p>
            <a:p>
              <a:pPr>
                <a:spcBef>
                  <a:spcPct val="50000"/>
                </a:spcBef>
                <a:tabLst>
                  <a:tab pos="177800" algn="l"/>
                  <a:tab pos="2336800" algn="l"/>
                  <a:tab pos="5829300" algn="ctr"/>
                  <a:tab pos="6731000" algn="ctr"/>
                  <a:tab pos="8877300" algn="r"/>
                </a:tabLst>
              </a:pPr>
              <a:r>
                <a:rPr lang="de-DE" sz="1500" b="1"/>
                <a:t>bestes Heu/Grummet	(78,0 MJ NEL GF/25,0 MJ NEL KF)	 3 kg KF	0,75 €/Tag	229,0 €/Laktation	</a:t>
              </a:r>
            </a:p>
            <a:p>
              <a:pPr>
                <a:spcBef>
                  <a:spcPct val="50000"/>
                </a:spcBef>
                <a:tabLst>
                  <a:tab pos="177800" algn="l"/>
                  <a:tab pos="2336800" algn="l"/>
                  <a:tab pos="5829300" algn="ctr"/>
                  <a:tab pos="6731000" algn="ctr"/>
                  <a:tab pos="8877300" algn="r"/>
                </a:tabLst>
              </a:pPr>
              <a:endParaRPr lang="de-DE" sz="1500" b="1"/>
            </a:p>
            <a:p>
              <a:pPr>
                <a:spcBef>
                  <a:spcPct val="50000"/>
                </a:spcBef>
                <a:tabLst>
                  <a:tab pos="177800" algn="l"/>
                  <a:tab pos="2336800" algn="l"/>
                  <a:tab pos="5829300" algn="ctr"/>
                  <a:tab pos="6731000" algn="ctr"/>
                  <a:tab pos="8877300" algn="r"/>
                </a:tabLst>
              </a:pPr>
              <a:r>
                <a:rPr lang="de-DE" b="1">
                  <a:solidFill>
                    <a:schemeClr val="bg1"/>
                  </a:solidFill>
                  <a:sym typeface="Symbol" pitchFamily="18" charset="2"/>
                </a:rPr>
                <a:t>	</a:t>
              </a:r>
            </a:p>
          </p:txBody>
        </p:sp>
        <p:sp>
          <p:nvSpPr>
            <p:cNvPr id="352262" name="Line 6"/>
            <p:cNvSpPr>
              <a:spLocks noChangeShapeType="1"/>
            </p:cNvSpPr>
            <p:nvPr/>
          </p:nvSpPr>
          <p:spPr bwMode="auto">
            <a:xfrm>
              <a:off x="22" y="1480"/>
              <a:ext cx="567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2263" name="Line 7"/>
            <p:cNvSpPr>
              <a:spLocks noChangeShapeType="1"/>
            </p:cNvSpPr>
            <p:nvPr/>
          </p:nvSpPr>
          <p:spPr bwMode="auto">
            <a:xfrm flipV="1">
              <a:off x="22" y="3158"/>
              <a:ext cx="567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2264" name="Line 8"/>
            <p:cNvSpPr>
              <a:spLocks noChangeShapeType="1"/>
            </p:cNvSpPr>
            <p:nvPr/>
          </p:nvSpPr>
          <p:spPr bwMode="auto">
            <a:xfrm>
              <a:off x="3470" y="1480"/>
              <a:ext cx="0" cy="167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2265" name="Line 9"/>
            <p:cNvSpPr>
              <a:spLocks noChangeShapeType="1"/>
            </p:cNvSpPr>
            <p:nvPr/>
          </p:nvSpPr>
          <p:spPr bwMode="auto">
            <a:xfrm>
              <a:off x="3969" y="1480"/>
              <a:ext cx="0" cy="167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2266" name="Line 10"/>
            <p:cNvSpPr>
              <a:spLocks noChangeShapeType="1"/>
            </p:cNvSpPr>
            <p:nvPr/>
          </p:nvSpPr>
          <p:spPr bwMode="auto">
            <a:xfrm>
              <a:off x="4633" y="1480"/>
              <a:ext cx="0" cy="167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2267" name="Line 11"/>
            <p:cNvSpPr>
              <a:spLocks noChangeShapeType="1"/>
            </p:cNvSpPr>
            <p:nvPr/>
          </p:nvSpPr>
          <p:spPr bwMode="auto">
            <a:xfrm>
              <a:off x="5693" y="1480"/>
              <a:ext cx="0" cy="167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2268" name="Text Box 12"/>
            <p:cNvSpPr txBox="1">
              <a:spLocks noChangeArrowheads="1"/>
            </p:cNvSpPr>
            <p:nvPr/>
          </p:nvSpPr>
          <p:spPr bwMode="auto">
            <a:xfrm>
              <a:off x="68" y="3339"/>
              <a:ext cx="5624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700" b="1"/>
                <a:t>Differenz zwischen den Kategorien pro Laktation € 229,-, bei 30 Kühen € 6.870,-/Jahr</a:t>
              </a:r>
            </a:p>
          </p:txBody>
        </p:sp>
        <p:sp>
          <p:nvSpPr>
            <p:cNvPr id="352269" name="Line 13"/>
            <p:cNvSpPr>
              <a:spLocks noChangeShapeType="1"/>
            </p:cNvSpPr>
            <p:nvPr/>
          </p:nvSpPr>
          <p:spPr bwMode="auto">
            <a:xfrm>
              <a:off x="22" y="1480"/>
              <a:ext cx="0" cy="167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84001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570" name="Picture 1039" descr="npo0000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700" y="-1588"/>
            <a:ext cx="9169400" cy="61150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65571" name="Rectangle 3"/>
          <p:cNvSpPr>
            <a:spLocks noChangeArrowheads="1"/>
          </p:cNvSpPr>
          <p:nvPr/>
        </p:nvSpPr>
        <p:spPr bwMode="auto">
          <a:xfrm>
            <a:off x="0" y="157163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de-DE" sz="2800">
                <a:solidFill>
                  <a:schemeClr val="bg1"/>
                </a:solidFill>
                <a:latin typeface="Arial Black" pitchFamily="34" charset="0"/>
              </a:rPr>
              <a:t>Möglichkeiten der Grundfutterbewertung</a:t>
            </a:r>
          </a:p>
          <a:p>
            <a:pPr algn="ctr"/>
            <a:r>
              <a:rPr lang="de-DE" sz="2800">
                <a:solidFill>
                  <a:schemeClr val="bg1"/>
                </a:solidFill>
                <a:latin typeface="Arial Black" pitchFamily="34" charset="0"/>
              </a:rPr>
              <a:t>(Grünfutter, Heu, Grummet, Grassilage)</a:t>
            </a:r>
            <a:endParaRPr lang="de-AT" sz="2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5572" name="Text Box 4"/>
          <p:cNvSpPr txBox="1">
            <a:spLocks noChangeArrowheads="1"/>
          </p:cNvSpPr>
          <p:nvPr/>
        </p:nvSpPr>
        <p:spPr bwMode="auto">
          <a:xfrm>
            <a:off x="138113" y="4235450"/>
            <a:ext cx="8839200" cy="871538"/>
          </a:xfrm>
          <a:prstGeom prst="rect">
            <a:avLst/>
          </a:prstGeom>
          <a:solidFill>
            <a:srgbClr val="DDDDDD">
              <a:alpha val="55000"/>
            </a:srgbClr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400">
                <a:solidFill>
                  <a:srgbClr val="006600"/>
                </a:solidFill>
                <a:latin typeface="Arial Black" pitchFamily="34" charset="0"/>
              </a:rPr>
              <a:t>Futterwert</a:t>
            </a:r>
          </a:p>
          <a:p>
            <a:pPr algn="ctr">
              <a:spcBef>
                <a:spcPct val="50000"/>
              </a:spcBef>
            </a:pPr>
            <a:r>
              <a:rPr lang="de-DE" sz="1700" b="1"/>
              <a:t>(Futteraufnahme, Futterkapazität, Umsetzung zu Milch(qualität) und Fleisch(qualität)</a:t>
            </a:r>
            <a:endParaRPr lang="de-AT" sz="1700" b="1"/>
          </a:p>
        </p:txBody>
      </p:sp>
      <p:sp>
        <p:nvSpPr>
          <p:cNvPr id="365573" name="Text Box 5"/>
          <p:cNvSpPr txBox="1">
            <a:spLocks noChangeArrowheads="1"/>
          </p:cNvSpPr>
          <p:nvPr/>
        </p:nvSpPr>
        <p:spPr bwMode="auto">
          <a:xfrm>
            <a:off x="138113" y="1377950"/>
            <a:ext cx="4114800" cy="1354138"/>
          </a:xfrm>
          <a:prstGeom prst="rect">
            <a:avLst/>
          </a:prstGeom>
          <a:solidFill>
            <a:srgbClr val="DDDDDD">
              <a:alpha val="55000"/>
            </a:srgbClr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>
                <a:solidFill>
                  <a:srgbClr val="006600"/>
                </a:solidFill>
                <a:latin typeface="Arial Black" pitchFamily="34" charset="0"/>
              </a:rPr>
              <a:t>Futtergehaltswert</a:t>
            </a:r>
          </a:p>
          <a:p>
            <a:pPr algn="ctr">
              <a:spcBef>
                <a:spcPct val="50000"/>
              </a:spcBef>
            </a:pPr>
            <a:r>
              <a:rPr lang="de-DE" b="1"/>
              <a:t>(Inhaltsstoffe, Mengen- und Spurenelemente, Vitamine, Energiegehalt, Verdaulichkeit, etc.)</a:t>
            </a:r>
            <a:endParaRPr lang="de-AT" b="1"/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4938713" y="1377950"/>
            <a:ext cx="3981450" cy="1354138"/>
          </a:xfrm>
          <a:prstGeom prst="rect">
            <a:avLst/>
          </a:prstGeom>
          <a:solidFill>
            <a:srgbClr val="DDDDDD">
              <a:alpha val="64999"/>
            </a:srgbClr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>
                <a:solidFill>
                  <a:srgbClr val="006600"/>
                </a:solidFill>
                <a:latin typeface="Arial Black" pitchFamily="34" charset="0"/>
              </a:rPr>
              <a:t>Futterqualität</a:t>
            </a:r>
          </a:p>
          <a:p>
            <a:pPr algn="ctr">
              <a:spcBef>
                <a:spcPct val="50000"/>
              </a:spcBef>
            </a:pPr>
            <a:r>
              <a:rPr lang="de-DE" b="1"/>
              <a:t>(Gärqualität, Farbe, Geruch, Struk-tur – Häcksellänge, Verschmut-zung und Futterhygiene, etc.)</a:t>
            </a:r>
            <a:endParaRPr lang="de-AT" b="1"/>
          </a:p>
        </p:txBody>
      </p:sp>
      <p:sp>
        <p:nvSpPr>
          <p:cNvPr id="365575" name="Text Box 7"/>
          <p:cNvSpPr txBox="1">
            <a:spLocks noChangeArrowheads="1"/>
          </p:cNvSpPr>
          <p:nvPr/>
        </p:nvSpPr>
        <p:spPr bwMode="auto">
          <a:xfrm>
            <a:off x="4329113" y="1606550"/>
            <a:ext cx="533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500">
                <a:solidFill>
                  <a:srgbClr val="FFFF00"/>
                </a:solidFill>
                <a:latin typeface="Arial Black" pitchFamily="34" charset="0"/>
              </a:rPr>
              <a:t>+</a:t>
            </a:r>
            <a:endParaRPr lang="de-AT" sz="450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65576" name="Text Box 8"/>
          <p:cNvSpPr txBox="1">
            <a:spLocks noChangeArrowheads="1"/>
          </p:cNvSpPr>
          <p:nvPr/>
        </p:nvSpPr>
        <p:spPr bwMode="auto">
          <a:xfrm>
            <a:off x="157163" y="3271838"/>
            <a:ext cx="4114800" cy="392112"/>
          </a:xfrm>
          <a:prstGeom prst="rect">
            <a:avLst/>
          </a:prstGeom>
          <a:solidFill>
            <a:srgbClr val="DDDDDD">
              <a:alpha val="55000"/>
            </a:srgbClr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>
                <a:solidFill>
                  <a:srgbClr val="006600"/>
                </a:solidFill>
                <a:latin typeface="Arial Black" pitchFamily="34" charset="0"/>
              </a:rPr>
              <a:t>Futterwerttabelle oder Analyse</a:t>
            </a:r>
            <a:endParaRPr lang="de-AT" b="1">
              <a:solidFill>
                <a:srgbClr val="006600"/>
              </a:solidFill>
            </a:endParaRPr>
          </a:p>
        </p:txBody>
      </p:sp>
      <p:sp>
        <p:nvSpPr>
          <p:cNvPr id="365577" name="Text Box 9"/>
          <p:cNvSpPr txBox="1">
            <a:spLocks noChangeArrowheads="1"/>
          </p:cNvSpPr>
          <p:nvPr/>
        </p:nvSpPr>
        <p:spPr bwMode="auto">
          <a:xfrm>
            <a:off x="4957763" y="3271838"/>
            <a:ext cx="3981450" cy="392112"/>
          </a:xfrm>
          <a:prstGeom prst="rect">
            <a:avLst/>
          </a:prstGeom>
          <a:solidFill>
            <a:srgbClr val="DDDDDD">
              <a:alpha val="55000"/>
            </a:srgbClr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>
                <a:solidFill>
                  <a:srgbClr val="006600"/>
                </a:solidFill>
                <a:latin typeface="Arial Black" pitchFamily="34" charset="0"/>
              </a:rPr>
              <a:t>Sinnenprüfung</a:t>
            </a:r>
            <a:endParaRPr lang="de-AT" b="1">
              <a:solidFill>
                <a:srgbClr val="006600"/>
              </a:solidFill>
            </a:endParaRPr>
          </a:p>
        </p:txBody>
      </p:sp>
      <p:sp>
        <p:nvSpPr>
          <p:cNvPr id="365578" name="Text Box 10"/>
          <p:cNvSpPr txBox="1">
            <a:spLocks noChangeArrowheads="1"/>
          </p:cNvSpPr>
          <p:nvPr/>
        </p:nvSpPr>
        <p:spPr bwMode="auto">
          <a:xfrm>
            <a:off x="138113" y="5543550"/>
            <a:ext cx="8839200" cy="482600"/>
          </a:xfrm>
          <a:prstGeom prst="rect">
            <a:avLst/>
          </a:prstGeom>
          <a:solidFill>
            <a:srgbClr val="DDDDDD">
              <a:alpha val="55000"/>
            </a:srgbClr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400">
                <a:solidFill>
                  <a:srgbClr val="006600"/>
                </a:solidFill>
                <a:latin typeface="Arial Black" pitchFamily="34" charset="0"/>
              </a:rPr>
              <a:t>Futterration und Fütterung</a:t>
            </a:r>
            <a:endParaRPr lang="de-AT">
              <a:solidFill>
                <a:srgbClr val="006600"/>
              </a:solidFill>
            </a:endParaRPr>
          </a:p>
        </p:txBody>
      </p:sp>
      <p:sp>
        <p:nvSpPr>
          <p:cNvPr id="365579" name="AutoShape 11"/>
          <p:cNvSpPr>
            <a:spLocks noChangeArrowheads="1"/>
          </p:cNvSpPr>
          <p:nvPr/>
        </p:nvSpPr>
        <p:spPr bwMode="auto">
          <a:xfrm>
            <a:off x="1966913" y="274955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5580" name="AutoShape 12"/>
          <p:cNvSpPr>
            <a:spLocks noChangeArrowheads="1"/>
          </p:cNvSpPr>
          <p:nvPr/>
        </p:nvSpPr>
        <p:spPr bwMode="auto">
          <a:xfrm>
            <a:off x="6843713" y="274955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5581" name="AutoShape 13"/>
          <p:cNvSpPr>
            <a:spLocks noChangeArrowheads="1"/>
          </p:cNvSpPr>
          <p:nvPr/>
        </p:nvSpPr>
        <p:spPr bwMode="auto">
          <a:xfrm>
            <a:off x="6843713" y="374015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5582" name="AutoShape 14"/>
          <p:cNvSpPr>
            <a:spLocks noChangeArrowheads="1"/>
          </p:cNvSpPr>
          <p:nvPr/>
        </p:nvSpPr>
        <p:spPr bwMode="auto">
          <a:xfrm>
            <a:off x="1966913" y="374015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5583" name="AutoShape 15"/>
          <p:cNvSpPr>
            <a:spLocks noChangeArrowheads="1"/>
          </p:cNvSpPr>
          <p:nvPr/>
        </p:nvSpPr>
        <p:spPr bwMode="auto">
          <a:xfrm>
            <a:off x="4405313" y="518795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34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6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autoUpdateAnimBg="0"/>
      <p:bldP spid="365572" grpId="0" animBg="1" autoUpdateAnimBg="0"/>
      <p:bldP spid="365573" grpId="0" animBg="1" autoUpdateAnimBg="0"/>
      <p:bldP spid="365574" grpId="0" animBg="1" autoUpdateAnimBg="0"/>
      <p:bldP spid="365575" grpId="0" autoUpdateAnimBg="0"/>
      <p:bldP spid="365576" grpId="0" animBg="1" autoUpdateAnimBg="0"/>
      <p:bldP spid="365577" grpId="0" animBg="1" autoUpdateAnimBg="0"/>
      <p:bldP spid="365578" grpId="0" animBg="1" autoUpdateAnimBg="0"/>
      <p:bldP spid="365579" grpId="0" animBg="1"/>
      <p:bldP spid="365580" grpId="0" animBg="1"/>
      <p:bldP spid="365581" grpId="0" animBg="1"/>
      <p:bldP spid="365582" grpId="0" animBg="1"/>
      <p:bldP spid="3655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npo0000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901" y="1484784"/>
            <a:ext cx="8036198" cy="4593184"/>
          </a:xfrm>
          <a:prstGeom prst="rect">
            <a:avLst/>
          </a:prstGeom>
          <a:noFill/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18432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de-DE" sz="3200" dirty="0">
                <a:solidFill>
                  <a:srgbClr val="006600"/>
                </a:solidFill>
                <a:latin typeface="Arial Black" pitchFamily="34" charset="0"/>
              </a:rPr>
              <a:t>Heu- und </a:t>
            </a:r>
            <a:r>
              <a:rPr lang="de-DE" sz="3200" dirty="0" err="1">
                <a:solidFill>
                  <a:srgbClr val="006600"/>
                </a:solidFill>
                <a:latin typeface="Arial Black" pitchFamily="34" charset="0"/>
              </a:rPr>
              <a:t>Silagebewertung</a:t>
            </a:r>
            <a:r>
              <a:rPr lang="de-DE" sz="3200" dirty="0">
                <a:solidFill>
                  <a:srgbClr val="006600"/>
                </a:solidFill>
                <a:latin typeface="Arial Black" pitchFamily="34" charset="0"/>
              </a:rPr>
              <a:t> </a:t>
            </a:r>
            <a:r>
              <a:rPr lang="de-DE" sz="3200" dirty="0" smtClean="0">
                <a:solidFill>
                  <a:srgbClr val="006600"/>
                </a:solidFill>
                <a:latin typeface="Arial Black" pitchFamily="34" charset="0"/>
              </a:rPr>
              <a:t/>
            </a:r>
            <a:br>
              <a:rPr lang="de-DE" sz="3200" dirty="0" smtClean="0">
                <a:solidFill>
                  <a:srgbClr val="006600"/>
                </a:solidFill>
                <a:latin typeface="Arial Black" pitchFamily="34" charset="0"/>
              </a:rPr>
            </a:br>
            <a:r>
              <a:rPr lang="de-DE" sz="3200" dirty="0" smtClean="0">
                <a:solidFill>
                  <a:srgbClr val="006600"/>
                </a:solidFill>
                <a:latin typeface="Arial Black" pitchFamily="34" charset="0"/>
              </a:rPr>
              <a:t>auf </a:t>
            </a:r>
            <a:r>
              <a:rPr lang="de-DE" sz="3200" dirty="0">
                <a:solidFill>
                  <a:srgbClr val="006600"/>
                </a:solidFill>
                <a:latin typeface="Arial Black" pitchFamily="34" charset="0"/>
              </a:rPr>
              <a:t>Qualitätspunkte</a:t>
            </a:r>
            <a:endParaRPr lang="de-AT" sz="3200" dirty="0">
              <a:solidFill>
                <a:srgbClr val="0066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007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" y="76200"/>
            <a:ext cx="8953500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728926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46918"/>
              </p:ext>
            </p:extLst>
          </p:nvPr>
        </p:nvGraphicFramePr>
        <p:xfrm>
          <a:off x="1165468" y="1916832"/>
          <a:ext cx="6813064" cy="3678295"/>
        </p:xfrm>
        <a:graphic>
          <a:graphicData uri="http://schemas.openxmlformats.org/drawingml/2006/table">
            <a:tbl>
              <a:tblPr/>
              <a:tblGrid>
                <a:gridCol w="2103923"/>
                <a:gridCol w="2410270"/>
                <a:gridCol w="2298871"/>
              </a:tblGrid>
              <a:tr h="508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Güteklasse</a:t>
                      </a:r>
                      <a:endParaRPr kumimoji="0" lang="de-AT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Punkte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Qualitätsfaktor</a:t>
                      </a:r>
                      <a:endParaRPr kumimoji="0" lang="de-AT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4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sehr gut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bis gut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bis 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 bis 16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0,9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4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befriedigend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bis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bis 10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4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mäßig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bis 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bis 5</a:t>
                      </a:r>
                      <a:endParaRPr kumimoji="0" lang="de-AT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</a:t>
                      </a:r>
                      <a:endParaRPr kumimoji="0" lang="de-AT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6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verdorben</a:t>
                      </a:r>
                      <a:endParaRPr kumimoji="0" lang="de-AT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bis –3</a:t>
                      </a:r>
                      <a:endParaRPr kumimoji="0" lang="de-AT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  <a:endParaRPr kumimoji="0" lang="de-AT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5831" marR="145831" marT="72916" marB="72916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0" y="18864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de-DE" sz="2800" dirty="0">
                <a:solidFill>
                  <a:srgbClr val="006600"/>
                </a:solidFill>
                <a:latin typeface="Arial Black" pitchFamily="34" charset="0"/>
              </a:rPr>
              <a:t>Punktevergabe nach der sensorischen Bewertung (ÖAG-Schlüssel) bei Silage und Heu bzw. Grummet</a:t>
            </a:r>
            <a:endParaRPr lang="de-AT" sz="2800" dirty="0">
              <a:solidFill>
                <a:srgbClr val="0066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2128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43" name="Text Box 31"/>
          <p:cNvSpPr txBox="1">
            <a:spLocks noChangeArrowheads="1"/>
          </p:cNvSpPr>
          <p:nvPr/>
        </p:nvSpPr>
        <p:spPr bwMode="auto">
          <a:xfrm>
            <a:off x="609600" y="1143000"/>
            <a:ext cx="3597275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>
                <a:latin typeface="Arial Black" pitchFamily="34" charset="0"/>
              </a:rPr>
              <a:t>Futtergehaltswert</a:t>
            </a:r>
          </a:p>
          <a:p>
            <a:pPr algn="ctr" eaLnBrk="1" hangingPunct="1"/>
            <a:r>
              <a:rPr lang="de-DE">
                <a:latin typeface="Arial Black" pitchFamily="34" charset="0"/>
              </a:rPr>
              <a:t>auf Energiebasis</a:t>
            </a:r>
          </a:p>
          <a:p>
            <a:pPr algn="ctr" eaLnBrk="1" hangingPunct="1"/>
            <a:r>
              <a:rPr lang="de-DE">
                <a:latin typeface="Arial Black" pitchFamily="34" charset="0"/>
              </a:rPr>
              <a:t>Punkte laut</a:t>
            </a:r>
          </a:p>
          <a:p>
            <a:pPr algn="ctr" eaLnBrk="1" hangingPunct="1"/>
            <a:r>
              <a:rPr lang="de-DE">
                <a:latin typeface="Arial Black" pitchFamily="34" charset="0"/>
              </a:rPr>
              <a:t>Futterwerttabelle</a:t>
            </a:r>
            <a:endParaRPr lang="de-AT">
              <a:latin typeface="Arial Black" pitchFamily="34" charset="0"/>
            </a:endParaRPr>
          </a:p>
        </p:txBody>
      </p:sp>
      <p:sp>
        <p:nvSpPr>
          <p:cNvPr id="269344" name="Text Box 32"/>
          <p:cNvSpPr txBox="1">
            <a:spLocks noChangeArrowheads="1"/>
          </p:cNvSpPr>
          <p:nvPr/>
        </p:nvSpPr>
        <p:spPr bwMode="auto">
          <a:xfrm>
            <a:off x="609600" y="3908425"/>
            <a:ext cx="359727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>
                <a:latin typeface="Arial Black" pitchFamily="34" charset="0"/>
              </a:rPr>
              <a:t>Futterqualität nach</a:t>
            </a:r>
          </a:p>
          <a:p>
            <a:pPr algn="ctr" eaLnBrk="1" hangingPunct="1"/>
            <a:r>
              <a:rPr lang="de-DE">
                <a:latin typeface="Arial Black" pitchFamily="34" charset="0"/>
              </a:rPr>
              <a:t>Sensorik</a:t>
            </a:r>
          </a:p>
          <a:p>
            <a:pPr algn="ctr" eaLnBrk="1" hangingPunct="1"/>
            <a:r>
              <a:rPr lang="de-DE">
                <a:latin typeface="Arial Black" pitchFamily="34" charset="0"/>
              </a:rPr>
              <a:t>Qualitätsfaktoren</a:t>
            </a:r>
            <a:endParaRPr lang="de-AT">
              <a:latin typeface="Arial Black" pitchFamily="34" charset="0"/>
            </a:endParaRPr>
          </a:p>
        </p:txBody>
      </p:sp>
      <p:sp>
        <p:nvSpPr>
          <p:cNvPr id="269345" name="Text Box 33"/>
          <p:cNvSpPr txBox="1">
            <a:spLocks noChangeArrowheads="1"/>
          </p:cNvSpPr>
          <p:nvPr/>
        </p:nvSpPr>
        <p:spPr bwMode="auto">
          <a:xfrm>
            <a:off x="4876800" y="3048000"/>
            <a:ext cx="359727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>
                <a:latin typeface="Arial Black" pitchFamily="34" charset="0"/>
              </a:rPr>
              <a:t>Futterwertzahl</a:t>
            </a:r>
            <a:endParaRPr lang="de-AT">
              <a:latin typeface="Arial Black" pitchFamily="34" charset="0"/>
            </a:endParaRPr>
          </a:p>
        </p:txBody>
      </p:sp>
      <p:sp>
        <p:nvSpPr>
          <p:cNvPr id="269346" name="Text Box 34"/>
          <p:cNvSpPr txBox="1">
            <a:spLocks noChangeArrowheads="1"/>
          </p:cNvSpPr>
          <p:nvPr/>
        </p:nvSpPr>
        <p:spPr bwMode="auto">
          <a:xfrm>
            <a:off x="2057400" y="2895600"/>
            <a:ext cx="6778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5000">
                <a:solidFill>
                  <a:srgbClr val="800000"/>
                </a:solidFill>
                <a:latin typeface="Arial Black" pitchFamily="34" charset="0"/>
              </a:rPr>
              <a:t>X</a:t>
            </a:r>
            <a:endParaRPr lang="de-AT" sz="5000">
              <a:solidFill>
                <a:srgbClr val="800000"/>
              </a:solidFill>
              <a:latin typeface="Arial Black" pitchFamily="34" charset="0"/>
            </a:endParaRPr>
          </a:p>
        </p:txBody>
      </p:sp>
      <p:sp>
        <p:nvSpPr>
          <p:cNvPr id="269347" name="Text Box 35"/>
          <p:cNvSpPr txBox="1">
            <a:spLocks noChangeArrowheads="1"/>
          </p:cNvSpPr>
          <p:nvPr/>
        </p:nvSpPr>
        <p:spPr bwMode="auto">
          <a:xfrm>
            <a:off x="4191000" y="2895600"/>
            <a:ext cx="6032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5000">
                <a:solidFill>
                  <a:srgbClr val="800000"/>
                </a:solidFill>
                <a:latin typeface="Arial Black" pitchFamily="34" charset="0"/>
              </a:rPr>
              <a:t>=</a:t>
            </a:r>
            <a:endParaRPr lang="de-AT" sz="5000">
              <a:solidFill>
                <a:srgbClr val="8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07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9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9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9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9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9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9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9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9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9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9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43" grpId="0" animBg="1"/>
      <p:bldP spid="269344" grpId="0" animBg="1"/>
      <p:bldP spid="269345" grpId="0" animBg="1"/>
      <p:bldP spid="269346" grpId="0"/>
      <p:bldP spid="269347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Bildschirmpräsentation (4:3)</PresentationFormat>
  <Paragraphs>97</Paragraphs>
  <Slides>9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Barbara Stieg</dc:creator>
  <cp:lastModifiedBy>Barbara Stieg</cp:lastModifiedBy>
  <cp:revision>4</cp:revision>
  <cp:lastPrinted>2012-01-09T11:27:41Z</cp:lastPrinted>
  <dcterms:created xsi:type="dcterms:W3CDTF">2012-01-09T10:54:34Z</dcterms:created>
  <dcterms:modified xsi:type="dcterms:W3CDTF">2012-01-09T11:32:42Z</dcterms:modified>
</cp:coreProperties>
</file>