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drawings/drawing2.xml" ContentType="application/vnd.openxmlformats-officedocument.drawingml.chartshapes+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theme/themeOverride1.xml" ContentType="application/vnd.openxmlformats-officedocument.themeOverr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9.xml" ContentType="application/vnd.openxmlformats-officedocument.presentationml.notesSlide+xml"/>
  <Override PartName="/ppt/charts/chart7.xml" ContentType="application/vnd.openxmlformats-officedocument.drawingml.chart+xml"/>
  <Override PartName="/ppt/notesSlides/notesSlide12.xml" ContentType="application/vnd.openxmlformats-officedocument.presentationml.notesSlide+xml"/>
  <Override PartName="/ppt/notesSlides/notesSlide7.xml" ContentType="application/vnd.openxmlformats-officedocument.presentationml.notesSlide+xml"/>
  <Override PartName="/ppt/charts/chart3.xml" ContentType="application/vnd.openxmlformats-officedocument.drawingml.chart+xml"/>
  <Override PartName="/ppt/charts/chart5.xml" ContentType="application/vnd.openxmlformats-officedocument.drawingml.chart+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rawings/drawing1.xml" ContentType="application/vnd.openxmlformats-officedocument.drawingml.chartshape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theme/themeOverride2.xml" ContentType="application/vnd.openxmlformats-officedocument.themeOverr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charts/chart8.xml" ContentType="application/vnd.openxmlformats-officedocument.drawingml.chart+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charts/chart6.xml" ContentType="application/vnd.openxmlformats-officedocument.drawingml.chart+xml"/>
  <Override PartName="/ppt/charts/chart10.xml" ContentType="application/vnd.openxmlformats-officedocument.drawingml.chart+xml"/>
  <Override PartName="/ppt/notesSlides/notesSlide11.xml" ContentType="application/vnd.openxmlformats-officedocument.presentationml.notesSlide+xml"/>
  <Override PartName="/ppt/notesSlides/notesSlide6.xml" ContentType="application/vnd.openxmlformats-officedocument.presentationml.notesSlide+xml"/>
  <Override PartName="/ppt/charts/chart4.xml" ContentType="application/vnd.openxmlformats-officedocument.drawingml.chart+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charts/chart2.xml" ContentType="application/vnd.openxmlformats-officedocument.drawingml.chart+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xls" ContentType="application/vnd.ms-exce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charts/chart9.xml" ContentType="application/vnd.openxmlformats-officedocument.drawingml.char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8"/>
  </p:notesMasterIdLst>
  <p:handoutMasterIdLst>
    <p:handoutMasterId r:id="rId69"/>
  </p:handoutMasterIdLst>
  <p:sldIdLst>
    <p:sldId id="289" r:id="rId2"/>
    <p:sldId id="345" r:id="rId3"/>
    <p:sldId id="346" r:id="rId4"/>
    <p:sldId id="381" r:id="rId5"/>
    <p:sldId id="261" r:id="rId6"/>
    <p:sldId id="262" r:id="rId7"/>
    <p:sldId id="332" r:id="rId8"/>
    <p:sldId id="327" r:id="rId9"/>
    <p:sldId id="326" r:id="rId10"/>
    <p:sldId id="396" r:id="rId11"/>
    <p:sldId id="403" r:id="rId12"/>
    <p:sldId id="404" r:id="rId13"/>
    <p:sldId id="353" r:id="rId14"/>
    <p:sldId id="366" r:id="rId15"/>
    <p:sldId id="352" r:id="rId16"/>
    <p:sldId id="355" r:id="rId17"/>
    <p:sldId id="400" r:id="rId18"/>
    <p:sldId id="401" r:id="rId19"/>
    <p:sldId id="318" r:id="rId20"/>
    <p:sldId id="395" r:id="rId21"/>
    <p:sldId id="356" r:id="rId22"/>
    <p:sldId id="405" r:id="rId23"/>
    <p:sldId id="406" r:id="rId24"/>
    <p:sldId id="407" r:id="rId25"/>
    <p:sldId id="411" r:id="rId26"/>
    <p:sldId id="408" r:id="rId27"/>
    <p:sldId id="358" r:id="rId28"/>
    <p:sldId id="364" r:id="rId29"/>
    <p:sldId id="365" r:id="rId30"/>
    <p:sldId id="359" r:id="rId31"/>
    <p:sldId id="309" r:id="rId32"/>
    <p:sldId id="383" r:id="rId33"/>
    <p:sldId id="361" r:id="rId34"/>
    <p:sldId id="360" r:id="rId35"/>
    <p:sldId id="362" r:id="rId36"/>
    <p:sldId id="382" r:id="rId37"/>
    <p:sldId id="270" r:id="rId38"/>
    <p:sldId id="386" r:id="rId39"/>
    <p:sldId id="387" r:id="rId40"/>
    <p:sldId id="388" r:id="rId41"/>
    <p:sldId id="378" r:id="rId42"/>
    <p:sldId id="367" r:id="rId43"/>
    <p:sldId id="368" r:id="rId44"/>
    <p:sldId id="375" r:id="rId45"/>
    <p:sldId id="376" r:id="rId46"/>
    <p:sldId id="377" r:id="rId47"/>
    <p:sldId id="344" r:id="rId48"/>
    <p:sldId id="379" r:id="rId49"/>
    <p:sldId id="369" r:id="rId50"/>
    <p:sldId id="340" r:id="rId51"/>
    <p:sldId id="330" r:id="rId52"/>
    <p:sldId id="343" r:id="rId53"/>
    <p:sldId id="322" r:id="rId54"/>
    <p:sldId id="320" r:id="rId55"/>
    <p:sldId id="412" r:id="rId56"/>
    <p:sldId id="414" r:id="rId57"/>
    <p:sldId id="328" r:id="rId58"/>
    <p:sldId id="333" r:id="rId59"/>
    <p:sldId id="331" r:id="rId60"/>
    <p:sldId id="334" r:id="rId61"/>
    <p:sldId id="389" r:id="rId62"/>
    <p:sldId id="390" r:id="rId63"/>
    <p:sldId id="391" r:id="rId64"/>
    <p:sldId id="392" r:id="rId65"/>
    <p:sldId id="413" r:id="rId66"/>
    <p:sldId id="371" r:id="rId67"/>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86952" autoAdjust="0"/>
  </p:normalViewPr>
  <p:slideViewPr>
    <p:cSldViewPr>
      <p:cViewPr varScale="1">
        <p:scale>
          <a:sx n="114" d="100"/>
          <a:sy n="114" d="100"/>
        </p:scale>
        <p:origin x="-648"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544"/>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2" Type="http://schemas.openxmlformats.org/officeDocument/2006/relationships/oleObject" Target="file:///C:\Dokumente%20und%20Einstellungen\Wolf\Lokale%20Einstellungen\Temporary%20Internet%20Files\Content.Outlook\RLW23UD4\Auswertung%20Doppelbauer%20xls%20(2).xlsx" TargetMode="External"/><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1" Type="http://schemas.openxmlformats.org/officeDocument/2006/relationships/oleObject" Target="file:///C:\Dokumente%20und%20Einstellungen\Wolf\Lokale%20Einstellungen\Temporary%20Internet%20Files\Content.Outlook\RLW23UD4\Fam%20Eder%20Schl&#252;szlberg%202011%20(2).xlsx" TargetMode="External"/></Relationships>
</file>

<file path=ppt/charts/_rels/chart2.xml.rels><?xml version="1.0" encoding="UTF-8" standalone="yes"?>
<Relationships xmlns="http://schemas.openxmlformats.org/package/2006/relationships"><Relationship Id="rId2" Type="http://schemas.openxmlformats.org/officeDocument/2006/relationships/oleObject" Target="file:///C:\Dokumente%20und%20Einstellungen\Wolf\Lokale%20Einstellungen\Temporary%20Internet%20Files\Content.Outlook\RLW23UD4\Auswertung%20Doppelbauer%20xls%20(2).xlsx"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1" Type="http://schemas.openxmlformats.org/officeDocument/2006/relationships/oleObject" Target="file:///C:\Dokumente%20und%20Einstellungen\Wolf\Desktop\Eder\2009%20pathogene%20Mappe1.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Dokumente%20und%20Einstellungen\Wolf\Desktop\Eder\2009%20pathogene%20Mappe1.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Dokumente%20und%20Einstellungen\Wolf\Desktop\Eder\2009%20pathogene%20Mappe1.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Dokumente%20und%20Einstellungen\Wolf\Lokale%20Einstellungen\Temporary%20Internet%20Files\Content.Outlook\RLW23UD4\Fam%20Eder%20Schl&#252;szlberg%202011%20(2).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Dokumente%20und%20Einstellungen\Wolf\Lokale%20Einstellungen\Temporary%20Internet%20Files\Content.Outlook\RLW23UD4\Fam%20Eder%20Schl&#252;szlberg%202010.xlsx" TargetMode="External"/></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Dokumente%20und%20Einstellungen\Wolf\Lokale%20Einstellungen\Temporary%20Internet%20Files\Content.Outlook\RLW23UD4\Fam%20Eder%20Schl&#252;szlberg%202011.xlsx" TargetMode="External"/></Relationships>
</file>

<file path=ppt/charts/_rels/chart9.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C:\Dokumente%20und%20Einstellungen\Wolf\Lokale%20Einstellungen\Temporary%20Internet%20Files\Content.Outlook\RLW23UD4\Fam%20Eder%20Schl&#252;szlberg%20201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de-DE"/>
  <c:clrMapOvr bg1="lt1" tx1="dk1" bg2="lt2" tx2="dk2" accent1="accent1" accent2="accent2" accent3="accent3" accent4="accent4" accent5="accent5" accent6="accent6" hlink="hlink" folHlink="folHlink"/>
  <c:chart>
    <c:title>
      <c:tx>
        <c:rich>
          <a:bodyPr/>
          <a:lstStyle/>
          <a:p>
            <a:pPr>
              <a:defRPr/>
            </a:pPr>
            <a:r>
              <a:rPr lang="de-AT" dirty="0"/>
              <a:t>Laktationen </a:t>
            </a:r>
            <a:r>
              <a:rPr lang="de-AT" dirty="0" smtClean="0"/>
              <a:t>Dezember </a:t>
            </a:r>
            <a:r>
              <a:rPr lang="de-AT" dirty="0"/>
              <a:t>2010</a:t>
            </a:r>
          </a:p>
        </c:rich>
      </c:tx>
      <c:layout/>
    </c:title>
    <c:plotArea>
      <c:layout/>
      <c:barChart>
        <c:barDir val="col"/>
        <c:grouping val="clustered"/>
        <c:ser>
          <c:idx val="0"/>
          <c:order val="0"/>
          <c:dLbls>
            <c:showVal val="1"/>
          </c:dLbls>
          <c:cat>
            <c:strRef>
              <c:f>Tabelle2!$E$3:$E$9</c:f>
              <c:strCache>
                <c:ptCount val="7"/>
                <c:pt idx="0">
                  <c:v>1. Laktation</c:v>
                </c:pt>
                <c:pt idx="1">
                  <c:v>2. Laktation</c:v>
                </c:pt>
                <c:pt idx="2">
                  <c:v>3. Laktation</c:v>
                </c:pt>
                <c:pt idx="3">
                  <c:v>4. Laktation</c:v>
                </c:pt>
                <c:pt idx="4">
                  <c:v>5. Laktation</c:v>
                </c:pt>
                <c:pt idx="5">
                  <c:v>6. Laktation</c:v>
                </c:pt>
                <c:pt idx="6">
                  <c:v>7. Laktation</c:v>
                </c:pt>
              </c:strCache>
            </c:strRef>
          </c:cat>
          <c:val>
            <c:numRef>
              <c:f>Tabelle2!$F$3:$F$9</c:f>
              <c:numCache>
                <c:formatCode>General</c:formatCode>
                <c:ptCount val="7"/>
                <c:pt idx="0">
                  <c:v>6</c:v>
                </c:pt>
                <c:pt idx="1">
                  <c:v>5</c:v>
                </c:pt>
                <c:pt idx="2">
                  <c:v>4</c:v>
                </c:pt>
                <c:pt idx="3">
                  <c:v>2</c:v>
                </c:pt>
                <c:pt idx="4">
                  <c:v>1</c:v>
                </c:pt>
                <c:pt idx="5">
                  <c:v>1</c:v>
                </c:pt>
                <c:pt idx="6">
                  <c:v>1</c:v>
                </c:pt>
              </c:numCache>
            </c:numRef>
          </c:val>
        </c:ser>
        <c:gapWidth val="75"/>
        <c:overlap val="-25"/>
        <c:axId val="54891648"/>
        <c:axId val="54893184"/>
      </c:barChart>
      <c:catAx>
        <c:axId val="54891648"/>
        <c:scaling>
          <c:orientation val="minMax"/>
        </c:scaling>
        <c:axPos val="b"/>
        <c:majorTickMark val="none"/>
        <c:tickLblPos val="nextTo"/>
        <c:crossAx val="54893184"/>
        <c:crosses val="autoZero"/>
        <c:auto val="1"/>
        <c:lblAlgn val="ctr"/>
        <c:lblOffset val="100"/>
      </c:catAx>
      <c:valAx>
        <c:axId val="54893184"/>
        <c:scaling>
          <c:orientation val="minMax"/>
        </c:scaling>
        <c:axPos val="l"/>
        <c:majorGridlines/>
        <c:numFmt formatCode="General" sourceLinked="1"/>
        <c:majorTickMark val="none"/>
        <c:tickLblPos val="nextTo"/>
        <c:spPr>
          <a:ln w="9525">
            <a:noFill/>
          </a:ln>
        </c:spPr>
        <c:crossAx val="54891648"/>
        <c:crosses val="autoZero"/>
        <c:crossBetween val="between"/>
      </c:valAx>
    </c:plotArea>
    <c:plotVisOnly val="1"/>
  </c:chart>
  <c:externalData r:id="rId2"/>
</c:chartSpace>
</file>

<file path=ppt/charts/chart10.xml><?xml version="1.0" encoding="utf-8"?>
<c:chartSpace xmlns:c="http://schemas.openxmlformats.org/drawingml/2006/chart" xmlns:a="http://schemas.openxmlformats.org/drawingml/2006/main" xmlns:r="http://schemas.openxmlformats.org/officeDocument/2006/relationships">
  <c:date1904 val="1"/>
  <c:lang val="de-DE"/>
  <c:chart>
    <c:title>
      <c:tx>
        <c:rich>
          <a:bodyPr/>
          <a:lstStyle/>
          <a:p>
            <a:pPr>
              <a:defRPr/>
            </a:pPr>
            <a:r>
              <a:rPr lang="en-US" sz="1200" dirty="0"/>
              <a:t>Zellzahl/SCC</a:t>
            </a:r>
          </a:p>
        </c:rich>
      </c:tx>
      <c:layout/>
    </c:title>
    <c:plotArea>
      <c:layout>
        <c:manualLayout>
          <c:layoutTarget val="inner"/>
          <c:xMode val="edge"/>
          <c:yMode val="edge"/>
          <c:x val="3.6664815020553417E-2"/>
          <c:y val="0.23310856874488667"/>
          <c:w val="0.82550550785448562"/>
          <c:h val="0.46183946733191333"/>
        </c:manualLayout>
      </c:layout>
      <c:lineChart>
        <c:grouping val="standard"/>
        <c:ser>
          <c:idx val="0"/>
          <c:order val="0"/>
          <c:tx>
            <c:strRef>
              <c:f>'Summe Zellzahl'!$B$1</c:f>
              <c:strCache>
                <c:ptCount val="1"/>
                <c:pt idx="0">
                  <c:v>Zellzahl/SCC</c:v>
                </c:pt>
              </c:strCache>
            </c:strRef>
          </c:tx>
          <c:marker>
            <c:symbol val="none"/>
          </c:marker>
          <c:dLbls>
            <c:showVal val="1"/>
          </c:dLbls>
          <c:cat>
            <c:numRef>
              <c:f>'Summe Zellzahl'!$A$2:$A$10</c:f>
              <c:numCache>
                <c:formatCode>dd/mm/yyyy</c:formatCode>
                <c:ptCount val="9"/>
                <c:pt idx="0">
                  <c:v>40555</c:v>
                </c:pt>
                <c:pt idx="1">
                  <c:v>40597</c:v>
                </c:pt>
                <c:pt idx="2">
                  <c:v>40640</c:v>
                </c:pt>
                <c:pt idx="3">
                  <c:v>40681</c:v>
                </c:pt>
                <c:pt idx="4">
                  <c:v>40723</c:v>
                </c:pt>
                <c:pt idx="5">
                  <c:v>40764</c:v>
                </c:pt>
                <c:pt idx="6">
                  <c:v>40805</c:v>
                </c:pt>
                <c:pt idx="7">
                  <c:v>40851</c:v>
                </c:pt>
                <c:pt idx="8">
                  <c:v>40889</c:v>
                </c:pt>
              </c:numCache>
            </c:numRef>
          </c:cat>
          <c:val>
            <c:numRef>
              <c:f>'Summe Zellzahl'!$B$2:$B$10</c:f>
              <c:numCache>
                <c:formatCode>General</c:formatCode>
                <c:ptCount val="9"/>
                <c:pt idx="0">
                  <c:v>107</c:v>
                </c:pt>
                <c:pt idx="1">
                  <c:v>166</c:v>
                </c:pt>
                <c:pt idx="2">
                  <c:v>61</c:v>
                </c:pt>
                <c:pt idx="3">
                  <c:v>108</c:v>
                </c:pt>
                <c:pt idx="4">
                  <c:v>132</c:v>
                </c:pt>
                <c:pt idx="5">
                  <c:v>119</c:v>
                </c:pt>
                <c:pt idx="6">
                  <c:v>92</c:v>
                </c:pt>
                <c:pt idx="7">
                  <c:v>145</c:v>
                </c:pt>
                <c:pt idx="8">
                  <c:v>139</c:v>
                </c:pt>
              </c:numCache>
            </c:numRef>
          </c:val>
        </c:ser>
        <c:marker val="1"/>
        <c:axId val="68699648"/>
        <c:axId val="68701184"/>
      </c:lineChart>
      <c:catAx>
        <c:axId val="68699648"/>
        <c:scaling>
          <c:orientation val="minMax"/>
        </c:scaling>
        <c:axPos val="b"/>
        <c:numFmt formatCode="dd/mm/yyyy" sourceLinked="1"/>
        <c:tickLblPos val="nextTo"/>
        <c:crossAx val="68701184"/>
        <c:crosses val="autoZero"/>
        <c:lblAlgn val="ctr"/>
        <c:lblOffset val="100"/>
      </c:catAx>
      <c:valAx>
        <c:axId val="68701184"/>
        <c:scaling>
          <c:orientation val="minMax"/>
        </c:scaling>
        <c:axPos val="l"/>
        <c:majorGridlines/>
        <c:numFmt formatCode="General" sourceLinked="1"/>
        <c:minorTickMark val="out"/>
        <c:tickLblPos val="nextTo"/>
        <c:crossAx val="68699648"/>
        <c:crosses val="autoZero"/>
        <c:crossBetween val="between"/>
      </c:valAx>
    </c:plotArea>
    <c:legend>
      <c:legendPos val="r"/>
      <c:layout/>
    </c:legend>
    <c:plotVisOnly val="1"/>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de-DE"/>
  <c:clrMapOvr bg1="lt1" tx1="dk1" bg2="lt2" tx2="dk2" accent1="accent1" accent2="accent2" accent3="accent3" accent4="accent4" accent5="accent5" accent6="accent6" hlink="hlink" folHlink="folHlink"/>
  <c:chart>
    <c:title>
      <c:tx>
        <c:rich>
          <a:bodyPr/>
          <a:lstStyle/>
          <a:p>
            <a:pPr>
              <a:defRPr/>
            </a:pPr>
            <a:r>
              <a:rPr lang="de-AT"/>
              <a:t>Laktationen Dezember</a:t>
            </a:r>
            <a:r>
              <a:rPr lang="de-AT" baseline="0"/>
              <a:t> 2009</a:t>
            </a:r>
            <a:endParaRPr lang="de-AT"/>
          </a:p>
        </c:rich>
      </c:tx>
      <c:layout/>
    </c:title>
    <c:plotArea>
      <c:layout/>
      <c:barChart>
        <c:barDir val="col"/>
        <c:grouping val="clustered"/>
        <c:ser>
          <c:idx val="0"/>
          <c:order val="0"/>
          <c:dLbls>
            <c:showVal val="1"/>
          </c:dLbls>
          <c:cat>
            <c:strRef>
              <c:f>Tabelle2!$B$3:$B$8</c:f>
              <c:strCache>
                <c:ptCount val="6"/>
                <c:pt idx="0">
                  <c:v>1. Laktation</c:v>
                </c:pt>
                <c:pt idx="1">
                  <c:v>2. Laktation</c:v>
                </c:pt>
                <c:pt idx="2">
                  <c:v>3. Laktation</c:v>
                </c:pt>
                <c:pt idx="3">
                  <c:v>4. Laktation</c:v>
                </c:pt>
                <c:pt idx="4">
                  <c:v>5. Laktation</c:v>
                </c:pt>
                <c:pt idx="5">
                  <c:v>6. Laktation</c:v>
                </c:pt>
              </c:strCache>
            </c:strRef>
          </c:cat>
          <c:val>
            <c:numRef>
              <c:f>Tabelle2!$C$3:$C$8</c:f>
              <c:numCache>
                <c:formatCode>General</c:formatCode>
                <c:ptCount val="6"/>
                <c:pt idx="0">
                  <c:v>4</c:v>
                </c:pt>
                <c:pt idx="1">
                  <c:v>8</c:v>
                </c:pt>
                <c:pt idx="2">
                  <c:v>5</c:v>
                </c:pt>
                <c:pt idx="3">
                  <c:v>2</c:v>
                </c:pt>
                <c:pt idx="4">
                  <c:v>1</c:v>
                </c:pt>
                <c:pt idx="5">
                  <c:v>1</c:v>
                </c:pt>
              </c:numCache>
            </c:numRef>
          </c:val>
        </c:ser>
        <c:gapWidth val="75"/>
        <c:overlap val="-25"/>
        <c:axId val="55806208"/>
        <c:axId val="55812096"/>
      </c:barChart>
      <c:catAx>
        <c:axId val="55806208"/>
        <c:scaling>
          <c:orientation val="minMax"/>
        </c:scaling>
        <c:axPos val="b"/>
        <c:majorTickMark val="none"/>
        <c:tickLblPos val="nextTo"/>
        <c:crossAx val="55812096"/>
        <c:crosses val="autoZero"/>
        <c:auto val="1"/>
        <c:lblAlgn val="ctr"/>
        <c:lblOffset val="100"/>
      </c:catAx>
      <c:valAx>
        <c:axId val="55812096"/>
        <c:scaling>
          <c:orientation val="minMax"/>
        </c:scaling>
        <c:axPos val="l"/>
        <c:majorGridlines/>
        <c:numFmt formatCode="General" sourceLinked="1"/>
        <c:majorTickMark val="none"/>
        <c:tickLblPos val="nextTo"/>
        <c:spPr>
          <a:ln w="9525">
            <a:noFill/>
          </a:ln>
        </c:spPr>
        <c:crossAx val="55806208"/>
        <c:crosses val="autoZero"/>
        <c:crossBetween val="between"/>
      </c:valAx>
    </c:plotArea>
    <c:plotVisOnly val="1"/>
  </c:chart>
  <c:externalData r:id="rId2"/>
</c:chartSpace>
</file>

<file path=ppt/charts/chart3.xml><?xml version="1.0" encoding="utf-8"?>
<c:chartSpace xmlns:c="http://schemas.openxmlformats.org/drawingml/2006/chart" xmlns:a="http://schemas.openxmlformats.org/drawingml/2006/main" xmlns:r="http://schemas.openxmlformats.org/officeDocument/2006/relationships">
  <c:lang val="de-DE"/>
  <c:chart>
    <c:title>
      <c:tx>
        <c:rich>
          <a:bodyPr/>
          <a:lstStyle/>
          <a:p>
            <a:pPr>
              <a:defRPr/>
            </a:pPr>
            <a:r>
              <a:rPr lang="de-DE" dirty="0"/>
              <a:t>39 </a:t>
            </a:r>
            <a:r>
              <a:rPr lang="de-DE" dirty="0" smtClean="0"/>
              <a:t>Kühe</a:t>
            </a:r>
            <a:endParaRPr lang="de-DE" dirty="0"/>
          </a:p>
        </c:rich>
      </c:tx>
      <c:layout/>
    </c:title>
    <c:plotArea>
      <c:layout/>
      <c:pieChart>
        <c:varyColors val="1"/>
        <c:ser>
          <c:idx val="0"/>
          <c:order val="0"/>
          <c:tx>
            <c:strRef>
              <c:f>Tabelle1!$B$3</c:f>
              <c:strCache>
                <c:ptCount val="1"/>
                <c:pt idx="0">
                  <c:v>39 cows</c:v>
                </c:pt>
              </c:strCache>
            </c:strRef>
          </c:tx>
          <c:dLbls>
            <c:showCatName val="1"/>
            <c:showPercent val="1"/>
            <c:showLeaderLines val="1"/>
          </c:dLbls>
          <c:cat>
            <c:strRef>
              <c:f>Tabelle1!$A$4:$A$11</c:f>
              <c:strCache>
                <c:ptCount val="8"/>
                <c:pt idx="0">
                  <c:v>Staph. aureus</c:v>
                </c:pt>
                <c:pt idx="1">
                  <c:v>CNS</c:v>
                </c:pt>
                <c:pt idx="2">
                  <c:v>Strep spp.</c:v>
                </c:pt>
                <c:pt idx="3">
                  <c:v>Klebsiella</c:v>
                </c:pt>
                <c:pt idx="4">
                  <c:v>Corynebakt.</c:v>
                </c:pt>
                <c:pt idx="5">
                  <c:v>Strep. uberis</c:v>
                </c:pt>
                <c:pt idx="6">
                  <c:v>E.coli</c:v>
                </c:pt>
                <c:pt idx="7">
                  <c:v>no pathogens                 123</c:v>
                </c:pt>
              </c:strCache>
            </c:strRef>
          </c:cat>
          <c:val>
            <c:numRef>
              <c:f>Tabelle1!$B$4:$B$11</c:f>
              <c:numCache>
                <c:formatCode>General</c:formatCode>
                <c:ptCount val="8"/>
                <c:pt idx="0">
                  <c:v>8</c:v>
                </c:pt>
                <c:pt idx="1">
                  <c:v>7</c:v>
                </c:pt>
                <c:pt idx="2">
                  <c:v>2</c:v>
                </c:pt>
                <c:pt idx="3">
                  <c:v>2</c:v>
                </c:pt>
                <c:pt idx="4">
                  <c:v>1</c:v>
                </c:pt>
                <c:pt idx="5">
                  <c:v>2</c:v>
                </c:pt>
                <c:pt idx="6">
                  <c:v>1</c:v>
                </c:pt>
                <c:pt idx="7">
                  <c:v>123</c:v>
                </c:pt>
              </c:numCache>
            </c:numRef>
          </c:val>
        </c:ser>
        <c:dLbls>
          <c:showCatName val="1"/>
          <c:showPercent val="1"/>
        </c:dLbls>
        <c:firstSliceAng val="0"/>
      </c:pieChart>
    </c:plotArea>
    <c:plotVisOnly val="1"/>
  </c:chart>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de-DE"/>
  <c:chart>
    <c:plotArea>
      <c:layout/>
      <c:pieChart>
        <c:varyColors val="1"/>
        <c:dLbls>
          <c:showPercent val="1"/>
        </c:dLbls>
        <c:firstSliceAng val="0"/>
      </c:pieChart>
    </c:plotArea>
    <c:legend>
      <c:legendPos val="t"/>
      <c:layout/>
    </c:legend>
    <c:plotVisOnly val="1"/>
  </c:chart>
  <c:externalData r:id="rId1"/>
</c:chartSpace>
</file>

<file path=ppt/charts/chart5.xml><?xml version="1.0" encoding="utf-8"?>
<c:chartSpace xmlns:c="http://schemas.openxmlformats.org/drawingml/2006/chart" xmlns:a="http://schemas.openxmlformats.org/drawingml/2006/main" xmlns:r="http://schemas.openxmlformats.org/officeDocument/2006/relationships">
  <c:lang val="de-DE"/>
  <c:chart>
    <c:title>
      <c:tx>
        <c:rich>
          <a:bodyPr/>
          <a:lstStyle/>
          <a:p>
            <a:pPr>
              <a:defRPr/>
            </a:pPr>
            <a:r>
              <a:rPr lang="en-US" dirty="0"/>
              <a:t> 58 </a:t>
            </a:r>
            <a:r>
              <a:rPr lang="en-US" dirty="0" smtClean="0"/>
              <a:t>Kühe</a:t>
            </a:r>
            <a:endParaRPr lang="en-US" dirty="0"/>
          </a:p>
        </c:rich>
      </c:tx>
      <c:layout/>
    </c:title>
    <c:plotArea>
      <c:layout/>
      <c:pieChart>
        <c:varyColors val="1"/>
        <c:ser>
          <c:idx val="0"/>
          <c:order val="0"/>
          <c:tx>
            <c:strRef>
              <c:f>Tabelle1!$B$18:$B$19</c:f>
              <c:strCache>
                <c:ptCount val="1"/>
                <c:pt idx="0">
                  <c:v>Eder 58 cows</c:v>
                </c:pt>
              </c:strCache>
            </c:strRef>
          </c:tx>
          <c:dLbls>
            <c:dLbl>
              <c:idx val="4"/>
              <c:layout/>
              <c:tx>
                <c:rich>
                  <a:bodyPr/>
                  <a:lstStyle/>
                  <a:p>
                    <a:r>
                      <a:rPr lang="en-US"/>
                      <a:t>no </a:t>
                    </a:r>
                    <a:r>
                      <a:rPr lang="en-US" smtClean="0"/>
                      <a:t>pathogens  218</a:t>
                    </a:r>
                    <a:r>
                      <a:rPr lang="en-US"/>
                      <a:t>
94%</a:t>
                    </a:r>
                  </a:p>
                </c:rich>
              </c:tx>
              <c:showCatName val="1"/>
              <c:showPercent val="1"/>
            </c:dLbl>
            <c:showCatName val="1"/>
            <c:showPercent val="1"/>
            <c:showLeaderLines val="1"/>
          </c:dLbls>
          <c:cat>
            <c:strRef>
              <c:f>Tabelle1!$A$20:$A$24</c:f>
              <c:strCache>
                <c:ptCount val="5"/>
                <c:pt idx="0">
                  <c:v>E.coli</c:v>
                </c:pt>
                <c:pt idx="1">
                  <c:v>Strep.agalact</c:v>
                </c:pt>
                <c:pt idx="2">
                  <c:v>Strep. Spp.</c:v>
                </c:pt>
                <c:pt idx="3">
                  <c:v>CNS</c:v>
                </c:pt>
                <c:pt idx="4">
                  <c:v>no pathogens</c:v>
                </c:pt>
              </c:strCache>
            </c:strRef>
          </c:cat>
          <c:val>
            <c:numRef>
              <c:f>Tabelle1!$B$20:$B$24</c:f>
              <c:numCache>
                <c:formatCode>General</c:formatCode>
                <c:ptCount val="5"/>
                <c:pt idx="0">
                  <c:v>1</c:v>
                </c:pt>
                <c:pt idx="1">
                  <c:v>1</c:v>
                </c:pt>
                <c:pt idx="2">
                  <c:v>1</c:v>
                </c:pt>
                <c:pt idx="3">
                  <c:v>11</c:v>
                </c:pt>
                <c:pt idx="4">
                  <c:v>218</c:v>
                </c:pt>
              </c:numCache>
            </c:numRef>
          </c:val>
        </c:ser>
        <c:dLbls>
          <c:showCatName val="1"/>
          <c:showPercent val="1"/>
        </c:dLbls>
        <c:firstSliceAng val="0"/>
      </c:pieChart>
    </c:plotArea>
    <c:plotVisOnly val="1"/>
  </c:chart>
  <c:externalData r:id="rId1"/>
</c:chartSpace>
</file>

<file path=ppt/charts/chart6.xml><?xml version="1.0" encoding="utf-8"?>
<c:chartSpace xmlns:c="http://schemas.openxmlformats.org/drawingml/2006/chart" xmlns:a="http://schemas.openxmlformats.org/drawingml/2006/main" xmlns:r="http://schemas.openxmlformats.org/officeDocument/2006/relationships">
  <c:date1904 val="1"/>
  <c:lang val="de-DE"/>
  <c:chart>
    <c:title>
      <c:tx>
        <c:rich>
          <a:bodyPr/>
          <a:lstStyle/>
          <a:p>
            <a:pPr>
              <a:defRPr/>
            </a:pPr>
            <a:r>
              <a:rPr lang="en-US" sz="1200" dirty="0"/>
              <a:t>Zellzahl/SCC</a:t>
            </a:r>
          </a:p>
        </c:rich>
      </c:tx>
      <c:layout/>
    </c:title>
    <c:plotArea>
      <c:layout>
        <c:manualLayout>
          <c:layoutTarget val="inner"/>
          <c:xMode val="edge"/>
          <c:yMode val="edge"/>
          <c:x val="3.6664815020553437E-2"/>
          <c:y val="0.23310856874488667"/>
          <c:w val="0.82550550785448562"/>
          <c:h val="0.46183946733191344"/>
        </c:manualLayout>
      </c:layout>
      <c:lineChart>
        <c:grouping val="standard"/>
        <c:ser>
          <c:idx val="0"/>
          <c:order val="0"/>
          <c:tx>
            <c:strRef>
              <c:f>'Summe Zellzahl'!$B$1</c:f>
              <c:strCache>
                <c:ptCount val="1"/>
                <c:pt idx="0">
                  <c:v>Zellzahl/SCC</c:v>
                </c:pt>
              </c:strCache>
            </c:strRef>
          </c:tx>
          <c:marker>
            <c:symbol val="none"/>
          </c:marker>
          <c:dLbls>
            <c:dLbl>
              <c:idx val="8"/>
              <c:layout>
                <c:manualLayout>
                  <c:x val="-1.0777998910022571E-16"/>
                  <c:y val="0"/>
                </c:manualLayout>
              </c:layout>
              <c:showVal val="1"/>
            </c:dLbl>
            <c:showVal val="1"/>
          </c:dLbls>
          <c:cat>
            <c:numRef>
              <c:f>'Summe Zellzahl'!$A$2:$A$10</c:f>
              <c:numCache>
                <c:formatCode>dd/mm/yyyy</c:formatCode>
                <c:ptCount val="9"/>
                <c:pt idx="0">
                  <c:v>40555</c:v>
                </c:pt>
                <c:pt idx="1">
                  <c:v>40597</c:v>
                </c:pt>
                <c:pt idx="2">
                  <c:v>40640</c:v>
                </c:pt>
                <c:pt idx="3">
                  <c:v>40681</c:v>
                </c:pt>
                <c:pt idx="4">
                  <c:v>40723</c:v>
                </c:pt>
                <c:pt idx="5">
                  <c:v>40764</c:v>
                </c:pt>
                <c:pt idx="6">
                  <c:v>40805</c:v>
                </c:pt>
                <c:pt idx="7">
                  <c:v>40851</c:v>
                </c:pt>
                <c:pt idx="8">
                  <c:v>40889</c:v>
                </c:pt>
              </c:numCache>
            </c:numRef>
          </c:cat>
          <c:val>
            <c:numRef>
              <c:f>'Summe Zellzahl'!$B$2:$B$10</c:f>
              <c:numCache>
                <c:formatCode>General</c:formatCode>
                <c:ptCount val="9"/>
                <c:pt idx="0">
                  <c:v>107</c:v>
                </c:pt>
                <c:pt idx="1">
                  <c:v>166</c:v>
                </c:pt>
                <c:pt idx="2">
                  <c:v>61</c:v>
                </c:pt>
                <c:pt idx="3">
                  <c:v>108</c:v>
                </c:pt>
                <c:pt idx="4">
                  <c:v>132</c:v>
                </c:pt>
                <c:pt idx="5">
                  <c:v>119</c:v>
                </c:pt>
                <c:pt idx="6">
                  <c:v>92</c:v>
                </c:pt>
                <c:pt idx="7">
                  <c:v>145</c:v>
                </c:pt>
                <c:pt idx="8">
                  <c:v>139</c:v>
                </c:pt>
              </c:numCache>
            </c:numRef>
          </c:val>
        </c:ser>
        <c:marker val="1"/>
        <c:axId val="56756480"/>
        <c:axId val="56766464"/>
      </c:lineChart>
      <c:catAx>
        <c:axId val="56756480"/>
        <c:scaling>
          <c:orientation val="minMax"/>
        </c:scaling>
        <c:axPos val="b"/>
        <c:numFmt formatCode="dd/mm/yyyy" sourceLinked="1"/>
        <c:tickLblPos val="nextTo"/>
        <c:crossAx val="56766464"/>
        <c:crosses val="autoZero"/>
        <c:lblAlgn val="ctr"/>
        <c:lblOffset val="100"/>
      </c:catAx>
      <c:valAx>
        <c:axId val="56766464"/>
        <c:scaling>
          <c:orientation val="minMax"/>
        </c:scaling>
        <c:axPos val="l"/>
        <c:majorGridlines/>
        <c:numFmt formatCode="General" sourceLinked="1"/>
        <c:minorTickMark val="out"/>
        <c:tickLblPos val="nextTo"/>
        <c:crossAx val="56756480"/>
        <c:crosses val="autoZero"/>
        <c:crossBetween val="between"/>
      </c:valAx>
    </c:plotArea>
    <c:legend>
      <c:legendPos val="r"/>
      <c:layout>
        <c:manualLayout>
          <c:xMode val="edge"/>
          <c:yMode val="edge"/>
          <c:x val="0.62572225771210743"/>
          <c:y val="4.9324696245871942E-2"/>
          <c:w val="0.11707252434914639"/>
          <c:h val="0.14496684711799779"/>
        </c:manualLayout>
      </c:layout>
    </c:legend>
    <c:plotVisOnly val="1"/>
  </c:chart>
  <c:externalData r:id="rId1"/>
</c:chartSpace>
</file>

<file path=ppt/charts/chart7.xml><?xml version="1.0" encoding="utf-8"?>
<c:chartSpace xmlns:c="http://schemas.openxmlformats.org/drawingml/2006/chart" xmlns:a="http://schemas.openxmlformats.org/drawingml/2006/main" xmlns:r="http://schemas.openxmlformats.org/officeDocument/2006/relationships">
  <c:date1904 val="1"/>
  <c:lang val="de-DE"/>
  <c:chart>
    <c:title>
      <c:tx>
        <c:rich>
          <a:bodyPr/>
          <a:lstStyle/>
          <a:p>
            <a:pPr>
              <a:defRPr/>
            </a:pPr>
            <a:r>
              <a:rPr lang="en-US" sz="1200" dirty="0"/>
              <a:t>Zellzahl/SCC</a:t>
            </a:r>
          </a:p>
        </c:rich>
      </c:tx>
      <c:layout/>
    </c:title>
    <c:plotArea>
      <c:layout>
        <c:manualLayout>
          <c:layoutTarget val="inner"/>
          <c:xMode val="edge"/>
          <c:yMode val="edge"/>
          <c:x val="5.0189070638542187E-2"/>
          <c:y val="4.4486538146939772E-2"/>
          <c:w val="0.83567934868550953"/>
          <c:h val="0.56403571459321844"/>
        </c:manualLayout>
      </c:layout>
      <c:lineChart>
        <c:grouping val="standard"/>
        <c:ser>
          <c:idx val="0"/>
          <c:order val="0"/>
          <c:tx>
            <c:strRef>
              <c:f>'Summe Zellzahl'!$B$1</c:f>
              <c:strCache>
                <c:ptCount val="1"/>
                <c:pt idx="0">
                  <c:v>Zellzahl/SCC</c:v>
                </c:pt>
              </c:strCache>
            </c:strRef>
          </c:tx>
          <c:marker>
            <c:symbol val="none"/>
          </c:marker>
          <c:dLbls>
            <c:showVal val="1"/>
          </c:dLbls>
          <c:cat>
            <c:numRef>
              <c:f>'Summe Zellzahl'!$A$2:$A$10</c:f>
              <c:numCache>
                <c:formatCode>dd/mm/yyyy</c:formatCode>
                <c:ptCount val="9"/>
                <c:pt idx="0">
                  <c:v>40183</c:v>
                </c:pt>
                <c:pt idx="1">
                  <c:v>40219</c:v>
                </c:pt>
                <c:pt idx="2">
                  <c:v>40267</c:v>
                </c:pt>
                <c:pt idx="3">
                  <c:v>40313</c:v>
                </c:pt>
                <c:pt idx="4">
                  <c:v>40353</c:v>
                </c:pt>
                <c:pt idx="5">
                  <c:v>40396</c:v>
                </c:pt>
                <c:pt idx="6">
                  <c:v>40430</c:v>
                </c:pt>
                <c:pt idx="7">
                  <c:v>40472</c:v>
                </c:pt>
                <c:pt idx="8">
                  <c:v>40513</c:v>
                </c:pt>
              </c:numCache>
            </c:numRef>
          </c:cat>
          <c:val>
            <c:numRef>
              <c:f>'Summe Zellzahl'!$B$2:$B$10</c:f>
              <c:numCache>
                <c:formatCode>General</c:formatCode>
                <c:ptCount val="9"/>
                <c:pt idx="0">
                  <c:v>121</c:v>
                </c:pt>
                <c:pt idx="1">
                  <c:v>158</c:v>
                </c:pt>
                <c:pt idx="2">
                  <c:v>138</c:v>
                </c:pt>
                <c:pt idx="3">
                  <c:v>66</c:v>
                </c:pt>
                <c:pt idx="4">
                  <c:v>131</c:v>
                </c:pt>
                <c:pt idx="5">
                  <c:v>129</c:v>
                </c:pt>
                <c:pt idx="6">
                  <c:v>94</c:v>
                </c:pt>
                <c:pt idx="7">
                  <c:v>107</c:v>
                </c:pt>
                <c:pt idx="8">
                  <c:v>134</c:v>
                </c:pt>
              </c:numCache>
            </c:numRef>
          </c:val>
        </c:ser>
        <c:marker val="1"/>
        <c:axId val="56803328"/>
        <c:axId val="56804864"/>
      </c:lineChart>
      <c:catAx>
        <c:axId val="56803328"/>
        <c:scaling>
          <c:orientation val="minMax"/>
        </c:scaling>
        <c:axPos val="b"/>
        <c:numFmt formatCode="dd/mm/yyyy" sourceLinked="1"/>
        <c:tickLblPos val="nextTo"/>
        <c:crossAx val="56804864"/>
        <c:crosses val="autoZero"/>
        <c:lblAlgn val="ctr"/>
        <c:lblOffset val="100"/>
      </c:catAx>
      <c:valAx>
        <c:axId val="56804864"/>
        <c:scaling>
          <c:orientation val="minMax"/>
        </c:scaling>
        <c:axPos val="l"/>
        <c:majorGridlines/>
        <c:numFmt formatCode="General" sourceLinked="1"/>
        <c:minorTickMark val="out"/>
        <c:tickLblPos val="nextTo"/>
        <c:crossAx val="56803328"/>
        <c:crosses val="autoZero"/>
        <c:crossBetween val="between"/>
      </c:valAx>
    </c:plotArea>
    <c:legend>
      <c:legendPos val="r"/>
      <c:layout>
        <c:manualLayout>
          <c:xMode val="edge"/>
          <c:yMode val="edge"/>
          <c:x val="0.65186775121193252"/>
          <c:y val="8.7729207385148694E-2"/>
          <c:w val="0.10889432249918329"/>
          <c:h val="0.13182197807874724"/>
        </c:manualLayout>
      </c:layout>
    </c:legend>
    <c:plotVisOnly val="1"/>
  </c:chart>
  <c:externalData r:id="rId1"/>
</c:chartSpace>
</file>

<file path=ppt/charts/chart8.xml><?xml version="1.0" encoding="utf-8"?>
<c:chartSpace xmlns:c="http://schemas.openxmlformats.org/drawingml/2006/chart" xmlns:a="http://schemas.openxmlformats.org/drawingml/2006/main" xmlns:r="http://schemas.openxmlformats.org/officeDocument/2006/relationships">
  <c:date1904 val="1"/>
  <c:lang val="de-DE"/>
  <c:chart>
    <c:plotArea>
      <c:layout>
        <c:manualLayout>
          <c:layoutTarget val="inner"/>
          <c:xMode val="edge"/>
          <c:yMode val="edge"/>
          <c:x val="4.3671734886599888E-2"/>
          <c:y val="5.3574073780161865E-2"/>
          <c:w val="0.79972865407232463"/>
          <c:h val="0.7981925327923175"/>
        </c:manualLayout>
      </c:layout>
      <c:barChart>
        <c:barDir val="col"/>
        <c:grouping val="stacked"/>
        <c:ser>
          <c:idx val="0"/>
          <c:order val="0"/>
          <c:tx>
            <c:strRef>
              <c:f>Ketosegefahr!$B$3</c:f>
              <c:strCache>
                <c:ptCount val="1"/>
                <c:pt idx="0">
                  <c:v>Ketosegefahr</c:v>
                </c:pt>
              </c:strCache>
            </c:strRef>
          </c:tx>
          <c:dLbls>
            <c:dLbl>
              <c:idx val="0"/>
              <c:delete val="1"/>
            </c:dLbl>
            <c:dLbl>
              <c:idx val="1"/>
              <c:delete val="1"/>
            </c:dLbl>
            <c:showVal val="1"/>
          </c:dLbls>
          <c:cat>
            <c:numRef>
              <c:f>Ketosegefahr!$A$4:$A$12</c:f>
              <c:numCache>
                <c:formatCode>dd/mm/yyyy</c:formatCode>
                <c:ptCount val="9"/>
                <c:pt idx="0">
                  <c:v>40555</c:v>
                </c:pt>
                <c:pt idx="1">
                  <c:v>40597</c:v>
                </c:pt>
                <c:pt idx="2">
                  <c:v>40640</c:v>
                </c:pt>
                <c:pt idx="3">
                  <c:v>40681</c:v>
                </c:pt>
                <c:pt idx="4">
                  <c:v>40723</c:v>
                </c:pt>
                <c:pt idx="5">
                  <c:v>40764</c:v>
                </c:pt>
                <c:pt idx="6">
                  <c:v>40805</c:v>
                </c:pt>
                <c:pt idx="7">
                  <c:v>40851</c:v>
                </c:pt>
                <c:pt idx="8">
                  <c:v>40889</c:v>
                </c:pt>
              </c:numCache>
            </c:numRef>
          </c:cat>
          <c:val>
            <c:numRef>
              <c:f>Ketosegefahr!$B$4:$B$12</c:f>
              <c:numCache>
                <c:formatCode>@</c:formatCode>
                <c:ptCount val="9"/>
                <c:pt idx="0">
                  <c:v>0</c:v>
                </c:pt>
                <c:pt idx="1">
                  <c:v>0</c:v>
                </c:pt>
                <c:pt idx="2" formatCode="0.0%">
                  <c:v>0</c:v>
                </c:pt>
                <c:pt idx="3" formatCode="0.0%">
                  <c:v>6.0000000000000032E-2</c:v>
                </c:pt>
                <c:pt idx="4" formatCode="0.0%">
                  <c:v>1.9000000000000055E-2</c:v>
                </c:pt>
                <c:pt idx="5" formatCode="0.0%">
                  <c:v>0</c:v>
                </c:pt>
                <c:pt idx="6" formatCode="0.0%">
                  <c:v>2.0000000000000011E-2</c:v>
                </c:pt>
                <c:pt idx="7" formatCode="0.0%">
                  <c:v>2.0000000000000011E-2</c:v>
                </c:pt>
                <c:pt idx="8" formatCode="0.0%">
                  <c:v>7.8000000000000014E-2</c:v>
                </c:pt>
              </c:numCache>
            </c:numRef>
          </c:val>
        </c:ser>
        <c:ser>
          <c:idx val="1"/>
          <c:order val="1"/>
          <c:tx>
            <c:strRef>
              <c:f>Ketosegefahr!$C$3</c:f>
              <c:strCache>
                <c:ptCount val="1"/>
                <c:pt idx="0">
                  <c:v>normal</c:v>
                </c:pt>
              </c:strCache>
            </c:strRef>
          </c:tx>
          <c:spPr>
            <a:solidFill>
              <a:srgbClr val="92D050"/>
            </a:solidFill>
            <a:ln>
              <a:solidFill>
                <a:srgbClr val="92D050"/>
              </a:solidFill>
            </a:ln>
          </c:spPr>
          <c:dLbls>
            <c:showVal val="1"/>
          </c:dLbls>
          <c:cat>
            <c:numRef>
              <c:f>Ketosegefahr!$A$4:$A$12</c:f>
              <c:numCache>
                <c:formatCode>dd/mm/yyyy</c:formatCode>
                <c:ptCount val="9"/>
                <c:pt idx="0">
                  <c:v>40555</c:v>
                </c:pt>
                <c:pt idx="1">
                  <c:v>40597</c:v>
                </c:pt>
                <c:pt idx="2">
                  <c:v>40640</c:v>
                </c:pt>
                <c:pt idx="3">
                  <c:v>40681</c:v>
                </c:pt>
                <c:pt idx="4">
                  <c:v>40723</c:v>
                </c:pt>
                <c:pt idx="5">
                  <c:v>40764</c:v>
                </c:pt>
                <c:pt idx="6">
                  <c:v>40805</c:v>
                </c:pt>
                <c:pt idx="7">
                  <c:v>40851</c:v>
                </c:pt>
                <c:pt idx="8">
                  <c:v>40889</c:v>
                </c:pt>
              </c:numCache>
            </c:numRef>
          </c:cat>
          <c:val>
            <c:numRef>
              <c:f>Ketosegefahr!$C$4:$C$12</c:f>
              <c:numCache>
                <c:formatCode>General</c:formatCode>
                <c:ptCount val="9"/>
                <c:pt idx="2" formatCode="0.0%">
                  <c:v>0.88600000000000001</c:v>
                </c:pt>
                <c:pt idx="3" formatCode="0.0%">
                  <c:v>0.82000000000000062</c:v>
                </c:pt>
                <c:pt idx="4" formatCode="0.0%">
                  <c:v>0.84900000000000064</c:v>
                </c:pt>
                <c:pt idx="5" formatCode="0.0%">
                  <c:v>0.89800000000000002</c:v>
                </c:pt>
                <c:pt idx="6" formatCode="0.0%">
                  <c:v>0.74500000000000166</c:v>
                </c:pt>
                <c:pt idx="7" formatCode="0.0%">
                  <c:v>0.90200000000000002</c:v>
                </c:pt>
                <c:pt idx="8" formatCode="0.0%">
                  <c:v>0.82399999999999995</c:v>
                </c:pt>
              </c:numCache>
            </c:numRef>
          </c:val>
        </c:ser>
        <c:ser>
          <c:idx val="2"/>
          <c:order val="2"/>
          <c:tx>
            <c:strRef>
              <c:f>Ketosegefahr!$D$3</c:f>
              <c:strCache>
                <c:ptCount val="1"/>
                <c:pt idx="0">
                  <c:v>Acidosegefahr</c:v>
                </c:pt>
              </c:strCache>
            </c:strRef>
          </c:tx>
          <c:spPr>
            <a:solidFill>
              <a:srgbClr val="C00000"/>
            </a:solidFill>
          </c:spPr>
          <c:dLbls>
            <c:dLbl>
              <c:idx val="4"/>
              <c:layout>
                <c:manualLayout>
                  <c:x val="-4.9909625588730692E-3"/>
                  <c:y val="2.2327432679274461E-2"/>
                </c:manualLayout>
              </c:layout>
              <c:showVal val="1"/>
            </c:dLbl>
            <c:showVal val="1"/>
          </c:dLbls>
          <c:cat>
            <c:numRef>
              <c:f>Ketosegefahr!$A$4:$A$12</c:f>
              <c:numCache>
                <c:formatCode>dd/mm/yyyy</c:formatCode>
                <c:ptCount val="9"/>
                <c:pt idx="0">
                  <c:v>40555</c:v>
                </c:pt>
                <c:pt idx="1">
                  <c:v>40597</c:v>
                </c:pt>
                <c:pt idx="2">
                  <c:v>40640</c:v>
                </c:pt>
                <c:pt idx="3">
                  <c:v>40681</c:v>
                </c:pt>
                <c:pt idx="4">
                  <c:v>40723</c:v>
                </c:pt>
                <c:pt idx="5">
                  <c:v>40764</c:v>
                </c:pt>
                <c:pt idx="6">
                  <c:v>40805</c:v>
                </c:pt>
                <c:pt idx="7">
                  <c:v>40851</c:v>
                </c:pt>
                <c:pt idx="8">
                  <c:v>40889</c:v>
                </c:pt>
              </c:numCache>
            </c:numRef>
          </c:cat>
          <c:val>
            <c:numRef>
              <c:f>Ketosegefahr!$D$4:$D$12</c:f>
              <c:numCache>
                <c:formatCode>General</c:formatCode>
                <c:ptCount val="9"/>
                <c:pt idx="2" formatCode="0.0%">
                  <c:v>0.114</c:v>
                </c:pt>
                <c:pt idx="3" formatCode="0.0%">
                  <c:v>0.12000000000000002</c:v>
                </c:pt>
                <c:pt idx="4" formatCode="0.0%">
                  <c:v>0.13200000000000001</c:v>
                </c:pt>
                <c:pt idx="5" formatCode="0.0%">
                  <c:v>0.10199999999999998</c:v>
                </c:pt>
                <c:pt idx="6" formatCode="0.0%">
                  <c:v>0.23500000000000001</c:v>
                </c:pt>
                <c:pt idx="7" formatCode="0.0%">
                  <c:v>7.8000000000000014E-2</c:v>
                </c:pt>
                <c:pt idx="8" formatCode="0.0%">
                  <c:v>9.8000000000000226E-2</c:v>
                </c:pt>
              </c:numCache>
            </c:numRef>
          </c:val>
        </c:ser>
        <c:overlap val="100"/>
        <c:axId val="56852864"/>
        <c:axId val="56854400"/>
      </c:barChart>
      <c:catAx>
        <c:axId val="56852864"/>
        <c:scaling>
          <c:orientation val="minMax"/>
        </c:scaling>
        <c:axPos val="b"/>
        <c:numFmt formatCode="dd/mm/yyyy" sourceLinked="1"/>
        <c:tickLblPos val="nextTo"/>
        <c:crossAx val="56854400"/>
        <c:crosses val="autoZero"/>
        <c:lblAlgn val="ctr"/>
        <c:lblOffset val="100"/>
      </c:catAx>
      <c:valAx>
        <c:axId val="56854400"/>
        <c:scaling>
          <c:orientation val="minMax"/>
          <c:max val="1"/>
        </c:scaling>
        <c:axPos val="l"/>
        <c:majorGridlines/>
        <c:numFmt formatCode="@" sourceLinked="1"/>
        <c:tickLblPos val="nextTo"/>
        <c:crossAx val="56852864"/>
        <c:crosses val="autoZero"/>
        <c:crossBetween val="between"/>
      </c:valAx>
    </c:plotArea>
    <c:legend>
      <c:legendPos val="r"/>
      <c:layout/>
    </c:legend>
    <c:plotVisOnly val="1"/>
  </c:chart>
  <c:externalData r:id="rId1"/>
  <c:userShapes r:id="rId2"/>
</c:chartSpace>
</file>

<file path=ppt/charts/chart9.xml><?xml version="1.0" encoding="utf-8"?>
<c:chartSpace xmlns:c="http://schemas.openxmlformats.org/drawingml/2006/chart" xmlns:a="http://schemas.openxmlformats.org/drawingml/2006/main" xmlns:r="http://schemas.openxmlformats.org/officeDocument/2006/relationships">
  <c:lang val="de-DE"/>
  <c:chart>
    <c:plotArea>
      <c:layout/>
      <c:barChart>
        <c:barDir val="col"/>
        <c:grouping val="stacked"/>
        <c:ser>
          <c:idx val="0"/>
          <c:order val="0"/>
          <c:tx>
            <c:strRef>
              <c:f>Energieübersch.!$B$2</c:f>
              <c:strCache>
                <c:ptCount val="1"/>
                <c:pt idx="0">
                  <c:v>Energieüberschuß</c:v>
                </c:pt>
              </c:strCache>
            </c:strRef>
          </c:tx>
          <c:dLbls>
            <c:dLbl>
              <c:idx val="0"/>
              <c:delete val="1"/>
            </c:dLbl>
            <c:dLbl>
              <c:idx val="1"/>
              <c:delete val="1"/>
            </c:dLbl>
            <c:showVal val="1"/>
          </c:dLbls>
          <c:cat>
            <c:numRef>
              <c:f>Energieübersch.!$A$3:$A$11</c:f>
              <c:numCache>
                <c:formatCode>dd/mm/yyyy</c:formatCode>
                <c:ptCount val="9"/>
                <c:pt idx="0">
                  <c:v>40555</c:v>
                </c:pt>
                <c:pt idx="1">
                  <c:v>40597</c:v>
                </c:pt>
                <c:pt idx="2">
                  <c:v>40640</c:v>
                </c:pt>
                <c:pt idx="3">
                  <c:v>40681</c:v>
                </c:pt>
                <c:pt idx="4">
                  <c:v>40723</c:v>
                </c:pt>
                <c:pt idx="5">
                  <c:v>40764</c:v>
                </c:pt>
                <c:pt idx="6">
                  <c:v>40805</c:v>
                </c:pt>
                <c:pt idx="7">
                  <c:v>40851</c:v>
                </c:pt>
                <c:pt idx="8">
                  <c:v>40889</c:v>
                </c:pt>
              </c:numCache>
            </c:numRef>
          </c:cat>
          <c:val>
            <c:numRef>
              <c:f>Energieübersch.!$B$3:$B$11</c:f>
              <c:numCache>
                <c:formatCode>@</c:formatCode>
                <c:ptCount val="9"/>
                <c:pt idx="0">
                  <c:v>0</c:v>
                </c:pt>
                <c:pt idx="1">
                  <c:v>0</c:v>
                </c:pt>
                <c:pt idx="2" formatCode="0.0%">
                  <c:v>0.38600000000000095</c:v>
                </c:pt>
                <c:pt idx="3" formatCode="0.0%">
                  <c:v>0.4</c:v>
                </c:pt>
                <c:pt idx="4" formatCode="0.0%">
                  <c:v>0.20800000000000021</c:v>
                </c:pt>
                <c:pt idx="5" formatCode="0.0%">
                  <c:v>0.34700000000000031</c:v>
                </c:pt>
                <c:pt idx="6" formatCode="0.0%">
                  <c:v>0.52900000000000003</c:v>
                </c:pt>
                <c:pt idx="7" formatCode="0.0%">
                  <c:v>0.58799999999999997</c:v>
                </c:pt>
                <c:pt idx="8" formatCode="0.0%">
                  <c:v>0.51</c:v>
                </c:pt>
              </c:numCache>
            </c:numRef>
          </c:val>
        </c:ser>
        <c:ser>
          <c:idx val="1"/>
          <c:order val="1"/>
          <c:tx>
            <c:strRef>
              <c:f>Energieübersch.!$C$2</c:f>
              <c:strCache>
                <c:ptCount val="1"/>
                <c:pt idx="0">
                  <c:v>normal</c:v>
                </c:pt>
              </c:strCache>
            </c:strRef>
          </c:tx>
          <c:spPr>
            <a:solidFill>
              <a:srgbClr val="92D050"/>
            </a:solidFill>
          </c:spPr>
          <c:dLbls>
            <c:showVal val="1"/>
          </c:dLbls>
          <c:cat>
            <c:numRef>
              <c:f>Energieübersch.!$A$3:$A$11</c:f>
              <c:numCache>
                <c:formatCode>dd/mm/yyyy</c:formatCode>
                <c:ptCount val="9"/>
                <c:pt idx="0">
                  <c:v>40555</c:v>
                </c:pt>
                <c:pt idx="1">
                  <c:v>40597</c:v>
                </c:pt>
                <c:pt idx="2">
                  <c:v>40640</c:v>
                </c:pt>
                <c:pt idx="3">
                  <c:v>40681</c:v>
                </c:pt>
                <c:pt idx="4">
                  <c:v>40723</c:v>
                </c:pt>
                <c:pt idx="5">
                  <c:v>40764</c:v>
                </c:pt>
                <c:pt idx="6">
                  <c:v>40805</c:v>
                </c:pt>
                <c:pt idx="7">
                  <c:v>40851</c:v>
                </c:pt>
                <c:pt idx="8">
                  <c:v>40889</c:v>
                </c:pt>
              </c:numCache>
            </c:numRef>
          </c:cat>
          <c:val>
            <c:numRef>
              <c:f>Energieübersch.!$C$3:$C$11</c:f>
              <c:numCache>
                <c:formatCode>General</c:formatCode>
                <c:ptCount val="9"/>
                <c:pt idx="2" formatCode="0.0%">
                  <c:v>0.54500000000000004</c:v>
                </c:pt>
                <c:pt idx="3" formatCode="0.0%">
                  <c:v>0.42000000000000032</c:v>
                </c:pt>
                <c:pt idx="4" formatCode="0.0%">
                  <c:v>0.49100000000000038</c:v>
                </c:pt>
                <c:pt idx="5" formatCode="0.0%">
                  <c:v>0.46900000000000008</c:v>
                </c:pt>
                <c:pt idx="6" formatCode="0.0%">
                  <c:v>0.43100000000000038</c:v>
                </c:pt>
                <c:pt idx="7" formatCode="0.0%">
                  <c:v>0.35300000000000031</c:v>
                </c:pt>
                <c:pt idx="8" formatCode="0.0%">
                  <c:v>0.43100000000000038</c:v>
                </c:pt>
              </c:numCache>
            </c:numRef>
          </c:val>
        </c:ser>
        <c:ser>
          <c:idx val="2"/>
          <c:order val="2"/>
          <c:tx>
            <c:strRef>
              <c:f>Energieübersch.!$D$2</c:f>
              <c:strCache>
                <c:ptCount val="1"/>
                <c:pt idx="0">
                  <c:v>Energiemangel</c:v>
                </c:pt>
              </c:strCache>
            </c:strRef>
          </c:tx>
          <c:spPr>
            <a:solidFill>
              <a:srgbClr val="C00000"/>
            </a:solidFill>
          </c:spPr>
          <c:dLbls>
            <c:showVal val="1"/>
          </c:dLbls>
          <c:cat>
            <c:numRef>
              <c:f>Energieübersch.!$A$3:$A$11</c:f>
              <c:numCache>
                <c:formatCode>dd/mm/yyyy</c:formatCode>
                <c:ptCount val="9"/>
                <c:pt idx="0">
                  <c:v>40555</c:v>
                </c:pt>
                <c:pt idx="1">
                  <c:v>40597</c:v>
                </c:pt>
                <c:pt idx="2">
                  <c:v>40640</c:v>
                </c:pt>
                <c:pt idx="3">
                  <c:v>40681</c:v>
                </c:pt>
                <c:pt idx="4">
                  <c:v>40723</c:v>
                </c:pt>
                <c:pt idx="5">
                  <c:v>40764</c:v>
                </c:pt>
                <c:pt idx="6">
                  <c:v>40805</c:v>
                </c:pt>
                <c:pt idx="7">
                  <c:v>40851</c:v>
                </c:pt>
                <c:pt idx="8">
                  <c:v>40889</c:v>
                </c:pt>
              </c:numCache>
            </c:numRef>
          </c:cat>
          <c:val>
            <c:numRef>
              <c:f>Energieübersch.!$D$3:$D$11</c:f>
              <c:numCache>
                <c:formatCode>General</c:formatCode>
                <c:ptCount val="9"/>
                <c:pt idx="2" formatCode="0.0%">
                  <c:v>6.8000000000000019E-2</c:v>
                </c:pt>
                <c:pt idx="3" formatCode="0.0%">
                  <c:v>0.18000000000000024</c:v>
                </c:pt>
                <c:pt idx="4" formatCode="0.0%">
                  <c:v>0.30200000000000032</c:v>
                </c:pt>
                <c:pt idx="5" formatCode="0.0%">
                  <c:v>0.18400000000000041</c:v>
                </c:pt>
                <c:pt idx="6" formatCode="0.0%">
                  <c:v>3.9000000000000014E-2</c:v>
                </c:pt>
                <c:pt idx="7" formatCode="0.0%">
                  <c:v>5.9000000000000143E-2</c:v>
                </c:pt>
                <c:pt idx="8" formatCode="0.0%">
                  <c:v>5.9000000000000143E-2</c:v>
                </c:pt>
              </c:numCache>
            </c:numRef>
          </c:val>
        </c:ser>
        <c:overlap val="100"/>
        <c:axId val="68661632"/>
        <c:axId val="68663168"/>
      </c:barChart>
      <c:catAx>
        <c:axId val="68661632"/>
        <c:scaling>
          <c:orientation val="minMax"/>
        </c:scaling>
        <c:axPos val="b"/>
        <c:numFmt formatCode="dd/mm/yyyy" sourceLinked="1"/>
        <c:tickLblPos val="nextTo"/>
        <c:crossAx val="68663168"/>
        <c:crosses val="autoZero"/>
        <c:lblAlgn val="ctr"/>
        <c:lblOffset val="100"/>
      </c:catAx>
      <c:valAx>
        <c:axId val="68663168"/>
        <c:scaling>
          <c:orientation val="minMax"/>
          <c:max val="1"/>
        </c:scaling>
        <c:axPos val="l"/>
        <c:majorGridlines>
          <c:spPr>
            <a:ln w="3175">
              <a:solidFill>
                <a:schemeClr val="accent1"/>
              </a:solidFill>
            </a:ln>
          </c:spPr>
        </c:majorGridlines>
        <c:numFmt formatCode="@" sourceLinked="1"/>
        <c:tickLblPos val="nextTo"/>
        <c:crossAx val="68661632"/>
        <c:crosses val="autoZero"/>
        <c:crossBetween val="between"/>
      </c:valAx>
    </c:plotArea>
    <c:legend>
      <c:legendPos val="r"/>
      <c:layout/>
    </c:legend>
    <c:plotVisOnly val="1"/>
  </c:chart>
  <c:externalData r:id="rId1"/>
  <c:userShapes r:id="rId2"/>
</c:chartSpace>
</file>

<file path=ppt/drawings/_rels/vmlDrawing1.v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image" Target="../media/image2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9.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8.emf"/></Relationships>
</file>

<file path=ppt/drawings/drawing1.xml><?xml version="1.0" encoding="utf-8"?>
<c:userShapes xmlns:c="http://schemas.openxmlformats.org/drawingml/2006/chart">
  <cdr:relSizeAnchor xmlns:cdr="http://schemas.openxmlformats.org/drawingml/2006/chartDrawing">
    <cdr:from>
      <cdr:x>0.04939</cdr:x>
      <cdr:y>0.87808</cdr:y>
    </cdr:from>
    <cdr:to>
      <cdr:x>0.14553</cdr:x>
      <cdr:y>0.91228</cdr:y>
    </cdr:to>
    <cdr:sp macro="" textlink="">
      <cdr:nvSpPr>
        <cdr:cNvPr id="2" name="Textfeld 1"/>
        <cdr:cNvSpPr txBox="1"/>
      </cdr:nvSpPr>
      <cdr:spPr>
        <a:xfrm xmlns:a="http://schemas.openxmlformats.org/drawingml/2006/main">
          <a:off x="458839" y="5260258"/>
          <a:ext cx="893096" cy="20483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de-DE" sz="900"/>
            <a:t>kein Ergebnis</a:t>
          </a:r>
        </a:p>
      </cdr:txBody>
    </cdr:sp>
  </cdr:relSizeAnchor>
  <cdr:relSizeAnchor xmlns:cdr="http://schemas.openxmlformats.org/drawingml/2006/chartDrawing">
    <cdr:from>
      <cdr:x>0.13759</cdr:x>
      <cdr:y>0.87945</cdr:y>
    </cdr:from>
    <cdr:to>
      <cdr:x>0.22491</cdr:x>
      <cdr:y>0.90954</cdr:y>
    </cdr:to>
    <cdr:sp macro="" textlink="">
      <cdr:nvSpPr>
        <cdr:cNvPr id="3" name="Textfeld 2"/>
        <cdr:cNvSpPr txBox="1"/>
      </cdr:nvSpPr>
      <cdr:spPr>
        <a:xfrm xmlns:a="http://schemas.openxmlformats.org/drawingml/2006/main">
          <a:off x="1278195" y="5268452"/>
          <a:ext cx="811161" cy="18025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de-DE" sz="900"/>
            <a:t>kein Ergebnis</a:t>
          </a:r>
        </a:p>
      </cdr:txBody>
    </cdr:sp>
  </cdr:relSizeAnchor>
</c:userShapes>
</file>

<file path=ppt/drawings/drawing2.xml><?xml version="1.0" encoding="utf-8"?>
<c:userShapes xmlns:c="http://schemas.openxmlformats.org/drawingml/2006/chart">
  <cdr:relSizeAnchor xmlns:cdr="http://schemas.openxmlformats.org/drawingml/2006/chartDrawing">
    <cdr:from>
      <cdr:x>0.04498</cdr:x>
      <cdr:y>0.88766</cdr:y>
    </cdr:from>
    <cdr:to>
      <cdr:x>0.13142</cdr:x>
      <cdr:y>0.91638</cdr:y>
    </cdr:to>
    <cdr:sp macro="" textlink="">
      <cdr:nvSpPr>
        <cdr:cNvPr id="2" name="Textfeld 1"/>
        <cdr:cNvSpPr txBox="1"/>
      </cdr:nvSpPr>
      <cdr:spPr>
        <a:xfrm xmlns:a="http://schemas.openxmlformats.org/drawingml/2006/main">
          <a:off x="417871" y="5317613"/>
          <a:ext cx="802968" cy="17206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de-DE" sz="900"/>
            <a:t>kein Ergebnis</a:t>
          </a:r>
        </a:p>
      </cdr:txBody>
    </cdr:sp>
  </cdr:relSizeAnchor>
  <cdr:relSizeAnchor xmlns:cdr="http://schemas.openxmlformats.org/drawingml/2006/chartDrawing">
    <cdr:from>
      <cdr:x>0.13494</cdr:x>
      <cdr:y>0.88766</cdr:y>
    </cdr:from>
    <cdr:to>
      <cdr:x>0.22932</cdr:x>
      <cdr:y>0.92732</cdr:y>
    </cdr:to>
    <cdr:sp macro="" textlink="">
      <cdr:nvSpPr>
        <cdr:cNvPr id="3" name="Textfeld 2"/>
        <cdr:cNvSpPr txBox="1"/>
      </cdr:nvSpPr>
      <cdr:spPr>
        <a:xfrm xmlns:a="http://schemas.openxmlformats.org/drawingml/2006/main">
          <a:off x="1253613" y="5317613"/>
          <a:ext cx="876710" cy="23761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de-DE" sz="900"/>
            <a:t>kein Ergebnis</a:t>
          </a:r>
        </a:p>
      </cdr:txBody>
    </cdr:sp>
  </cdr:relSizeAnchor>
  <cdr:relSizeAnchor xmlns:cdr="http://schemas.openxmlformats.org/drawingml/2006/chartDrawing">
    <cdr:from>
      <cdr:x>0.92056</cdr:x>
      <cdr:y>0.27178</cdr:y>
    </cdr:from>
    <cdr:to>
      <cdr:x>1</cdr:x>
      <cdr:y>0.38049</cdr:y>
    </cdr:to>
    <cdr:sp macro="" textlink="">
      <cdr:nvSpPr>
        <cdr:cNvPr id="4" name="Textfeld 3"/>
        <cdr:cNvSpPr txBox="1"/>
      </cdr:nvSpPr>
      <cdr:spPr>
        <a:xfrm xmlns:a="http://schemas.openxmlformats.org/drawingml/2006/main">
          <a:off x="7920880" y="360040"/>
          <a:ext cx="648072" cy="14401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de-DE"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70E62AE-AB88-44E7-97BB-9F36BC326834}" type="datetimeFigureOut">
              <a:rPr lang="de-DE" smtClean="0"/>
              <a:pPr/>
              <a:t>24.01.2012</a:t>
            </a:fld>
            <a:endParaRPr lang="de-DE"/>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F9FB882-F0E3-4380-A581-C3DC76DB0834}" type="slidenum">
              <a:rPr lang="de-DE" smtClean="0"/>
              <a:pPr/>
              <a:t>‹Nr.›</a:t>
            </a:fld>
            <a:endParaRPr lang="de-DE"/>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F4FEDC6-1BF5-4D4F-BEB4-B574F28F1095}" type="datetimeFigureOut">
              <a:rPr lang="de-DE" smtClean="0"/>
              <a:pPr/>
              <a:t>24.01.2012</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61608D-B081-4F25-9FD2-B8655A44532D}" type="slidenum">
              <a:rPr lang="de-DE" smtClean="0"/>
              <a:pPr/>
              <a:t>‹Nr.›</a:t>
            </a:fld>
            <a:endParaRPr lang="de-DE"/>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3187"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GB" smtClean="0">
                <a:latin typeface="Arial" pitchFamily="34" charset="0"/>
                <a:ea typeface="ヒラギノ角ゴ Pro W3"/>
                <a:cs typeface="ヒラギノ角ゴ Pro W3"/>
              </a:rPr>
              <a:t>One of the problem of mastitis is that the farmer only detects the clinically affected cows. But, in fact, in the herd there are an important group of infected cows without clinical signs. These subclinically infected cows, not detected visually, become the main source of new infections within the herd.</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AT" dirty="0" smtClean="0"/>
              <a:t>Tabelle 1: </a:t>
            </a:r>
            <a:r>
              <a:rPr lang="de-AT" dirty="0" err="1" smtClean="0"/>
              <a:t>lac</a:t>
            </a:r>
            <a:r>
              <a:rPr lang="de-AT" dirty="0" smtClean="0"/>
              <a:t> of </a:t>
            </a:r>
            <a:r>
              <a:rPr lang="de-AT" dirty="0" err="1" smtClean="0"/>
              <a:t>engerie</a:t>
            </a:r>
            <a:r>
              <a:rPr lang="de-AT" dirty="0" smtClean="0"/>
              <a:t> – normal – </a:t>
            </a:r>
            <a:r>
              <a:rPr lang="de-AT" dirty="0" err="1" smtClean="0"/>
              <a:t>overhead</a:t>
            </a:r>
            <a:r>
              <a:rPr lang="de-AT" dirty="0" smtClean="0"/>
              <a:t> of </a:t>
            </a:r>
            <a:r>
              <a:rPr lang="de-AT" dirty="0" err="1" smtClean="0"/>
              <a:t>energie</a:t>
            </a:r>
            <a:endParaRPr lang="de-AT" dirty="0" smtClean="0"/>
          </a:p>
          <a:p>
            <a:r>
              <a:rPr lang="de-AT" dirty="0" smtClean="0"/>
              <a:t>Tabelle 2: </a:t>
            </a:r>
            <a:r>
              <a:rPr lang="de-AT" dirty="0" err="1" smtClean="0"/>
              <a:t>classes</a:t>
            </a:r>
            <a:r>
              <a:rPr lang="de-AT" dirty="0" smtClean="0"/>
              <a:t> of SCC </a:t>
            </a:r>
            <a:r>
              <a:rPr lang="de-AT" dirty="0" err="1" smtClean="0"/>
              <a:t>degrease</a:t>
            </a:r>
            <a:r>
              <a:rPr lang="de-AT" dirty="0" smtClean="0"/>
              <a:t> </a:t>
            </a:r>
            <a:r>
              <a:rPr lang="de-AT" dirty="0" err="1" smtClean="0"/>
              <a:t>when</a:t>
            </a:r>
            <a:r>
              <a:rPr lang="de-AT" dirty="0" smtClean="0"/>
              <a:t> </a:t>
            </a:r>
            <a:r>
              <a:rPr lang="de-AT" dirty="0" err="1" smtClean="0"/>
              <a:t>overhead</a:t>
            </a:r>
            <a:r>
              <a:rPr lang="de-AT" baseline="0" dirty="0" smtClean="0"/>
              <a:t> of </a:t>
            </a:r>
            <a:r>
              <a:rPr lang="de-AT" baseline="0" dirty="0" err="1" smtClean="0"/>
              <a:t>energie</a:t>
            </a:r>
            <a:r>
              <a:rPr lang="de-AT" baseline="0" dirty="0" smtClean="0"/>
              <a:t>  </a:t>
            </a:r>
            <a:r>
              <a:rPr lang="de-AT" baseline="0" dirty="0" err="1" smtClean="0"/>
              <a:t>ingrease</a:t>
            </a:r>
            <a:endParaRPr lang="de-AT" baseline="0" dirty="0" smtClean="0"/>
          </a:p>
          <a:p>
            <a:r>
              <a:rPr lang="de-AT" baseline="0" dirty="0" smtClean="0"/>
              <a:t>Tabelle 3:SCC</a:t>
            </a:r>
          </a:p>
          <a:p>
            <a:r>
              <a:rPr lang="de-AT" baseline="0" dirty="0" smtClean="0"/>
              <a:t>Tabelle 4: </a:t>
            </a:r>
            <a:r>
              <a:rPr lang="de-AT" baseline="0" dirty="0" err="1" smtClean="0"/>
              <a:t>metabolic</a:t>
            </a:r>
            <a:r>
              <a:rPr lang="de-AT" baseline="0" dirty="0" smtClean="0"/>
              <a:t> </a:t>
            </a:r>
            <a:r>
              <a:rPr lang="de-AT" baseline="0" dirty="0" err="1" smtClean="0"/>
              <a:t>situation</a:t>
            </a:r>
            <a:r>
              <a:rPr lang="de-AT" baseline="0" dirty="0" smtClean="0"/>
              <a:t> </a:t>
            </a:r>
            <a:r>
              <a:rPr lang="de-AT" baseline="0" dirty="0" err="1" smtClean="0"/>
              <a:t>acidosis</a:t>
            </a:r>
            <a:r>
              <a:rPr lang="de-AT" baseline="0" dirty="0" smtClean="0"/>
              <a:t> -  normal - </a:t>
            </a:r>
            <a:r>
              <a:rPr lang="de-AT" baseline="0" dirty="0" err="1" smtClean="0"/>
              <a:t>ketoses</a:t>
            </a:r>
            <a:endParaRPr lang="de-DE" dirty="0"/>
          </a:p>
        </p:txBody>
      </p:sp>
      <p:sp>
        <p:nvSpPr>
          <p:cNvPr id="4" name="Foliennummernplatzhalter 3"/>
          <p:cNvSpPr>
            <a:spLocks noGrp="1"/>
          </p:cNvSpPr>
          <p:nvPr>
            <p:ph type="sldNum" sz="quarter" idx="10"/>
          </p:nvPr>
        </p:nvSpPr>
        <p:spPr/>
        <p:txBody>
          <a:bodyPr/>
          <a:lstStyle/>
          <a:p>
            <a:fld id="{A061608D-B081-4F25-9FD2-B8655A44532D}" type="slidenum">
              <a:rPr lang="de-DE" smtClean="0"/>
              <a:pPr/>
              <a:t>54</a:t>
            </a:fld>
            <a:endParaRPr lang="de-D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AT" dirty="0" err="1" smtClean="0"/>
              <a:t>crude</a:t>
            </a:r>
            <a:r>
              <a:rPr lang="de-AT" dirty="0" smtClean="0"/>
              <a:t> </a:t>
            </a:r>
            <a:r>
              <a:rPr lang="de-AT" dirty="0" err="1" smtClean="0"/>
              <a:t>fibre</a:t>
            </a:r>
            <a:endParaRPr lang="de-AT" dirty="0" smtClean="0"/>
          </a:p>
          <a:p>
            <a:r>
              <a:rPr lang="de-AT" dirty="0" smtClean="0"/>
              <a:t>Minerals</a:t>
            </a:r>
          </a:p>
          <a:p>
            <a:r>
              <a:rPr lang="de-AT" dirty="0" smtClean="0"/>
              <a:t>Protein</a:t>
            </a:r>
          </a:p>
          <a:p>
            <a:r>
              <a:rPr lang="de-AT" dirty="0" smtClean="0"/>
              <a:t>dry matter</a:t>
            </a:r>
          </a:p>
          <a:p>
            <a:endParaRPr lang="de-DE" dirty="0"/>
          </a:p>
        </p:txBody>
      </p:sp>
      <p:sp>
        <p:nvSpPr>
          <p:cNvPr id="4" name="Foliennummernplatzhalter 3"/>
          <p:cNvSpPr>
            <a:spLocks noGrp="1"/>
          </p:cNvSpPr>
          <p:nvPr>
            <p:ph type="sldNum" sz="quarter" idx="10"/>
          </p:nvPr>
        </p:nvSpPr>
        <p:spPr/>
        <p:txBody>
          <a:bodyPr/>
          <a:lstStyle/>
          <a:p>
            <a:fld id="{A061608D-B081-4F25-9FD2-B8655A44532D}" type="slidenum">
              <a:rPr lang="de-DE" smtClean="0"/>
              <a:pPr/>
              <a:t>57</a:t>
            </a:fld>
            <a:endParaRPr lang="de-DE"/>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en-GB" sz="1200" kern="1200" dirty="0" smtClean="0">
                <a:solidFill>
                  <a:schemeClr val="tx1"/>
                </a:solidFill>
                <a:latin typeface="+mn-lt"/>
                <a:ea typeface="+mn-ea"/>
                <a:cs typeface="+mn-cs"/>
              </a:rPr>
              <a:t>Other vaccination: </a:t>
            </a:r>
            <a:r>
              <a:rPr lang="en-GB" sz="1200" kern="1200" dirty="0" err="1" smtClean="0">
                <a:solidFill>
                  <a:schemeClr val="tx1"/>
                </a:solidFill>
                <a:latin typeface="+mn-lt"/>
                <a:ea typeface="+mn-ea"/>
                <a:cs typeface="+mn-cs"/>
              </a:rPr>
              <a:t>Rotave</a:t>
            </a:r>
            <a:r>
              <a:rPr lang="en-GB" sz="1200" kern="1200" dirty="0" smtClean="0">
                <a:solidFill>
                  <a:schemeClr val="tx1"/>
                </a:solidFill>
                <a:latin typeface="+mn-lt"/>
                <a:ea typeface="+mn-ea"/>
                <a:cs typeface="+mn-cs"/>
              </a:rPr>
              <a:t> Essex , 4 weeks before </a:t>
            </a:r>
            <a:r>
              <a:rPr lang="en-GB" sz="1200" kern="1200" dirty="0" err="1" smtClean="0">
                <a:solidFill>
                  <a:schemeClr val="tx1"/>
                </a:solidFill>
                <a:latin typeface="+mn-lt"/>
                <a:ea typeface="+mn-ea"/>
                <a:cs typeface="+mn-cs"/>
              </a:rPr>
              <a:t>calfing</a:t>
            </a:r>
            <a:r>
              <a:rPr lang="en-GB" sz="1200" kern="1200" dirty="0" smtClean="0">
                <a:solidFill>
                  <a:schemeClr val="tx1"/>
                </a:solidFill>
                <a:latin typeface="+mn-lt"/>
                <a:ea typeface="+mn-ea"/>
                <a:cs typeface="+mn-cs"/>
              </a:rPr>
              <a:t>, </a:t>
            </a:r>
            <a:r>
              <a:rPr lang="en-GB" sz="1200" kern="1200" dirty="0" err="1" smtClean="0">
                <a:solidFill>
                  <a:schemeClr val="tx1"/>
                </a:solidFill>
                <a:latin typeface="+mn-lt"/>
                <a:ea typeface="+mn-ea"/>
                <a:cs typeface="+mn-cs"/>
              </a:rPr>
              <a:t>Bluetonge</a:t>
            </a:r>
            <a:r>
              <a:rPr lang="en-GB" sz="1200" kern="1200" dirty="0" smtClean="0">
                <a:solidFill>
                  <a:schemeClr val="tx1"/>
                </a:solidFill>
                <a:latin typeface="+mn-lt"/>
                <a:ea typeface="+mn-ea"/>
                <a:cs typeface="+mn-cs"/>
              </a:rPr>
              <a:t> in Feb. / March 2009, All cows get </a:t>
            </a:r>
            <a:r>
              <a:rPr lang="en-GB" sz="1200" kern="1200" dirty="0" err="1" smtClean="0">
                <a:solidFill>
                  <a:schemeClr val="tx1"/>
                </a:solidFill>
                <a:latin typeface="+mn-lt"/>
                <a:ea typeface="+mn-ea"/>
                <a:cs typeface="+mn-cs"/>
              </a:rPr>
              <a:t>Rumifert</a:t>
            </a:r>
            <a:r>
              <a:rPr lang="en-GB" sz="1200" kern="1200" dirty="0" smtClean="0">
                <a:solidFill>
                  <a:schemeClr val="tx1"/>
                </a:solidFill>
                <a:latin typeface="+mn-lt"/>
                <a:ea typeface="+mn-ea"/>
                <a:cs typeface="+mn-cs"/>
              </a:rPr>
              <a:t> (copper,. selenium bolus </a:t>
            </a:r>
            <a:r>
              <a:rPr lang="en-GB" sz="1200" kern="1200" dirty="0" err="1" smtClean="0">
                <a:solidFill>
                  <a:schemeClr val="tx1"/>
                </a:solidFill>
                <a:latin typeface="+mn-lt"/>
                <a:ea typeface="+mn-ea"/>
                <a:cs typeface="+mn-cs"/>
              </a:rPr>
              <a:t>Boehringer</a:t>
            </a:r>
            <a:r>
              <a:rPr lang="en-GB" sz="1200" kern="1200" dirty="0" smtClean="0">
                <a:solidFill>
                  <a:schemeClr val="tx1"/>
                </a:solidFill>
                <a:latin typeface="+mn-lt"/>
                <a:ea typeface="+mn-ea"/>
                <a:cs typeface="+mn-cs"/>
              </a:rPr>
              <a:t>)</a:t>
            </a:r>
            <a:endParaRPr lang="de-DE" dirty="0"/>
          </a:p>
        </p:txBody>
      </p:sp>
      <p:sp>
        <p:nvSpPr>
          <p:cNvPr id="4" name="Foliennummernplatzhalter 3"/>
          <p:cNvSpPr>
            <a:spLocks noGrp="1"/>
          </p:cNvSpPr>
          <p:nvPr>
            <p:ph type="sldNum" sz="quarter" idx="10"/>
          </p:nvPr>
        </p:nvSpPr>
        <p:spPr/>
        <p:txBody>
          <a:bodyPr/>
          <a:lstStyle/>
          <a:p>
            <a:fld id="{A061608D-B081-4F25-9FD2-B8655A44532D}" type="slidenum">
              <a:rPr lang="de-DE" smtClean="0"/>
              <a:pPr/>
              <a:t>59</a:t>
            </a:fld>
            <a:endParaRPr lang="de-D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AT" dirty="0" smtClean="0"/>
              <a:t>Milk</a:t>
            </a:r>
            <a:r>
              <a:rPr lang="de-AT" baseline="0" dirty="0" smtClean="0"/>
              <a:t> </a:t>
            </a:r>
            <a:r>
              <a:rPr lang="de-AT" baseline="0" dirty="0" err="1" smtClean="0"/>
              <a:t>delivery</a:t>
            </a:r>
            <a:r>
              <a:rPr lang="de-AT" baseline="0" dirty="0" smtClean="0"/>
              <a:t> to the </a:t>
            </a:r>
            <a:r>
              <a:rPr lang="de-AT" baseline="0" dirty="0" err="1" smtClean="0"/>
              <a:t>dairy</a:t>
            </a:r>
            <a:r>
              <a:rPr lang="de-AT" baseline="0" smtClean="0"/>
              <a:t> 98%  </a:t>
            </a:r>
            <a:r>
              <a:rPr lang="de-AT" baseline="0" dirty="0" err="1" smtClean="0"/>
              <a:t>first</a:t>
            </a:r>
            <a:r>
              <a:rPr lang="de-AT" baseline="0" dirty="0" smtClean="0"/>
              <a:t> </a:t>
            </a:r>
            <a:r>
              <a:rPr lang="de-AT" baseline="0" dirty="0" err="1" smtClean="0"/>
              <a:t>quality</a:t>
            </a:r>
            <a:endParaRPr lang="de-DE" dirty="0"/>
          </a:p>
        </p:txBody>
      </p:sp>
      <p:sp>
        <p:nvSpPr>
          <p:cNvPr id="4" name="Foliennummernplatzhalter 3"/>
          <p:cNvSpPr>
            <a:spLocks noGrp="1"/>
          </p:cNvSpPr>
          <p:nvPr>
            <p:ph type="sldNum" sz="quarter" idx="10"/>
          </p:nvPr>
        </p:nvSpPr>
        <p:spPr/>
        <p:txBody>
          <a:bodyPr/>
          <a:lstStyle/>
          <a:p>
            <a:fld id="{A061608D-B081-4F25-9FD2-B8655A44532D}" type="slidenum">
              <a:rPr lang="de-DE" smtClean="0"/>
              <a:pPr/>
              <a:t>19</a:t>
            </a:fld>
            <a:endParaRPr lang="de-D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Folienbildplatzhalter 1"/>
          <p:cNvSpPr>
            <a:spLocks noGrp="1" noRot="1" noChangeAspect="1" noTextEdit="1"/>
          </p:cNvSpPr>
          <p:nvPr>
            <p:ph type="sldImg"/>
          </p:nvPr>
        </p:nvSpPr>
        <p:spPr bwMode="auto">
          <a:noFill/>
          <a:ln>
            <a:solidFill>
              <a:srgbClr val="000000"/>
            </a:solidFill>
            <a:miter lim="800000"/>
            <a:headEnd/>
            <a:tailEnd/>
          </a:ln>
        </p:spPr>
      </p:sp>
      <p:sp>
        <p:nvSpPr>
          <p:cNvPr id="95235" name="Notizenplatzhalter 2"/>
          <p:cNvSpPr>
            <a:spLocks noGrp="1"/>
          </p:cNvSpPr>
          <p:nvPr>
            <p:ph type="body" idx="1"/>
          </p:nvPr>
        </p:nvSpPr>
        <p:spPr bwMode="auto">
          <a:noFill/>
        </p:spPr>
        <p:txBody>
          <a:bodyPr wrap="square" numCol="1" anchor="t" anchorCtr="0" compatLnSpc="1">
            <a:prstTxWarp prst="textNoShape">
              <a:avLst/>
            </a:prstTxWarp>
          </a:bodyPr>
          <a:lstStyle/>
          <a:p>
            <a:endParaRPr lang="de-DE" smtClean="0"/>
          </a:p>
        </p:txBody>
      </p:sp>
      <p:sp>
        <p:nvSpPr>
          <p:cNvPr id="4" name="Foliennummernplatzhalter 3"/>
          <p:cNvSpPr>
            <a:spLocks noGrp="1"/>
          </p:cNvSpPr>
          <p:nvPr>
            <p:ph type="sldNum" sz="quarter" idx="5"/>
          </p:nvPr>
        </p:nvSpPr>
        <p:spPr/>
        <p:txBody>
          <a:bodyPr/>
          <a:lstStyle/>
          <a:p>
            <a:pPr>
              <a:defRPr/>
            </a:pPr>
            <a:fld id="{C4F4D9BC-AF20-475E-A549-26F450176AAF}" type="slidenum">
              <a:rPr lang="de-DE" smtClean="0"/>
              <a:pPr>
                <a:defRPr/>
              </a:pPr>
              <a:t>37</a:t>
            </a:fld>
            <a:endParaRPr lang="de-DE"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A061608D-B081-4F25-9FD2-B8655A44532D}" type="slidenum">
              <a:rPr lang="de-DE" smtClean="0"/>
              <a:pPr/>
              <a:t>42</a:t>
            </a:fld>
            <a:endParaRPr lang="de-D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Folienbildplatzhalter 1"/>
          <p:cNvSpPr>
            <a:spLocks noGrp="1" noRot="1" noChangeAspect="1" noTextEdit="1"/>
          </p:cNvSpPr>
          <p:nvPr>
            <p:ph type="sldImg"/>
          </p:nvPr>
        </p:nvSpPr>
        <p:spPr bwMode="auto">
          <a:noFill/>
          <a:ln>
            <a:solidFill>
              <a:srgbClr val="000000"/>
            </a:solidFill>
            <a:miter lim="800000"/>
            <a:headEnd/>
            <a:tailEnd/>
          </a:ln>
        </p:spPr>
      </p:sp>
      <p:sp>
        <p:nvSpPr>
          <p:cNvPr id="96259" name="Notizenplatzhalter 2"/>
          <p:cNvSpPr>
            <a:spLocks noGrp="1"/>
          </p:cNvSpPr>
          <p:nvPr>
            <p:ph type="body" idx="1"/>
          </p:nvPr>
        </p:nvSpPr>
        <p:spPr bwMode="auto">
          <a:noFill/>
        </p:spPr>
        <p:txBody>
          <a:bodyPr wrap="square" numCol="1" anchor="t" anchorCtr="0" compatLnSpc="1">
            <a:prstTxWarp prst="textNoShape">
              <a:avLst/>
            </a:prstTxWarp>
          </a:bodyPr>
          <a:lstStyle/>
          <a:p>
            <a:endParaRPr lang="de-DE" smtClean="0"/>
          </a:p>
        </p:txBody>
      </p:sp>
      <p:sp>
        <p:nvSpPr>
          <p:cNvPr id="4" name="Foliennummernplatzhalter 3"/>
          <p:cNvSpPr>
            <a:spLocks noGrp="1"/>
          </p:cNvSpPr>
          <p:nvPr>
            <p:ph type="sldNum" sz="quarter" idx="5"/>
          </p:nvPr>
        </p:nvSpPr>
        <p:spPr/>
        <p:txBody>
          <a:bodyPr/>
          <a:lstStyle/>
          <a:p>
            <a:pPr>
              <a:defRPr/>
            </a:pPr>
            <a:fld id="{2C7FFAB9-D43C-4BC7-8327-8DC70867C9CC}" type="slidenum">
              <a:rPr lang="de-DE" smtClean="0"/>
              <a:pPr>
                <a:defRPr/>
              </a:pPr>
              <a:t>44</a:t>
            </a:fld>
            <a:endParaRPr lang="de-D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Folienbildplatzhalter 1"/>
          <p:cNvSpPr>
            <a:spLocks noGrp="1" noRot="1" noChangeAspect="1" noTextEdit="1"/>
          </p:cNvSpPr>
          <p:nvPr>
            <p:ph type="sldImg"/>
          </p:nvPr>
        </p:nvSpPr>
        <p:spPr bwMode="auto">
          <a:noFill/>
          <a:ln>
            <a:solidFill>
              <a:srgbClr val="000000"/>
            </a:solidFill>
            <a:miter lim="800000"/>
            <a:headEnd/>
            <a:tailEnd/>
          </a:ln>
        </p:spPr>
      </p:sp>
      <p:sp>
        <p:nvSpPr>
          <p:cNvPr id="97283" name="Notizenplatzhalter 2"/>
          <p:cNvSpPr>
            <a:spLocks noGrp="1"/>
          </p:cNvSpPr>
          <p:nvPr>
            <p:ph type="body" idx="1"/>
          </p:nvPr>
        </p:nvSpPr>
        <p:spPr bwMode="auto">
          <a:noFill/>
        </p:spPr>
        <p:txBody>
          <a:bodyPr wrap="square" numCol="1" anchor="t" anchorCtr="0" compatLnSpc="1">
            <a:prstTxWarp prst="textNoShape">
              <a:avLst/>
            </a:prstTxWarp>
          </a:bodyPr>
          <a:lstStyle/>
          <a:p>
            <a:endParaRPr lang="de-DE" smtClean="0"/>
          </a:p>
        </p:txBody>
      </p:sp>
      <p:sp>
        <p:nvSpPr>
          <p:cNvPr id="4" name="Foliennummernplatzhalter 3"/>
          <p:cNvSpPr>
            <a:spLocks noGrp="1"/>
          </p:cNvSpPr>
          <p:nvPr>
            <p:ph type="sldNum" sz="quarter" idx="5"/>
          </p:nvPr>
        </p:nvSpPr>
        <p:spPr/>
        <p:txBody>
          <a:bodyPr/>
          <a:lstStyle/>
          <a:p>
            <a:pPr>
              <a:defRPr/>
            </a:pPr>
            <a:fld id="{EA5FF33B-2DAF-4358-8D2C-BF7F0386E043}" type="slidenum">
              <a:rPr lang="de-DE" smtClean="0"/>
              <a:pPr>
                <a:defRPr/>
              </a:pPr>
              <a:t>45</a:t>
            </a:fld>
            <a:endParaRPr lang="de-D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AT" dirty="0" smtClean="0"/>
              <a:t>A </a:t>
            </a:r>
            <a:r>
              <a:rPr lang="de-AT" dirty="0" err="1" smtClean="0"/>
              <a:t>never</a:t>
            </a:r>
            <a:r>
              <a:rPr lang="de-AT" dirty="0" smtClean="0"/>
              <a:t> </a:t>
            </a:r>
            <a:r>
              <a:rPr lang="de-AT" dirty="0" err="1" smtClean="0"/>
              <a:t>ending</a:t>
            </a:r>
            <a:r>
              <a:rPr lang="de-AT" dirty="0" smtClean="0"/>
              <a:t> </a:t>
            </a:r>
            <a:r>
              <a:rPr lang="de-AT" dirty="0" err="1" smtClean="0"/>
              <a:t>story</a:t>
            </a:r>
            <a:endParaRPr lang="de-DE" dirty="0"/>
          </a:p>
        </p:txBody>
      </p:sp>
      <p:sp>
        <p:nvSpPr>
          <p:cNvPr id="4" name="Foliennummernplatzhalter 3"/>
          <p:cNvSpPr>
            <a:spLocks noGrp="1"/>
          </p:cNvSpPr>
          <p:nvPr>
            <p:ph type="sldNum" sz="quarter" idx="10"/>
          </p:nvPr>
        </p:nvSpPr>
        <p:spPr/>
        <p:txBody>
          <a:bodyPr/>
          <a:lstStyle/>
          <a:p>
            <a:fld id="{A061608D-B081-4F25-9FD2-B8655A44532D}" type="slidenum">
              <a:rPr lang="de-DE" smtClean="0"/>
              <a:pPr/>
              <a:t>50</a:t>
            </a:fld>
            <a:endParaRPr lang="de-D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A061608D-B081-4F25-9FD2-B8655A44532D}" type="slidenum">
              <a:rPr lang="de-DE" smtClean="0"/>
              <a:pPr/>
              <a:t>52</a:t>
            </a:fld>
            <a:endParaRPr lang="de-D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AT" dirty="0" err="1" smtClean="0"/>
              <a:t>Two</a:t>
            </a:r>
            <a:r>
              <a:rPr lang="de-AT" dirty="0" smtClean="0"/>
              <a:t> years</a:t>
            </a:r>
            <a:r>
              <a:rPr lang="de-AT" baseline="0" dirty="0" smtClean="0"/>
              <a:t> </a:t>
            </a:r>
            <a:r>
              <a:rPr lang="de-AT" baseline="0" dirty="0" err="1" smtClean="0"/>
              <a:t>startvac</a:t>
            </a:r>
            <a:endParaRPr lang="de-AT" baseline="0" dirty="0" smtClean="0"/>
          </a:p>
        </p:txBody>
      </p:sp>
      <p:sp>
        <p:nvSpPr>
          <p:cNvPr id="4" name="Foliennummernplatzhalter 3"/>
          <p:cNvSpPr>
            <a:spLocks noGrp="1"/>
          </p:cNvSpPr>
          <p:nvPr>
            <p:ph type="sldNum" sz="quarter" idx="10"/>
          </p:nvPr>
        </p:nvSpPr>
        <p:spPr/>
        <p:txBody>
          <a:bodyPr/>
          <a:lstStyle/>
          <a:p>
            <a:fld id="{A061608D-B081-4F25-9FD2-B8655A44532D}" type="slidenum">
              <a:rPr lang="de-DE" smtClean="0"/>
              <a:pPr/>
              <a:t>53</a:t>
            </a:fld>
            <a:endParaRPr lang="de-D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fld id="{1802DC60-A472-4D7A-9C60-81CC9B74E7DB}" type="datetime1">
              <a:rPr lang="de-DE" smtClean="0"/>
              <a:pPr/>
              <a:t>24.01.2012</a:t>
            </a:fld>
            <a:endParaRPr lang="de-DE"/>
          </a:p>
        </p:txBody>
      </p:sp>
      <p:sp>
        <p:nvSpPr>
          <p:cNvPr id="5" name="Fußzeilenplatzhalter 4"/>
          <p:cNvSpPr>
            <a:spLocks noGrp="1"/>
          </p:cNvSpPr>
          <p:nvPr>
            <p:ph type="ftr" sz="quarter" idx="11"/>
          </p:nvPr>
        </p:nvSpPr>
        <p:spPr/>
        <p:txBody>
          <a:bodyPr/>
          <a:lstStyle/>
          <a:p>
            <a:r>
              <a:rPr lang="de-DE" smtClean="0"/>
              <a:t> Chevita Ges.m.b.H.  Austria - VR Dr. Franz Wolf </a:t>
            </a:r>
            <a:endParaRPr lang="de-DE"/>
          </a:p>
        </p:txBody>
      </p:sp>
      <p:sp>
        <p:nvSpPr>
          <p:cNvPr id="6" name="Foliennummernplatzhalter 5"/>
          <p:cNvSpPr>
            <a:spLocks noGrp="1"/>
          </p:cNvSpPr>
          <p:nvPr>
            <p:ph type="sldNum" sz="quarter" idx="12"/>
          </p:nvPr>
        </p:nvSpPr>
        <p:spPr/>
        <p:txBody>
          <a:bodyPr/>
          <a:lstStyle/>
          <a:p>
            <a:fld id="{EBCABFBF-3E02-48D2-BCE7-2D32C70420DA}" type="slidenum">
              <a:rPr lang="de-DE" smtClean="0"/>
              <a:pPr/>
              <a:t>‹Nr.›</a:t>
            </a:fld>
            <a:endParaRPr lang="de-D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94D60F11-26BB-41E2-98ED-FBEB56F133FA}" type="datetime1">
              <a:rPr lang="de-DE" smtClean="0"/>
              <a:pPr/>
              <a:t>24.01.2012</a:t>
            </a:fld>
            <a:endParaRPr lang="de-DE"/>
          </a:p>
        </p:txBody>
      </p:sp>
      <p:sp>
        <p:nvSpPr>
          <p:cNvPr id="5" name="Fußzeilenplatzhalter 4"/>
          <p:cNvSpPr>
            <a:spLocks noGrp="1"/>
          </p:cNvSpPr>
          <p:nvPr>
            <p:ph type="ftr" sz="quarter" idx="11"/>
          </p:nvPr>
        </p:nvSpPr>
        <p:spPr/>
        <p:txBody>
          <a:bodyPr/>
          <a:lstStyle/>
          <a:p>
            <a:r>
              <a:rPr lang="de-DE" smtClean="0"/>
              <a:t> Chevita Ges.m.b.H.  Austria - VR Dr. Franz Wolf </a:t>
            </a:r>
            <a:endParaRPr lang="de-DE"/>
          </a:p>
        </p:txBody>
      </p:sp>
      <p:sp>
        <p:nvSpPr>
          <p:cNvPr id="6" name="Foliennummernplatzhalter 5"/>
          <p:cNvSpPr>
            <a:spLocks noGrp="1"/>
          </p:cNvSpPr>
          <p:nvPr>
            <p:ph type="sldNum" sz="quarter" idx="12"/>
          </p:nvPr>
        </p:nvSpPr>
        <p:spPr/>
        <p:txBody>
          <a:bodyPr/>
          <a:lstStyle/>
          <a:p>
            <a:fld id="{EBCABFBF-3E02-48D2-BCE7-2D32C70420DA}" type="slidenum">
              <a:rPr lang="de-DE" smtClean="0"/>
              <a:pPr/>
              <a:t>‹Nr.›</a:t>
            </a:fld>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583DB7F8-0B0F-41AE-9C64-8FEFE94083EF}" type="datetime1">
              <a:rPr lang="de-DE" smtClean="0"/>
              <a:pPr/>
              <a:t>24.01.2012</a:t>
            </a:fld>
            <a:endParaRPr lang="de-DE"/>
          </a:p>
        </p:txBody>
      </p:sp>
      <p:sp>
        <p:nvSpPr>
          <p:cNvPr id="5" name="Fußzeilenplatzhalter 4"/>
          <p:cNvSpPr>
            <a:spLocks noGrp="1"/>
          </p:cNvSpPr>
          <p:nvPr>
            <p:ph type="ftr" sz="quarter" idx="11"/>
          </p:nvPr>
        </p:nvSpPr>
        <p:spPr/>
        <p:txBody>
          <a:bodyPr/>
          <a:lstStyle/>
          <a:p>
            <a:r>
              <a:rPr lang="de-DE" smtClean="0"/>
              <a:t> Chevita Ges.m.b.H.  Austria - VR Dr. Franz Wolf </a:t>
            </a:r>
            <a:endParaRPr lang="de-DE"/>
          </a:p>
        </p:txBody>
      </p:sp>
      <p:sp>
        <p:nvSpPr>
          <p:cNvPr id="6" name="Foliennummernplatzhalter 5"/>
          <p:cNvSpPr>
            <a:spLocks noGrp="1"/>
          </p:cNvSpPr>
          <p:nvPr>
            <p:ph type="sldNum" sz="quarter" idx="12"/>
          </p:nvPr>
        </p:nvSpPr>
        <p:spPr/>
        <p:txBody>
          <a:bodyPr/>
          <a:lstStyle/>
          <a:p>
            <a:fld id="{EBCABFBF-3E02-48D2-BCE7-2D32C70420DA}" type="slidenum">
              <a:rPr lang="de-DE" smtClean="0"/>
              <a:pPr/>
              <a:t>‹Nr.›</a:t>
            </a:fld>
            <a:endParaRPr lang="de-D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el und Tabell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p>
            <a:r>
              <a:rPr lang="de-DE" smtClean="0"/>
              <a:t>Titelmasterformat durch Klicken bearbeiten</a:t>
            </a:r>
            <a:endParaRPr lang="de-AT"/>
          </a:p>
        </p:txBody>
      </p:sp>
      <p:sp>
        <p:nvSpPr>
          <p:cNvPr id="3" name="Tabellenplatzhalter 2"/>
          <p:cNvSpPr>
            <a:spLocks noGrp="1"/>
          </p:cNvSpPr>
          <p:nvPr>
            <p:ph type="tbl" idx="1"/>
          </p:nvPr>
        </p:nvSpPr>
        <p:spPr>
          <a:xfrm>
            <a:off x="457200" y="1600200"/>
            <a:ext cx="8229600" cy="4525963"/>
          </a:xfrm>
        </p:spPr>
        <p:txBody>
          <a:bodyPr/>
          <a:lstStyle/>
          <a:p>
            <a:pPr lvl="0"/>
            <a:endParaRPr lang="de-AT" noProof="0"/>
          </a:p>
        </p:txBody>
      </p:sp>
      <p:sp>
        <p:nvSpPr>
          <p:cNvPr id="4" name="Datumsplatzhalter 3"/>
          <p:cNvSpPr>
            <a:spLocks noGrp="1"/>
          </p:cNvSpPr>
          <p:nvPr>
            <p:ph type="dt" sz="half" idx="10"/>
          </p:nvPr>
        </p:nvSpPr>
        <p:spPr>
          <a:xfrm>
            <a:off x="457200" y="6245225"/>
            <a:ext cx="2133600" cy="476250"/>
          </a:xfrm>
        </p:spPr>
        <p:txBody>
          <a:bodyPr/>
          <a:lstStyle>
            <a:lvl1pPr>
              <a:defRPr/>
            </a:lvl1pPr>
          </a:lstStyle>
          <a:p>
            <a:pPr>
              <a:defRPr/>
            </a:pPr>
            <a:fld id="{2D7B5DFE-28FC-4002-99BF-6ABC1A6BABFB}" type="datetime1">
              <a:rPr lang="de-DE" smtClean="0"/>
              <a:pPr>
                <a:defRPr/>
              </a:pPr>
              <a:t>24.01.2012</a:t>
            </a:fld>
            <a:endParaRPr lang="de-AT"/>
          </a:p>
        </p:txBody>
      </p:sp>
      <p:sp>
        <p:nvSpPr>
          <p:cNvPr id="5" name="Fußzeilenplatzhalter 4"/>
          <p:cNvSpPr>
            <a:spLocks noGrp="1"/>
          </p:cNvSpPr>
          <p:nvPr>
            <p:ph type="ftr" sz="quarter" idx="11"/>
          </p:nvPr>
        </p:nvSpPr>
        <p:spPr>
          <a:xfrm>
            <a:off x="3124200" y="6245225"/>
            <a:ext cx="2895600" cy="476250"/>
          </a:xfrm>
        </p:spPr>
        <p:txBody>
          <a:bodyPr/>
          <a:lstStyle>
            <a:lvl1pPr>
              <a:defRPr/>
            </a:lvl1pPr>
          </a:lstStyle>
          <a:p>
            <a:pPr>
              <a:defRPr/>
            </a:pPr>
            <a:r>
              <a:rPr lang="de-DE" smtClean="0"/>
              <a:t> Chevita Ges.m.b.H.  Austria - VR Dr. Franz Wolf </a:t>
            </a:r>
            <a:endParaRPr lang="de-AT"/>
          </a:p>
        </p:txBody>
      </p:sp>
      <p:sp>
        <p:nvSpPr>
          <p:cNvPr id="6" name="Foliennummernplatzhalter 5"/>
          <p:cNvSpPr>
            <a:spLocks noGrp="1"/>
          </p:cNvSpPr>
          <p:nvPr>
            <p:ph type="sldNum" sz="quarter" idx="12"/>
          </p:nvPr>
        </p:nvSpPr>
        <p:spPr>
          <a:xfrm>
            <a:off x="6553200" y="6245225"/>
            <a:ext cx="2133600" cy="476250"/>
          </a:xfrm>
        </p:spPr>
        <p:txBody>
          <a:bodyPr/>
          <a:lstStyle>
            <a:lvl1pPr>
              <a:defRPr/>
            </a:lvl1pPr>
          </a:lstStyle>
          <a:p>
            <a:pPr>
              <a:defRPr/>
            </a:pPr>
            <a:fld id="{631272F3-FFFC-4926-BD76-74138A85DE6F}" type="slidenum">
              <a:rPr lang="de-AT"/>
              <a:pPr>
                <a:defRPr/>
              </a:pPr>
              <a:t>‹Nr.›</a:t>
            </a:fld>
            <a:endParaRPr lang="de-AT"/>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ítulo y objetos">
    <p:spTree>
      <p:nvGrpSpPr>
        <p:cNvPr id="1" name=""/>
        <p:cNvGrpSpPr/>
        <p:nvPr/>
      </p:nvGrpSpPr>
      <p:grpSpPr>
        <a:xfrm>
          <a:off x="0" y="0"/>
          <a:ext cx="0" cy="0"/>
          <a:chOff x="0" y="0"/>
          <a:chExt cx="0" cy="0"/>
        </a:xfrm>
      </p:grpSpPr>
      <p:sp>
        <p:nvSpPr>
          <p:cNvPr id="5" name="7 CuadroTexto"/>
          <p:cNvSpPr txBox="1"/>
          <p:nvPr userDrawn="1"/>
        </p:nvSpPr>
        <p:spPr>
          <a:xfrm>
            <a:off x="428625" y="1000125"/>
            <a:ext cx="4057650" cy="523875"/>
          </a:xfrm>
          <a:prstGeom prst="rect">
            <a:avLst/>
          </a:prstGeom>
          <a:noFill/>
        </p:spPr>
        <p:txBody>
          <a:bodyPr>
            <a:spAutoFit/>
          </a:bodyPr>
          <a:lstStyle/>
          <a:p>
            <a:pPr fontAlgn="auto">
              <a:spcBef>
                <a:spcPts val="0"/>
              </a:spcBef>
              <a:spcAft>
                <a:spcPts val="0"/>
              </a:spcAft>
              <a:defRPr/>
            </a:pPr>
            <a:endParaRPr lang="es-ES" dirty="0">
              <a:latin typeface="+mn-lt"/>
            </a:endParaRPr>
          </a:p>
        </p:txBody>
      </p:sp>
      <p:sp>
        <p:nvSpPr>
          <p:cNvPr id="2" name="1 Título"/>
          <p:cNvSpPr>
            <a:spLocks noGrp="1"/>
          </p:cNvSpPr>
          <p:nvPr>
            <p:ph type="title"/>
          </p:nvPr>
        </p:nvSpPr>
        <p:spPr>
          <a:xfrm>
            <a:off x="430213" y="88900"/>
            <a:ext cx="8294687" cy="615950"/>
          </a:xfrm>
        </p:spPr>
        <p:txBody>
          <a:bodyPr/>
          <a:lstStyle>
            <a:lvl1pPr algn="ctr">
              <a:defRPr sz="3000" baseline="0">
                <a:solidFill>
                  <a:srgbClr val="003896"/>
                </a:solidFill>
              </a:defRPr>
            </a:lvl1pPr>
          </a:lstStyle>
          <a:p>
            <a:r>
              <a:rPr lang="es-ES" dirty="0" smtClean="0"/>
              <a:t>Haga clic para modificar el estilo de título del patrón</a:t>
            </a:r>
            <a:endParaRPr lang="es-ES" dirty="0"/>
          </a:p>
        </p:txBody>
      </p:sp>
      <p:sp>
        <p:nvSpPr>
          <p:cNvPr id="3" name="2 Marcador de contenido"/>
          <p:cNvSpPr>
            <a:spLocks noGrp="1"/>
          </p:cNvSpPr>
          <p:nvPr>
            <p:ph idx="1"/>
          </p:nvPr>
        </p:nvSpPr>
        <p:spPr>
          <a:xfrm>
            <a:off x="457200" y="1609725"/>
            <a:ext cx="8229600" cy="4516438"/>
          </a:xfrm>
        </p:spPr>
        <p:txBody>
          <a:bodyPr/>
          <a:lstStyle>
            <a:lvl1pPr>
              <a:buNone/>
              <a:defRPr sz="2000" baseline="0">
                <a:solidFill>
                  <a:srgbClr val="4D4B4B"/>
                </a:solidFill>
              </a:defRPr>
            </a:lvl1pPr>
            <a:lvl2pPr marL="628650" indent="-266700">
              <a:defRPr sz="2000" baseline="0">
                <a:solidFill>
                  <a:srgbClr val="4D4B4B"/>
                </a:solidFill>
              </a:defRPr>
            </a:lvl2pPr>
            <a:lvl3pPr marL="895350" indent="-180975">
              <a:defRPr sz="2000" baseline="0">
                <a:solidFill>
                  <a:srgbClr val="4D4B4B"/>
                </a:solidFill>
              </a:defRPr>
            </a:lvl3pPr>
            <a:lvl4pPr marL="1162050" indent="-228600">
              <a:defRPr sz="2000" baseline="0">
                <a:solidFill>
                  <a:srgbClr val="4D4B4B"/>
                </a:solidFill>
              </a:defRPr>
            </a:lvl4pPr>
            <a:lvl5pPr marL="1524000" indent="-314325">
              <a:defRPr sz="2000" baseline="0">
                <a:solidFill>
                  <a:srgbClr val="4D4B4B"/>
                </a:solidFill>
              </a:defRPr>
            </a:lvl5pPr>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ES" dirty="0"/>
          </a:p>
        </p:txBody>
      </p:sp>
      <p:sp>
        <p:nvSpPr>
          <p:cNvPr id="7" name="2 Marcador de contenido"/>
          <p:cNvSpPr>
            <a:spLocks noGrp="1"/>
          </p:cNvSpPr>
          <p:nvPr>
            <p:ph idx="10"/>
          </p:nvPr>
        </p:nvSpPr>
        <p:spPr>
          <a:xfrm>
            <a:off x="485775" y="933450"/>
            <a:ext cx="8229600" cy="561975"/>
          </a:xfrm>
        </p:spPr>
        <p:txBody>
          <a:bodyPr/>
          <a:lstStyle>
            <a:lvl1pPr>
              <a:buNone/>
              <a:defRPr sz="2500" baseline="0">
                <a:solidFill>
                  <a:srgbClr val="54C246"/>
                </a:solidFill>
              </a:defRPr>
            </a:lvl1pPr>
            <a:lvl2pPr>
              <a:defRPr baseline="0">
                <a:solidFill>
                  <a:srgbClr val="4D4B4B"/>
                </a:solidFill>
              </a:defRPr>
            </a:lvl2pPr>
            <a:lvl3pPr>
              <a:defRPr baseline="0">
                <a:solidFill>
                  <a:srgbClr val="4D4B4B"/>
                </a:solidFill>
              </a:defRPr>
            </a:lvl3pPr>
            <a:lvl4pPr>
              <a:defRPr baseline="0">
                <a:solidFill>
                  <a:srgbClr val="4D4B4B"/>
                </a:solidFill>
              </a:defRPr>
            </a:lvl4pPr>
            <a:lvl5pPr>
              <a:defRPr baseline="0">
                <a:solidFill>
                  <a:srgbClr val="4D4B4B"/>
                </a:solidFill>
              </a:defRPr>
            </a:lvl5pPr>
          </a:lstStyle>
          <a:p>
            <a:pPr lvl="0"/>
            <a:r>
              <a:rPr lang="es-ES" dirty="0" smtClean="0"/>
              <a:t>Haga clic para modificar el estilo de texto del patrón</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2_Título y objetos">
    <p:spTree>
      <p:nvGrpSpPr>
        <p:cNvPr id="1" name=""/>
        <p:cNvGrpSpPr/>
        <p:nvPr/>
      </p:nvGrpSpPr>
      <p:grpSpPr>
        <a:xfrm>
          <a:off x="0" y="0"/>
          <a:ext cx="0" cy="0"/>
          <a:chOff x="0" y="0"/>
          <a:chExt cx="0" cy="0"/>
        </a:xfrm>
      </p:grpSpPr>
      <p:sp>
        <p:nvSpPr>
          <p:cNvPr id="5" name="8 CuadroTexto"/>
          <p:cNvSpPr txBox="1"/>
          <p:nvPr userDrawn="1"/>
        </p:nvSpPr>
        <p:spPr>
          <a:xfrm>
            <a:off x="428625" y="1000125"/>
            <a:ext cx="4057650" cy="523875"/>
          </a:xfrm>
          <a:prstGeom prst="rect">
            <a:avLst/>
          </a:prstGeom>
          <a:noFill/>
        </p:spPr>
        <p:txBody>
          <a:bodyPr>
            <a:spAutoFit/>
          </a:bodyPr>
          <a:lstStyle/>
          <a:p>
            <a:pPr fontAlgn="auto">
              <a:spcBef>
                <a:spcPts val="0"/>
              </a:spcBef>
              <a:spcAft>
                <a:spcPts val="0"/>
              </a:spcAft>
              <a:defRPr/>
            </a:pPr>
            <a:endParaRPr lang="es-ES" dirty="0">
              <a:latin typeface="Arial" charset="0"/>
            </a:endParaRPr>
          </a:p>
        </p:txBody>
      </p:sp>
      <p:sp>
        <p:nvSpPr>
          <p:cNvPr id="2" name="1 Título"/>
          <p:cNvSpPr>
            <a:spLocks noGrp="1"/>
          </p:cNvSpPr>
          <p:nvPr>
            <p:ph type="title"/>
          </p:nvPr>
        </p:nvSpPr>
        <p:spPr>
          <a:xfrm>
            <a:off x="430213" y="88900"/>
            <a:ext cx="8294687" cy="615950"/>
          </a:xfrm>
        </p:spPr>
        <p:txBody>
          <a:bodyPr/>
          <a:lstStyle>
            <a:lvl1pPr algn="ctr">
              <a:defRPr sz="3000" baseline="0">
                <a:solidFill>
                  <a:srgbClr val="003896"/>
                </a:solidFill>
              </a:defRPr>
            </a:lvl1pPr>
          </a:lstStyle>
          <a:p>
            <a:r>
              <a:rPr lang="es-ES" dirty="0" smtClean="0"/>
              <a:t>Haga clic para modificar el estilo de título del patrón</a:t>
            </a:r>
            <a:endParaRPr lang="es-ES" dirty="0"/>
          </a:p>
        </p:txBody>
      </p:sp>
      <p:sp>
        <p:nvSpPr>
          <p:cNvPr id="3" name="2 Marcador de contenido"/>
          <p:cNvSpPr>
            <a:spLocks noGrp="1"/>
          </p:cNvSpPr>
          <p:nvPr>
            <p:ph idx="1"/>
          </p:nvPr>
        </p:nvSpPr>
        <p:spPr>
          <a:xfrm>
            <a:off x="457200" y="1609725"/>
            <a:ext cx="8229600" cy="4516438"/>
          </a:xfrm>
        </p:spPr>
        <p:txBody>
          <a:bodyPr/>
          <a:lstStyle>
            <a:lvl1pPr>
              <a:buNone/>
              <a:defRPr sz="2000" baseline="0">
                <a:solidFill>
                  <a:srgbClr val="4D4B4B"/>
                </a:solidFill>
              </a:defRPr>
            </a:lvl1pPr>
            <a:lvl2pPr marL="628650" indent="-266700">
              <a:defRPr sz="2000" baseline="0">
                <a:solidFill>
                  <a:srgbClr val="4D4B4B"/>
                </a:solidFill>
              </a:defRPr>
            </a:lvl2pPr>
            <a:lvl3pPr marL="895350" indent="-180975">
              <a:defRPr sz="2000" baseline="0">
                <a:solidFill>
                  <a:srgbClr val="4D4B4B"/>
                </a:solidFill>
              </a:defRPr>
            </a:lvl3pPr>
            <a:lvl4pPr marL="1162050" indent="-228600">
              <a:defRPr sz="2000" baseline="0">
                <a:solidFill>
                  <a:srgbClr val="4D4B4B"/>
                </a:solidFill>
              </a:defRPr>
            </a:lvl4pPr>
            <a:lvl5pPr marL="1524000" indent="-314325">
              <a:defRPr sz="2000" baseline="0">
                <a:solidFill>
                  <a:srgbClr val="4D4B4B"/>
                </a:solidFill>
              </a:defRPr>
            </a:lvl5pPr>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ES" dirty="0"/>
          </a:p>
        </p:txBody>
      </p:sp>
      <p:sp>
        <p:nvSpPr>
          <p:cNvPr id="7" name="2 Marcador de contenido"/>
          <p:cNvSpPr>
            <a:spLocks noGrp="1"/>
          </p:cNvSpPr>
          <p:nvPr>
            <p:ph idx="10"/>
          </p:nvPr>
        </p:nvSpPr>
        <p:spPr>
          <a:xfrm>
            <a:off x="485775" y="933450"/>
            <a:ext cx="8229600" cy="561975"/>
          </a:xfrm>
        </p:spPr>
        <p:txBody>
          <a:bodyPr/>
          <a:lstStyle>
            <a:lvl1pPr>
              <a:buNone/>
              <a:defRPr sz="2500" baseline="0">
                <a:solidFill>
                  <a:srgbClr val="54C246"/>
                </a:solidFill>
              </a:defRPr>
            </a:lvl1pPr>
            <a:lvl2pPr>
              <a:defRPr baseline="0">
                <a:solidFill>
                  <a:srgbClr val="4D4B4B"/>
                </a:solidFill>
              </a:defRPr>
            </a:lvl2pPr>
            <a:lvl3pPr>
              <a:defRPr baseline="0">
                <a:solidFill>
                  <a:srgbClr val="4D4B4B"/>
                </a:solidFill>
              </a:defRPr>
            </a:lvl3pPr>
            <a:lvl4pPr>
              <a:defRPr baseline="0">
                <a:solidFill>
                  <a:srgbClr val="4D4B4B"/>
                </a:solidFill>
              </a:defRPr>
            </a:lvl4pPr>
            <a:lvl5pPr>
              <a:defRPr baseline="0">
                <a:solidFill>
                  <a:srgbClr val="4D4B4B"/>
                </a:solidFill>
              </a:defRPr>
            </a:lvl5pPr>
          </a:lstStyle>
          <a:p>
            <a:pPr lvl="0"/>
            <a:r>
              <a:rPr lang="es-ES" dirty="0" smtClean="0"/>
              <a:t>Haga clic para modificar el estilo de texto del patrón</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6943C766-76D7-456E-A70A-2DE98E4B6294}" type="datetime1">
              <a:rPr lang="de-DE" smtClean="0"/>
              <a:pPr/>
              <a:t>24.01.2012</a:t>
            </a:fld>
            <a:endParaRPr lang="de-DE"/>
          </a:p>
        </p:txBody>
      </p:sp>
      <p:sp>
        <p:nvSpPr>
          <p:cNvPr id="5" name="Fußzeilenplatzhalter 4"/>
          <p:cNvSpPr>
            <a:spLocks noGrp="1"/>
          </p:cNvSpPr>
          <p:nvPr>
            <p:ph type="ftr" sz="quarter" idx="11"/>
          </p:nvPr>
        </p:nvSpPr>
        <p:spPr/>
        <p:txBody>
          <a:bodyPr/>
          <a:lstStyle/>
          <a:p>
            <a:r>
              <a:rPr lang="de-DE" smtClean="0"/>
              <a:t> Chevita Ges.m.b.H.  Austria - VR Dr. Franz Wolf </a:t>
            </a:r>
            <a:endParaRPr lang="de-DE"/>
          </a:p>
        </p:txBody>
      </p:sp>
      <p:sp>
        <p:nvSpPr>
          <p:cNvPr id="6" name="Foliennummernplatzhalter 5"/>
          <p:cNvSpPr>
            <a:spLocks noGrp="1"/>
          </p:cNvSpPr>
          <p:nvPr>
            <p:ph type="sldNum" sz="quarter" idx="12"/>
          </p:nvPr>
        </p:nvSpPr>
        <p:spPr/>
        <p:txBody>
          <a:bodyPr/>
          <a:lstStyle/>
          <a:p>
            <a:fld id="{EBCABFBF-3E02-48D2-BCE7-2D32C70420DA}" type="slidenum">
              <a:rPr lang="de-DE" smtClean="0"/>
              <a:pPr/>
              <a:t>‹Nr.›</a:t>
            </a:fld>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Textmasterformate durch Klicken bearbeiten</a:t>
            </a:r>
          </a:p>
        </p:txBody>
      </p:sp>
      <p:sp>
        <p:nvSpPr>
          <p:cNvPr id="4" name="Datumsplatzhalter 3"/>
          <p:cNvSpPr>
            <a:spLocks noGrp="1"/>
          </p:cNvSpPr>
          <p:nvPr>
            <p:ph type="dt" sz="half" idx="10"/>
          </p:nvPr>
        </p:nvSpPr>
        <p:spPr/>
        <p:txBody>
          <a:bodyPr/>
          <a:lstStyle/>
          <a:p>
            <a:fld id="{E99E8FE1-C7EA-490B-B40F-4AF31A68C1E1}" type="datetime1">
              <a:rPr lang="de-DE" smtClean="0"/>
              <a:pPr/>
              <a:t>24.01.2012</a:t>
            </a:fld>
            <a:endParaRPr lang="de-DE"/>
          </a:p>
        </p:txBody>
      </p:sp>
      <p:sp>
        <p:nvSpPr>
          <p:cNvPr id="5" name="Fußzeilenplatzhalter 4"/>
          <p:cNvSpPr>
            <a:spLocks noGrp="1"/>
          </p:cNvSpPr>
          <p:nvPr>
            <p:ph type="ftr" sz="quarter" idx="11"/>
          </p:nvPr>
        </p:nvSpPr>
        <p:spPr/>
        <p:txBody>
          <a:bodyPr/>
          <a:lstStyle/>
          <a:p>
            <a:r>
              <a:rPr lang="de-DE" smtClean="0"/>
              <a:t> Chevita Ges.m.b.H.  Austria - VR Dr. Franz Wolf </a:t>
            </a:r>
            <a:endParaRPr lang="de-DE"/>
          </a:p>
        </p:txBody>
      </p:sp>
      <p:sp>
        <p:nvSpPr>
          <p:cNvPr id="6" name="Foliennummernplatzhalter 5"/>
          <p:cNvSpPr>
            <a:spLocks noGrp="1"/>
          </p:cNvSpPr>
          <p:nvPr>
            <p:ph type="sldNum" sz="quarter" idx="12"/>
          </p:nvPr>
        </p:nvSpPr>
        <p:spPr/>
        <p:txBody>
          <a:bodyPr/>
          <a:lstStyle/>
          <a:p>
            <a:fld id="{EBCABFBF-3E02-48D2-BCE7-2D32C70420DA}" type="slidenum">
              <a:rPr lang="de-DE" smtClean="0"/>
              <a:pPr/>
              <a:t>‹Nr.›</a:t>
            </a:fld>
            <a:endParaRPr 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DC3A5B8B-D674-4F5F-A6BD-6CACE6054672}" type="datetime1">
              <a:rPr lang="de-DE" smtClean="0"/>
              <a:pPr/>
              <a:t>24.01.2012</a:t>
            </a:fld>
            <a:endParaRPr lang="de-DE"/>
          </a:p>
        </p:txBody>
      </p:sp>
      <p:sp>
        <p:nvSpPr>
          <p:cNvPr id="6" name="Fußzeilenplatzhalter 5"/>
          <p:cNvSpPr>
            <a:spLocks noGrp="1"/>
          </p:cNvSpPr>
          <p:nvPr>
            <p:ph type="ftr" sz="quarter" idx="11"/>
          </p:nvPr>
        </p:nvSpPr>
        <p:spPr/>
        <p:txBody>
          <a:bodyPr/>
          <a:lstStyle/>
          <a:p>
            <a:r>
              <a:rPr lang="de-DE" smtClean="0"/>
              <a:t> Chevita Ges.m.b.H.  Austria - VR Dr. Franz Wolf </a:t>
            </a:r>
            <a:endParaRPr lang="de-DE"/>
          </a:p>
        </p:txBody>
      </p:sp>
      <p:sp>
        <p:nvSpPr>
          <p:cNvPr id="7" name="Foliennummernplatzhalter 6"/>
          <p:cNvSpPr>
            <a:spLocks noGrp="1"/>
          </p:cNvSpPr>
          <p:nvPr>
            <p:ph type="sldNum" sz="quarter" idx="12"/>
          </p:nvPr>
        </p:nvSpPr>
        <p:spPr/>
        <p:txBody>
          <a:bodyPr/>
          <a:lstStyle/>
          <a:p>
            <a:fld id="{EBCABFBF-3E02-48D2-BCE7-2D32C70420DA}" type="slidenum">
              <a:rPr lang="de-DE" smtClean="0"/>
              <a:pPr/>
              <a:t>‹Nr.›</a:t>
            </a:fld>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03154FB7-8123-4F24-AA3A-ED1DB0ECF2BB}" type="datetime1">
              <a:rPr lang="de-DE" smtClean="0"/>
              <a:pPr/>
              <a:t>24.01.2012</a:t>
            </a:fld>
            <a:endParaRPr lang="de-DE"/>
          </a:p>
        </p:txBody>
      </p:sp>
      <p:sp>
        <p:nvSpPr>
          <p:cNvPr id="8" name="Fußzeilenplatzhalter 7"/>
          <p:cNvSpPr>
            <a:spLocks noGrp="1"/>
          </p:cNvSpPr>
          <p:nvPr>
            <p:ph type="ftr" sz="quarter" idx="11"/>
          </p:nvPr>
        </p:nvSpPr>
        <p:spPr/>
        <p:txBody>
          <a:bodyPr/>
          <a:lstStyle/>
          <a:p>
            <a:r>
              <a:rPr lang="de-DE" smtClean="0"/>
              <a:t> Chevita Ges.m.b.H.  Austria - VR Dr. Franz Wolf </a:t>
            </a:r>
            <a:endParaRPr lang="de-DE"/>
          </a:p>
        </p:txBody>
      </p:sp>
      <p:sp>
        <p:nvSpPr>
          <p:cNvPr id="9" name="Foliennummernplatzhalter 8"/>
          <p:cNvSpPr>
            <a:spLocks noGrp="1"/>
          </p:cNvSpPr>
          <p:nvPr>
            <p:ph type="sldNum" sz="quarter" idx="12"/>
          </p:nvPr>
        </p:nvSpPr>
        <p:spPr/>
        <p:txBody>
          <a:bodyPr/>
          <a:lstStyle/>
          <a:p>
            <a:fld id="{EBCABFBF-3E02-48D2-BCE7-2D32C70420DA}" type="slidenum">
              <a:rPr lang="de-DE" smtClean="0"/>
              <a:pPr/>
              <a:t>‹Nr.›</a:t>
            </a:fld>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7EDA4989-C04F-40CF-AD2F-744EAA999E30}" type="datetime1">
              <a:rPr lang="de-DE" smtClean="0"/>
              <a:pPr/>
              <a:t>24.01.2012</a:t>
            </a:fld>
            <a:endParaRPr lang="de-DE"/>
          </a:p>
        </p:txBody>
      </p:sp>
      <p:sp>
        <p:nvSpPr>
          <p:cNvPr id="4" name="Fußzeilenplatzhalter 3"/>
          <p:cNvSpPr>
            <a:spLocks noGrp="1"/>
          </p:cNvSpPr>
          <p:nvPr>
            <p:ph type="ftr" sz="quarter" idx="11"/>
          </p:nvPr>
        </p:nvSpPr>
        <p:spPr/>
        <p:txBody>
          <a:bodyPr/>
          <a:lstStyle/>
          <a:p>
            <a:r>
              <a:rPr lang="de-DE" smtClean="0"/>
              <a:t> Chevita Ges.m.b.H.  Austria - VR Dr. Franz Wolf </a:t>
            </a:r>
            <a:endParaRPr lang="de-DE"/>
          </a:p>
        </p:txBody>
      </p:sp>
      <p:sp>
        <p:nvSpPr>
          <p:cNvPr id="5" name="Foliennummernplatzhalter 4"/>
          <p:cNvSpPr>
            <a:spLocks noGrp="1"/>
          </p:cNvSpPr>
          <p:nvPr>
            <p:ph type="sldNum" sz="quarter" idx="12"/>
          </p:nvPr>
        </p:nvSpPr>
        <p:spPr/>
        <p:txBody>
          <a:bodyPr/>
          <a:lstStyle/>
          <a:p>
            <a:fld id="{EBCABFBF-3E02-48D2-BCE7-2D32C70420DA}" type="slidenum">
              <a:rPr lang="de-DE" smtClean="0"/>
              <a:pPr/>
              <a:t>‹Nr.›</a:t>
            </a:fld>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72101300-56D3-4DD3-8D20-54142CCBD55F}" type="datetime1">
              <a:rPr lang="de-DE" smtClean="0"/>
              <a:pPr/>
              <a:t>24.01.2012</a:t>
            </a:fld>
            <a:endParaRPr lang="de-DE"/>
          </a:p>
        </p:txBody>
      </p:sp>
      <p:sp>
        <p:nvSpPr>
          <p:cNvPr id="3" name="Fußzeilenplatzhalter 2"/>
          <p:cNvSpPr>
            <a:spLocks noGrp="1"/>
          </p:cNvSpPr>
          <p:nvPr>
            <p:ph type="ftr" sz="quarter" idx="11"/>
          </p:nvPr>
        </p:nvSpPr>
        <p:spPr/>
        <p:txBody>
          <a:bodyPr/>
          <a:lstStyle/>
          <a:p>
            <a:r>
              <a:rPr lang="de-DE" smtClean="0"/>
              <a:t> Chevita Ges.m.b.H.  Austria - VR Dr. Franz Wolf </a:t>
            </a:r>
            <a:endParaRPr lang="de-DE"/>
          </a:p>
        </p:txBody>
      </p:sp>
      <p:sp>
        <p:nvSpPr>
          <p:cNvPr id="4" name="Foliennummernplatzhalter 3"/>
          <p:cNvSpPr>
            <a:spLocks noGrp="1"/>
          </p:cNvSpPr>
          <p:nvPr>
            <p:ph type="sldNum" sz="quarter" idx="12"/>
          </p:nvPr>
        </p:nvSpPr>
        <p:spPr/>
        <p:txBody>
          <a:bodyPr/>
          <a:lstStyle/>
          <a:p>
            <a:fld id="{EBCABFBF-3E02-48D2-BCE7-2D32C70420DA}" type="slidenum">
              <a:rPr lang="de-DE" smtClean="0"/>
              <a:pPr/>
              <a:t>‹Nr.›</a:t>
            </a:fld>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p>
            <a:fld id="{FBE5CF77-0DFA-4008-A9EB-252EE7BE0791}" type="datetime1">
              <a:rPr lang="de-DE" smtClean="0"/>
              <a:pPr/>
              <a:t>24.01.2012</a:t>
            </a:fld>
            <a:endParaRPr lang="de-DE"/>
          </a:p>
        </p:txBody>
      </p:sp>
      <p:sp>
        <p:nvSpPr>
          <p:cNvPr id="6" name="Fußzeilenplatzhalter 5"/>
          <p:cNvSpPr>
            <a:spLocks noGrp="1"/>
          </p:cNvSpPr>
          <p:nvPr>
            <p:ph type="ftr" sz="quarter" idx="11"/>
          </p:nvPr>
        </p:nvSpPr>
        <p:spPr/>
        <p:txBody>
          <a:bodyPr/>
          <a:lstStyle/>
          <a:p>
            <a:r>
              <a:rPr lang="de-DE" smtClean="0"/>
              <a:t> Chevita Ges.m.b.H.  Austria - VR Dr. Franz Wolf </a:t>
            </a:r>
            <a:endParaRPr lang="de-DE"/>
          </a:p>
        </p:txBody>
      </p:sp>
      <p:sp>
        <p:nvSpPr>
          <p:cNvPr id="7" name="Foliennummernplatzhalter 6"/>
          <p:cNvSpPr>
            <a:spLocks noGrp="1"/>
          </p:cNvSpPr>
          <p:nvPr>
            <p:ph type="sldNum" sz="quarter" idx="12"/>
          </p:nvPr>
        </p:nvSpPr>
        <p:spPr/>
        <p:txBody>
          <a:bodyPr/>
          <a:lstStyle/>
          <a:p>
            <a:fld id="{EBCABFBF-3E02-48D2-BCE7-2D32C70420DA}" type="slidenum">
              <a:rPr lang="de-DE" smtClean="0"/>
              <a:pPr/>
              <a:t>‹Nr.›</a:t>
            </a:fld>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p>
            <a:fld id="{57896B42-E0F0-42F8-B7AD-795E012B0146}" type="datetime1">
              <a:rPr lang="de-DE" smtClean="0"/>
              <a:pPr/>
              <a:t>24.01.2012</a:t>
            </a:fld>
            <a:endParaRPr lang="de-DE"/>
          </a:p>
        </p:txBody>
      </p:sp>
      <p:sp>
        <p:nvSpPr>
          <p:cNvPr id="6" name="Fußzeilenplatzhalter 5"/>
          <p:cNvSpPr>
            <a:spLocks noGrp="1"/>
          </p:cNvSpPr>
          <p:nvPr>
            <p:ph type="ftr" sz="quarter" idx="11"/>
          </p:nvPr>
        </p:nvSpPr>
        <p:spPr/>
        <p:txBody>
          <a:bodyPr/>
          <a:lstStyle/>
          <a:p>
            <a:r>
              <a:rPr lang="de-DE" smtClean="0"/>
              <a:t> Chevita Ges.m.b.H.  Austria - VR Dr. Franz Wolf </a:t>
            </a:r>
            <a:endParaRPr lang="de-DE"/>
          </a:p>
        </p:txBody>
      </p:sp>
      <p:sp>
        <p:nvSpPr>
          <p:cNvPr id="7" name="Foliennummernplatzhalter 6"/>
          <p:cNvSpPr>
            <a:spLocks noGrp="1"/>
          </p:cNvSpPr>
          <p:nvPr>
            <p:ph type="sldNum" sz="quarter" idx="12"/>
          </p:nvPr>
        </p:nvSpPr>
        <p:spPr/>
        <p:txBody>
          <a:bodyPr/>
          <a:lstStyle/>
          <a:p>
            <a:fld id="{EBCABFBF-3E02-48D2-BCE7-2D32C70420DA}" type="slidenum">
              <a:rPr lang="de-DE" smtClean="0"/>
              <a:pPr/>
              <a:t>‹Nr.›</a:t>
            </a:fld>
            <a:endParaRPr lang="de-D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57ADDC-0693-404C-A81B-415B3B48044D}" type="datetime1">
              <a:rPr lang="de-DE" smtClean="0"/>
              <a:pPr/>
              <a:t>24.01.2012</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smtClean="0"/>
              <a:t> Chevita Ges.m.b.H.  Austria - VR Dr. Franz Wolf </a:t>
            </a:r>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CABFBF-3E02-48D2-BCE7-2D32C70420DA}" type="slidenum">
              <a:rPr lang="de-DE" smtClean="0"/>
              <a:pPr/>
              <a:t>‹Nr.›</a:t>
            </a:fld>
            <a:endParaRPr lang="de-D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3" r:id="rId14"/>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Microsoft_Office_Excel_97-2003-Arbeitsblatt1.xls"/><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Microsoft_Office_Excel_97-2003-Arbeitsblatt2.xls"/></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4.xml"/><Relationship Id="rId4" Type="http://schemas.openxmlformats.org/officeDocument/2006/relationships/image" Target="../media/image15.jpe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6.xml"/><Relationship Id="rId4" Type="http://schemas.openxmlformats.org/officeDocument/2006/relationships/image" Target="../media/image45.jpeg"/></Relationships>
</file>

<file path=ppt/slides/_rels/slide2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Microsoft_Office_Excel_97-2003-Arbeitsblatt3.xls"/><Relationship Id="rId2" Type="http://schemas.openxmlformats.org/officeDocument/2006/relationships/slideLayout" Target="../slideLayouts/slideLayout7.xml"/><Relationship Id="rId1" Type="http://schemas.openxmlformats.org/officeDocument/2006/relationships/vmlDrawing" Target="../drawings/vmlDrawing2.v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65.png"/></Relationships>
</file>

<file path=ppt/slides/_rels/slide4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oleObject" Target="../embeddings/Microsoft_Office_Excel_97-2003-Arbeitsblatt4.xls"/><Relationship Id="rId2" Type="http://schemas.openxmlformats.org/officeDocument/2006/relationships/slideLayout" Target="../slideLayouts/slideLayout7.xml"/><Relationship Id="rId1" Type="http://schemas.openxmlformats.org/officeDocument/2006/relationships/vmlDrawing" Target="../drawings/vmlDrawing3.v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5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chart" Target="../charts/chart5.xml"/><Relationship Id="rId4" Type="http://schemas.openxmlformats.org/officeDocument/2006/relationships/chart" Target="../charts/chart4.xml"/></Relationships>
</file>

<file path=ppt/slides/_rels/slide5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chart" Target="../charts/chart7.xml"/></Relationships>
</file>

<file path=ppt/slides/_rels/slide5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chart" Target="../charts/chart10.xml"/><Relationship Id="rId4" Type="http://schemas.openxmlformats.org/officeDocument/2006/relationships/chart" Target="../charts/chart9.xml"/></Relationships>
</file>

<file path=ppt/slides/_rels/slide5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77.pn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4.xml"/><Relationship Id="rId1" Type="http://schemas.openxmlformats.org/officeDocument/2006/relationships/vmlDrawing" Target="../drawings/vmlDrawing4.vml"/><Relationship Id="rId4" Type="http://schemas.openxmlformats.org/officeDocument/2006/relationships/image" Target="../media/image79.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Grp="1" noChangeAspect="1" noChangeArrowheads="1"/>
          </p:cNvPicPr>
          <p:nvPr>
            <p:ph idx="1"/>
          </p:nvPr>
        </p:nvPicPr>
        <p:blipFill>
          <a:blip r:embed="rId2" cstate="print"/>
          <a:srcRect/>
          <a:stretch>
            <a:fillRect/>
          </a:stretch>
        </p:blipFill>
        <p:spPr>
          <a:xfrm>
            <a:off x="157163" y="196850"/>
            <a:ext cx="8447087" cy="5929313"/>
          </a:xfrm>
        </p:spPr>
      </p:pic>
      <p:sp>
        <p:nvSpPr>
          <p:cNvPr id="4" name="Fußzeilenplatzhalter 3"/>
          <p:cNvSpPr>
            <a:spLocks noGrp="1"/>
          </p:cNvSpPr>
          <p:nvPr>
            <p:ph type="ftr" sz="quarter" idx="11"/>
          </p:nvPr>
        </p:nvSpPr>
        <p:spPr>
          <a:xfrm>
            <a:off x="3124200" y="6356350"/>
            <a:ext cx="3464024" cy="365125"/>
          </a:xfrm>
        </p:spPr>
        <p:txBody>
          <a:bodyPr/>
          <a:lstStyle/>
          <a:p>
            <a:pPr>
              <a:defRPr/>
            </a:pPr>
            <a:endParaRPr lang="de-DE" dirty="0"/>
          </a:p>
          <a:p>
            <a:pPr>
              <a:defRPr/>
            </a:pPr>
            <a:r>
              <a:rPr lang="de-DE" dirty="0" smtClean="0"/>
              <a:t>Chevita Ges.m.b.H.  Austria - VR </a:t>
            </a:r>
            <a:r>
              <a:rPr lang="de-DE" dirty="0"/>
              <a:t>Dr. Franz Wolf </a:t>
            </a:r>
          </a:p>
        </p:txBody>
      </p:sp>
      <p:sp>
        <p:nvSpPr>
          <p:cNvPr id="10244" name="Textfeld 5"/>
          <p:cNvSpPr txBox="1">
            <a:spLocks noChangeArrowheads="1"/>
          </p:cNvSpPr>
          <p:nvPr/>
        </p:nvSpPr>
        <p:spPr bwMode="auto">
          <a:xfrm>
            <a:off x="250825" y="4522788"/>
            <a:ext cx="8353425" cy="1815882"/>
          </a:xfrm>
          <a:prstGeom prst="rect">
            <a:avLst/>
          </a:prstGeom>
          <a:solidFill>
            <a:schemeClr val="bg1"/>
          </a:solidFill>
          <a:ln w="76200">
            <a:solidFill>
              <a:srgbClr val="92D050"/>
            </a:solidFill>
            <a:miter lim="800000"/>
            <a:headEnd/>
            <a:tailEnd/>
          </a:ln>
        </p:spPr>
        <p:txBody>
          <a:bodyPr wrap="square">
            <a:spAutoFit/>
          </a:bodyPr>
          <a:lstStyle/>
          <a:p>
            <a:pPr algn="ctr"/>
            <a:r>
              <a:rPr lang="de-AT" sz="3200" b="1" dirty="0" smtClean="0">
                <a:latin typeface="Arial Black" pitchFamily="34" charset="0"/>
              </a:rPr>
              <a:t>Mastitis durch impfen vorbeugen</a:t>
            </a:r>
          </a:p>
          <a:p>
            <a:pPr algn="ctr"/>
            <a:endParaRPr lang="de-AT" sz="3200" b="1" dirty="0" smtClean="0">
              <a:latin typeface="Arial Black" pitchFamily="34" charset="0"/>
            </a:endParaRPr>
          </a:p>
          <a:p>
            <a:pPr algn="ctr"/>
            <a:r>
              <a:rPr lang="de-AT" sz="2400" b="1" dirty="0" smtClean="0">
                <a:latin typeface="Arial Black" pitchFamily="34" charset="0"/>
              </a:rPr>
              <a:t>7. Rainbacher Weiterbildungstage für Landwirte</a:t>
            </a:r>
          </a:p>
          <a:p>
            <a:pPr algn="ctr"/>
            <a:r>
              <a:rPr lang="de-AT" sz="2400" b="1" dirty="0" smtClean="0">
                <a:latin typeface="Arial Black" pitchFamily="34" charset="0"/>
              </a:rPr>
              <a:t>25.01.2012</a:t>
            </a:r>
            <a:endParaRPr lang="de-DE" sz="2400" b="1" dirty="0">
              <a:latin typeface="Arial Black" pitchFamily="34" charset="0"/>
            </a:endParaRPr>
          </a:p>
        </p:txBody>
      </p:sp>
      <p:sp>
        <p:nvSpPr>
          <p:cNvPr id="10245" name="Titel 5"/>
          <p:cNvSpPr>
            <a:spLocks noGrp="1"/>
          </p:cNvSpPr>
          <p:nvPr>
            <p:ph type="title"/>
          </p:nvPr>
        </p:nvSpPr>
        <p:spPr/>
        <p:txBody>
          <a:bodyPr/>
          <a:lstStyle/>
          <a:p>
            <a:endParaRPr lang="de-DE" smtClean="0"/>
          </a:p>
        </p:txBody>
      </p:sp>
      <p:sp>
        <p:nvSpPr>
          <p:cNvPr id="10247" name="Textfeld 6"/>
          <p:cNvSpPr txBox="1">
            <a:spLocks noChangeArrowheads="1"/>
          </p:cNvSpPr>
          <p:nvPr/>
        </p:nvSpPr>
        <p:spPr bwMode="auto">
          <a:xfrm>
            <a:off x="6875463" y="404813"/>
            <a:ext cx="185737" cy="369887"/>
          </a:xfrm>
          <a:prstGeom prst="rect">
            <a:avLst/>
          </a:prstGeom>
          <a:noFill/>
          <a:ln w="9525">
            <a:noFill/>
            <a:miter lim="800000"/>
            <a:headEnd/>
            <a:tailEnd/>
          </a:ln>
        </p:spPr>
        <p:txBody>
          <a:bodyPr wrap="none">
            <a:spAutoFit/>
          </a:bodyPr>
          <a:lstStyle/>
          <a:p>
            <a:endParaRPr lang="de-DE"/>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4"/>
          <p:cNvSpPr>
            <a:spLocks noGrp="1" noChangeArrowheads="1"/>
          </p:cNvSpPr>
          <p:nvPr>
            <p:ph type="title"/>
          </p:nvPr>
        </p:nvSpPr>
        <p:spPr/>
        <p:txBody>
          <a:bodyPr/>
          <a:lstStyle/>
          <a:p>
            <a:pPr algn="ctr" eaLnBrk="1" hangingPunct="1"/>
            <a:r>
              <a:rPr lang="es-ES" smtClean="0"/>
              <a:t>AUCH IN MUTTERKUHBETRIEBEN</a:t>
            </a:r>
            <a:endParaRPr lang="de-DE" smtClean="0"/>
          </a:p>
        </p:txBody>
      </p:sp>
      <p:pic>
        <p:nvPicPr>
          <p:cNvPr id="23555" name="Picture 7" descr="IMG_0695"/>
          <p:cNvPicPr>
            <a:picLocks noGrp="1" noChangeAspect="1" noChangeArrowheads="1"/>
          </p:cNvPicPr>
          <p:nvPr>
            <p:ph idx="1"/>
          </p:nvPr>
        </p:nvPicPr>
        <p:blipFill>
          <a:blip r:embed="rId2" cstate="print"/>
          <a:srcRect/>
          <a:stretch>
            <a:fillRect/>
          </a:stretch>
        </p:blipFill>
        <p:spPr>
          <a:xfrm>
            <a:off x="1187624" y="1124744"/>
            <a:ext cx="7200900" cy="5400675"/>
          </a:xfrm>
        </p:spPr>
      </p:pic>
      <p:sp>
        <p:nvSpPr>
          <p:cNvPr id="23556" name="Fußzeilenplatzhalter 3"/>
          <p:cNvSpPr>
            <a:spLocks noGrp="1"/>
          </p:cNvSpPr>
          <p:nvPr>
            <p:ph type="ftr" sz="quarter" idx="11"/>
          </p:nvPr>
        </p:nvSpPr>
        <p:spPr>
          <a:noFill/>
        </p:spPr>
        <p:txBody>
          <a:bodyPr/>
          <a:lstStyle/>
          <a:p>
            <a:r>
              <a:rPr lang="sv-SE" smtClean="0"/>
              <a:t>TGD NÖ StmK Okt. 2010</a:t>
            </a:r>
            <a:endParaRPr lang="es-ES" smtClean="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el 4"/>
          <p:cNvSpPr>
            <a:spLocks noGrp="1"/>
          </p:cNvSpPr>
          <p:nvPr>
            <p:ph type="title"/>
          </p:nvPr>
        </p:nvSpPr>
        <p:spPr>
          <a:xfrm>
            <a:off x="28575" y="71438"/>
            <a:ext cx="5257800" cy="1162050"/>
          </a:xfrm>
        </p:spPr>
        <p:txBody>
          <a:bodyPr/>
          <a:lstStyle/>
          <a:p>
            <a:pPr algn="ctr" eaLnBrk="1" hangingPunct="1"/>
            <a:r>
              <a:rPr lang="de-AT" sz="3200" dirty="0" smtClean="0">
                <a:latin typeface="Arial Black" pitchFamily="34" charset="0"/>
              </a:rPr>
              <a:t>Mit Euterentzündung in die Laktation</a:t>
            </a:r>
            <a:endParaRPr lang="de-DE" sz="3200" dirty="0" smtClean="0">
              <a:latin typeface="Arial Black" pitchFamily="34" charset="0"/>
            </a:endParaRPr>
          </a:p>
        </p:txBody>
      </p:sp>
      <p:pic>
        <p:nvPicPr>
          <p:cNvPr id="16387" name="Picture 3"/>
          <p:cNvPicPr>
            <a:picLocks noGrp="1" noChangeAspect="1" noChangeArrowheads="1"/>
          </p:cNvPicPr>
          <p:nvPr>
            <p:ph idx="1"/>
          </p:nvPr>
        </p:nvPicPr>
        <p:blipFill>
          <a:blip r:embed="rId2" cstate="print"/>
          <a:srcRect/>
          <a:stretch>
            <a:fillRect/>
          </a:stretch>
        </p:blipFill>
        <p:spPr>
          <a:xfrm>
            <a:off x="3571875" y="2857500"/>
            <a:ext cx="5111750" cy="2547938"/>
          </a:xfrm>
          <a:ln w="3175">
            <a:solidFill>
              <a:schemeClr val="tx1"/>
            </a:solidFill>
          </a:ln>
        </p:spPr>
      </p:pic>
      <p:pic>
        <p:nvPicPr>
          <p:cNvPr id="16388" name="Picture 1027"/>
          <p:cNvPicPr>
            <a:picLocks noChangeAspect="1" noChangeArrowheads="1"/>
          </p:cNvPicPr>
          <p:nvPr/>
        </p:nvPicPr>
        <p:blipFill>
          <a:blip r:embed="rId3" cstate="print"/>
          <a:srcRect/>
          <a:stretch>
            <a:fillRect/>
          </a:stretch>
        </p:blipFill>
        <p:spPr bwMode="auto">
          <a:xfrm>
            <a:off x="571500" y="2428875"/>
            <a:ext cx="2786063" cy="3008313"/>
          </a:xfrm>
          <a:prstGeom prst="rect">
            <a:avLst/>
          </a:prstGeom>
          <a:noFill/>
          <a:ln w="3175">
            <a:solidFill>
              <a:schemeClr val="tx1"/>
            </a:solidFill>
            <a:miter lim="800000"/>
            <a:headEnd/>
            <a:tailEnd/>
          </a:ln>
        </p:spPr>
      </p:pic>
      <p:sp>
        <p:nvSpPr>
          <p:cNvPr id="17" name="Fußzeilenplatzhalter 16"/>
          <p:cNvSpPr>
            <a:spLocks noGrp="1"/>
          </p:cNvSpPr>
          <p:nvPr>
            <p:ph type="ftr" sz="quarter" idx="11"/>
          </p:nvPr>
        </p:nvSpPr>
        <p:spPr/>
        <p:txBody>
          <a:bodyPr/>
          <a:lstStyle/>
          <a:p>
            <a:pPr>
              <a:defRPr/>
            </a:pPr>
            <a:r>
              <a:rPr lang="de-DE"/>
              <a:t>Dr. Fürst Dobersberg 23.02.2010</a:t>
            </a:r>
            <a:endParaRPr lang="de-DE" dirty="0"/>
          </a:p>
        </p:txBody>
      </p:sp>
      <p:sp>
        <p:nvSpPr>
          <p:cNvPr id="16390" name="Textplatzhalter 6"/>
          <p:cNvSpPr>
            <a:spLocks noGrp="1"/>
          </p:cNvSpPr>
          <p:nvPr>
            <p:ph type="body" sz="half" idx="2"/>
          </p:nvPr>
        </p:nvSpPr>
        <p:spPr/>
        <p:txBody>
          <a:bodyPr/>
          <a:lstStyle/>
          <a:p>
            <a:endParaRPr lang="de-DE" smtClean="0"/>
          </a:p>
        </p:txBody>
      </p:sp>
      <p:sp>
        <p:nvSpPr>
          <p:cNvPr id="16391" name="Rechteck 7"/>
          <p:cNvSpPr>
            <a:spLocks noChangeArrowheads="1"/>
          </p:cNvSpPr>
          <p:nvPr/>
        </p:nvSpPr>
        <p:spPr bwMode="auto">
          <a:xfrm>
            <a:off x="6215063" y="357188"/>
            <a:ext cx="1984375" cy="461962"/>
          </a:xfrm>
          <a:prstGeom prst="rect">
            <a:avLst/>
          </a:prstGeom>
          <a:noFill/>
          <a:ln w="9525">
            <a:noFill/>
            <a:miter lim="800000"/>
            <a:headEnd/>
            <a:tailEnd/>
          </a:ln>
        </p:spPr>
        <p:txBody>
          <a:bodyPr wrap="none">
            <a:spAutoFit/>
          </a:bodyPr>
          <a:lstStyle/>
          <a:p>
            <a:r>
              <a:rPr lang="de-AT" sz="2400" b="1" dirty="0">
                <a:solidFill>
                  <a:srgbClr val="0070C0"/>
                </a:solidFill>
                <a:latin typeface="Arial Black" pitchFamily="34" charset="0"/>
              </a:rPr>
              <a:t>Start</a:t>
            </a:r>
            <a:r>
              <a:rPr lang="de-AT" sz="2400" b="1" dirty="0">
                <a:solidFill>
                  <a:srgbClr val="002060"/>
                </a:solidFill>
                <a:latin typeface="Arial Black" pitchFamily="34" charset="0"/>
              </a:rPr>
              <a:t>vac</a:t>
            </a:r>
            <a:r>
              <a:rPr lang="de-DE" sz="2400" dirty="0">
                <a:latin typeface="Arial Black"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386"/>
                                        </p:tgtEl>
                                        <p:attrNameLst>
                                          <p:attrName>style.visibility</p:attrName>
                                        </p:attrNameLst>
                                      </p:cBhvr>
                                      <p:to>
                                        <p:strVal val="visible"/>
                                      </p:to>
                                    </p:set>
                                    <p:anim calcmode="lin" valueType="num">
                                      <p:cBhvr additive="base">
                                        <p:cTn id="7" dur="500" fill="hold"/>
                                        <p:tgtEl>
                                          <p:spTgt spid="16386"/>
                                        </p:tgtEl>
                                        <p:attrNameLst>
                                          <p:attrName>ppt_x</p:attrName>
                                        </p:attrNameLst>
                                      </p:cBhvr>
                                      <p:tavLst>
                                        <p:tav tm="0">
                                          <p:val>
                                            <p:strVal val="#ppt_x"/>
                                          </p:val>
                                        </p:tav>
                                        <p:tav tm="100000">
                                          <p:val>
                                            <p:strVal val="#ppt_x"/>
                                          </p:val>
                                        </p:tav>
                                      </p:tavLst>
                                    </p:anim>
                                    <p:anim calcmode="lin" valueType="num">
                                      <p:cBhvr additive="base">
                                        <p:cTn id="8" dur="500" fill="hold"/>
                                        <p:tgtEl>
                                          <p:spTgt spid="1638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nodePh="1">
                                  <p:stCondLst>
                                    <p:cond delay="0"/>
                                  </p:stCondLst>
                                  <p:endCondLst>
                                    <p:cond evt="begin" delay="0">
                                      <p:tn val="9"/>
                                    </p:cond>
                                  </p:endCondLst>
                                  <p:childTnLst>
                                    <p:set>
                                      <p:cBhvr>
                                        <p:cTn id="10" dur="1" fill="hold">
                                          <p:stCondLst>
                                            <p:cond delay="0"/>
                                          </p:stCondLst>
                                        </p:cTn>
                                        <p:tgtEl>
                                          <p:spTgt spid="16390">
                                            <p:txEl>
                                              <p:pRg st="0" end="0"/>
                                            </p:txEl>
                                          </p:spTgt>
                                        </p:tgtEl>
                                        <p:attrNameLst>
                                          <p:attrName>style.visibility</p:attrName>
                                        </p:attrNameLst>
                                      </p:cBhvr>
                                      <p:to>
                                        <p:strVal val="visible"/>
                                      </p:to>
                                    </p:set>
                                    <p:anim calcmode="lin" valueType="num">
                                      <p:cBhvr additive="base">
                                        <p:cTn id="11" dur="500" fill="hold"/>
                                        <p:tgtEl>
                                          <p:spTgt spid="16390">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639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6387"/>
                                        </p:tgtEl>
                                        <p:attrNameLst>
                                          <p:attrName>style.visibility</p:attrName>
                                        </p:attrNameLst>
                                      </p:cBhvr>
                                      <p:to>
                                        <p:strVal val="visible"/>
                                      </p:to>
                                    </p:set>
                                    <p:anim calcmode="lin" valueType="num">
                                      <p:cBhvr additive="base">
                                        <p:cTn id="17" dur="500" fill="hold"/>
                                        <p:tgtEl>
                                          <p:spTgt spid="16387"/>
                                        </p:tgtEl>
                                        <p:attrNameLst>
                                          <p:attrName>ppt_x</p:attrName>
                                        </p:attrNameLst>
                                      </p:cBhvr>
                                      <p:tavLst>
                                        <p:tav tm="0">
                                          <p:val>
                                            <p:strVal val="#ppt_x"/>
                                          </p:val>
                                        </p:tav>
                                        <p:tav tm="100000">
                                          <p:val>
                                            <p:strVal val="#ppt_x"/>
                                          </p:val>
                                        </p:tav>
                                      </p:tavLst>
                                    </p:anim>
                                    <p:anim calcmode="lin" valueType="num">
                                      <p:cBhvr additive="base">
                                        <p:cTn id="18" dur="500" fill="hold"/>
                                        <p:tgtEl>
                                          <p:spTgt spid="1638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p:bldP spid="16390"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el 4"/>
          <p:cNvSpPr>
            <a:spLocks noGrp="1"/>
          </p:cNvSpPr>
          <p:nvPr>
            <p:ph type="title"/>
          </p:nvPr>
        </p:nvSpPr>
        <p:spPr/>
        <p:txBody>
          <a:bodyPr/>
          <a:lstStyle/>
          <a:p>
            <a:r>
              <a:rPr lang="de-AT" sz="3600" b="1" dirty="0" smtClean="0">
                <a:latin typeface="Arial" pitchFamily="34" charset="0"/>
                <a:cs typeface="Arial" pitchFamily="34" charset="0"/>
              </a:rPr>
              <a:t>Impfschema</a:t>
            </a:r>
            <a:endParaRPr lang="de-DE" sz="3600" b="1" dirty="0" smtClean="0">
              <a:latin typeface="Arial" pitchFamily="34" charset="0"/>
              <a:cs typeface="Arial" pitchFamily="34" charset="0"/>
            </a:endParaRPr>
          </a:p>
        </p:txBody>
      </p:sp>
      <p:sp>
        <p:nvSpPr>
          <p:cNvPr id="4" name="Fußzeilenplatzhalter 3"/>
          <p:cNvSpPr>
            <a:spLocks noGrp="1"/>
          </p:cNvSpPr>
          <p:nvPr>
            <p:ph type="ftr" sz="quarter" idx="11"/>
          </p:nvPr>
        </p:nvSpPr>
        <p:spPr/>
        <p:txBody>
          <a:bodyPr/>
          <a:lstStyle/>
          <a:p>
            <a:pPr>
              <a:defRPr/>
            </a:pPr>
            <a:r>
              <a:rPr lang="de-DE" smtClean="0"/>
              <a:t> Chevita Ges.m.b.H.  Austria - VR Dr. Franz Wolf </a:t>
            </a:r>
            <a:endParaRPr lang="de-DE"/>
          </a:p>
        </p:txBody>
      </p:sp>
      <p:sp>
        <p:nvSpPr>
          <p:cNvPr id="8" name="10 CuadroTexto"/>
          <p:cNvSpPr txBox="1">
            <a:spLocks noChangeArrowheads="1"/>
          </p:cNvSpPr>
          <p:nvPr/>
        </p:nvSpPr>
        <p:spPr bwMode="auto">
          <a:xfrm>
            <a:off x="3381375" y="4003675"/>
            <a:ext cx="1619250" cy="400050"/>
          </a:xfrm>
          <a:prstGeom prst="rect">
            <a:avLst/>
          </a:prstGeom>
          <a:noFill/>
          <a:ln w="9525">
            <a:noFill/>
            <a:miter lim="800000"/>
            <a:headEnd/>
            <a:tailEnd/>
          </a:ln>
        </p:spPr>
        <p:txBody>
          <a:bodyPr>
            <a:spAutoFit/>
          </a:bodyPr>
          <a:lstStyle/>
          <a:p>
            <a:r>
              <a:rPr lang="es-ES" sz="2000"/>
              <a:t>10 </a:t>
            </a:r>
            <a:r>
              <a:rPr lang="en-US" sz="2000"/>
              <a:t>Tage vor</a:t>
            </a:r>
            <a:r>
              <a:rPr lang="es-ES" sz="2000"/>
              <a:t> </a:t>
            </a:r>
          </a:p>
        </p:txBody>
      </p:sp>
      <p:sp>
        <p:nvSpPr>
          <p:cNvPr id="9" name="11 CuadroTexto"/>
          <p:cNvSpPr txBox="1">
            <a:spLocks noChangeArrowheads="1"/>
          </p:cNvSpPr>
          <p:nvPr/>
        </p:nvSpPr>
        <p:spPr bwMode="auto">
          <a:xfrm>
            <a:off x="5675313" y="3990975"/>
            <a:ext cx="1970087" cy="400050"/>
          </a:xfrm>
          <a:prstGeom prst="rect">
            <a:avLst/>
          </a:prstGeom>
          <a:noFill/>
          <a:ln w="9525">
            <a:noFill/>
            <a:miter lim="800000"/>
            <a:headEnd/>
            <a:tailEnd/>
          </a:ln>
        </p:spPr>
        <p:txBody>
          <a:bodyPr>
            <a:spAutoFit/>
          </a:bodyPr>
          <a:lstStyle/>
          <a:p>
            <a:r>
              <a:rPr lang="es-ES" sz="2000"/>
              <a:t>52 </a:t>
            </a:r>
            <a:r>
              <a:rPr lang="en-US" sz="2000"/>
              <a:t>Tage nach</a:t>
            </a:r>
          </a:p>
        </p:txBody>
      </p:sp>
      <p:sp>
        <p:nvSpPr>
          <p:cNvPr id="10" name="6 Flecha abajo"/>
          <p:cNvSpPr>
            <a:spLocks noChangeArrowheads="1"/>
          </p:cNvSpPr>
          <p:nvPr/>
        </p:nvSpPr>
        <p:spPr bwMode="auto">
          <a:xfrm>
            <a:off x="4572000" y="3141663"/>
            <a:ext cx="325438" cy="735012"/>
          </a:xfrm>
          <a:prstGeom prst="downArrow">
            <a:avLst>
              <a:gd name="adj1" fmla="val 50000"/>
              <a:gd name="adj2" fmla="val 49939"/>
            </a:avLst>
          </a:prstGeom>
          <a:solidFill>
            <a:srgbClr val="54C246"/>
          </a:solidFill>
          <a:ln w="9525" algn="ctr">
            <a:noFill/>
            <a:round/>
            <a:headEnd/>
            <a:tailEnd/>
          </a:ln>
        </p:spPr>
        <p:txBody>
          <a:bodyPr anchor="ctr"/>
          <a:lstStyle/>
          <a:p>
            <a:endParaRPr lang="es-ES"/>
          </a:p>
        </p:txBody>
      </p:sp>
      <p:sp>
        <p:nvSpPr>
          <p:cNvPr id="11" name="7 CuadroTexto"/>
          <p:cNvSpPr txBox="1">
            <a:spLocks noChangeArrowheads="1"/>
          </p:cNvSpPr>
          <p:nvPr/>
        </p:nvSpPr>
        <p:spPr bwMode="auto">
          <a:xfrm>
            <a:off x="4252913" y="2776538"/>
            <a:ext cx="1162050" cy="400050"/>
          </a:xfrm>
          <a:prstGeom prst="rect">
            <a:avLst/>
          </a:prstGeom>
          <a:noFill/>
          <a:ln w="9525">
            <a:noFill/>
            <a:miter lim="800000"/>
            <a:headEnd/>
            <a:tailEnd/>
          </a:ln>
        </p:spPr>
        <p:txBody>
          <a:bodyPr>
            <a:spAutoFit/>
          </a:bodyPr>
          <a:lstStyle/>
          <a:p>
            <a:r>
              <a:rPr lang="en-US" sz="2000"/>
              <a:t>Geburt</a:t>
            </a:r>
            <a:r>
              <a:rPr lang="es-ES" sz="2000"/>
              <a:t> </a:t>
            </a:r>
          </a:p>
        </p:txBody>
      </p:sp>
      <p:sp>
        <p:nvSpPr>
          <p:cNvPr id="12" name="9 CuadroTexto"/>
          <p:cNvSpPr txBox="1">
            <a:spLocks noChangeArrowheads="1"/>
          </p:cNvSpPr>
          <p:nvPr/>
        </p:nvSpPr>
        <p:spPr bwMode="auto">
          <a:xfrm>
            <a:off x="1865313" y="4022725"/>
            <a:ext cx="1671637" cy="400050"/>
          </a:xfrm>
          <a:prstGeom prst="rect">
            <a:avLst/>
          </a:prstGeom>
          <a:noFill/>
          <a:ln w="9525">
            <a:noFill/>
            <a:miter lim="800000"/>
            <a:headEnd/>
            <a:tailEnd/>
          </a:ln>
        </p:spPr>
        <p:txBody>
          <a:bodyPr>
            <a:spAutoFit/>
          </a:bodyPr>
          <a:lstStyle/>
          <a:p>
            <a:r>
              <a:rPr lang="en-US" sz="2000"/>
              <a:t>45 Tage vor</a:t>
            </a:r>
          </a:p>
        </p:txBody>
      </p:sp>
      <p:cxnSp>
        <p:nvCxnSpPr>
          <p:cNvPr id="13" name="4 Conector recto"/>
          <p:cNvCxnSpPr>
            <a:cxnSpLocks noChangeShapeType="1"/>
          </p:cNvCxnSpPr>
          <p:nvPr/>
        </p:nvCxnSpPr>
        <p:spPr bwMode="auto">
          <a:xfrm flipV="1">
            <a:off x="1660525" y="3902075"/>
            <a:ext cx="5740400" cy="11113"/>
          </a:xfrm>
          <a:prstGeom prst="line">
            <a:avLst/>
          </a:prstGeom>
          <a:noFill/>
          <a:ln w="38100" algn="ctr">
            <a:solidFill>
              <a:srgbClr val="0070C0"/>
            </a:solidFill>
            <a:round/>
            <a:headEnd/>
            <a:tailEnd/>
          </a:ln>
        </p:spPr>
      </p:cxnSp>
      <p:sp>
        <p:nvSpPr>
          <p:cNvPr id="66570" name="Inhaltsplatzhalter 13"/>
          <p:cNvSpPr>
            <a:spLocks noGrp="1"/>
          </p:cNvSpPr>
          <p:nvPr>
            <p:ph idx="1"/>
          </p:nvPr>
        </p:nvSpPr>
        <p:spPr>
          <a:xfrm>
            <a:off x="467544" y="1340768"/>
            <a:ext cx="8229600" cy="4525963"/>
          </a:xfrm>
        </p:spPr>
        <p:txBody>
          <a:bodyPr/>
          <a:lstStyle/>
          <a:p>
            <a:pPr>
              <a:buNone/>
            </a:pPr>
            <a:endParaRPr lang="de-DE" dirty="0" smtClean="0"/>
          </a:p>
        </p:txBody>
      </p:sp>
      <p:cxnSp>
        <p:nvCxnSpPr>
          <p:cNvPr id="15" name="Gerade Verbindung 14"/>
          <p:cNvCxnSpPr/>
          <p:nvPr/>
        </p:nvCxnSpPr>
        <p:spPr>
          <a:xfrm>
            <a:off x="1692275" y="5229225"/>
            <a:ext cx="568801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9 CuadroTexto"/>
          <p:cNvSpPr txBox="1">
            <a:spLocks noChangeArrowheads="1"/>
          </p:cNvSpPr>
          <p:nvPr/>
        </p:nvSpPr>
        <p:spPr bwMode="auto">
          <a:xfrm>
            <a:off x="250825" y="5300663"/>
            <a:ext cx="3400425" cy="400050"/>
          </a:xfrm>
          <a:prstGeom prst="rect">
            <a:avLst/>
          </a:prstGeom>
          <a:noFill/>
          <a:ln w="9525">
            <a:noFill/>
            <a:miter lim="800000"/>
            <a:headEnd/>
            <a:tailEnd/>
          </a:ln>
        </p:spPr>
        <p:txBody>
          <a:bodyPr>
            <a:spAutoFit/>
          </a:bodyPr>
          <a:lstStyle/>
          <a:p>
            <a:r>
              <a:rPr lang="en-US" sz="2000" dirty="0"/>
              <a:t> </a:t>
            </a:r>
            <a:r>
              <a:rPr lang="en-US" sz="2000" b="1" dirty="0" smtClean="0">
                <a:solidFill>
                  <a:srgbClr val="FF0000"/>
                </a:solidFill>
              </a:rPr>
              <a:t>Kalbinnen</a:t>
            </a:r>
            <a:r>
              <a:rPr lang="en-US" sz="2000" dirty="0" smtClean="0"/>
              <a:t>            </a:t>
            </a:r>
            <a:r>
              <a:rPr lang="en-US" sz="2000" dirty="0"/>
              <a:t>45 Tage vor</a:t>
            </a:r>
          </a:p>
        </p:txBody>
      </p:sp>
      <p:sp>
        <p:nvSpPr>
          <p:cNvPr id="66573" name="Textfeld 16"/>
          <p:cNvSpPr txBox="1">
            <a:spLocks noChangeArrowheads="1"/>
          </p:cNvSpPr>
          <p:nvPr/>
        </p:nvSpPr>
        <p:spPr bwMode="auto">
          <a:xfrm>
            <a:off x="900113" y="4037013"/>
            <a:ext cx="1295400" cy="400050"/>
          </a:xfrm>
          <a:prstGeom prst="rect">
            <a:avLst/>
          </a:prstGeom>
          <a:noFill/>
          <a:ln w="9525">
            <a:noFill/>
            <a:miter lim="800000"/>
            <a:headEnd/>
            <a:tailEnd/>
          </a:ln>
        </p:spPr>
        <p:txBody>
          <a:bodyPr>
            <a:spAutoFit/>
          </a:bodyPr>
          <a:lstStyle/>
          <a:p>
            <a:r>
              <a:rPr lang="de-AT" sz="2000" b="1" dirty="0" smtClean="0">
                <a:solidFill>
                  <a:srgbClr val="FF0000"/>
                </a:solidFill>
              </a:rPr>
              <a:t>Kühe</a:t>
            </a:r>
            <a:endParaRPr lang="de-DE" sz="2000" b="1" dirty="0">
              <a:solidFill>
                <a:srgbClr val="FF0000"/>
              </a:solidFill>
            </a:endParaRPr>
          </a:p>
        </p:txBody>
      </p:sp>
      <p:sp>
        <p:nvSpPr>
          <p:cNvPr id="18" name="10 CuadroTexto"/>
          <p:cNvSpPr txBox="1">
            <a:spLocks noChangeArrowheads="1"/>
          </p:cNvSpPr>
          <p:nvPr/>
        </p:nvSpPr>
        <p:spPr bwMode="auto">
          <a:xfrm>
            <a:off x="3563938" y="5300663"/>
            <a:ext cx="1619250" cy="400050"/>
          </a:xfrm>
          <a:prstGeom prst="rect">
            <a:avLst/>
          </a:prstGeom>
          <a:noFill/>
          <a:ln w="9525">
            <a:noFill/>
            <a:miter lim="800000"/>
            <a:headEnd/>
            <a:tailEnd/>
          </a:ln>
        </p:spPr>
        <p:txBody>
          <a:bodyPr>
            <a:spAutoFit/>
          </a:bodyPr>
          <a:lstStyle/>
          <a:p>
            <a:r>
              <a:rPr lang="es-ES" sz="2000"/>
              <a:t>10 </a:t>
            </a:r>
            <a:r>
              <a:rPr lang="en-US" sz="2000"/>
              <a:t>Tage vor</a:t>
            </a:r>
            <a:r>
              <a:rPr lang="es-ES" sz="2000"/>
              <a:t> </a:t>
            </a:r>
          </a:p>
        </p:txBody>
      </p:sp>
      <p:sp>
        <p:nvSpPr>
          <p:cNvPr id="19" name="11 CuadroTexto"/>
          <p:cNvSpPr txBox="1">
            <a:spLocks noChangeArrowheads="1"/>
          </p:cNvSpPr>
          <p:nvPr/>
        </p:nvSpPr>
        <p:spPr bwMode="auto">
          <a:xfrm>
            <a:off x="5626100" y="5300663"/>
            <a:ext cx="1970088" cy="400050"/>
          </a:xfrm>
          <a:prstGeom prst="rect">
            <a:avLst/>
          </a:prstGeom>
          <a:noFill/>
          <a:ln w="9525">
            <a:noFill/>
            <a:miter lim="800000"/>
            <a:headEnd/>
            <a:tailEnd/>
          </a:ln>
        </p:spPr>
        <p:txBody>
          <a:bodyPr>
            <a:spAutoFit/>
          </a:bodyPr>
          <a:lstStyle/>
          <a:p>
            <a:r>
              <a:rPr lang="es-ES" sz="2000"/>
              <a:t>52 </a:t>
            </a:r>
            <a:r>
              <a:rPr lang="en-US" sz="2000"/>
              <a:t>Tage nach</a:t>
            </a:r>
          </a:p>
        </p:txBody>
      </p:sp>
      <p:sp>
        <p:nvSpPr>
          <p:cNvPr id="21" name="6 Flecha abajo"/>
          <p:cNvSpPr>
            <a:spLocks noChangeArrowheads="1"/>
          </p:cNvSpPr>
          <p:nvPr/>
        </p:nvSpPr>
        <p:spPr bwMode="auto">
          <a:xfrm>
            <a:off x="4572000" y="4437063"/>
            <a:ext cx="325438" cy="735012"/>
          </a:xfrm>
          <a:prstGeom prst="downArrow">
            <a:avLst>
              <a:gd name="adj1" fmla="val 50000"/>
              <a:gd name="adj2" fmla="val 49939"/>
            </a:avLst>
          </a:prstGeom>
          <a:solidFill>
            <a:srgbClr val="54C246"/>
          </a:solidFill>
          <a:ln w="9525" algn="ctr">
            <a:noFill/>
            <a:round/>
            <a:headEnd/>
            <a:tailEnd/>
          </a:ln>
        </p:spPr>
        <p:txBody>
          <a:bodyPr anchor="ctr"/>
          <a:lstStyle/>
          <a:p>
            <a:endParaRPr lang="es-ES"/>
          </a:p>
        </p:txBody>
      </p:sp>
      <p:sp>
        <p:nvSpPr>
          <p:cNvPr id="66577" name="Textfeld 22"/>
          <p:cNvSpPr txBox="1">
            <a:spLocks noChangeArrowheads="1"/>
          </p:cNvSpPr>
          <p:nvPr/>
        </p:nvSpPr>
        <p:spPr bwMode="auto">
          <a:xfrm>
            <a:off x="763588" y="1925638"/>
            <a:ext cx="8064500" cy="368300"/>
          </a:xfrm>
          <a:prstGeom prst="rect">
            <a:avLst/>
          </a:prstGeom>
          <a:noFill/>
          <a:ln w="9525">
            <a:noFill/>
            <a:miter lim="800000"/>
            <a:headEnd/>
            <a:tailEnd/>
          </a:ln>
        </p:spPr>
        <p:txBody>
          <a:bodyPr>
            <a:spAutoFit/>
          </a:bodyPr>
          <a:lstStyle/>
          <a:p>
            <a:endParaRPr lang="de-DE"/>
          </a:p>
        </p:txBody>
      </p:sp>
      <p:sp>
        <p:nvSpPr>
          <p:cNvPr id="20" name="Textfeld 19"/>
          <p:cNvSpPr txBox="1"/>
          <p:nvPr/>
        </p:nvSpPr>
        <p:spPr>
          <a:xfrm>
            <a:off x="611560" y="1484784"/>
            <a:ext cx="6048672" cy="369332"/>
          </a:xfrm>
          <a:prstGeom prst="rect">
            <a:avLst/>
          </a:prstGeom>
          <a:noFill/>
        </p:spPr>
        <p:txBody>
          <a:bodyPr wrap="square" rtlCol="0">
            <a:spAutoFit/>
          </a:bodyPr>
          <a:lstStyle/>
          <a:p>
            <a:r>
              <a:rPr lang="de-AT" dirty="0" smtClean="0"/>
              <a:t>Klassisch:</a:t>
            </a:r>
            <a:endParaRPr lang="de-DE"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1"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0-#ppt_h/2"/>
                                          </p:val>
                                        </p:tav>
                                        <p:tav tm="100000">
                                          <p:val>
                                            <p:strVal val="#ppt_y"/>
                                          </p:val>
                                        </p:tav>
                                      </p:tavLst>
                                    </p:anim>
                                  </p:childTnLst>
                                </p:cTn>
                              </p:par>
                            </p:childTnLst>
                          </p:cTn>
                        </p:par>
                        <p:par>
                          <p:cTn id="23" fill="hold">
                            <p:stCondLst>
                              <p:cond delay="1500"/>
                            </p:stCondLst>
                            <p:childTnLst>
                              <p:par>
                                <p:cTn id="24" presetID="2" presetClass="entr" presetSubtype="4"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ppt_x"/>
                                          </p:val>
                                        </p:tav>
                                        <p:tav tm="100000">
                                          <p:val>
                                            <p:strVal val="#ppt_x"/>
                                          </p:val>
                                        </p:tav>
                                      </p:tavLst>
                                    </p:anim>
                                    <p:anim calcmode="lin" valueType="num">
                                      <p:cBhvr additive="base">
                                        <p:cTn id="2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500" fill="hold"/>
                                        <p:tgtEl>
                                          <p:spTgt spid="13"/>
                                        </p:tgtEl>
                                        <p:attrNameLst>
                                          <p:attrName>ppt_x</p:attrName>
                                        </p:attrNameLst>
                                      </p:cBhvr>
                                      <p:tavLst>
                                        <p:tav tm="0">
                                          <p:val>
                                            <p:strVal val="0-#ppt_w/2"/>
                                          </p:val>
                                        </p:tav>
                                        <p:tav tm="100000">
                                          <p:val>
                                            <p:strVal val="#ppt_x"/>
                                          </p:val>
                                        </p:tav>
                                      </p:tavLst>
                                    </p:anim>
                                    <p:anim calcmode="lin" valueType="num">
                                      <p:cBhvr additive="base">
                                        <p:cTn id="33" dur="500" fill="hold"/>
                                        <p:tgtEl>
                                          <p:spTgt spid="13"/>
                                        </p:tgtEl>
                                        <p:attrNameLst>
                                          <p:attrName>ppt_y</p:attrName>
                                        </p:attrNameLst>
                                      </p:cBhvr>
                                      <p:tavLst>
                                        <p:tav tm="0">
                                          <p:val>
                                            <p:strVal val="#ppt_y"/>
                                          </p:val>
                                        </p:tav>
                                        <p:tav tm="100000">
                                          <p:val>
                                            <p:strVal val="#ppt_y"/>
                                          </p:val>
                                        </p:tav>
                                      </p:tavLst>
                                    </p:anim>
                                  </p:childTnLst>
                                </p:cTn>
                              </p:par>
                            </p:childTnLst>
                          </p:cTn>
                        </p:par>
                        <p:par>
                          <p:cTn id="34" fill="hold">
                            <p:stCondLst>
                              <p:cond delay="500"/>
                            </p:stCondLst>
                            <p:childTnLst>
                              <p:par>
                                <p:cTn id="35" presetID="2" presetClass="entr" presetSubtype="4" fill="hold" grpId="0" nodeType="after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par>
                          <p:cTn id="39" fill="hold">
                            <p:stCondLst>
                              <p:cond delay="1000"/>
                            </p:stCondLst>
                            <p:childTnLst>
                              <p:par>
                                <p:cTn id="40" presetID="2" presetClass="entr" presetSubtype="4" fill="hold" grpId="0" nodeType="after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additive="base">
                                        <p:cTn id="42" dur="500" fill="hold"/>
                                        <p:tgtEl>
                                          <p:spTgt spid="18"/>
                                        </p:tgtEl>
                                        <p:attrNameLst>
                                          <p:attrName>ppt_x</p:attrName>
                                        </p:attrNameLst>
                                      </p:cBhvr>
                                      <p:tavLst>
                                        <p:tav tm="0">
                                          <p:val>
                                            <p:strVal val="#ppt_x"/>
                                          </p:val>
                                        </p:tav>
                                        <p:tav tm="100000">
                                          <p:val>
                                            <p:strVal val="#ppt_x"/>
                                          </p:val>
                                        </p:tav>
                                      </p:tavLst>
                                    </p:anim>
                                    <p:anim calcmode="lin" valueType="num">
                                      <p:cBhvr additive="base">
                                        <p:cTn id="43" dur="500" fill="hold"/>
                                        <p:tgtEl>
                                          <p:spTgt spid="18"/>
                                        </p:tgtEl>
                                        <p:attrNameLst>
                                          <p:attrName>ppt_y</p:attrName>
                                        </p:attrNameLst>
                                      </p:cBhvr>
                                      <p:tavLst>
                                        <p:tav tm="0">
                                          <p:val>
                                            <p:strVal val="1+#ppt_h/2"/>
                                          </p:val>
                                        </p:tav>
                                        <p:tav tm="100000">
                                          <p:val>
                                            <p:strVal val="#ppt_y"/>
                                          </p:val>
                                        </p:tav>
                                      </p:tavLst>
                                    </p:anim>
                                  </p:childTnLst>
                                </p:cTn>
                              </p:par>
                            </p:childTnLst>
                          </p:cTn>
                        </p:par>
                        <p:par>
                          <p:cTn id="44" fill="hold">
                            <p:stCondLst>
                              <p:cond delay="1500"/>
                            </p:stCondLst>
                            <p:childTnLst>
                              <p:par>
                                <p:cTn id="45" presetID="2" presetClass="entr" presetSubtype="4" fill="hold" grpId="0" nodeType="after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500" fill="hold"/>
                                        <p:tgtEl>
                                          <p:spTgt spid="19"/>
                                        </p:tgtEl>
                                        <p:attrNameLst>
                                          <p:attrName>ppt_x</p:attrName>
                                        </p:attrNameLst>
                                      </p:cBhvr>
                                      <p:tavLst>
                                        <p:tav tm="0">
                                          <p:val>
                                            <p:strVal val="#ppt_x"/>
                                          </p:val>
                                        </p:tav>
                                        <p:tav tm="100000">
                                          <p:val>
                                            <p:strVal val="#ppt_x"/>
                                          </p:val>
                                        </p:tav>
                                      </p:tavLst>
                                    </p:anim>
                                    <p:anim calcmode="lin" valueType="num">
                                      <p:cBhvr additive="base">
                                        <p:cTn id="48" dur="500" fill="hold"/>
                                        <p:tgtEl>
                                          <p:spTgt spid="19"/>
                                        </p:tgtEl>
                                        <p:attrNameLst>
                                          <p:attrName>ppt_y</p:attrName>
                                        </p:attrNameLst>
                                      </p:cBhvr>
                                      <p:tavLst>
                                        <p:tav tm="0">
                                          <p:val>
                                            <p:strVal val="1+#ppt_h/2"/>
                                          </p:val>
                                        </p:tav>
                                        <p:tav tm="100000">
                                          <p:val>
                                            <p:strVal val="#ppt_y"/>
                                          </p:val>
                                        </p:tav>
                                      </p:tavLst>
                                    </p:anim>
                                  </p:childTnLst>
                                </p:cTn>
                              </p:par>
                            </p:childTnLst>
                          </p:cTn>
                        </p:par>
                        <p:par>
                          <p:cTn id="49" fill="hold">
                            <p:stCondLst>
                              <p:cond delay="2000"/>
                            </p:stCondLst>
                            <p:childTnLst>
                              <p:par>
                                <p:cTn id="50" presetID="2" presetClass="entr" presetSubtype="1" fill="hold" grpId="0"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additive="base">
                                        <p:cTn id="52" dur="500" fill="hold"/>
                                        <p:tgtEl>
                                          <p:spTgt spid="21"/>
                                        </p:tgtEl>
                                        <p:attrNameLst>
                                          <p:attrName>ppt_x</p:attrName>
                                        </p:attrNameLst>
                                      </p:cBhvr>
                                      <p:tavLst>
                                        <p:tav tm="0">
                                          <p:val>
                                            <p:strVal val="#ppt_x"/>
                                          </p:val>
                                        </p:tav>
                                        <p:tav tm="100000">
                                          <p:val>
                                            <p:strVal val="#ppt_x"/>
                                          </p:val>
                                        </p:tav>
                                      </p:tavLst>
                                    </p:anim>
                                    <p:anim calcmode="lin" valueType="num">
                                      <p:cBhvr additive="base">
                                        <p:cTn id="53"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animBg="1"/>
      <p:bldP spid="11" grpId="0"/>
      <p:bldP spid="12" grpId="0"/>
      <p:bldP spid="16" grpId="0"/>
      <p:bldP spid="18" grpId="0"/>
      <p:bldP spid="19" grpId="0"/>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p:cNvSpPr>
            <a:spLocks noGrp="1"/>
          </p:cNvSpPr>
          <p:nvPr>
            <p:ph idx="10"/>
          </p:nvPr>
        </p:nvSpPr>
        <p:spPr>
          <a:xfrm>
            <a:off x="428625" y="549275"/>
            <a:ext cx="8286750" cy="1138238"/>
          </a:xfrm>
          <a:ln w="12700">
            <a:solidFill>
              <a:schemeClr val="accent1"/>
            </a:solidFill>
          </a:ln>
        </p:spPr>
        <p:txBody>
          <a:bodyPr rtlCol="0">
            <a:normAutofit fontScale="92500" lnSpcReduction="20000"/>
          </a:bodyPr>
          <a:lstStyle/>
          <a:p>
            <a:pPr marL="457200" indent="-457200" algn="ctr" eaLnBrk="1" fontAlgn="auto" hangingPunct="1">
              <a:spcAft>
                <a:spcPts val="0"/>
              </a:spcAft>
              <a:defRPr/>
            </a:pPr>
            <a:r>
              <a:rPr lang="en-GB" sz="2800" dirty="0" smtClean="0">
                <a:solidFill>
                  <a:srgbClr val="003896"/>
                </a:solidFill>
                <a:latin typeface="Arial" pitchFamily="34" charset="0"/>
                <a:cs typeface="Arial" pitchFamily="34" charset="0"/>
              </a:rPr>
              <a:t>	</a:t>
            </a:r>
            <a:r>
              <a:rPr lang="en-GB" sz="2800" dirty="0" smtClean="0">
                <a:solidFill>
                  <a:srgbClr val="FF0000"/>
                </a:solidFill>
                <a:latin typeface="Arial" pitchFamily="34" charset="0"/>
                <a:cs typeface="Arial" pitchFamily="34" charset="0"/>
              </a:rPr>
              <a:t>Mehr</a:t>
            </a:r>
            <a:r>
              <a:rPr lang="en-GB" sz="2800" dirty="0" smtClean="0">
                <a:solidFill>
                  <a:schemeClr val="tx1"/>
                </a:solidFill>
                <a:latin typeface="Arial" pitchFamily="34" charset="0"/>
                <a:cs typeface="Arial" pitchFamily="34" charset="0"/>
              </a:rPr>
              <a:t> als </a:t>
            </a:r>
            <a:r>
              <a:rPr lang="en-GB" sz="2800" dirty="0" smtClean="0">
                <a:solidFill>
                  <a:srgbClr val="FF0000"/>
                </a:solidFill>
                <a:latin typeface="Arial" pitchFamily="34" charset="0"/>
                <a:cs typeface="Arial" pitchFamily="34" charset="0"/>
              </a:rPr>
              <a:t>50 % der Mastitisfälle </a:t>
            </a:r>
            <a:r>
              <a:rPr lang="en-GB" sz="2800" dirty="0" smtClean="0">
                <a:solidFill>
                  <a:schemeClr val="tx1"/>
                </a:solidFill>
                <a:latin typeface="Arial" pitchFamily="34" charset="0"/>
                <a:cs typeface="Arial" pitchFamily="34" charset="0"/>
              </a:rPr>
              <a:t>werden während der </a:t>
            </a:r>
            <a:r>
              <a:rPr lang="en-GB" sz="2800" dirty="0" smtClean="0">
                <a:solidFill>
                  <a:srgbClr val="FF0000"/>
                </a:solidFill>
                <a:latin typeface="Arial" pitchFamily="34" charset="0"/>
                <a:cs typeface="Arial" pitchFamily="34" charset="0"/>
              </a:rPr>
              <a:t>ersten 100 Laktationstage </a:t>
            </a:r>
            <a:r>
              <a:rPr lang="en-GB" sz="2800" dirty="0" smtClean="0">
                <a:solidFill>
                  <a:schemeClr val="tx1"/>
                </a:solidFill>
                <a:latin typeface="Arial" pitchFamily="34" charset="0"/>
                <a:cs typeface="Arial" pitchFamily="34" charset="0"/>
              </a:rPr>
              <a:t>beobachtet die, ihren </a:t>
            </a:r>
            <a:r>
              <a:rPr lang="en-GB" sz="2800" b="1" dirty="0" smtClean="0">
                <a:solidFill>
                  <a:srgbClr val="FF0000"/>
                </a:solidFill>
                <a:latin typeface="Arial" pitchFamily="34" charset="0"/>
                <a:cs typeface="Arial" pitchFamily="34" charset="0"/>
              </a:rPr>
              <a:t>Ursprung in der Trockenstehphase </a:t>
            </a:r>
            <a:r>
              <a:rPr lang="en-GB" sz="2800" dirty="0" smtClean="0">
                <a:solidFill>
                  <a:schemeClr val="tx1"/>
                </a:solidFill>
                <a:latin typeface="Arial" pitchFamily="34" charset="0"/>
                <a:cs typeface="Arial" pitchFamily="34" charset="0"/>
              </a:rPr>
              <a:t>haben.</a:t>
            </a:r>
          </a:p>
          <a:p>
            <a:pPr eaLnBrk="1" fontAlgn="auto" hangingPunct="1">
              <a:spcAft>
                <a:spcPts val="0"/>
              </a:spcAft>
              <a:defRPr/>
            </a:pPr>
            <a:endParaRPr lang="de-DE" dirty="0"/>
          </a:p>
        </p:txBody>
      </p:sp>
      <p:pic>
        <p:nvPicPr>
          <p:cNvPr id="18435" name="Picture 2"/>
          <p:cNvPicPr>
            <a:picLocks noGrp="1" noChangeAspect="1" noChangeArrowheads="1"/>
          </p:cNvPicPr>
          <p:nvPr>
            <p:ph idx="1"/>
          </p:nvPr>
        </p:nvPicPr>
        <p:blipFill>
          <a:blip r:embed="rId2" cstate="print"/>
          <a:srcRect/>
          <a:stretch>
            <a:fillRect/>
          </a:stretch>
        </p:blipFill>
        <p:spPr>
          <a:xfrm>
            <a:off x="428625" y="1844675"/>
            <a:ext cx="8286750" cy="4213225"/>
          </a:xfrm>
          <a:ln w="12700">
            <a:solidFill>
              <a:schemeClr val="accent1"/>
            </a:solidFill>
          </a:ln>
        </p:spPr>
      </p:pic>
      <p:sp>
        <p:nvSpPr>
          <p:cNvPr id="18436" name="Textfeld 7"/>
          <p:cNvSpPr txBox="1">
            <a:spLocks noChangeArrowheads="1"/>
          </p:cNvSpPr>
          <p:nvPr/>
        </p:nvSpPr>
        <p:spPr bwMode="auto">
          <a:xfrm>
            <a:off x="5143500" y="2289175"/>
            <a:ext cx="3749675" cy="338138"/>
          </a:xfrm>
          <a:prstGeom prst="rect">
            <a:avLst/>
          </a:prstGeom>
          <a:solidFill>
            <a:schemeClr val="bg1"/>
          </a:solidFill>
          <a:ln w="9525">
            <a:solidFill>
              <a:srgbClr val="FF0000"/>
            </a:solidFill>
            <a:miter lim="800000"/>
            <a:headEnd/>
            <a:tailEnd/>
          </a:ln>
        </p:spPr>
        <p:txBody>
          <a:bodyPr>
            <a:spAutoFit/>
          </a:bodyPr>
          <a:lstStyle/>
          <a:p>
            <a:r>
              <a:rPr lang="de-AT" sz="1600" b="1">
                <a:latin typeface="Calibri" pitchFamily="34" charset="0"/>
              </a:rPr>
              <a:t>Infektionen </a:t>
            </a:r>
            <a:r>
              <a:rPr lang="de-AT" sz="1600" b="1">
                <a:solidFill>
                  <a:srgbClr val="FF0000"/>
                </a:solidFill>
                <a:latin typeface="Calibri" pitchFamily="34" charset="0"/>
              </a:rPr>
              <a:t>aus der Trockenstehzeit</a:t>
            </a:r>
            <a:endParaRPr lang="de-DE" sz="1600" b="1">
              <a:solidFill>
                <a:srgbClr val="FF0000"/>
              </a:solidFill>
              <a:latin typeface="Calibri" pitchFamily="34" charset="0"/>
            </a:endParaRPr>
          </a:p>
        </p:txBody>
      </p:sp>
      <p:sp>
        <p:nvSpPr>
          <p:cNvPr id="18437" name="Textfeld 12"/>
          <p:cNvSpPr txBox="1">
            <a:spLocks noChangeArrowheads="1"/>
          </p:cNvSpPr>
          <p:nvPr/>
        </p:nvSpPr>
        <p:spPr bwMode="auto">
          <a:xfrm>
            <a:off x="5148263" y="2781300"/>
            <a:ext cx="3744912" cy="338138"/>
          </a:xfrm>
          <a:prstGeom prst="rect">
            <a:avLst/>
          </a:prstGeom>
          <a:solidFill>
            <a:schemeClr val="bg1"/>
          </a:solidFill>
          <a:ln w="9525">
            <a:solidFill>
              <a:srgbClr val="FF0000"/>
            </a:solidFill>
            <a:miter lim="800000"/>
            <a:headEnd/>
            <a:tailEnd/>
          </a:ln>
        </p:spPr>
        <p:txBody>
          <a:bodyPr>
            <a:spAutoFit/>
          </a:bodyPr>
          <a:lstStyle/>
          <a:p>
            <a:r>
              <a:rPr lang="de-AT" sz="1600" b="1">
                <a:latin typeface="Calibri" pitchFamily="34" charset="0"/>
              </a:rPr>
              <a:t>Infektionen </a:t>
            </a:r>
            <a:r>
              <a:rPr lang="de-AT" sz="1600" b="1">
                <a:solidFill>
                  <a:srgbClr val="FF0000"/>
                </a:solidFill>
                <a:latin typeface="Calibri" pitchFamily="34" charset="0"/>
              </a:rPr>
              <a:t>aus der laufenden Laktation</a:t>
            </a:r>
            <a:endParaRPr lang="de-DE" sz="1600" b="1">
              <a:solidFill>
                <a:srgbClr val="FF0000"/>
              </a:solidFill>
              <a:latin typeface="Calibri"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el 4"/>
          <p:cNvSpPr>
            <a:spLocks noGrp="1"/>
          </p:cNvSpPr>
          <p:nvPr>
            <p:ph type="title"/>
          </p:nvPr>
        </p:nvSpPr>
        <p:spPr>
          <a:xfrm>
            <a:off x="214313" y="142875"/>
            <a:ext cx="8715375" cy="1143000"/>
          </a:xfrm>
          <a:solidFill>
            <a:srgbClr val="33CCFF"/>
          </a:solidFill>
        </p:spPr>
        <p:txBody>
          <a:bodyPr/>
          <a:lstStyle/>
          <a:p>
            <a:pPr algn="ctr" eaLnBrk="1" hangingPunct="1"/>
            <a:r>
              <a:rPr lang="de-DE" sz="3200" smtClean="0">
                <a:latin typeface="Arial" pitchFamily="34" charset="0"/>
                <a:cs typeface="Arial" pitchFamily="34" charset="0"/>
              </a:rPr>
              <a:t>Neuinfektionsrate</a:t>
            </a:r>
            <a:br>
              <a:rPr lang="de-DE" sz="3200" smtClean="0">
                <a:latin typeface="Arial" pitchFamily="34" charset="0"/>
                <a:cs typeface="Arial" pitchFamily="34" charset="0"/>
              </a:rPr>
            </a:br>
            <a:r>
              <a:rPr lang="de-DE" sz="3200" smtClean="0">
                <a:latin typeface="Arial" pitchFamily="34" charset="0"/>
                <a:cs typeface="Arial" pitchFamily="34" charset="0"/>
              </a:rPr>
              <a:t>Risiko - Abkalbebucht</a:t>
            </a:r>
          </a:p>
        </p:txBody>
      </p:sp>
      <p:pic>
        <p:nvPicPr>
          <p:cNvPr id="37891" name="Picture 2"/>
          <p:cNvPicPr>
            <a:picLocks noGrp="1" noChangeAspect="1" noChangeArrowheads="1"/>
          </p:cNvPicPr>
          <p:nvPr>
            <p:ph idx="1"/>
          </p:nvPr>
        </p:nvPicPr>
        <p:blipFill>
          <a:blip r:embed="rId2" cstate="print"/>
          <a:srcRect/>
          <a:stretch>
            <a:fillRect/>
          </a:stretch>
        </p:blipFill>
        <p:spPr>
          <a:xfrm>
            <a:off x="250825" y="1341438"/>
            <a:ext cx="2951163" cy="2357437"/>
          </a:xfrm>
        </p:spPr>
      </p:pic>
      <p:sp>
        <p:nvSpPr>
          <p:cNvPr id="37892" name="Rechteck 4"/>
          <p:cNvSpPr>
            <a:spLocks noChangeArrowheads="1"/>
          </p:cNvSpPr>
          <p:nvPr/>
        </p:nvSpPr>
        <p:spPr bwMode="auto">
          <a:xfrm>
            <a:off x="250825" y="4149725"/>
            <a:ext cx="8642350" cy="2122488"/>
          </a:xfrm>
          <a:prstGeom prst="rect">
            <a:avLst/>
          </a:prstGeom>
          <a:noFill/>
          <a:ln w="9525">
            <a:noFill/>
            <a:miter lim="800000"/>
            <a:headEnd/>
            <a:tailEnd/>
          </a:ln>
        </p:spPr>
        <p:txBody>
          <a:bodyPr>
            <a:spAutoFit/>
          </a:bodyPr>
          <a:lstStyle/>
          <a:p>
            <a:r>
              <a:rPr lang="de-DE" sz="2400">
                <a:cs typeface="Arial" pitchFamily="34" charset="0"/>
              </a:rPr>
              <a:t>Optimierung der Hygiene im Abkalbebereich (Schwachstelle): </a:t>
            </a:r>
          </a:p>
          <a:p>
            <a:r>
              <a:rPr lang="de-DE">
                <a:cs typeface="Arial" pitchFamily="34" charset="0"/>
              </a:rPr>
              <a:t>Reinigen, Ausmisten, Nachstreuen</a:t>
            </a:r>
          </a:p>
          <a:p>
            <a:pPr lvl="1"/>
            <a:r>
              <a:rPr lang="de-DE">
                <a:cs typeface="Arial" pitchFamily="34" charset="0"/>
              </a:rPr>
              <a:t>organ. Einstreumaterialien:</a:t>
            </a:r>
          </a:p>
          <a:p>
            <a:pPr lvl="2"/>
            <a:r>
              <a:rPr lang="de-DE">
                <a:cs typeface="Arial" pitchFamily="34" charset="0"/>
              </a:rPr>
              <a:t>nach </a:t>
            </a:r>
            <a:r>
              <a:rPr lang="de-DE">
                <a:solidFill>
                  <a:srgbClr val="FF0000"/>
                </a:solidFill>
                <a:cs typeface="Arial" pitchFamily="34" charset="0"/>
              </a:rPr>
              <a:t>2 Tagen </a:t>
            </a:r>
            <a:r>
              <a:rPr lang="de-DE">
                <a:cs typeface="Arial" pitchFamily="34" charset="0"/>
              </a:rPr>
              <a:t>ist die </a:t>
            </a:r>
            <a:r>
              <a:rPr lang="de-DE">
                <a:solidFill>
                  <a:srgbClr val="FF0000"/>
                </a:solidFill>
                <a:cs typeface="Arial" pitchFamily="34" charset="0"/>
              </a:rPr>
              <a:t>kritische Keimzahl überschritten</a:t>
            </a:r>
          </a:p>
          <a:p>
            <a:pPr lvl="2"/>
            <a:r>
              <a:rPr lang="de-DE">
                <a:cs typeface="Arial" pitchFamily="34" charset="0"/>
              </a:rPr>
              <a:t>nach spätestens 2 Tagen nachstreuen (</a:t>
            </a:r>
            <a:r>
              <a:rPr lang="de-DE">
                <a:solidFill>
                  <a:srgbClr val="00B0F0"/>
                </a:solidFill>
                <a:cs typeface="Arial" pitchFamily="34" charset="0"/>
              </a:rPr>
              <a:t>Nachstreuintervalle einhalten</a:t>
            </a:r>
            <a:r>
              <a:rPr lang="de-DE">
                <a:cs typeface="Arial" pitchFamily="34" charset="0"/>
              </a:rPr>
              <a:t>)</a:t>
            </a:r>
          </a:p>
          <a:p>
            <a:pPr lvl="2"/>
            <a:r>
              <a:rPr lang="de-DE">
                <a:solidFill>
                  <a:srgbClr val="FF0000"/>
                </a:solidFill>
                <a:cs typeface="Arial" pitchFamily="34" charset="0"/>
              </a:rPr>
              <a:t>Überdachung</a:t>
            </a:r>
            <a:r>
              <a:rPr lang="de-DE">
                <a:solidFill>
                  <a:srgbClr val="00B0F0"/>
                </a:solidFill>
                <a:cs typeface="Arial" pitchFamily="34" charset="0"/>
              </a:rPr>
              <a:t> </a:t>
            </a:r>
            <a:r>
              <a:rPr lang="de-DE">
                <a:cs typeface="Arial" pitchFamily="34" charset="0"/>
              </a:rPr>
              <a:t>der Einstreulager</a:t>
            </a:r>
          </a:p>
          <a:p>
            <a:pPr lvl="2"/>
            <a:r>
              <a:rPr lang="de-DE">
                <a:cs typeface="Arial" pitchFamily="34" charset="0"/>
              </a:rPr>
              <a:t>Qualität der Einstreu </a:t>
            </a:r>
          </a:p>
        </p:txBody>
      </p:sp>
      <p:sp>
        <p:nvSpPr>
          <p:cNvPr id="6" name="Fußzeilenplatzhalter 5"/>
          <p:cNvSpPr>
            <a:spLocks noGrp="1"/>
          </p:cNvSpPr>
          <p:nvPr>
            <p:ph type="ftr" sz="quarter" idx="11"/>
          </p:nvPr>
        </p:nvSpPr>
        <p:spPr/>
        <p:txBody>
          <a:bodyPr/>
          <a:lstStyle/>
          <a:p>
            <a:pPr>
              <a:defRPr/>
            </a:pPr>
            <a:r>
              <a:rPr lang="de-DE"/>
              <a:t> Praxisgemeinschaft  VR Dr. Franz Wolf -  Dr. Fritz Stoiber</a:t>
            </a:r>
          </a:p>
        </p:txBody>
      </p:sp>
      <p:pic>
        <p:nvPicPr>
          <p:cNvPr id="37894" name="Picture 7"/>
          <p:cNvPicPr>
            <a:picLocks noChangeAspect="1" noChangeArrowheads="1"/>
          </p:cNvPicPr>
          <p:nvPr/>
        </p:nvPicPr>
        <p:blipFill>
          <a:blip r:embed="rId3" cstate="print"/>
          <a:srcRect/>
          <a:stretch>
            <a:fillRect/>
          </a:stretch>
        </p:blipFill>
        <p:spPr bwMode="auto">
          <a:xfrm>
            <a:off x="5940425" y="1341438"/>
            <a:ext cx="2952750" cy="2374900"/>
          </a:xfrm>
          <a:prstGeom prst="rect">
            <a:avLst/>
          </a:prstGeom>
          <a:noFill/>
          <a:ln w="9525">
            <a:noFill/>
            <a:miter lim="800000"/>
            <a:headEnd/>
            <a:tailEnd/>
          </a:ln>
        </p:spPr>
      </p:pic>
      <p:sp>
        <p:nvSpPr>
          <p:cNvPr id="37895" name="Textfeld 8"/>
          <p:cNvSpPr txBox="1">
            <a:spLocks noChangeArrowheads="1"/>
          </p:cNvSpPr>
          <p:nvPr/>
        </p:nvSpPr>
        <p:spPr bwMode="auto">
          <a:xfrm>
            <a:off x="3276600" y="1654175"/>
            <a:ext cx="2590800" cy="2062163"/>
          </a:xfrm>
          <a:prstGeom prst="rect">
            <a:avLst/>
          </a:prstGeom>
          <a:noFill/>
          <a:ln w="9525">
            <a:noFill/>
            <a:miter lim="800000"/>
            <a:headEnd/>
            <a:tailEnd/>
          </a:ln>
        </p:spPr>
        <p:txBody>
          <a:bodyPr>
            <a:spAutoFit/>
          </a:bodyPr>
          <a:lstStyle/>
          <a:p>
            <a:pPr algn="ctr"/>
            <a:r>
              <a:rPr lang="de-AT" sz="3200"/>
              <a:t>Maximale Immunität zum Abkalben</a:t>
            </a:r>
            <a:endParaRPr lang="de-DE" sz="3200"/>
          </a:p>
        </p:txBody>
      </p:sp>
      <p:sp>
        <p:nvSpPr>
          <p:cNvPr id="37896" name="Textplatzhalter 9"/>
          <p:cNvSpPr>
            <a:spLocks noGrp="1"/>
          </p:cNvSpPr>
          <p:nvPr>
            <p:ph type="body" sz="half" idx="2"/>
          </p:nvPr>
        </p:nvSpPr>
        <p:spPr>
          <a:xfrm>
            <a:off x="250825" y="1341438"/>
            <a:ext cx="2952750" cy="2374900"/>
          </a:xfrm>
        </p:spPr>
        <p:txBody>
          <a:bodyPr/>
          <a:lstStyle/>
          <a:p>
            <a:endParaRPr lang="de-DE" smtClean="0"/>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1 Título"/>
          <p:cNvSpPr>
            <a:spLocks noGrp="1"/>
          </p:cNvSpPr>
          <p:nvPr>
            <p:ph type="title"/>
          </p:nvPr>
        </p:nvSpPr>
        <p:spPr>
          <a:xfrm>
            <a:off x="436563" y="66675"/>
            <a:ext cx="3749675" cy="704850"/>
          </a:xfrm>
        </p:spPr>
        <p:txBody>
          <a:bodyPr/>
          <a:lstStyle/>
          <a:p>
            <a:pPr algn="l" eaLnBrk="1" hangingPunct="1"/>
            <a:r>
              <a:rPr lang="en-US" smtClean="0">
                <a:latin typeface="Arial Black" pitchFamily="34" charset="0"/>
              </a:rPr>
              <a:t>Immunsierung</a:t>
            </a:r>
          </a:p>
        </p:txBody>
      </p:sp>
      <p:sp>
        <p:nvSpPr>
          <p:cNvPr id="5" name="4 Rectángulo"/>
          <p:cNvSpPr/>
          <p:nvPr/>
        </p:nvSpPr>
        <p:spPr>
          <a:xfrm>
            <a:off x="4538949" y="929215"/>
            <a:ext cx="4241494" cy="6432530"/>
          </a:xfrm>
          <a:prstGeom prst="rect">
            <a:avLst/>
          </a:prstGeom>
          <a:noFill/>
        </p:spPr>
        <p:txBody>
          <a:bodyPr>
            <a:spAutoFit/>
          </a:bodyPr>
          <a:lstStyle/>
          <a:p>
            <a:pPr algn="ctr" fontAlgn="auto">
              <a:spcBef>
                <a:spcPts val="0"/>
              </a:spcBef>
              <a:spcAft>
                <a:spcPts val="0"/>
              </a:spcAft>
              <a:defRPr/>
            </a:pPr>
            <a:r>
              <a:rPr lang="en-US" sz="5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rPr>
              <a:t>Ist </a:t>
            </a:r>
          </a:p>
          <a:p>
            <a:pPr algn="ctr" fontAlgn="auto">
              <a:spcBef>
                <a:spcPts val="0"/>
              </a:spcBef>
              <a:spcAft>
                <a:spcPts val="0"/>
              </a:spcAft>
              <a:defRPr/>
            </a:pPr>
            <a:r>
              <a:rPr lang="en-US" sz="5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rPr>
              <a:t>impfen</a:t>
            </a:r>
          </a:p>
          <a:p>
            <a:pPr algn="ctr" fontAlgn="auto">
              <a:spcBef>
                <a:spcPts val="0"/>
              </a:spcBef>
              <a:spcAft>
                <a:spcPts val="0"/>
              </a:spcAft>
              <a:defRPr/>
            </a:pPr>
            <a:r>
              <a:rPr lang="en-US" sz="5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rPr>
              <a:t>nach Plan</a:t>
            </a:r>
          </a:p>
          <a:p>
            <a:pPr algn="ctr" fontAlgn="auto">
              <a:spcBef>
                <a:spcPts val="0"/>
              </a:spcBef>
              <a:spcAft>
                <a:spcPts val="0"/>
              </a:spcAft>
              <a:defRPr/>
            </a:pPr>
            <a:r>
              <a:rPr lang="en-US" sz="5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cs typeface="Arial" charset="0"/>
              </a:rPr>
              <a:t>möglich</a:t>
            </a:r>
          </a:p>
          <a:p>
            <a:pPr algn="ctr" fontAlgn="auto">
              <a:spcBef>
                <a:spcPts val="0"/>
              </a:spcBef>
              <a:spcAft>
                <a:spcPts val="0"/>
              </a:spcAft>
              <a:defRPr/>
            </a:pPr>
            <a:r>
              <a:rPr lang="en-US" sz="5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rPr>
              <a:t>?</a:t>
            </a:r>
          </a:p>
          <a:p>
            <a:pPr algn="ctr" fontAlgn="auto">
              <a:spcBef>
                <a:spcPts val="0"/>
              </a:spcBef>
              <a:spcAft>
                <a:spcPts val="0"/>
              </a:spcAft>
              <a:defRPr/>
            </a:pPr>
            <a:r>
              <a:rPr lang="en-US" sz="88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rPr>
              <a:t>JA</a:t>
            </a:r>
          </a:p>
          <a:p>
            <a:pPr algn="ctr" fontAlgn="auto">
              <a:spcBef>
                <a:spcPts val="0"/>
              </a:spcBef>
              <a:spcAft>
                <a:spcPts val="0"/>
              </a:spcAft>
              <a:defRPr/>
            </a:pPr>
            <a:endParaRPr lang="en-US" sz="54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ndParaRPr>
          </a:p>
        </p:txBody>
      </p:sp>
      <p:pic>
        <p:nvPicPr>
          <p:cNvPr id="81924" name="Picture 2" descr="http://www.aburridos.info/fotos/fotos-animales/Animal%20Acts_archivos/gato_leche.jpg"/>
          <p:cNvPicPr>
            <a:picLocks noChangeAspect="1" noChangeArrowheads="1"/>
          </p:cNvPicPr>
          <p:nvPr/>
        </p:nvPicPr>
        <p:blipFill>
          <a:blip r:embed="rId2" cstate="print"/>
          <a:srcRect/>
          <a:stretch>
            <a:fillRect/>
          </a:stretch>
        </p:blipFill>
        <p:spPr bwMode="auto">
          <a:xfrm>
            <a:off x="185738" y="958850"/>
            <a:ext cx="4322762" cy="5507038"/>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8)">
                                      <p:cBhvr>
                                        <p:cTn id="7" dur="1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8"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8)">
                                      <p:cBhvr>
                                        <p:cTn id="12" dur="1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8"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8)">
                                      <p:cBhvr>
                                        <p:cTn id="17" dur="1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8"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8)">
                                      <p:cBhvr>
                                        <p:cTn id="22" dur="10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8"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heel(8)">
                                      <p:cBhvr>
                                        <p:cTn id="27" dur="10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8"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wheel(8)">
                                      <p:cBhvr>
                                        <p:cTn id="32" dur="10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81922"/>
                                        </p:tgtEl>
                                        <p:attrNameLst>
                                          <p:attrName>style.visibility</p:attrName>
                                        </p:attrNameLst>
                                      </p:cBhvr>
                                      <p:to>
                                        <p:strVal val="visible"/>
                                      </p:to>
                                    </p:set>
                                    <p:animEffect transition="in" filter="blinds(horizontal)">
                                      <p:cBhvr>
                                        <p:cTn id="37" dur="500"/>
                                        <p:tgtEl>
                                          <p:spTgt spid="81922"/>
                                        </p:tgtEl>
                                      </p:cBhvr>
                                    </p:animEffect>
                                  </p:childTnLst>
                                </p:cTn>
                              </p:par>
                              <p:par>
                                <p:cTn id="38" presetID="3" presetClass="entr" presetSubtype="10" fill="hold" nodeType="withEffect">
                                  <p:stCondLst>
                                    <p:cond delay="0"/>
                                  </p:stCondLst>
                                  <p:childTnLst>
                                    <p:set>
                                      <p:cBhvr>
                                        <p:cTn id="39" dur="1" fill="hold">
                                          <p:stCondLst>
                                            <p:cond delay="0"/>
                                          </p:stCondLst>
                                        </p:cTn>
                                        <p:tgtEl>
                                          <p:spTgt spid="81924"/>
                                        </p:tgtEl>
                                        <p:attrNameLst>
                                          <p:attrName>style.visibility</p:attrName>
                                        </p:attrNameLst>
                                      </p:cBhvr>
                                      <p:to>
                                        <p:strVal val="visible"/>
                                      </p:to>
                                    </p:set>
                                    <p:animEffect transition="in" filter="blinds(horizontal)">
                                      <p:cBhvr>
                                        <p:cTn id="40" dur="500"/>
                                        <p:tgtEl>
                                          <p:spTgt spid="81924"/>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5">
                                            <p:txEl>
                                              <p:pRg st="0" end="0"/>
                                            </p:txEl>
                                          </p:spTgt>
                                        </p:tgtEl>
                                        <p:attrNameLst>
                                          <p:attrName>style.visibility</p:attrName>
                                        </p:attrNameLst>
                                      </p:cBhvr>
                                      <p:to>
                                        <p:strVal val="visible"/>
                                      </p:to>
                                    </p:set>
                                    <p:animEffect transition="in" filter="blinds(horizontal)">
                                      <p:cBhvr>
                                        <p:cTn id="45" dur="500"/>
                                        <p:tgtEl>
                                          <p:spTgt spid="5">
                                            <p:txEl>
                                              <p:pRg st="0" end="0"/>
                                            </p:txEl>
                                          </p:spTgt>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5">
                                            <p:txEl>
                                              <p:pRg st="1" end="1"/>
                                            </p:txEl>
                                          </p:spTgt>
                                        </p:tgtEl>
                                        <p:attrNameLst>
                                          <p:attrName>style.visibility</p:attrName>
                                        </p:attrNameLst>
                                      </p:cBhvr>
                                      <p:to>
                                        <p:strVal val="visible"/>
                                      </p:to>
                                    </p:set>
                                    <p:animEffect transition="in" filter="blinds(horizontal)">
                                      <p:cBhvr>
                                        <p:cTn id="48" dur="500"/>
                                        <p:tgtEl>
                                          <p:spTgt spid="5">
                                            <p:txEl>
                                              <p:pRg st="1" end="1"/>
                                            </p:txEl>
                                          </p:spTgt>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5">
                                            <p:txEl>
                                              <p:pRg st="2" end="2"/>
                                            </p:txEl>
                                          </p:spTgt>
                                        </p:tgtEl>
                                        <p:attrNameLst>
                                          <p:attrName>style.visibility</p:attrName>
                                        </p:attrNameLst>
                                      </p:cBhvr>
                                      <p:to>
                                        <p:strVal val="visible"/>
                                      </p:to>
                                    </p:set>
                                    <p:animEffect transition="in" filter="blinds(horizontal)">
                                      <p:cBhvr>
                                        <p:cTn id="51" dur="500"/>
                                        <p:tgtEl>
                                          <p:spTgt spid="5">
                                            <p:txEl>
                                              <p:pRg st="2" end="2"/>
                                            </p:txEl>
                                          </p:spTgt>
                                        </p:tgtEl>
                                      </p:cBhvr>
                                    </p:animEffect>
                                  </p:childTnLst>
                                </p:cTn>
                              </p:par>
                              <p:par>
                                <p:cTn id="52" presetID="3" presetClass="entr" presetSubtype="10" fill="hold" grpId="0" nodeType="withEffect">
                                  <p:stCondLst>
                                    <p:cond delay="0"/>
                                  </p:stCondLst>
                                  <p:childTnLst>
                                    <p:set>
                                      <p:cBhvr>
                                        <p:cTn id="53" dur="1" fill="hold">
                                          <p:stCondLst>
                                            <p:cond delay="0"/>
                                          </p:stCondLst>
                                        </p:cTn>
                                        <p:tgtEl>
                                          <p:spTgt spid="5">
                                            <p:txEl>
                                              <p:pRg st="3" end="3"/>
                                            </p:txEl>
                                          </p:spTgt>
                                        </p:tgtEl>
                                        <p:attrNameLst>
                                          <p:attrName>style.visibility</p:attrName>
                                        </p:attrNameLst>
                                      </p:cBhvr>
                                      <p:to>
                                        <p:strVal val="visible"/>
                                      </p:to>
                                    </p:set>
                                    <p:animEffect transition="in" filter="blinds(horizontal)">
                                      <p:cBhvr>
                                        <p:cTn id="54" dur="500"/>
                                        <p:tgtEl>
                                          <p:spTgt spid="5">
                                            <p:txEl>
                                              <p:pRg st="3" end="3"/>
                                            </p:txEl>
                                          </p:spTgt>
                                        </p:tgtEl>
                                      </p:cBhvr>
                                    </p:animEffect>
                                  </p:childTnLst>
                                </p:cTn>
                              </p:par>
                              <p:par>
                                <p:cTn id="55" presetID="3" presetClass="entr" presetSubtype="10" fill="hold" grpId="0" nodeType="withEffect">
                                  <p:stCondLst>
                                    <p:cond delay="0"/>
                                  </p:stCondLst>
                                  <p:childTnLst>
                                    <p:set>
                                      <p:cBhvr>
                                        <p:cTn id="56" dur="1" fill="hold">
                                          <p:stCondLst>
                                            <p:cond delay="0"/>
                                          </p:stCondLst>
                                        </p:cTn>
                                        <p:tgtEl>
                                          <p:spTgt spid="5">
                                            <p:txEl>
                                              <p:pRg st="4" end="4"/>
                                            </p:txEl>
                                          </p:spTgt>
                                        </p:tgtEl>
                                        <p:attrNameLst>
                                          <p:attrName>style.visibility</p:attrName>
                                        </p:attrNameLst>
                                      </p:cBhvr>
                                      <p:to>
                                        <p:strVal val="visible"/>
                                      </p:to>
                                    </p:set>
                                    <p:animEffect transition="in" filter="blinds(horizontal)">
                                      <p:cBhvr>
                                        <p:cTn id="57" dur="500"/>
                                        <p:tgtEl>
                                          <p:spTgt spid="5">
                                            <p:txEl>
                                              <p:pRg st="4" end="4"/>
                                            </p:txEl>
                                          </p:spTgt>
                                        </p:tgtEl>
                                      </p:cBhvr>
                                    </p:animEffect>
                                  </p:childTnLst>
                                </p:cTn>
                              </p:par>
                              <p:par>
                                <p:cTn id="58" presetID="3" presetClass="entr" presetSubtype="10" fill="hold" grpId="0" nodeType="withEffect">
                                  <p:stCondLst>
                                    <p:cond delay="0"/>
                                  </p:stCondLst>
                                  <p:childTnLst>
                                    <p:set>
                                      <p:cBhvr>
                                        <p:cTn id="59" dur="1" fill="hold">
                                          <p:stCondLst>
                                            <p:cond delay="0"/>
                                          </p:stCondLst>
                                        </p:cTn>
                                        <p:tgtEl>
                                          <p:spTgt spid="5">
                                            <p:txEl>
                                              <p:pRg st="5" end="5"/>
                                            </p:txEl>
                                          </p:spTgt>
                                        </p:tgtEl>
                                        <p:attrNameLst>
                                          <p:attrName>style.visibility</p:attrName>
                                        </p:attrNameLst>
                                      </p:cBhvr>
                                      <p:to>
                                        <p:strVal val="visible"/>
                                      </p:to>
                                    </p:set>
                                    <p:animEffect transition="in" filter="blinds(horizontal)">
                                      <p:cBhvr>
                                        <p:cTn id="60"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2" grpId="0"/>
      <p:bldP spid="5" grpId="0" build="allAtOnce"/>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pPr>
              <a:defRPr/>
            </a:pPr>
            <a:r>
              <a:rPr lang="de-DE"/>
              <a:t> Praxisgemeinschaft  VR Dr. Franz Wolf -  Dr. Fritz Stoiber</a:t>
            </a:r>
            <a:endParaRPr lang="de-DE" dirty="0"/>
          </a:p>
        </p:txBody>
      </p:sp>
      <p:sp>
        <p:nvSpPr>
          <p:cNvPr id="20483" name="Textfeld 2"/>
          <p:cNvSpPr txBox="1">
            <a:spLocks noChangeArrowheads="1"/>
          </p:cNvSpPr>
          <p:nvPr/>
        </p:nvSpPr>
        <p:spPr bwMode="auto">
          <a:xfrm>
            <a:off x="468313" y="1635125"/>
            <a:ext cx="8135937" cy="4431983"/>
          </a:xfrm>
          <a:prstGeom prst="rect">
            <a:avLst/>
          </a:prstGeom>
          <a:noFill/>
          <a:ln w="9525">
            <a:noFill/>
            <a:miter lim="800000"/>
            <a:headEnd/>
            <a:tailEnd/>
          </a:ln>
        </p:spPr>
        <p:txBody>
          <a:bodyPr>
            <a:spAutoFit/>
          </a:bodyPr>
          <a:lstStyle/>
          <a:p>
            <a:r>
              <a:rPr lang="de-AT" sz="4400" b="1" dirty="0">
                <a:latin typeface="Arial" pitchFamily="34" charset="0"/>
                <a:cs typeface="Arial" pitchFamily="34" charset="0"/>
              </a:rPr>
              <a:t>Das Impfschema richtet sich nach:</a:t>
            </a:r>
          </a:p>
          <a:p>
            <a:endParaRPr lang="de-AT" sz="4400" b="1" dirty="0">
              <a:latin typeface="Arial" pitchFamily="34" charset="0"/>
              <a:cs typeface="Arial" pitchFamily="34" charset="0"/>
            </a:endParaRPr>
          </a:p>
          <a:p>
            <a:pPr>
              <a:buFont typeface="Wingdings" pitchFamily="2" charset="2"/>
              <a:buChar char="Ø"/>
            </a:pPr>
            <a:r>
              <a:rPr lang="de-AT" sz="4400" b="1" dirty="0">
                <a:latin typeface="Arial" pitchFamily="34" charset="0"/>
                <a:cs typeface="Arial" pitchFamily="34" charset="0"/>
              </a:rPr>
              <a:t> dem Problem</a:t>
            </a:r>
          </a:p>
          <a:p>
            <a:pPr>
              <a:buFont typeface="Wingdings" pitchFamily="2" charset="2"/>
              <a:buChar char="Ø"/>
            </a:pPr>
            <a:r>
              <a:rPr lang="de-AT" sz="4400" b="1" dirty="0">
                <a:latin typeface="Arial" pitchFamily="34" charset="0"/>
                <a:cs typeface="Arial" pitchFamily="34" charset="0"/>
              </a:rPr>
              <a:t> nach dem Management im Betrieb</a:t>
            </a:r>
          </a:p>
          <a:p>
            <a:endParaRPr lang="de-DE" dirty="0"/>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2"/>
          <p:cNvSpPr>
            <a:spLocks noGrp="1" noChangeArrowheads="1"/>
          </p:cNvSpPr>
          <p:nvPr>
            <p:ph type="title"/>
          </p:nvPr>
        </p:nvSpPr>
        <p:spPr/>
        <p:txBody>
          <a:bodyPr/>
          <a:lstStyle/>
          <a:p>
            <a:pPr eaLnBrk="1" hangingPunct="1"/>
            <a:r>
              <a:rPr lang="es-ES" smtClean="0"/>
              <a:t>IMPFSCHEMATA</a:t>
            </a:r>
          </a:p>
        </p:txBody>
      </p:sp>
      <p:sp>
        <p:nvSpPr>
          <p:cNvPr id="8197" name="Text Box 3"/>
          <p:cNvSpPr txBox="1">
            <a:spLocks noChangeArrowheads="1"/>
          </p:cNvSpPr>
          <p:nvPr/>
        </p:nvSpPr>
        <p:spPr bwMode="auto">
          <a:xfrm>
            <a:off x="1258888" y="1916113"/>
            <a:ext cx="4968875" cy="427037"/>
          </a:xfrm>
          <a:prstGeom prst="rect">
            <a:avLst/>
          </a:prstGeom>
          <a:noFill/>
          <a:ln w="9525">
            <a:noFill/>
            <a:miter lim="800000"/>
            <a:headEnd/>
            <a:tailEnd/>
          </a:ln>
        </p:spPr>
        <p:txBody>
          <a:bodyPr>
            <a:spAutoFit/>
          </a:bodyPr>
          <a:lstStyle/>
          <a:p>
            <a:pPr>
              <a:spcBef>
                <a:spcPct val="50000"/>
              </a:spcBef>
            </a:pPr>
            <a:r>
              <a:rPr lang="es-ES" sz="2200" b="1"/>
              <a:t>KLINISCHE MASTITIS</a:t>
            </a:r>
          </a:p>
        </p:txBody>
      </p:sp>
      <p:sp>
        <p:nvSpPr>
          <p:cNvPr id="8198" name="Text Box 4"/>
          <p:cNvSpPr txBox="1">
            <a:spLocks noChangeArrowheads="1"/>
          </p:cNvSpPr>
          <p:nvPr/>
        </p:nvSpPr>
        <p:spPr bwMode="auto">
          <a:xfrm>
            <a:off x="5003800" y="1412875"/>
            <a:ext cx="3743325" cy="4400550"/>
          </a:xfrm>
          <a:prstGeom prst="rect">
            <a:avLst/>
          </a:prstGeom>
          <a:noFill/>
          <a:ln w="9525">
            <a:noFill/>
            <a:miter lim="800000"/>
            <a:headEnd/>
            <a:tailEnd/>
          </a:ln>
        </p:spPr>
        <p:txBody>
          <a:bodyPr>
            <a:spAutoFit/>
          </a:bodyPr>
          <a:lstStyle/>
          <a:p>
            <a:pPr>
              <a:spcBef>
                <a:spcPct val="50000"/>
              </a:spcBef>
              <a:buFontTx/>
              <a:buChar char="•"/>
            </a:pPr>
            <a:r>
              <a:rPr lang="es-ES" sz="1700"/>
              <a:t> </a:t>
            </a:r>
            <a:r>
              <a:rPr lang="es-ES" sz="2800"/>
              <a:t>BESTANDES-IMPFUNG VOR DER </a:t>
            </a:r>
            <a:r>
              <a:rPr lang="es-ES" sz="2800" b="1"/>
              <a:t>RISIKOSAISON</a:t>
            </a:r>
          </a:p>
          <a:p>
            <a:pPr>
              <a:spcBef>
                <a:spcPct val="50000"/>
              </a:spcBef>
              <a:buFontTx/>
              <a:buChar char="•"/>
            </a:pPr>
            <a:r>
              <a:rPr lang="es-ES" sz="2800"/>
              <a:t> DANN </a:t>
            </a:r>
            <a:r>
              <a:rPr lang="es-ES" sz="2800" b="1"/>
              <a:t>NACH 3 WOCHEN WIEDERHOLEN</a:t>
            </a:r>
          </a:p>
          <a:p>
            <a:pPr>
              <a:spcBef>
                <a:spcPct val="50000"/>
              </a:spcBef>
              <a:buFontTx/>
              <a:buChar char="•"/>
            </a:pPr>
            <a:r>
              <a:rPr lang="es-ES" sz="2800"/>
              <a:t> </a:t>
            </a:r>
            <a:r>
              <a:rPr lang="es-ES" sz="2800" b="1"/>
              <a:t>DANN ALLE 3 bis 4 MONATE </a:t>
            </a:r>
            <a:r>
              <a:rPr lang="es-ES" sz="2800"/>
              <a:t>WIEDERHOLEN</a:t>
            </a:r>
          </a:p>
        </p:txBody>
      </p:sp>
      <p:graphicFrame>
        <p:nvGraphicFramePr>
          <p:cNvPr id="2050" name="Object 5"/>
          <p:cNvGraphicFramePr>
            <a:graphicFrameLocks noChangeAspect="1"/>
          </p:cNvGraphicFramePr>
          <p:nvPr>
            <p:ph idx="1"/>
          </p:nvPr>
        </p:nvGraphicFramePr>
        <p:xfrm>
          <a:off x="542925" y="2779713"/>
          <a:ext cx="4100513" cy="3240087"/>
        </p:xfrm>
        <a:graphic>
          <a:graphicData uri="http://schemas.openxmlformats.org/presentationml/2006/ole">
            <p:oleObj spid="_x0000_s220162" name="Diagramm" r:id="rId3" imgW="2943398" imgH="2009948" progId="Excel.Sheet.8">
              <p:embed/>
            </p:oleObj>
          </a:graphicData>
        </a:graphic>
      </p:graphicFrame>
      <p:sp>
        <p:nvSpPr>
          <p:cNvPr id="14342" name="Fußzeilenplatzhalter 5"/>
          <p:cNvSpPr>
            <a:spLocks noGrp="1"/>
          </p:cNvSpPr>
          <p:nvPr>
            <p:ph type="ftr" sz="quarter" idx="11"/>
          </p:nvPr>
        </p:nvSpPr>
        <p:spPr/>
        <p:txBody>
          <a:bodyPr/>
          <a:lstStyle/>
          <a:p>
            <a:pPr>
              <a:defRPr/>
            </a:pPr>
            <a:r>
              <a:rPr lang="sv-SE"/>
              <a:t>Bad Schallerbach 04.11.2010</a:t>
            </a:r>
            <a:endParaRPr lang="es-ES"/>
          </a:p>
        </p:txBody>
      </p:sp>
      <p:graphicFrame>
        <p:nvGraphicFramePr>
          <p:cNvPr id="8195" name="Object 3"/>
          <p:cNvGraphicFramePr>
            <a:graphicFrameLocks noChangeAspect="1"/>
          </p:cNvGraphicFramePr>
          <p:nvPr/>
        </p:nvGraphicFramePr>
        <p:xfrm>
          <a:off x="250825" y="2781300"/>
          <a:ext cx="4745038" cy="3240088"/>
        </p:xfrm>
        <a:graphic>
          <a:graphicData uri="http://schemas.openxmlformats.org/presentationml/2006/ole">
            <p:oleObj spid="_x0000_s220163" name="Worksheet" r:id="rId4" imgW="2943398" imgH="2009948" progId="Excel.Sheet.8">
              <p:embed/>
            </p:oleObj>
          </a:graphicData>
        </a:graphic>
      </p:graphicFrame>
      <p:sp>
        <p:nvSpPr>
          <p:cNvPr id="2056" name="Textfeld 7"/>
          <p:cNvSpPr txBox="1">
            <a:spLocks noChangeArrowheads="1"/>
          </p:cNvSpPr>
          <p:nvPr/>
        </p:nvSpPr>
        <p:spPr bwMode="auto">
          <a:xfrm>
            <a:off x="1979613" y="3213100"/>
            <a:ext cx="504825" cy="369888"/>
          </a:xfrm>
          <a:prstGeom prst="rect">
            <a:avLst/>
          </a:prstGeom>
          <a:noFill/>
          <a:ln w="9525">
            <a:noFill/>
            <a:miter lim="800000"/>
            <a:headEnd/>
            <a:tailEnd/>
          </a:ln>
        </p:spPr>
        <p:txBody>
          <a:bodyPr>
            <a:spAutoFit/>
          </a:bodyPr>
          <a:lstStyle/>
          <a:p>
            <a:endParaRPr lang="de-DE"/>
          </a:p>
        </p:txBody>
      </p:sp>
      <p:cxnSp>
        <p:nvCxnSpPr>
          <p:cNvPr id="10" name="Gerade Verbindung mit Pfeil 9"/>
          <p:cNvCxnSpPr/>
          <p:nvPr/>
        </p:nvCxnSpPr>
        <p:spPr>
          <a:xfrm rot="5400000">
            <a:off x="3275807" y="3501231"/>
            <a:ext cx="1008062" cy="288925"/>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2" name="Gerade Verbindung mit Pfeil 11"/>
          <p:cNvCxnSpPr/>
          <p:nvPr/>
        </p:nvCxnSpPr>
        <p:spPr>
          <a:xfrm rot="5400000">
            <a:off x="1763712" y="3573463"/>
            <a:ext cx="1008063" cy="287338"/>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3" name="Gerade Verbindung mit Pfeil 12"/>
          <p:cNvCxnSpPr/>
          <p:nvPr/>
        </p:nvCxnSpPr>
        <p:spPr>
          <a:xfrm rot="5400000">
            <a:off x="2555876" y="3502025"/>
            <a:ext cx="1008062" cy="287337"/>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blinds(horizontal)">
                                      <p:cBhvr>
                                        <p:cTn id="7" dur="500"/>
                                        <p:tgtEl>
                                          <p:spTgt spid="819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8198"/>
                                        </p:tgtEl>
                                        <p:attrNameLst>
                                          <p:attrName>style.visibility</p:attrName>
                                        </p:attrNameLst>
                                      </p:cBhvr>
                                      <p:to>
                                        <p:strVal val="visible"/>
                                      </p:to>
                                    </p:set>
                                    <p:animEffect transition="in" filter="blinds(horizontal)">
                                      <p:cBhvr>
                                        <p:cTn id="10" dur="500"/>
                                        <p:tgtEl>
                                          <p:spTgt spid="8198"/>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8197"/>
                                        </p:tgtEl>
                                        <p:attrNameLst>
                                          <p:attrName>style.visibility</p:attrName>
                                        </p:attrNameLst>
                                      </p:cBhvr>
                                      <p:to>
                                        <p:strVal val="visible"/>
                                      </p:to>
                                    </p:set>
                                    <p:animEffect transition="in" filter="blinds(horizontal)">
                                      <p:cBhvr>
                                        <p:cTn id="13" dur="500"/>
                                        <p:tgtEl>
                                          <p:spTgt spid="8197"/>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8195"/>
                                        </p:tgtEl>
                                        <p:attrNameLst>
                                          <p:attrName>style.visibility</p:attrName>
                                        </p:attrNameLst>
                                      </p:cBhvr>
                                      <p:to>
                                        <p:strVal val="visible"/>
                                      </p:to>
                                    </p:set>
                                    <p:animEffect transition="in" filter="blinds(horizontal)">
                                      <p:cBhvr>
                                        <p:cTn id="16" dur="500"/>
                                        <p:tgtEl>
                                          <p:spTgt spid="8195"/>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1" nodeType="clickEffect">
                                  <p:stCondLst>
                                    <p:cond delay="0"/>
                                  </p:stCondLst>
                                  <p:childTnLst>
                                    <p:set>
                                      <p:cBhvr>
                                        <p:cTn id="20" dur="1" fill="hold">
                                          <p:stCondLst>
                                            <p:cond delay="0"/>
                                          </p:stCondLst>
                                        </p:cTn>
                                        <p:tgtEl>
                                          <p:spTgt spid="8196"/>
                                        </p:tgtEl>
                                        <p:attrNameLst>
                                          <p:attrName>style.visibility</p:attrName>
                                        </p:attrNameLst>
                                      </p:cBhvr>
                                      <p:to>
                                        <p:strVal val="visible"/>
                                      </p:to>
                                    </p:set>
                                    <p:animEffect transition="in" filter="blinds(horizontal)">
                                      <p:cBhvr>
                                        <p:cTn id="21" dur="500"/>
                                        <p:tgtEl>
                                          <p:spTgt spid="8196"/>
                                        </p:tgtEl>
                                      </p:cBhvr>
                                    </p:animEffect>
                                  </p:childTnLst>
                                </p:cTn>
                              </p:par>
                              <p:par>
                                <p:cTn id="22" presetID="3" presetClass="entr" presetSubtype="10" fill="hold" grpId="1" nodeType="withEffect">
                                  <p:stCondLst>
                                    <p:cond delay="0"/>
                                  </p:stCondLst>
                                  <p:childTnLst>
                                    <p:set>
                                      <p:cBhvr>
                                        <p:cTn id="23" dur="1" fill="hold">
                                          <p:stCondLst>
                                            <p:cond delay="0"/>
                                          </p:stCondLst>
                                        </p:cTn>
                                        <p:tgtEl>
                                          <p:spTgt spid="8198"/>
                                        </p:tgtEl>
                                        <p:attrNameLst>
                                          <p:attrName>style.visibility</p:attrName>
                                        </p:attrNameLst>
                                      </p:cBhvr>
                                      <p:to>
                                        <p:strVal val="visible"/>
                                      </p:to>
                                    </p:set>
                                    <p:animEffect transition="in" filter="blinds(horizontal)">
                                      <p:cBhvr>
                                        <p:cTn id="24" dur="500"/>
                                        <p:tgtEl>
                                          <p:spTgt spid="8198"/>
                                        </p:tgtEl>
                                      </p:cBhvr>
                                    </p:animEffect>
                                  </p:childTnLst>
                                </p:cTn>
                              </p:par>
                              <p:par>
                                <p:cTn id="25" presetID="3" presetClass="entr" presetSubtype="10" fill="hold" grpId="1" nodeType="withEffect">
                                  <p:stCondLst>
                                    <p:cond delay="0"/>
                                  </p:stCondLst>
                                  <p:childTnLst>
                                    <p:set>
                                      <p:cBhvr>
                                        <p:cTn id="26" dur="1" fill="hold">
                                          <p:stCondLst>
                                            <p:cond delay="0"/>
                                          </p:stCondLst>
                                        </p:cTn>
                                        <p:tgtEl>
                                          <p:spTgt spid="8197"/>
                                        </p:tgtEl>
                                        <p:attrNameLst>
                                          <p:attrName>style.visibility</p:attrName>
                                        </p:attrNameLst>
                                      </p:cBhvr>
                                      <p:to>
                                        <p:strVal val="visible"/>
                                      </p:to>
                                    </p:set>
                                    <p:animEffect transition="in" filter="blinds(horizontal)">
                                      <p:cBhvr>
                                        <p:cTn id="27" dur="500"/>
                                        <p:tgtEl>
                                          <p:spTgt spid="8197"/>
                                        </p:tgtEl>
                                      </p:cBhvr>
                                    </p:animEffect>
                                  </p:childTnLst>
                                </p:cTn>
                              </p:par>
                              <p:par>
                                <p:cTn id="28" presetID="3" presetClass="entr" presetSubtype="10" fill="hold" grpId="1" nodeType="withEffect">
                                  <p:stCondLst>
                                    <p:cond delay="0"/>
                                  </p:stCondLst>
                                  <p:childTnLst>
                                    <p:set>
                                      <p:cBhvr>
                                        <p:cTn id="29" dur="1" fill="hold">
                                          <p:stCondLst>
                                            <p:cond delay="0"/>
                                          </p:stCondLst>
                                        </p:cTn>
                                        <p:tgtEl>
                                          <p:spTgt spid="8195"/>
                                        </p:tgtEl>
                                        <p:attrNameLst>
                                          <p:attrName>style.visibility</p:attrName>
                                        </p:attrNameLst>
                                      </p:cBhvr>
                                      <p:to>
                                        <p:strVal val="visible"/>
                                      </p:to>
                                    </p:set>
                                    <p:animEffect transition="in" filter="blinds(horizontal)">
                                      <p:cBhvr>
                                        <p:cTn id="30" dur="500"/>
                                        <p:tgtEl>
                                          <p:spTgt spid="8195"/>
                                        </p:tgtEl>
                                      </p:cBhvr>
                                    </p:animEffect>
                                  </p:childTnLst>
                                </p:cTn>
                              </p:par>
                              <p:par>
                                <p:cTn id="31" presetID="3" presetClass="entr" presetSubtype="1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linds(horizontal)">
                                      <p:cBhvr>
                                        <p:cTn id="33" dur="500"/>
                                        <p:tgtEl>
                                          <p:spTgt spid="12"/>
                                        </p:tgtEl>
                                      </p:cBhvr>
                                    </p:animEffect>
                                  </p:childTnLst>
                                </p:cTn>
                              </p:par>
                              <p:par>
                                <p:cTn id="34" presetID="3" presetClass="entr" presetSubtype="10"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linds(horizontal)">
                                      <p:cBhvr>
                                        <p:cTn id="36" dur="500"/>
                                        <p:tgtEl>
                                          <p:spTgt spid="13"/>
                                        </p:tgtEl>
                                      </p:cBhvr>
                                    </p:animEffect>
                                  </p:childTnLst>
                                </p:cTn>
                              </p:par>
                              <p:par>
                                <p:cTn id="37" presetID="3" presetClass="entr" presetSubtype="1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linds(horizontal)">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6" grpId="0"/>
      <p:bldP spid="8196" grpId="1"/>
      <p:bldP spid="8197" grpId="0"/>
      <p:bldP spid="8197" grpId="1"/>
      <p:bldP spid="8198" grpId="0"/>
      <p:bldP spid="8198" grpId="1"/>
      <p:bldOleChart spid="8195" grpId="0"/>
      <p:bldOleChart spid="8195"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827088" y="301625"/>
            <a:ext cx="7313612" cy="966788"/>
          </a:xfrm>
        </p:spPr>
        <p:txBody>
          <a:bodyPr/>
          <a:lstStyle/>
          <a:p>
            <a:pPr eaLnBrk="1" hangingPunct="1"/>
            <a:r>
              <a:rPr lang="es-ES" sz="3200" smtClean="0">
                <a:latin typeface="Arial" pitchFamily="34" charset="0"/>
                <a:cs typeface="Arial" pitchFamily="34" charset="0"/>
              </a:rPr>
              <a:t>WANN TRITT E.COLI-MASTITIS AUF?</a:t>
            </a:r>
          </a:p>
        </p:txBody>
      </p:sp>
      <p:sp>
        <p:nvSpPr>
          <p:cNvPr id="27651" name="Text Box 4"/>
          <p:cNvSpPr txBox="1">
            <a:spLocks noChangeArrowheads="1"/>
          </p:cNvSpPr>
          <p:nvPr/>
        </p:nvSpPr>
        <p:spPr bwMode="auto">
          <a:xfrm>
            <a:off x="611188" y="1557338"/>
            <a:ext cx="7559675" cy="2584450"/>
          </a:xfrm>
          <a:prstGeom prst="rect">
            <a:avLst/>
          </a:prstGeom>
          <a:noFill/>
          <a:ln w="9525">
            <a:noFill/>
            <a:miter lim="800000"/>
            <a:headEnd/>
            <a:tailEnd/>
          </a:ln>
        </p:spPr>
        <p:txBody>
          <a:bodyPr>
            <a:spAutoFit/>
          </a:bodyPr>
          <a:lstStyle/>
          <a:p>
            <a:pPr algn="just">
              <a:spcBef>
                <a:spcPct val="50000"/>
              </a:spcBef>
              <a:buFontTx/>
              <a:buChar char="•"/>
            </a:pPr>
            <a:r>
              <a:rPr lang="es-ES"/>
              <a:t> KEIN SCHUTZ IN DEN LETZTEN 25-15 TAGEN DER 	TROCKENSTEHPHASE.</a:t>
            </a:r>
          </a:p>
          <a:p>
            <a:pPr algn="just">
              <a:spcBef>
                <a:spcPct val="50000"/>
              </a:spcBef>
              <a:buFontTx/>
              <a:buChar char="•"/>
            </a:pPr>
            <a:r>
              <a:rPr lang="es-ES"/>
              <a:t> 65% DER KLINISCHEN FÄLLE DURCH COLIFORME IN DEN 	ERSTEN  2  MONATEN DER LAKTATION HABEN IHREN 	URSPRUNG AUS INFEKTIONEN IN DER 	TROCKENSTEHZEIT (Bradley &amp; Green, 2000).</a:t>
            </a:r>
          </a:p>
          <a:p>
            <a:pPr algn="just">
              <a:spcBef>
                <a:spcPct val="50000"/>
              </a:spcBef>
              <a:buFontTx/>
              <a:buChar char="•"/>
            </a:pPr>
            <a:r>
              <a:rPr lang="es-ES"/>
              <a:t> VERURSACHT DURCH HYGIENISCH SCHLECHT GEFÜHRTEN 	LAUFSTALL IN MILCHVIEHBESTÄNDEN:</a:t>
            </a:r>
          </a:p>
        </p:txBody>
      </p:sp>
      <p:pic>
        <p:nvPicPr>
          <p:cNvPr id="27652" name="Picture 3"/>
          <p:cNvPicPr>
            <a:picLocks noChangeAspect="1" noChangeArrowheads="1"/>
          </p:cNvPicPr>
          <p:nvPr/>
        </p:nvPicPr>
        <p:blipFill>
          <a:blip r:embed="rId2" cstate="print"/>
          <a:srcRect t="6407"/>
          <a:stretch>
            <a:fillRect/>
          </a:stretch>
        </p:blipFill>
        <p:spPr bwMode="auto">
          <a:xfrm>
            <a:off x="539750" y="4160838"/>
            <a:ext cx="3671888" cy="2187575"/>
          </a:xfrm>
          <a:prstGeom prst="rect">
            <a:avLst/>
          </a:prstGeom>
          <a:noFill/>
          <a:ln w="9525">
            <a:noFill/>
            <a:miter lim="800000"/>
            <a:headEnd/>
            <a:tailEnd/>
          </a:ln>
        </p:spPr>
      </p:pic>
      <p:pic>
        <p:nvPicPr>
          <p:cNvPr id="27653" name="Picture 7"/>
          <p:cNvPicPr>
            <a:picLocks noChangeArrowheads="1"/>
          </p:cNvPicPr>
          <p:nvPr/>
        </p:nvPicPr>
        <p:blipFill>
          <a:blip r:embed="rId3" cstate="print"/>
          <a:srcRect/>
          <a:stretch>
            <a:fillRect/>
          </a:stretch>
        </p:blipFill>
        <p:spPr bwMode="auto">
          <a:xfrm>
            <a:off x="4859338" y="4149725"/>
            <a:ext cx="3673475" cy="2159000"/>
          </a:xfrm>
          <a:prstGeom prst="rect">
            <a:avLst/>
          </a:prstGeom>
          <a:noFill/>
          <a:ln w="9525">
            <a:noFill/>
            <a:miter lim="800000"/>
            <a:headEnd/>
            <a:tailEnd/>
          </a:ln>
        </p:spPr>
      </p:pic>
      <p:sp>
        <p:nvSpPr>
          <p:cNvPr id="6" name="Fußzeilenplatzhalter 5"/>
          <p:cNvSpPr>
            <a:spLocks noGrp="1"/>
          </p:cNvSpPr>
          <p:nvPr>
            <p:ph type="ftr" sz="quarter" idx="11"/>
          </p:nvPr>
        </p:nvSpPr>
        <p:spPr/>
        <p:txBody>
          <a:bodyPr/>
          <a:lstStyle/>
          <a:p>
            <a:pPr>
              <a:defRPr/>
            </a:pPr>
            <a:r>
              <a:rPr lang="sv-SE"/>
              <a:t>Bromberg 11.11.2010</a:t>
            </a:r>
            <a:endParaRPr lang="de-DE" dirty="0"/>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r>
              <a:rPr lang="de-DE" smtClean="0"/>
              <a:t> Chevita Ges.m.b.H.  Austria - VR Dr. Franz Wolf </a:t>
            </a:r>
            <a:endParaRPr lang="de-DE"/>
          </a:p>
        </p:txBody>
      </p:sp>
      <p:pic>
        <p:nvPicPr>
          <p:cNvPr id="86018" name="Picture 2"/>
          <p:cNvPicPr>
            <a:picLocks noChangeAspect="1" noChangeArrowheads="1"/>
          </p:cNvPicPr>
          <p:nvPr/>
        </p:nvPicPr>
        <p:blipFill>
          <a:blip r:embed="rId3" cstate="print"/>
          <a:srcRect/>
          <a:stretch>
            <a:fillRect/>
          </a:stretch>
        </p:blipFill>
        <p:spPr bwMode="auto">
          <a:xfrm>
            <a:off x="1907704" y="211002"/>
            <a:ext cx="5108371" cy="6170325"/>
          </a:xfrm>
          <a:prstGeom prst="rect">
            <a:avLst/>
          </a:prstGeom>
          <a:noFill/>
          <a:ln w="3175">
            <a:solidFill>
              <a:schemeClr val="tx1"/>
            </a:solidFill>
            <a:miter lim="800000"/>
            <a:headEnd/>
            <a:tailEnd/>
          </a:ln>
        </p:spPr>
      </p:pic>
      <p:sp>
        <p:nvSpPr>
          <p:cNvPr id="5" name="Ellipse 4"/>
          <p:cNvSpPr/>
          <p:nvPr/>
        </p:nvSpPr>
        <p:spPr>
          <a:xfrm>
            <a:off x="2555776" y="404664"/>
            <a:ext cx="1080120" cy="23762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6" name="Picture 4"/>
          <p:cNvPicPr>
            <a:picLocks noGrp="1" noChangeAspect="1" noChangeArrowheads="1"/>
          </p:cNvPicPr>
          <p:nvPr>
            <p:ph type="body" idx="1"/>
          </p:nvPr>
        </p:nvPicPr>
        <p:blipFill>
          <a:blip r:embed="rId3" cstate="print"/>
          <a:srcRect/>
          <a:stretch>
            <a:fillRect/>
          </a:stretch>
        </p:blipFill>
        <p:spPr>
          <a:xfrm>
            <a:off x="763588" y="1322388"/>
            <a:ext cx="7261225" cy="4232275"/>
          </a:xfrm>
        </p:spPr>
      </p:pic>
      <p:sp>
        <p:nvSpPr>
          <p:cNvPr id="14339" name="Rectangle 8"/>
          <p:cNvSpPr>
            <a:spLocks noChangeArrowheads="1"/>
          </p:cNvSpPr>
          <p:nvPr/>
        </p:nvSpPr>
        <p:spPr bwMode="auto">
          <a:xfrm>
            <a:off x="179388" y="385763"/>
            <a:ext cx="8964612" cy="685800"/>
          </a:xfrm>
          <a:prstGeom prst="rect">
            <a:avLst/>
          </a:prstGeom>
          <a:noFill/>
          <a:ln w="9525">
            <a:noFill/>
            <a:miter lim="800000"/>
            <a:headEnd/>
            <a:tailEnd/>
          </a:ln>
        </p:spPr>
        <p:txBody>
          <a:bodyPr anchor="ctr"/>
          <a:lstStyle/>
          <a:p>
            <a:pPr eaLnBrk="0" hangingPunct="0">
              <a:lnSpc>
                <a:spcPct val="80000"/>
              </a:lnSpc>
              <a:spcBef>
                <a:spcPct val="40000"/>
              </a:spcBef>
              <a:defRPr/>
            </a:pPr>
            <a:r>
              <a:rPr lang="es-ES_tradnl" sz="3200" dirty="0">
                <a:solidFill>
                  <a:srgbClr val="000099"/>
                </a:solidFill>
                <a:effectLst>
                  <a:outerShdw blurRad="38100" dist="38100" dir="2700000" algn="tl">
                    <a:srgbClr val="C0C0C0"/>
                  </a:outerShdw>
                </a:effectLst>
                <a:cs typeface="Arial" pitchFamily="34" charset="0"/>
              </a:rPr>
              <a:t> </a:t>
            </a:r>
            <a:r>
              <a:rPr lang="es-ES" sz="3200" dirty="0">
                <a:solidFill>
                  <a:srgbClr val="008000"/>
                </a:solidFill>
                <a:effectLst>
                  <a:outerShdw blurRad="38100" dist="38100" dir="2700000" algn="tl">
                    <a:srgbClr val="C0C0C0"/>
                  </a:outerShdw>
                </a:effectLst>
                <a:cs typeface="Arial" pitchFamily="34" charset="0"/>
              </a:rPr>
              <a:t>Warum – Impfen gegen Mastitis?</a:t>
            </a:r>
            <a:r>
              <a:rPr lang="es-ES" sz="3200" dirty="0">
                <a:solidFill>
                  <a:srgbClr val="000099"/>
                </a:solidFill>
                <a:effectLst>
                  <a:outerShdw blurRad="38100" dist="38100" dir="2700000" algn="tl">
                    <a:srgbClr val="C0C0C0"/>
                  </a:outerShdw>
                </a:effectLst>
                <a:cs typeface="Arial" pitchFamily="34" charset="0"/>
              </a:rPr>
              <a:t> </a:t>
            </a:r>
          </a:p>
        </p:txBody>
      </p:sp>
      <p:sp>
        <p:nvSpPr>
          <p:cNvPr id="6" name="Fußzeilenplatzhalter 5"/>
          <p:cNvSpPr>
            <a:spLocks noGrp="1"/>
          </p:cNvSpPr>
          <p:nvPr>
            <p:ph type="ftr" sz="quarter" idx="11"/>
          </p:nvPr>
        </p:nvSpPr>
        <p:spPr/>
        <p:txBody>
          <a:bodyPr/>
          <a:lstStyle/>
          <a:p>
            <a:pPr>
              <a:defRPr/>
            </a:pPr>
            <a:r>
              <a:rPr lang="de-DE"/>
              <a:t> Praxisgemeinschaft  VR Dr. Franz Wolf -  Dr. Fritz Stoiber</a:t>
            </a:r>
          </a:p>
        </p:txBody>
      </p:sp>
      <p:sp>
        <p:nvSpPr>
          <p:cNvPr id="5" name="Ellipse 4"/>
          <p:cNvSpPr/>
          <p:nvPr/>
        </p:nvSpPr>
        <p:spPr>
          <a:xfrm>
            <a:off x="4932363" y="2636838"/>
            <a:ext cx="2808287" cy="18002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78854" name="Textfeld 6"/>
          <p:cNvSpPr txBox="1">
            <a:spLocks noChangeArrowheads="1"/>
          </p:cNvSpPr>
          <p:nvPr/>
        </p:nvSpPr>
        <p:spPr bwMode="auto">
          <a:xfrm>
            <a:off x="7092950" y="3213100"/>
            <a:ext cx="1582738" cy="646113"/>
          </a:xfrm>
          <a:prstGeom prst="rect">
            <a:avLst/>
          </a:prstGeom>
          <a:solidFill>
            <a:schemeClr val="tx1"/>
          </a:solidFill>
          <a:ln w="9525">
            <a:noFill/>
            <a:miter lim="800000"/>
            <a:headEnd/>
            <a:tailEnd/>
          </a:ln>
        </p:spPr>
        <p:txBody>
          <a:bodyPr>
            <a:spAutoFit/>
          </a:bodyPr>
          <a:lstStyle/>
          <a:p>
            <a:pPr algn="ctr"/>
            <a:r>
              <a:rPr lang="de-AT">
                <a:solidFill>
                  <a:srgbClr val="FFFF00"/>
                </a:solidFill>
              </a:rPr>
              <a:t>Subklinische</a:t>
            </a:r>
          </a:p>
          <a:p>
            <a:pPr algn="ctr"/>
            <a:r>
              <a:rPr lang="de-AT">
                <a:solidFill>
                  <a:srgbClr val="FFFF00"/>
                </a:solidFill>
              </a:rPr>
              <a:t>Mastitis</a:t>
            </a:r>
            <a:endParaRPr lang="de-DE">
              <a:solidFill>
                <a:srgbClr val="FFFF00"/>
              </a:solidFill>
            </a:endParaRPr>
          </a:p>
        </p:txBody>
      </p:sp>
      <p:sp>
        <p:nvSpPr>
          <p:cNvPr id="9" name="Rechteck 8"/>
          <p:cNvSpPr/>
          <p:nvPr/>
        </p:nvSpPr>
        <p:spPr>
          <a:xfrm>
            <a:off x="6516688" y="1989138"/>
            <a:ext cx="1800225" cy="6477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AT" dirty="0"/>
              <a:t>Sichtbar klinisch</a:t>
            </a:r>
          </a:p>
          <a:p>
            <a:pPr algn="ctr">
              <a:defRPr/>
            </a:pPr>
            <a:r>
              <a:rPr lang="de-AT" dirty="0"/>
              <a:t>krank</a:t>
            </a:r>
            <a:endParaRPr lang="de-DE" dirty="0"/>
          </a:p>
        </p:txBody>
      </p:sp>
      <p:sp>
        <p:nvSpPr>
          <p:cNvPr id="10" name="Rechteck 9"/>
          <p:cNvSpPr/>
          <p:nvPr/>
        </p:nvSpPr>
        <p:spPr>
          <a:xfrm>
            <a:off x="3203575" y="1989138"/>
            <a:ext cx="1800225" cy="6477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AT" dirty="0"/>
              <a:t>Sichtbar klinisch</a:t>
            </a:r>
          </a:p>
          <a:p>
            <a:pPr algn="ctr">
              <a:defRPr/>
            </a:pPr>
            <a:r>
              <a:rPr lang="de-AT" dirty="0"/>
              <a:t>krank</a:t>
            </a:r>
            <a:endParaRPr lang="de-DE" dirty="0"/>
          </a:p>
        </p:txBody>
      </p:sp>
      <p:sp>
        <p:nvSpPr>
          <p:cNvPr id="78857" name="Textfeld 10"/>
          <p:cNvSpPr txBox="1">
            <a:spLocks noChangeArrowheads="1"/>
          </p:cNvSpPr>
          <p:nvPr/>
        </p:nvSpPr>
        <p:spPr bwMode="auto">
          <a:xfrm>
            <a:off x="5076825" y="1403350"/>
            <a:ext cx="2519363" cy="369888"/>
          </a:xfrm>
          <a:prstGeom prst="rect">
            <a:avLst/>
          </a:prstGeom>
          <a:solidFill>
            <a:srgbClr val="FF0000"/>
          </a:solidFill>
          <a:ln w="9525">
            <a:noFill/>
            <a:miter lim="800000"/>
            <a:headEnd/>
            <a:tailEnd/>
          </a:ln>
        </p:spPr>
        <p:txBody>
          <a:bodyPr>
            <a:spAutoFit/>
          </a:bodyPr>
          <a:lstStyle/>
          <a:p>
            <a:pPr algn="ctr"/>
            <a:r>
              <a:rPr lang="de-AT"/>
              <a:t>akutes Herdenproblem</a:t>
            </a:r>
            <a:endParaRPr lang="de-DE"/>
          </a:p>
        </p:txBody>
      </p:sp>
      <p:sp>
        <p:nvSpPr>
          <p:cNvPr id="78858" name="Textfeld 11"/>
          <p:cNvSpPr txBox="1">
            <a:spLocks noChangeArrowheads="1"/>
          </p:cNvSpPr>
          <p:nvPr/>
        </p:nvSpPr>
        <p:spPr bwMode="auto">
          <a:xfrm>
            <a:off x="1187450" y="1412875"/>
            <a:ext cx="3097213" cy="369888"/>
          </a:xfrm>
          <a:prstGeom prst="rect">
            <a:avLst/>
          </a:prstGeom>
          <a:solidFill>
            <a:srgbClr val="FF0000"/>
          </a:solidFill>
          <a:ln w="9525">
            <a:noFill/>
            <a:miter lim="800000"/>
            <a:headEnd/>
            <a:tailEnd/>
          </a:ln>
        </p:spPr>
        <p:txBody>
          <a:bodyPr>
            <a:spAutoFit/>
          </a:bodyPr>
          <a:lstStyle/>
          <a:p>
            <a:r>
              <a:rPr lang="de-AT"/>
              <a:t>Empfindung klinisch - krank</a:t>
            </a:r>
            <a:endParaRPr lang="de-DE"/>
          </a:p>
        </p:txBody>
      </p:sp>
      <p:sp>
        <p:nvSpPr>
          <p:cNvPr id="11" name="Ellipse 10"/>
          <p:cNvSpPr/>
          <p:nvPr/>
        </p:nvSpPr>
        <p:spPr>
          <a:xfrm>
            <a:off x="4787900" y="4221163"/>
            <a:ext cx="3024188" cy="1871662"/>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339"/>
                                        </p:tgtEl>
                                        <p:attrNameLst>
                                          <p:attrName>style.visibility</p:attrName>
                                        </p:attrNameLst>
                                      </p:cBhvr>
                                      <p:to>
                                        <p:strVal val="visible"/>
                                      </p:to>
                                    </p:set>
                                    <p:animEffect transition="in" filter="blinds(horizontal)">
                                      <p:cBhvr>
                                        <p:cTn id="7" dur="500"/>
                                        <p:tgtEl>
                                          <p:spTgt spid="1433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8858"/>
                                        </p:tgtEl>
                                        <p:attrNameLst>
                                          <p:attrName>style.visibility</p:attrName>
                                        </p:attrNameLst>
                                      </p:cBhvr>
                                      <p:to>
                                        <p:strVal val="visible"/>
                                      </p:to>
                                    </p:set>
                                    <p:animEffect transition="in" filter="blinds(horizontal)">
                                      <p:cBhvr>
                                        <p:cTn id="12" dur="500"/>
                                        <p:tgtEl>
                                          <p:spTgt spid="78858"/>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78857"/>
                                        </p:tgtEl>
                                        <p:attrNameLst>
                                          <p:attrName>style.visibility</p:attrName>
                                        </p:attrNameLst>
                                      </p:cBhvr>
                                      <p:to>
                                        <p:strVal val="visible"/>
                                      </p:to>
                                    </p:set>
                                    <p:animEffect transition="in" filter="blinds(horizontal)">
                                      <p:cBhvr>
                                        <p:cTn id="15" dur="500"/>
                                        <p:tgtEl>
                                          <p:spTgt spid="78857"/>
                                        </p:tgtEl>
                                      </p:cBhvr>
                                    </p:animEffect>
                                  </p:childTnLst>
                                </p:cTn>
                              </p:par>
                              <p:par>
                                <p:cTn id="16" presetID="3" presetClass="entr" presetSubtype="10" fill="hold" nodeType="withEffect">
                                  <p:stCondLst>
                                    <p:cond delay="0"/>
                                  </p:stCondLst>
                                  <p:childTnLst>
                                    <p:set>
                                      <p:cBhvr>
                                        <p:cTn id="17" dur="1" fill="hold">
                                          <p:stCondLst>
                                            <p:cond delay="0"/>
                                          </p:stCondLst>
                                        </p:cTn>
                                        <p:tgtEl>
                                          <p:spTgt spid="115716"/>
                                        </p:tgtEl>
                                        <p:attrNameLst>
                                          <p:attrName>style.visibility</p:attrName>
                                        </p:attrNameLst>
                                      </p:cBhvr>
                                      <p:to>
                                        <p:strVal val="visible"/>
                                      </p:to>
                                    </p:set>
                                    <p:animEffect transition="in" filter="blinds(horizontal)">
                                      <p:cBhvr>
                                        <p:cTn id="18" dur="500"/>
                                        <p:tgtEl>
                                          <p:spTgt spid="115716"/>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linds(horizontal)">
                                      <p:cBhvr>
                                        <p:cTn id="21" dur="500"/>
                                        <p:tgtEl>
                                          <p:spTgt spid="10"/>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linds(horizontal)">
                                      <p:cBhvr>
                                        <p:cTn id="24" dur="500"/>
                                        <p:tgtEl>
                                          <p:spTgt spid="9"/>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78854"/>
                                        </p:tgtEl>
                                        <p:attrNameLst>
                                          <p:attrName>style.visibility</p:attrName>
                                        </p:attrNameLst>
                                      </p:cBhvr>
                                      <p:to>
                                        <p:strVal val="visible"/>
                                      </p:to>
                                    </p:set>
                                    <p:animEffect transition="in" filter="blinds(horizontal)">
                                      <p:cBhvr>
                                        <p:cTn id="27" dur="500"/>
                                        <p:tgtEl>
                                          <p:spTgt spid="78854"/>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linds(horizontal)">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linds(horizontal)">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p:bldP spid="5" grpId="0" animBg="1"/>
      <p:bldP spid="78854" grpId="0" animBg="1"/>
      <p:bldP spid="9" grpId="0" animBg="1"/>
      <p:bldP spid="10" grpId="0" animBg="1"/>
      <p:bldP spid="78857" grpId="0" animBg="1"/>
      <p:bldP spid="78858" grpId="0" animBg="1"/>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sz="3200" b="1" smtClean="0">
                <a:latin typeface="Arial" pitchFamily="34" charset="0"/>
                <a:cs typeface="Arial" pitchFamily="34" charset="0"/>
              </a:rPr>
              <a:t>Problem im Betrieb?</a:t>
            </a:r>
            <a:br>
              <a:rPr lang="de-AT" sz="3200" b="1" smtClean="0">
                <a:latin typeface="Arial" pitchFamily="34" charset="0"/>
                <a:cs typeface="Arial" pitchFamily="34" charset="0"/>
              </a:rPr>
            </a:br>
            <a:r>
              <a:rPr lang="de-AT" sz="3200" b="1" smtClean="0">
                <a:latin typeface="Arial" pitchFamily="34" charset="0"/>
                <a:cs typeface="Arial" pitchFamily="34" charset="0"/>
              </a:rPr>
              <a:t> Herdenproblem vorhanden? </a:t>
            </a:r>
            <a:endParaRPr lang="de-DE" sz="3200" b="1" smtClean="0">
              <a:latin typeface="Arial" pitchFamily="34" charset="0"/>
              <a:cs typeface="Arial" pitchFamily="34" charset="0"/>
            </a:endParaRPr>
          </a:p>
        </p:txBody>
      </p:sp>
      <p:sp>
        <p:nvSpPr>
          <p:cNvPr id="4" name="Fußzeilenplatzhalter 3"/>
          <p:cNvSpPr>
            <a:spLocks noGrp="1"/>
          </p:cNvSpPr>
          <p:nvPr>
            <p:ph type="ftr" sz="quarter" idx="11"/>
          </p:nvPr>
        </p:nvSpPr>
        <p:spPr/>
        <p:txBody>
          <a:bodyPr/>
          <a:lstStyle/>
          <a:p>
            <a:pPr>
              <a:defRPr/>
            </a:pPr>
            <a:r>
              <a:rPr lang="sv-SE"/>
              <a:t>Gasthof Gugg  - Gamperen 13.01. 2011</a:t>
            </a:r>
            <a:endParaRPr lang="de-DE" dirty="0"/>
          </a:p>
        </p:txBody>
      </p:sp>
      <p:pic>
        <p:nvPicPr>
          <p:cNvPr id="5" name="Picture 3"/>
          <p:cNvPicPr>
            <a:picLocks noGrp="1" noChangeAspect="1" noChangeArrowheads="1"/>
          </p:cNvPicPr>
          <p:nvPr>
            <p:ph idx="1"/>
          </p:nvPr>
        </p:nvPicPr>
        <p:blipFill>
          <a:blip r:embed="rId2" cstate="print"/>
          <a:srcRect/>
          <a:stretch>
            <a:fillRect/>
          </a:stretch>
        </p:blipFill>
        <p:spPr>
          <a:xfrm>
            <a:off x="1258888" y="1484313"/>
            <a:ext cx="6626225" cy="4903787"/>
          </a:xfrm>
        </p:spPr>
      </p:pic>
      <p:sp>
        <p:nvSpPr>
          <p:cNvPr id="6" name="Textfeld 5"/>
          <p:cNvSpPr txBox="1">
            <a:spLocks noChangeArrowheads="1"/>
          </p:cNvSpPr>
          <p:nvPr/>
        </p:nvSpPr>
        <p:spPr bwMode="auto">
          <a:xfrm>
            <a:off x="1042988" y="1844675"/>
            <a:ext cx="7129462" cy="1077913"/>
          </a:xfrm>
          <a:prstGeom prst="rect">
            <a:avLst/>
          </a:prstGeom>
          <a:solidFill>
            <a:srgbClr val="00B050"/>
          </a:solidFill>
          <a:ln w="9525">
            <a:noFill/>
            <a:miter lim="800000"/>
            <a:headEnd/>
            <a:tailEnd/>
          </a:ln>
        </p:spPr>
        <p:txBody>
          <a:bodyPr>
            <a:spAutoFit/>
          </a:bodyPr>
          <a:lstStyle/>
          <a:p>
            <a:r>
              <a:rPr lang="de-AT" sz="3200" b="1"/>
              <a:t>Molkerei</a:t>
            </a:r>
            <a:r>
              <a:rPr lang="de-AT" sz="3200"/>
              <a:t>: Zellzahl stimmt, daher kein Problem!</a:t>
            </a:r>
            <a:endParaRPr lang="de-DE" sz="3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par>
                                <p:cTn id="13" presetID="3" presetClass="entr" presetSubtype="1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linds(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linds(horizont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el 7"/>
          <p:cNvSpPr>
            <a:spLocks noGrp="1"/>
          </p:cNvSpPr>
          <p:nvPr>
            <p:ph type="title"/>
          </p:nvPr>
        </p:nvSpPr>
        <p:spPr/>
        <p:txBody>
          <a:bodyPr/>
          <a:lstStyle/>
          <a:p>
            <a:r>
              <a:rPr lang="de-AT" sz="3200" b="1" dirty="0" smtClean="0">
                <a:latin typeface="Arial" pitchFamily="34" charset="0"/>
                <a:cs typeface="Arial" pitchFamily="34" charset="0"/>
              </a:rPr>
              <a:t>Worum geht es bei der Mastitis-Impfung jetzt?</a:t>
            </a:r>
            <a:endParaRPr lang="de-DE" sz="3200" b="1" dirty="0" smtClean="0">
              <a:latin typeface="Arial" pitchFamily="34" charset="0"/>
              <a:cs typeface="Arial" pitchFamily="34" charset="0"/>
            </a:endParaRPr>
          </a:p>
        </p:txBody>
      </p:sp>
      <p:sp>
        <p:nvSpPr>
          <p:cNvPr id="4" name="Fußzeilenplatzhalter 3"/>
          <p:cNvSpPr>
            <a:spLocks noGrp="1"/>
          </p:cNvSpPr>
          <p:nvPr>
            <p:ph type="ftr" sz="quarter" idx="11"/>
          </p:nvPr>
        </p:nvSpPr>
        <p:spPr/>
        <p:txBody>
          <a:bodyPr/>
          <a:lstStyle/>
          <a:p>
            <a:pPr>
              <a:defRPr/>
            </a:pPr>
            <a:r>
              <a:rPr lang="de-DE"/>
              <a:t> Praxisgemeinschaft  VR Dr. Franz Wolf -  Dr. Fritz Stoiber</a:t>
            </a:r>
            <a:endParaRPr lang="de-DE" dirty="0"/>
          </a:p>
        </p:txBody>
      </p:sp>
      <p:sp>
        <p:nvSpPr>
          <p:cNvPr id="21508" name="Textfeld 8"/>
          <p:cNvSpPr txBox="1">
            <a:spLocks noChangeArrowheads="1"/>
          </p:cNvSpPr>
          <p:nvPr/>
        </p:nvSpPr>
        <p:spPr bwMode="auto">
          <a:xfrm>
            <a:off x="468313" y="1341438"/>
            <a:ext cx="8351837" cy="3322637"/>
          </a:xfrm>
          <a:prstGeom prst="rect">
            <a:avLst/>
          </a:prstGeom>
          <a:noFill/>
          <a:ln w="9525">
            <a:noFill/>
            <a:miter lim="800000"/>
            <a:headEnd/>
            <a:tailEnd/>
          </a:ln>
        </p:spPr>
        <p:txBody>
          <a:bodyPr>
            <a:spAutoFit/>
          </a:bodyPr>
          <a:lstStyle/>
          <a:p>
            <a:endParaRPr lang="de-AT" sz="3200" b="1" dirty="0">
              <a:cs typeface="Arial" pitchFamily="34" charset="0"/>
            </a:endParaRPr>
          </a:p>
          <a:p>
            <a:r>
              <a:rPr lang="de-AT" sz="3200" b="1" dirty="0">
                <a:cs typeface="Arial" pitchFamily="34" charset="0"/>
              </a:rPr>
              <a:t> 3 ERREGER:</a:t>
            </a:r>
          </a:p>
          <a:p>
            <a:endParaRPr lang="de-AT" sz="3200" b="1" dirty="0">
              <a:cs typeface="Arial" pitchFamily="34" charset="0"/>
            </a:endParaRPr>
          </a:p>
          <a:p>
            <a:r>
              <a:rPr lang="de-AT" sz="3200" b="1" dirty="0">
                <a:solidFill>
                  <a:srgbClr val="FF0000"/>
                </a:solidFill>
                <a:latin typeface="Arial" pitchFamily="34" charset="0"/>
                <a:cs typeface="Arial" pitchFamily="34" charset="0"/>
              </a:rPr>
              <a:t>Staphylococcus aureus</a:t>
            </a:r>
          </a:p>
          <a:p>
            <a:r>
              <a:rPr lang="de-AT" sz="3200" dirty="0">
                <a:cs typeface="Arial" pitchFamily="34" charset="0"/>
              </a:rPr>
              <a:t>Koagulase negative Staphylokokken</a:t>
            </a:r>
          </a:p>
          <a:p>
            <a:r>
              <a:rPr lang="de-AT" sz="3200" b="1" dirty="0">
                <a:solidFill>
                  <a:srgbClr val="FF0000"/>
                </a:solidFill>
                <a:latin typeface="Arial" pitchFamily="34" charset="0"/>
                <a:cs typeface="Arial" pitchFamily="34" charset="0"/>
              </a:rPr>
              <a:t>E. coli</a:t>
            </a:r>
          </a:p>
          <a:p>
            <a:endParaRPr lang="de-DE" dirty="0"/>
          </a:p>
        </p:txBody>
      </p:sp>
      <p:sp>
        <p:nvSpPr>
          <p:cNvPr id="21509" name="Textfeld 9"/>
          <p:cNvSpPr txBox="1">
            <a:spLocks noChangeArrowheads="1"/>
          </p:cNvSpPr>
          <p:nvPr/>
        </p:nvSpPr>
        <p:spPr bwMode="auto">
          <a:xfrm>
            <a:off x="684213" y="4868863"/>
            <a:ext cx="5637212" cy="708025"/>
          </a:xfrm>
          <a:prstGeom prst="rect">
            <a:avLst/>
          </a:prstGeom>
          <a:noFill/>
          <a:ln w="9525">
            <a:noFill/>
            <a:miter lim="800000"/>
            <a:headEnd/>
            <a:tailEnd/>
          </a:ln>
        </p:spPr>
        <p:txBody>
          <a:bodyPr wrap="none">
            <a:spAutoFit/>
          </a:bodyPr>
          <a:lstStyle/>
          <a:p>
            <a:r>
              <a:rPr lang="de-AT" sz="2000" dirty="0">
                <a:latin typeface="Arial" pitchFamily="34" charset="0"/>
                <a:cs typeface="Arial" pitchFamily="34" charset="0"/>
              </a:rPr>
              <a:t>Es gibt aber auch noch weitere Mastitis-Erreger.</a:t>
            </a:r>
          </a:p>
          <a:p>
            <a:r>
              <a:rPr lang="de-AT" sz="2000" dirty="0">
                <a:latin typeface="Arial" pitchFamily="34" charset="0"/>
                <a:cs typeface="Arial" pitchFamily="34" charset="0"/>
              </a:rPr>
              <a:t>Diese werden durch die Impfung nicht beseitigt!</a:t>
            </a:r>
            <a:endParaRPr lang="de-DE" sz="2000" dirty="0">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el 3"/>
          <p:cNvSpPr>
            <a:spLocks noGrp="1"/>
          </p:cNvSpPr>
          <p:nvPr>
            <p:ph type="title"/>
          </p:nvPr>
        </p:nvSpPr>
        <p:spPr/>
        <p:txBody>
          <a:bodyPr/>
          <a:lstStyle/>
          <a:p>
            <a:pPr eaLnBrk="1" hangingPunct="1"/>
            <a:r>
              <a:rPr lang="de-AT" sz="3200" b="1" smtClean="0">
                <a:latin typeface="Arial" pitchFamily="34" charset="0"/>
                <a:cs typeface="Arial" pitchFamily="34" charset="0"/>
              </a:rPr>
              <a:t>Staphylococcus aureus</a:t>
            </a:r>
            <a:r>
              <a:rPr lang="de-AT" sz="3200" b="1" smtClean="0"/>
              <a:t/>
            </a:r>
            <a:br>
              <a:rPr lang="de-AT" sz="3200" b="1" smtClean="0"/>
            </a:br>
            <a:r>
              <a:rPr lang="de-AT" sz="2000" b="1" smtClean="0"/>
              <a:t>Hyperkeratose Strichkanal – Hände - Euterlappen - Bodenmelken</a:t>
            </a:r>
            <a:endParaRPr lang="de-DE" sz="2000" b="1" smtClean="0"/>
          </a:p>
        </p:txBody>
      </p:sp>
      <p:sp>
        <p:nvSpPr>
          <p:cNvPr id="19459" name="Inhaltsplatzhalter 4"/>
          <p:cNvSpPr>
            <a:spLocks noGrp="1"/>
          </p:cNvSpPr>
          <p:nvPr>
            <p:ph sz="half" idx="1"/>
          </p:nvPr>
        </p:nvSpPr>
        <p:spPr/>
        <p:txBody>
          <a:bodyPr rtlCol="0">
            <a:normAutofit lnSpcReduction="10000"/>
          </a:bodyPr>
          <a:lstStyle/>
          <a:p>
            <a:pPr eaLnBrk="1" fontAlgn="auto" hangingPunct="1">
              <a:spcAft>
                <a:spcPts val="0"/>
              </a:spcAft>
              <a:buFontTx/>
              <a:buNone/>
              <a:defRPr/>
            </a:pPr>
            <a:r>
              <a:rPr lang="de-AT" sz="2000" b="1" dirty="0" smtClean="0">
                <a:latin typeface="Arial" charset="0"/>
                <a:cs typeface="Arial" charset="0"/>
              </a:rPr>
              <a:t>Reservoir:</a:t>
            </a:r>
          </a:p>
          <a:p>
            <a:pPr lvl="1" eaLnBrk="1" fontAlgn="auto" hangingPunct="1">
              <a:spcAft>
                <a:spcPts val="0"/>
              </a:spcAft>
              <a:defRPr/>
            </a:pPr>
            <a:r>
              <a:rPr lang="de-AT" sz="2000" dirty="0" smtClean="0">
                <a:latin typeface="Arial" charset="0"/>
                <a:cs typeface="Arial" charset="0"/>
              </a:rPr>
              <a:t>S.aureus ist auf der </a:t>
            </a:r>
            <a:r>
              <a:rPr lang="de-AT" sz="2000" b="1" dirty="0" smtClean="0">
                <a:latin typeface="Arial" charset="0"/>
                <a:cs typeface="Arial" charset="0"/>
              </a:rPr>
              <a:t>Zitzenhaut</a:t>
            </a:r>
          </a:p>
          <a:p>
            <a:pPr lvl="1" eaLnBrk="1" fontAlgn="auto" hangingPunct="1">
              <a:spcAft>
                <a:spcPts val="0"/>
              </a:spcAft>
              <a:defRPr/>
            </a:pPr>
            <a:r>
              <a:rPr lang="de-AT" sz="2000" dirty="0" smtClean="0">
                <a:latin typeface="Arial" charset="0"/>
                <a:cs typeface="Arial" charset="0"/>
              </a:rPr>
              <a:t>wächst aber sehr gut auf </a:t>
            </a:r>
            <a:r>
              <a:rPr lang="de-AT" sz="2000" b="1" dirty="0" smtClean="0">
                <a:latin typeface="Arial" charset="0"/>
                <a:cs typeface="Arial" charset="0"/>
              </a:rPr>
              <a:t>Keratin und im Strichkanal </a:t>
            </a:r>
            <a:r>
              <a:rPr lang="de-AT" sz="1600" dirty="0" smtClean="0">
                <a:latin typeface="Arial" charset="0"/>
                <a:cs typeface="Arial" charset="0"/>
              </a:rPr>
              <a:t>(kann aktiv eindringen)</a:t>
            </a:r>
          </a:p>
          <a:p>
            <a:pPr lvl="1" eaLnBrk="1" fontAlgn="auto" hangingPunct="1">
              <a:spcAft>
                <a:spcPts val="0"/>
              </a:spcAft>
              <a:defRPr/>
            </a:pPr>
            <a:r>
              <a:rPr lang="de-AT" sz="2000" dirty="0" smtClean="0">
                <a:latin typeface="Arial" charset="0"/>
                <a:cs typeface="Arial" charset="0"/>
              </a:rPr>
              <a:t>idealer Platz, um das gesunde Euter (Zitzenkuppe -Strichkanalöffnung) durch Übertragung zu infizieren:</a:t>
            </a:r>
          </a:p>
          <a:p>
            <a:pPr lvl="2" eaLnBrk="1" fontAlgn="auto" hangingPunct="1">
              <a:spcAft>
                <a:spcPts val="0"/>
              </a:spcAft>
              <a:defRPr/>
            </a:pPr>
            <a:r>
              <a:rPr lang="de-AT" sz="1600" dirty="0" smtClean="0">
                <a:latin typeface="Arial" charset="0"/>
                <a:cs typeface="Arial" charset="0"/>
              </a:rPr>
              <a:t>Euterreinigungstücher</a:t>
            </a:r>
          </a:p>
          <a:p>
            <a:pPr lvl="2" eaLnBrk="1" fontAlgn="auto" hangingPunct="1">
              <a:spcAft>
                <a:spcPts val="0"/>
              </a:spcAft>
              <a:defRPr/>
            </a:pPr>
            <a:r>
              <a:rPr lang="de-AT" sz="1600" dirty="0" smtClean="0">
                <a:latin typeface="Arial" charset="0"/>
                <a:cs typeface="Arial" charset="0"/>
              </a:rPr>
              <a:t>Melkerhände, Vakuum,</a:t>
            </a:r>
          </a:p>
          <a:p>
            <a:pPr lvl="2" eaLnBrk="1" fontAlgn="auto" hangingPunct="1">
              <a:spcAft>
                <a:spcPts val="0"/>
              </a:spcAft>
              <a:defRPr/>
            </a:pPr>
            <a:r>
              <a:rPr lang="de-AT" sz="1600" dirty="0" smtClean="0">
                <a:latin typeface="Arial" charset="0"/>
                <a:cs typeface="Arial" charset="0"/>
              </a:rPr>
              <a:t> Respray</a:t>
            </a:r>
          </a:p>
          <a:p>
            <a:pPr lvl="1" eaLnBrk="1" fontAlgn="auto" hangingPunct="1">
              <a:spcAft>
                <a:spcPts val="0"/>
              </a:spcAft>
              <a:defRPr/>
            </a:pPr>
            <a:endParaRPr lang="de-DE" sz="2000" dirty="0" smtClean="0">
              <a:latin typeface="Arial" charset="0"/>
              <a:cs typeface="Arial" charset="0"/>
            </a:endParaRPr>
          </a:p>
        </p:txBody>
      </p:sp>
      <p:pic>
        <p:nvPicPr>
          <p:cNvPr id="8196" name="Picture 2"/>
          <p:cNvPicPr>
            <a:picLocks noGrp="1" noChangeAspect="1" noChangeArrowheads="1"/>
          </p:cNvPicPr>
          <p:nvPr>
            <p:ph sz="half" idx="2"/>
          </p:nvPr>
        </p:nvPicPr>
        <p:blipFill>
          <a:blip r:embed="rId2" cstate="print"/>
          <a:srcRect/>
          <a:stretch>
            <a:fillRect/>
          </a:stretch>
        </p:blipFill>
        <p:spPr>
          <a:xfrm>
            <a:off x="4725988" y="2000250"/>
            <a:ext cx="3959225" cy="4000500"/>
          </a:xfrm>
          <a:ln w="12700">
            <a:solidFill>
              <a:schemeClr val="tx1"/>
            </a:solidFill>
          </a:ln>
        </p:spPr>
      </p:pic>
      <p:pic>
        <p:nvPicPr>
          <p:cNvPr id="8197" name="Picture 5"/>
          <p:cNvPicPr>
            <a:picLocks noChangeAspect="1" noChangeArrowheads="1"/>
          </p:cNvPicPr>
          <p:nvPr/>
        </p:nvPicPr>
        <p:blipFill>
          <a:blip r:embed="rId3" cstate="print"/>
          <a:srcRect/>
          <a:stretch>
            <a:fillRect/>
          </a:stretch>
        </p:blipFill>
        <p:spPr bwMode="auto">
          <a:xfrm>
            <a:off x="4714875" y="4784725"/>
            <a:ext cx="1322388" cy="1216025"/>
          </a:xfrm>
          <a:prstGeom prst="rect">
            <a:avLst/>
          </a:prstGeom>
          <a:noFill/>
          <a:ln w="9525">
            <a:noFill/>
            <a:miter lim="800000"/>
            <a:headEnd/>
            <a:tailEnd/>
          </a:ln>
        </p:spPr>
      </p:pic>
      <p:pic>
        <p:nvPicPr>
          <p:cNvPr id="8198" name="Picture 6"/>
          <p:cNvPicPr>
            <a:picLocks noChangeAspect="1" noChangeArrowheads="1"/>
          </p:cNvPicPr>
          <p:nvPr/>
        </p:nvPicPr>
        <p:blipFill>
          <a:blip r:embed="rId4" cstate="print"/>
          <a:srcRect/>
          <a:stretch>
            <a:fillRect/>
          </a:stretch>
        </p:blipFill>
        <p:spPr bwMode="auto">
          <a:xfrm>
            <a:off x="4214813" y="1376363"/>
            <a:ext cx="1857375" cy="1801812"/>
          </a:xfrm>
          <a:prstGeom prst="rect">
            <a:avLst/>
          </a:prstGeom>
          <a:noFill/>
          <a:ln w="9525">
            <a:noFill/>
            <a:miter lim="800000"/>
            <a:headEnd/>
            <a:tailEnd/>
          </a:ln>
        </p:spPr>
      </p:pic>
      <p:sp>
        <p:nvSpPr>
          <p:cNvPr id="7" name="Fußzeilenplatzhalter 6"/>
          <p:cNvSpPr>
            <a:spLocks noGrp="1"/>
          </p:cNvSpPr>
          <p:nvPr>
            <p:ph type="ftr" sz="quarter" idx="11"/>
          </p:nvPr>
        </p:nvSpPr>
        <p:spPr/>
        <p:txBody>
          <a:bodyPr/>
          <a:lstStyle/>
          <a:p>
            <a:pPr>
              <a:defRPr/>
            </a:pPr>
            <a:r>
              <a:rPr lang="de-DE"/>
              <a:t> Praxisgemeinschaft  VR Dr. Franz Wolf -  Dr. Fritz Stoiber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blinds(horizontal)">
                                      <p:cBhvr>
                                        <p:cTn id="7" dur="500"/>
                                        <p:tgtEl>
                                          <p:spTgt spid="819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9459">
                                            <p:txEl>
                                              <p:pRg st="0" end="0"/>
                                            </p:txEl>
                                          </p:spTgt>
                                        </p:tgtEl>
                                        <p:attrNameLst>
                                          <p:attrName>style.visibility</p:attrName>
                                        </p:attrNameLst>
                                      </p:cBhvr>
                                      <p:to>
                                        <p:strVal val="visible"/>
                                      </p:to>
                                    </p:set>
                                    <p:animEffect transition="in" filter="blinds(horizontal)">
                                      <p:cBhvr>
                                        <p:cTn id="10" dur="500"/>
                                        <p:tgtEl>
                                          <p:spTgt spid="19459">
                                            <p:txEl>
                                              <p:pRg st="0" end="0"/>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9459">
                                            <p:txEl>
                                              <p:pRg st="1" end="1"/>
                                            </p:txEl>
                                          </p:spTgt>
                                        </p:tgtEl>
                                        <p:attrNameLst>
                                          <p:attrName>style.visibility</p:attrName>
                                        </p:attrNameLst>
                                      </p:cBhvr>
                                      <p:to>
                                        <p:strVal val="visible"/>
                                      </p:to>
                                    </p:set>
                                    <p:animEffect transition="in" filter="blinds(horizontal)">
                                      <p:cBhvr>
                                        <p:cTn id="13" dur="500"/>
                                        <p:tgtEl>
                                          <p:spTgt spid="19459">
                                            <p:txEl>
                                              <p:pRg st="1" end="1"/>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9459">
                                            <p:txEl>
                                              <p:pRg st="2" end="2"/>
                                            </p:txEl>
                                          </p:spTgt>
                                        </p:tgtEl>
                                        <p:attrNameLst>
                                          <p:attrName>style.visibility</p:attrName>
                                        </p:attrNameLst>
                                      </p:cBhvr>
                                      <p:to>
                                        <p:strVal val="visible"/>
                                      </p:to>
                                    </p:set>
                                    <p:animEffect transition="in" filter="blinds(horizontal)">
                                      <p:cBhvr>
                                        <p:cTn id="16" dur="500"/>
                                        <p:tgtEl>
                                          <p:spTgt spid="19459">
                                            <p:txEl>
                                              <p:pRg st="2" end="2"/>
                                            </p:txEl>
                                          </p:spTgt>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9459">
                                            <p:txEl>
                                              <p:pRg st="3" end="3"/>
                                            </p:txEl>
                                          </p:spTgt>
                                        </p:tgtEl>
                                        <p:attrNameLst>
                                          <p:attrName>style.visibility</p:attrName>
                                        </p:attrNameLst>
                                      </p:cBhvr>
                                      <p:to>
                                        <p:strVal val="visible"/>
                                      </p:to>
                                    </p:set>
                                    <p:animEffect transition="in" filter="blinds(horizontal)">
                                      <p:cBhvr>
                                        <p:cTn id="19" dur="500"/>
                                        <p:tgtEl>
                                          <p:spTgt spid="19459">
                                            <p:txEl>
                                              <p:pRg st="3" end="3"/>
                                            </p:txEl>
                                          </p:spTgt>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9459">
                                            <p:txEl>
                                              <p:pRg st="4" end="4"/>
                                            </p:txEl>
                                          </p:spTgt>
                                        </p:tgtEl>
                                        <p:attrNameLst>
                                          <p:attrName>style.visibility</p:attrName>
                                        </p:attrNameLst>
                                      </p:cBhvr>
                                      <p:to>
                                        <p:strVal val="visible"/>
                                      </p:to>
                                    </p:set>
                                    <p:animEffect transition="in" filter="blinds(horizontal)">
                                      <p:cBhvr>
                                        <p:cTn id="22" dur="500"/>
                                        <p:tgtEl>
                                          <p:spTgt spid="19459">
                                            <p:txEl>
                                              <p:pRg st="4" end="4"/>
                                            </p:txEl>
                                          </p:spTgt>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19459">
                                            <p:txEl>
                                              <p:pRg st="5" end="5"/>
                                            </p:txEl>
                                          </p:spTgt>
                                        </p:tgtEl>
                                        <p:attrNameLst>
                                          <p:attrName>style.visibility</p:attrName>
                                        </p:attrNameLst>
                                      </p:cBhvr>
                                      <p:to>
                                        <p:strVal val="visible"/>
                                      </p:to>
                                    </p:set>
                                    <p:animEffect transition="in" filter="blinds(horizontal)">
                                      <p:cBhvr>
                                        <p:cTn id="25" dur="500"/>
                                        <p:tgtEl>
                                          <p:spTgt spid="19459">
                                            <p:txEl>
                                              <p:pRg st="5" end="5"/>
                                            </p:txEl>
                                          </p:spTgt>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19459">
                                            <p:txEl>
                                              <p:pRg st="6" end="6"/>
                                            </p:txEl>
                                          </p:spTgt>
                                        </p:tgtEl>
                                        <p:attrNameLst>
                                          <p:attrName>style.visibility</p:attrName>
                                        </p:attrNameLst>
                                      </p:cBhvr>
                                      <p:to>
                                        <p:strVal val="visible"/>
                                      </p:to>
                                    </p:set>
                                    <p:animEffect transition="in" filter="blinds(horizontal)">
                                      <p:cBhvr>
                                        <p:cTn id="28" dur="500"/>
                                        <p:tgtEl>
                                          <p:spTgt spid="19459">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8196"/>
                                        </p:tgtEl>
                                        <p:attrNameLst>
                                          <p:attrName>style.visibility</p:attrName>
                                        </p:attrNameLst>
                                      </p:cBhvr>
                                      <p:to>
                                        <p:strVal val="visible"/>
                                      </p:to>
                                    </p:set>
                                    <p:animEffect transition="in" filter="blinds(horizontal)">
                                      <p:cBhvr>
                                        <p:cTn id="33" dur="500"/>
                                        <p:tgtEl>
                                          <p:spTgt spid="8196"/>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nodeType="clickEffect">
                                  <p:stCondLst>
                                    <p:cond delay="0"/>
                                  </p:stCondLst>
                                  <p:childTnLst>
                                    <p:set>
                                      <p:cBhvr>
                                        <p:cTn id="37" dur="1" fill="hold">
                                          <p:stCondLst>
                                            <p:cond delay="0"/>
                                          </p:stCondLst>
                                        </p:cTn>
                                        <p:tgtEl>
                                          <p:spTgt spid="8198"/>
                                        </p:tgtEl>
                                        <p:attrNameLst>
                                          <p:attrName>style.visibility</p:attrName>
                                        </p:attrNameLst>
                                      </p:cBhvr>
                                      <p:to>
                                        <p:strVal val="visible"/>
                                      </p:to>
                                    </p:set>
                                    <p:animEffect transition="in" filter="blinds(horizontal)">
                                      <p:cBhvr>
                                        <p:cTn id="38" dur="500"/>
                                        <p:tgtEl>
                                          <p:spTgt spid="8198"/>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nodeType="clickEffect">
                                  <p:stCondLst>
                                    <p:cond delay="0"/>
                                  </p:stCondLst>
                                  <p:childTnLst>
                                    <p:set>
                                      <p:cBhvr>
                                        <p:cTn id="42" dur="1" fill="hold">
                                          <p:stCondLst>
                                            <p:cond delay="0"/>
                                          </p:stCondLst>
                                        </p:cTn>
                                        <p:tgtEl>
                                          <p:spTgt spid="8197"/>
                                        </p:tgtEl>
                                        <p:attrNameLst>
                                          <p:attrName>style.visibility</p:attrName>
                                        </p:attrNameLst>
                                      </p:cBhvr>
                                      <p:to>
                                        <p:strVal val="visible"/>
                                      </p:to>
                                    </p:set>
                                    <p:animEffect transition="in" filter="blinds(horizontal)">
                                      <p:cBhvr>
                                        <p:cTn id="43" dur="500"/>
                                        <p:tgtEl>
                                          <p:spTgt spid="8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p:bldP spid="19459"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el 4"/>
          <p:cNvSpPr>
            <a:spLocks noGrp="1"/>
          </p:cNvSpPr>
          <p:nvPr>
            <p:ph type="title"/>
          </p:nvPr>
        </p:nvSpPr>
        <p:spPr>
          <a:ln w="12700">
            <a:solidFill>
              <a:schemeClr val="tx1"/>
            </a:solidFill>
          </a:ln>
        </p:spPr>
        <p:txBody>
          <a:bodyPr/>
          <a:lstStyle/>
          <a:p>
            <a:pPr eaLnBrk="1" hangingPunct="1"/>
            <a:r>
              <a:rPr lang="de-DE" sz="2800" smtClean="0">
                <a:latin typeface="Arial Black" pitchFamily="34" charset="0"/>
              </a:rPr>
              <a:t>Biofilm S. aureus</a:t>
            </a:r>
            <a:endParaRPr lang="de-DE" sz="2800" smtClean="0"/>
          </a:p>
        </p:txBody>
      </p:sp>
      <p:pic>
        <p:nvPicPr>
          <p:cNvPr id="33795" name="Picture 2"/>
          <p:cNvPicPr>
            <a:picLocks noGrp="1" noChangeAspect="1" noChangeArrowheads="1"/>
          </p:cNvPicPr>
          <p:nvPr>
            <p:ph idx="1"/>
          </p:nvPr>
        </p:nvPicPr>
        <p:blipFill>
          <a:blip r:embed="rId2" cstate="print"/>
          <a:srcRect/>
          <a:stretch>
            <a:fillRect/>
          </a:stretch>
        </p:blipFill>
        <p:spPr>
          <a:xfrm>
            <a:off x="930275" y="2136775"/>
            <a:ext cx="7283450" cy="2363788"/>
          </a:xfrm>
          <a:ln w="12700">
            <a:solidFill>
              <a:schemeClr val="tx1"/>
            </a:solidFill>
          </a:ln>
        </p:spPr>
      </p:pic>
      <p:sp>
        <p:nvSpPr>
          <p:cNvPr id="8" name="Rechteck 7"/>
          <p:cNvSpPr/>
          <p:nvPr/>
        </p:nvSpPr>
        <p:spPr>
          <a:xfrm>
            <a:off x="9501188" y="2786063"/>
            <a:ext cx="914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sp>
        <p:nvSpPr>
          <p:cNvPr id="33797" name="Textfeld 8"/>
          <p:cNvSpPr txBox="1">
            <a:spLocks noChangeArrowheads="1"/>
          </p:cNvSpPr>
          <p:nvPr/>
        </p:nvSpPr>
        <p:spPr bwMode="auto">
          <a:xfrm>
            <a:off x="857250" y="1571625"/>
            <a:ext cx="5000625" cy="369888"/>
          </a:xfrm>
          <a:prstGeom prst="rect">
            <a:avLst/>
          </a:prstGeom>
          <a:noFill/>
          <a:ln w="9525">
            <a:noFill/>
            <a:miter lim="800000"/>
            <a:headEnd/>
            <a:tailEnd/>
          </a:ln>
        </p:spPr>
        <p:txBody>
          <a:bodyPr>
            <a:spAutoFit/>
          </a:bodyPr>
          <a:lstStyle/>
          <a:p>
            <a:r>
              <a:rPr lang="de-AT" b="1">
                <a:cs typeface="Arial" pitchFamily="34" charset="0"/>
              </a:rPr>
              <a:t>Die Biofilmbildung erfolgt in 2 Schritten</a:t>
            </a:r>
            <a:endParaRPr lang="de-DE" b="1">
              <a:cs typeface="Arial" pitchFamily="34" charset="0"/>
            </a:endParaRPr>
          </a:p>
        </p:txBody>
      </p:sp>
      <p:sp>
        <p:nvSpPr>
          <p:cNvPr id="33798" name="Textfeld 9"/>
          <p:cNvSpPr txBox="1">
            <a:spLocks noChangeArrowheads="1"/>
          </p:cNvSpPr>
          <p:nvPr/>
        </p:nvSpPr>
        <p:spPr bwMode="auto">
          <a:xfrm>
            <a:off x="928688" y="4643438"/>
            <a:ext cx="3429000" cy="1631950"/>
          </a:xfrm>
          <a:prstGeom prst="rect">
            <a:avLst/>
          </a:prstGeom>
          <a:noFill/>
          <a:ln w="6350">
            <a:solidFill>
              <a:schemeClr val="tx1"/>
            </a:solidFill>
            <a:miter lim="800000"/>
            <a:headEnd/>
            <a:tailEnd/>
          </a:ln>
        </p:spPr>
        <p:txBody>
          <a:bodyPr>
            <a:spAutoFit/>
          </a:bodyPr>
          <a:lstStyle/>
          <a:p>
            <a:pPr marL="342900" indent="-342900">
              <a:buFontTx/>
              <a:buAutoNum type="arabicPeriod"/>
            </a:pPr>
            <a:r>
              <a:rPr lang="de-AT" sz="1600" b="1">
                <a:cs typeface="Arial" pitchFamily="34" charset="0"/>
              </a:rPr>
              <a:t>Anhaften:</a:t>
            </a:r>
          </a:p>
          <a:p>
            <a:pPr marL="342900" indent="-342900">
              <a:buFont typeface="Wingdings" pitchFamily="2" charset="2"/>
              <a:buChar char="§"/>
            </a:pPr>
            <a:r>
              <a:rPr lang="de-AT" sz="1200">
                <a:cs typeface="Arial" pitchFamily="34" charset="0"/>
              </a:rPr>
              <a:t>Spezifische Faktoren: Fibronektin, Fibrinogen and Kollagenbindungs-Proteine (ClfA, ClfB, Can), bone-sialoprotein-Bindungsprotein (Bbp)</a:t>
            </a:r>
          </a:p>
          <a:p>
            <a:pPr marL="342900" indent="-342900">
              <a:buFont typeface="Wingdings" pitchFamily="2" charset="2"/>
              <a:buChar char="§"/>
            </a:pPr>
            <a:r>
              <a:rPr lang="de-AT" sz="1200">
                <a:cs typeface="Arial" pitchFamily="34" charset="0"/>
              </a:rPr>
              <a:t>Physiklisch-chemische Beschaffenheit der Zelloberfläche</a:t>
            </a:r>
          </a:p>
          <a:p>
            <a:pPr marL="342900" indent="-342900">
              <a:buFont typeface="Wingdings" pitchFamily="2" charset="2"/>
              <a:buChar char="§"/>
            </a:pPr>
            <a:endParaRPr lang="de-DE" sz="1200">
              <a:cs typeface="Arial" pitchFamily="34" charset="0"/>
            </a:endParaRPr>
          </a:p>
        </p:txBody>
      </p:sp>
      <p:sp>
        <p:nvSpPr>
          <p:cNvPr id="33799" name="Textfeld 11"/>
          <p:cNvSpPr txBox="1">
            <a:spLocks noChangeArrowheads="1"/>
          </p:cNvSpPr>
          <p:nvPr/>
        </p:nvSpPr>
        <p:spPr bwMode="auto">
          <a:xfrm>
            <a:off x="4714875" y="4643438"/>
            <a:ext cx="3500438" cy="1631950"/>
          </a:xfrm>
          <a:prstGeom prst="rect">
            <a:avLst/>
          </a:prstGeom>
          <a:noFill/>
          <a:ln w="6350">
            <a:solidFill>
              <a:schemeClr val="tx1"/>
            </a:solidFill>
            <a:miter lim="800000"/>
            <a:headEnd/>
            <a:tailEnd/>
          </a:ln>
        </p:spPr>
        <p:txBody>
          <a:bodyPr>
            <a:spAutoFit/>
          </a:bodyPr>
          <a:lstStyle/>
          <a:p>
            <a:r>
              <a:rPr lang="de-AT" sz="1600" b="1">
                <a:cs typeface="Arial" pitchFamily="34" charset="0"/>
              </a:rPr>
              <a:t>2. Vermehrung:</a:t>
            </a:r>
          </a:p>
          <a:p>
            <a:pPr algn="ctr">
              <a:buFont typeface="Wingdings" pitchFamily="2" charset="2"/>
              <a:buChar char="§"/>
            </a:pPr>
            <a:r>
              <a:rPr lang="de-AT" sz="1200">
                <a:cs typeface="Arial" pitchFamily="34" charset="0"/>
              </a:rPr>
              <a:t>   Interzelluläre Interaktionen und Akkumulation   in mehrschichtigen Clustern eingebettet in einer selbst produzierten etxrazellulären Matrix</a:t>
            </a:r>
          </a:p>
          <a:p>
            <a:pPr>
              <a:buFont typeface="Wingdings" pitchFamily="2" charset="2"/>
              <a:buChar char="§"/>
            </a:pPr>
            <a:r>
              <a:rPr lang="de-AT" sz="1200">
                <a:cs typeface="Arial" pitchFamily="34" charset="0"/>
              </a:rPr>
              <a:t>   Poly-N-actely-ß1,6Glucosamin (PNAG) Obeflächenpolysaccarid</a:t>
            </a:r>
          </a:p>
          <a:p>
            <a:pPr>
              <a:buFont typeface="Wingdings" pitchFamily="2" charset="2"/>
              <a:buChar char="§"/>
            </a:pPr>
            <a:r>
              <a:rPr lang="de-AT" sz="1200">
                <a:cs typeface="Arial" pitchFamily="34" charset="0"/>
              </a:rPr>
              <a:t>   Bap (nur in Mastitis Isolaten), Protein A, (Spa), SasC, sasG.</a:t>
            </a:r>
            <a:endParaRPr lang="de-DE" sz="1200">
              <a:cs typeface="Arial" pitchFamily="34" charset="0"/>
            </a:endParaRPr>
          </a:p>
        </p:txBody>
      </p:sp>
      <p:sp>
        <p:nvSpPr>
          <p:cNvPr id="13" name="Rechteck 12"/>
          <p:cNvSpPr/>
          <p:nvPr/>
        </p:nvSpPr>
        <p:spPr>
          <a:xfrm>
            <a:off x="10072688" y="2214563"/>
            <a:ext cx="914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sp>
        <p:nvSpPr>
          <p:cNvPr id="14" name="Rechteck 13"/>
          <p:cNvSpPr/>
          <p:nvPr/>
        </p:nvSpPr>
        <p:spPr>
          <a:xfrm>
            <a:off x="9644063" y="1214438"/>
            <a:ext cx="914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sp>
        <p:nvSpPr>
          <p:cNvPr id="15" name="Fußzeilenplatzhalter 14"/>
          <p:cNvSpPr>
            <a:spLocks noGrp="1"/>
          </p:cNvSpPr>
          <p:nvPr>
            <p:ph type="ftr" sz="quarter" idx="11"/>
          </p:nvPr>
        </p:nvSpPr>
        <p:spPr/>
        <p:txBody>
          <a:bodyPr/>
          <a:lstStyle/>
          <a:p>
            <a:pPr>
              <a:defRPr/>
            </a:pPr>
            <a:r>
              <a:rPr lang="de-DE"/>
              <a:t> Praxisgemeinschaft  VR Dr. Franz Wolf -  Dr. Fritz Stoiber</a:t>
            </a:r>
          </a:p>
        </p:txBody>
      </p:sp>
      <p:pic>
        <p:nvPicPr>
          <p:cNvPr id="11" name="Picture 8"/>
          <p:cNvPicPr>
            <a:picLocks noChangeAspect="1" noChangeArrowheads="1"/>
          </p:cNvPicPr>
          <p:nvPr/>
        </p:nvPicPr>
        <p:blipFill>
          <a:blip r:embed="rId3" cstate="print"/>
          <a:srcRect/>
          <a:stretch>
            <a:fillRect/>
          </a:stretch>
        </p:blipFill>
        <p:spPr bwMode="auto">
          <a:xfrm>
            <a:off x="1763713" y="1989138"/>
            <a:ext cx="5715000" cy="2620962"/>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3794"/>
                                        </p:tgtEl>
                                        <p:attrNameLst>
                                          <p:attrName>style.visibility</p:attrName>
                                        </p:attrNameLst>
                                      </p:cBhvr>
                                      <p:to>
                                        <p:strVal val="visible"/>
                                      </p:to>
                                    </p:set>
                                    <p:animEffect transition="in" filter="blinds(horizontal)">
                                      <p:cBhvr>
                                        <p:cTn id="7" dur="500"/>
                                        <p:tgtEl>
                                          <p:spTgt spid="3379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3797"/>
                                        </p:tgtEl>
                                        <p:attrNameLst>
                                          <p:attrName>style.visibility</p:attrName>
                                        </p:attrNameLst>
                                      </p:cBhvr>
                                      <p:to>
                                        <p:strVal val="visible"/>
                                      </p:to>
                                    </p:set>
                                    <p:animEffect transition="in" filter="blinds(horizontal)">
                                      <p:cBhvr>
                                        <p:cTn id="10" dur="500"/>
                                        <p:tgtEl>
                                          <p:spTgt spid="33797"/>
                                        </p:tgtEl>
                                      </p:cBhvr>
                                    </p:animEffect>
                                  </p:childTnLst>
                                </p:cTn>
                              </p:par>
                              <p:par>
                                <p:cTn id="11" presetID="3" presetClass="entr" presetSubtype="10" fill="hold" nodeType="withEffect">
                                  <p:stCondLst>
                                    <p:cond delay="0"/>
                                  </p:stCondLst>
                                  <p:childTnLst>
                                    <p:set>
                                      <p:cBhvr>
                                        <p:cTn id="12" dur="1" fill="hold">
                                          <p:stCondLst>
                                            <p:cond delay="0"/>
                                          </p:stCondLst>
                                        </p:cTn>
                                        <p:tgtEl>
                                          <p:spTgt spid="33795"/>
                                        </p:tgtEl>
                                        <p:attrNameLst>
                                          <p:attrName>style.visibility</p:attrName>
                                        </p:attrNameLst>
                                      </p:cBhvr>
                                      <p:to>
                                        <p:strVal val="visible"/>
                                      </p:to>
                                    </p:set>
                                    <p:animEffect transition="in" filter="blinds(horizontal)">
                                      <p:cBhvr>
                                        <p:cTn id="13" dur="500"/>
                                        <p:tgtEl>
                                          <p:spTgt spid="33795"/>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33798"/>
                                        </p:tgtEl>
                                        <p:attrNameLst>
                                          <p:attrName>style.visibility</p:attrName>
                                        </p:attrNameLst>
                                      </p:cBhvr>
                                      <p:to>
                                        <p:strVal val="visible"/>
                                      </p:to>
                                    </p:set>
                                    <p:animEffect transition="in" filter="blinds(horizontal)">
                                      <p:cBhvr>
                                        <p:cTn id="16" dur="500"/>
                                        <p:tgtEl>
                                          <p:spTgt spid="33798"/>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1" nodeType="clickEffect">
                                  <p:stCondLst>
                                    <p:cond delay="0"/>
                                  </p:stCondLst>
                                  <p:childTnLst>
                                    <p:set>
                                      <p:cBhvr>
                                        <p:cTn id="20" dur="1" fill="hold">
                                          <p:stCondLst>
                                            <p:cond delay="0"/>
                                          </p:stCondLst>
                                        </p:cTn>
                                        <p:tgtEl>
                                          <p:spTgt spid="33794"/>
                                        </p:tgtEl>
                                        <p:attrNameLst>
                                          <p:attrName>style.visibility</p:attrName>
                                        </p:attrNameLst>
                                      </p:cBhvr>
                                      <p:to>
                                        <p:strVal val="visible"/>
                                      </p:to>
                                    </p:set>
                                    <p:animEffect transition="in" filter="blinds(horizontal)">
                                      <p:cBhvr>
                                        <p:cTn id="21" dur="500"/>
                                        <p:tgtEl>
                                          <p:spTgt spid="33794"/>
                                        </p:tgtEl>
                                      </p:cBhvr>
                                    </p:animEffect>
                                  </p:childTnLst>
                                </p:cTn>
                              </p:par>
                              <p:par>
                                <p:cTn id="22" presetID="3" presetClass="entr" presetSubtype="10" fill="hold" grpId="1" nodeType="withEffect">
                                  <p:stCondLst>
                                    <p:cond delay="0"/>
                                  </p:stCondLst>
                                  <p:childTnLst>
                                    <p:set>
                                      <p:cBhvr>
                                        <p:cTn id="23" dur="1" fill="hold">
                                          <p:stCondLst>
                                            <p:cond delay="0"/>
                                          </p:stCondLst>
                                        </p:cTn>
                                        <p:tgtEl>
                                          <p:spTgt spid="33797"/>
                                        </p:tgtEl>
                                        <p:attrNameLst>
                                          <p:attrName>style.visibility</p:attrName>
                                        </p:attrNameLst>
                                      </p:cBhvr>
                                      <p:to>
                                        <p:strVal val="visible"/>
                                      </p:to>
                                    </p:set>
                                    <p:animEffect transition="in" filter="blinds(horizontal)">
                                      <p:cBhvr>
                                        <p:cTn id="24" dur="500"/>
                                        <p:tgtEl>
                                          <p:spTgt spid="33797"/>
                                        </p:tgtEl>
                                      </p:cBhvr>
                                    </p:animEffect>
                                  </p:childTnLst>
                                </p:cTn>
                              </p:par>
                              <p:par>
                                <p:cTn id="25" presetID="3" presetClass="entr" presetSubtype="10" fill="hold" nodeType="withEffect">
                                  <p:stCondLst>
                                    <p:cond delay="0"/>
                                  </p:stCondLst>
                                  <p:childTnLst>
                                    <p:set>
                                      <p:cBhvr>
                                        <p:cTn id="26" dur="1" fill="hold">
                                          <p:stCondLst>
                                            <p:cond delay="0"/>
                                          </p:stCondLst>
                                        </p:cTn>
                                        <p:tgtEl>
                                          <p:spTgt spid="33795"/>
                                        </p:tgtEl>
                                        <p:attrNameLst>
                                          <p:attrName>style.visibility</p:attrName>
                                        </p:attrNameLst>
                                      </p:cBhvr>
                                      <p:to>
                                        <p:strVal val="visible"/>
                                      </p:to>
                                    </p:set>
                                    <p:animEffect transition="in" filter="blinds(horizontal)">
                                      <p:cBhvr>
                                        <p:cTn id="27" dur="500"/>
                                        <p:tgtEl>
                                          <p:spTgt spid="33795"/>
                                        </p:tgtEl>
                                      </p:cBhvr>
                                    </p:animEffect>
                                  </p:childTnLst>
                                </p:cTn>
                              </p:par>
                              <p:par>
                                <p:cTn id="28" presetID="3" presetClass="entr" presetSubtype="10" fill="hold" grpId="1" nodeType="withEffect">
                                  <p:stCondLst>
                                    <p:cond delay="0"/>
                                  </p:stCondLst>
                                  <p:childTnLst>
                                    <p:set>
                                      <p:cBhvr>
                                        <p:cTn id="29" dur="1" fill="hold">
                                          <p:stCondLst>
                                            <p:cond delay="0"/>
                                          </p:stCondLst>
                                        </p:cTn>
                                        <p:tgtEl>
                                          <p:spTgt spid="33798"/>
                                        </p:tgtEl>
                                        <p:attrNameLst>
                                          <p:attrName>style.visibility</p:attrName>
                                        </p:attrNameLst>
                                      </p:cBhvr>
                                      <p:to>
                                        <p:strVal val="visible"/>
                                      </p:to>
                                    </p:set>
                                    <p:animEffect transition="in" filter="blinds(horizontal)">
                                      <p:cBhvr>
                                        <p:cTn id="30" dur="500"/>
                                        <p:tgtEl>
                                          <p:spTgt spid="33798"/>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33799"/>
                                        </p:tgtEl>
                                        <p:attrNameLst>
                                          <p:attrName>style.visibility</p:attrName>
                                        </p:attrNameLst>
                                      </p:cBhvr>
                                      <p:to>
                                        <p:strVal val="visible"/>
                                      </p:to>
                                    </p:set>
                                    <p:animEffect transition="in" filter="blinds(horizontal)">
                                      <p:cBhvr>
                                        <p:cTn id="33" dur="500"/>
                                        <p:tgtEl>
                                          <p:spTgt spid="33799"/>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linds(horizontal)">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animBg="1"/>
      <p:bldP spid="33794" grpId="1" animBg="1"/>
      <p:bldP spid="33797" grpId="0"/>
      <p:bldP spid="33797" grpId="1"/>
      <p:bldP spid="33798" grpId="0" animBg="1"/>
      <p:bldP spid="33798" grpId="1" animBg="1"/>
      <p:bldP spid="3379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el 3"/>
          <p:cNvSpPr>
            <a:spLocks noGrp="1"/>
          </p:cNvSpPr>
          <p:nvPr>
            <p:ph type="title"/>
          </p:nvPr>
        </p:nvSpPr>
        <p:spPr>
          <a:ln>
            <a:solidFill>
              <a:srgbClr val="0070C0"/>
            </a:solidFill>
          </a:ln>
        </p:spPr>
        <p:txBody>
          <a:bodyPr>
            <a:normAutofit fontScale="90000"/>
          </a:bodyPr>
          <a:lstStyle/>
          <a:p>
            <a:pPr eaLnBrk="1" hangingPunct="1"/>
            <a:r>
              <a:rPr lang="de-DE" sz="1800" b="1" smtClean="0">
                <a:latin typeface="Arial Black" pitchFamily="34" charset="0"/>
              </a:rPr>
              <a:t/>
            </a:r>
            <a:br>
              <a:rPr lang="de-DE" sz="1800" b="1" smtClean="0">
                <a:latin typeface="Arial Black" pitchFamily="34" charset="0"/>
              </a:rPr>
            </a:br>
            <a:r>
              <a:rPr lang="de-DE" sz="2800" b="1" smtClean="0">
                <a:latin typeface="Arial Black" pitchFamily="34" charset="0"/>
              </a:rPr>
              <a:t>Biofilm als Überlebensmechanismus für Bakterien</a:t>
            </a:r>
            <a:endParaRPr lang="de-DE" sz="2800" smtClean="0">
              <a:latin typeface="Arial Black" pitchFamily="34" charset="0"/>
            </a:endParaRPr>
          </a:p>
        </p:txBody>
      </p:sp>
      <p:pic>
        <p:nvPicPr>
          <p:cNvPr id="50179" name="Picture 2"/>
          <p:cNvPicPr>
            <a:picLocks noGrp="1" noChangeAspect="1" noChangeArrowheads="1"/>
          </p:cNvPicPr>
          <p:nvPr>
            <p:ph idx="1"/>
          </p:nvPr>
        </p:nvPicPr>
        <p:blipFill>
          <a:blip r:embed="rId2" cstate="print"/>
          <a:srcRect/>
          <a:stretch>
            <a:fillRect/>
          </a:stretch>
        </p:blipFill>
        <p:spPr>
          <a:xfrm>
            <a:off x="2205038" y="2506663"/>
            <a:ext cx="4733925" cy="2714625"/>
          </a:xfrm>
          <a:ln w="12700">
            <a:solidFill>
              <a:schemeClr val="tx1"/>
            </a:solidFill>
          </a:ln>
        </p:spPr>
      </p:pic>
      <p:sp>
        <p:nvSpPr>
          <p:cNvPr id="50180" name="Textfeld 8"/>
          <p:cNvSpPr txBox="1">
            <a:spLocks noChangeArrowheads="1"/>
          </p:cNvSpPr>
          <p:nvPr/>
        </p:nvSpPr>
        <p:spPr bwMode="auto">
          <a:xfrm>
            <a:off x="500063" y="1643063"/>
            <a:ext cx="3143250" cy="369887"/>
          </a:xfrm>
          <a:prstGeom prst="rect">
            <a:avLst/>
          </a:prstGeom>
          <a:noFill/>
          <a:ln w="9525">
            <a:noFill/>
            <a:miter lim="800000"/>
            <a:headEnd/>
            <a:tailEnd/>
          </a:ln>
        </p:spPr>
        <p:txBody>
          <a:bodyPr>
            <a:spAutoFit/>
          </a:bodyPr>
          <a:lstStyle/>
          <a:p>
            <a:r>
              <a:rPr lang="de-AT" b="1" dirty="0" smtClean="0">
                <a:cs typeface="Arial" pitchFamily="34" charset="0"/>
              </a:rPr>
              <a:t>Modell </a:t>
            </a:r>
            <a:r>
              <a:rPr lang="de-AT" b="1" dirty="0">
                <a:cs typeface="Arial" pitchFamily="34" charset="0"/>
              </a:rPr>
              <a:t>einer Biofilmbildung</a:t>
            </a:r>
            <a:endParaRPr lang="de-DE" b="1" dirty="0">
              <a:cs typeface="Arial" pitchFamily="34" charset="0"/>
            </a:endParaRPr>
          </a:p>
        </p:txBody>
      </p:sp>
      <p:sp>
        <p:nvSpPr>
          <p:cNvPr id="50181" name="Rechteck 9"/>
          <p:cNvSpPr>
            <a:spLocks noChangeArrowheads="1"/>
          </p:cNvSpPr>
          <p:nvPr/>
        </p:nvSpPr>
        <p:spPr bwMode="auto">
          <a:xfrm>
            <a:off x="2214563" y="5357813"/>
            <a:ext cx="4786312" cy="523875"/>
          </a:xfrm>
          <a:prstGeom prst="rect">
            <a:avLst/>
          </a:prstGeom>
          <a:noFill/>
          <a:ln w="9525">
            <a:noFill/>
            <a:miter lim="800000"/>
            <a:headEnd/>
            <a:tailEnd/>
          </a:ln>
        </p:spPr>
        <p:txBody>
          <a:bodyPr>
            <a:spAutoFit/>
          </a:bodyPr>
          <a:lstStyle/>
          <a:p>
            <a:pPr algn="ctr"/>
            <a:r>
              <a:rPr lang="en-US" sz="1400" b="1">
                <a:latin typeface="Calibri" pitchFamily="34" charset="0"/>
              </a:rPr>
              <a:t>Graphic by Peg Dirckx and </a:t>
            </a:r>
            <a:r>
              <a:rPr lang="de-DE" sz="1400" b="1">
                <a:latin typeface="Calibri" pitchFamily="34" charset="0"/>
              </a:rPr>
              <a:t>David Davies © 2003 Center for</a:t>
            </a:r>
          </a:p>
          <a:p>
            <a:pPr algn="ctr"/>
            <a:r>
              <a:rPr lang="de-DE" sz="1400" b="1">
                <a:latin typeface="Calibri" pitchFamily="34" charset="0"/>
              </a:rPr>
              <a:t>Biofilm Engineering Montana State University.</a:t>
            </a:r>
            <a:endParaRPr lang="de-DE" sz="1400">
              <a:latin typeface="Calibri" pitchFamily="34" charset="0"/>
            </a:endParaRPr>
          </a:p>
        </p:txBody>
      </p:sp>
      <p:sp>
        <p:nvSpPr>
          <p:cNvPr id="7" name="Fußzeilenplatzhalter 6"/>
          <p:cNvSpPr>
            <a:spLocks noGrp="1"/>
          </p:cNvSpPr>
          <p:nvPr>
            <p:ph type="ftr" sz="quarter" idx="11"/>
          </p:nvPr>
        </p:nvSpPr>
        <p:spPr/>
        <p:txBody>
          <a:bodyPr/>
          <a:lstStyle/>
          <a:p>
            <a:pPr>
              <a:defRPr/>
            </a:pPr>
            <a:r>
              <a:rPr lang="de-DE"/>
              <a:t> Praxisgemeinschaft  VR Dr. Franz Wolf -  Dr. Fritz Stoiber</a:t>
            </a: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pPr>
              <a:defRPr/>
            </a:pPr>
            <a:r>
              <a:rPr lang="sv-SE"/>
              <a:t>TGD Salzburg 01.12.2010</a:t>
            </a:r>
            <a:endParaRPr lang="de-DE" dirty="0"/>
          </a:p>
        </p:txBody>
      </p:sp>
      <p:pic>
        <p:nvPicPr>
          <p:cNvPr id="112642" name="Picture 2"/>
          <p:cNvPicPr>
            <a:picLocks noChangeAspect="1" noChangeArrowheads="1"/>
          </p:cNvPicPr>
          <p:nvPr/>
        </p:nvPicPr>
        <p:blipFill>
          <a:blip r:embed="rId2" cstate="print"/>
          <a:srcRect/>
          <a:stretch>
            <a:fillRect/>
          </a:stretch>
        </p:blipFill>
        <p:spPr bwMode="auto">
          <a:xfrm>
            <a:off x="5292725" y="3429000"/>
            <a:ext cx="3186113" cy="2874963"/>
          </a:xfrm>
          <a:prstGeom prst="rect">
            <a:avLst/>
          </a:prstGeom>
          <a:noFill/>
          <a:ln w="9525">
            <a:noFill/>
            <a:miter lim="800000"/>
            <a:headEnd/>
            <a:tailEnd/>
          </a:ln>
        </p:spPr>
      </p:pic>
      <p:pic>
        <p:nvPicPr>
          <p:cNvPr id="112643" name="Picture 3"/>
          <p:cNvPicPr>
            <a:picLocks noChangeAspect="1" noChangeArrowheads="1"/>
          </p:cNvPicPr>
          <p:nvPr/>
        </p:nvPicPr>
        <p:blipFill>
          <a:blip r:embed="rId3" cstate="print"/>
          <a:srcRect/>
          <a:stretch>
            <a:fillRect/>
          </a:stretch>
        </p:blipFill>
        <p:spPr bwMode="auto">
          <a:xfrm>
            <a:off x="5292725" y="569913"/>
            <a:ext cx="3167063" cy="2714625"/>
          </a:xfrm>
          <a:prstGeom prst="rect">
            <a:avLst/>
          </a:prstGeom>
          <a:noFill/>
          <a:ln w="9525">
            <a:noFill/>
            <a:miter lim="800000"/>
            <a:headEnd/>
            <a:tailEnd/>
          </a:ln>
        </p:spPr>
      </p:pic>
      <p:pic>
        <p:nvPicPr>
          <p:cNvPr id="6" name="4 Imagen" descr="BerkiGEM2007-ColiOuterSurface.GIF"/>
          <p:cNvPicPr>
            <a:picLocks noChangeAspect="1"/>
          </p:cNvPicPr>
          <p:nvPr/>
        </p:nvPicPr>
        <p:blipFill>
          <a:blip r:embed="rId4" cstate="print"/>
          <a:srcRect/>
          <a:stretch>
            <a:fillRect/>
          </a:stretch>
        </p:blipFill>
        <p:spPr bwMode="auto">
          <a:xfrm>
            <a:off x="395288" y="1511300"/>
            <a:ext cx="3455987" cy="2349500"/>
          </a:xfrm>
          <a:prstGeom prst="rect">
            <a:avLst/>
          </a:prstGeom>
          <a:noFill/>
          <a:ln w="12700">
            <a:solidFill>
              <a:srgbClr val="0070C0"/>
            </a:solidFill>
            <a:miter lim="800000"/>
            <a:headEnd/>
            <a:tailEnd/>
          </a:ln>
        </p:spPr>
      </p:pic>
      <p:sp>
        <p:nvSpPr>
          <p:cNvPr id="7" name="Textfeld 10"/>
          <p:cNvSpPr txBox="1">
            <a:spLocks noChangeArrowheads="1"/>
          </p:cNvSpPr>
          <p:nvPr/>
        </p:nvSpPr>
        <p:spPr bwMode="auto">
          <a:xfrm>
            <a:off x="3419475" y="2708275"/>
            <a:ext cx="3500438" cy="1200150"/>
          </a:xfrm>
          <a:prstGeom prst="rect">
            <a:avLst/>
          </a:prstGeom>
          <a:solidFill>
            <a:srgbClr val="FFFF00"/>
          </a:solidFill>
          <a:ln w="9525">
            <a:noFill/>
            <a:miter lim="800000"/>
            <a:headEnd/>
            <a:tailEnd/>
          </a:ln>
        </p:spPr>
        <p:txBody>
          <a:bodyPr>
            <a:spAutoFit/>
          </a:bodyPr>
          <a:lstStyle/>
          <a:p>
            <a:pPr algn="ctr"/>
            <a:r>
              <a:rPr lang="de-AT">
                <a:cs typeface="Arial" pitchFamily="34" charset="0"/>
              </a:rPr>
              <a:t>Besonders wichtig das Lipid-A</a:t>
            </a:r>
          </a:p>
          <a:p>
            <a:pPr algn="ctr"/>
            <a:r>
              <a:rPr lang="de-AT">
                <a:cs typeface="Arial" pitchFamily="34" charset="0"/>
              </a:rPr>
              <a:t>ein, Lipopolysaccarid (LPS) – verantwortlich für die toxischen Effekte</a:t>
            </a:r>
            <a:endParaRPr lang="de-DE">
              <a:cs typeface="Arial" pitchFamily="34" charset="0"/>
            </a:endParaRPr>
          </a:p>
        </p:txBody>
      </p:sp>
      <p:sp>
        <p:nvSpPr>
          <p:cNvPr id="8" name="Textfeld 7"/>
          <p:cNvSpPr txBox="1"/>
          <p:nvPr/>
        </p:nvSpPr>
        <p:spPr>
          <a:xfrm>
            <a:off x="395288" y="3933825"/>
            <a:ext cx="4537075" cy="2584450"/>
          </a:xfrm>
          <a:prstGeom prst="rect">
            <a:avLst/>
          </a:prstGeom>
          <a:noFill/>
        </p:spPr>
        <p:txBody>
          <a:bodyPr>
            <a:spAutoFit/>
          </a:bodyPr>
          <a:lstStyle/>
          <a:p>
            <a:pPr marL="342900" indent="-342900">
              <a:defRPr/>
            </a:pPr>
            <a:r>
              <a:rPr lang="de-AT" sz="1600" dirty="0"/>
              <a:t>1. Coliforme dringen über den Strichkanal ins Euter ein.</a:t>
            </a:r>
          </a:p>
          <a:p>
            <a:pPr marL="342900" indent="-342900">
              <a:defRPr/>
            </a:pPr>
            <a:r>
              <a:rPr lang="de-AT" sz="1600" dirty="0"/>
              <a:t>2. Rasch Vermehrung im Euter - ca.18 Minuten braucht eine Generation.</a:t>
            </a:r>
          </a:p>
          <a:p>
            <a:pPr marL="342900" indent="-342900">
              <a:defRPr/>
            </a:pPr>
            <a:r>
              <a:rPr lang="de-AT" sz="1600" dirty="0"/>
              <a:t>3. Zerstörung der Coliformen durch das Immunsystem.</a:t>
            </a:r>
          </a:p>
          <a:p>
            <a:pPr marL="342900" indent="-342900">
              <a:defRPr/>
            </a:pPr>
            <a:r>
              <a:rPr lang="de-AT" sz="1600" dirty="0"/>
              <a:t>4. Freisetzung des </a:t>
            </a:r>
            <a:r>
              <a:rPr lang="de-AT" sz="1600" dirty="0" err="1"/>
              <a:t>Endotoxins</a:t>
            </a:r>
            <a:r>
              <a:rPr lang="de-AT" sz="1600" dirty="0"/>
              <a:t> und Verteilung über den Blutstrom.</a:t>
            </a:r>
          </a:p>
          <a:p>
            <a:pPr marL="342900" indent="-342900">
              <a:defRPr/>
            </a:pPr>
            <a:r>
              <a:rPr lang="de-AT" sz="1600" dirty="0"/>
              <a:t>5. Gering oder hochgradige klin. Symptome</a:t>
            </a:r>
          </a:p>
          <a:p>
            <a:pPr>
              <a:defRPr/>
            </a:pPr>
            <a:endParaRPr lang="de-DE" dirty="0"/>
          </a:p>
        </p:txBody>
      </p:sp>
      <p:sp>
        <p:nvSpPr>
          <p:cNvPr id="9" name="Textfeld 8"/>
          <p:cNvSpPr txBox="1">
            <a:spLocks noChangeArrowheads="1"/>
          </p:cNvSpPr>
          <p:nvPr/>
        </p:nvSpPr>
        <p:spPr bwMode="auto">
          <a:xfrm>
            <a:off x="107950" y="333375"/>
            <a:ext cx="5111750" cy="584200"/>
          </a:xfrm>
          <a:prstGeom prst="rect">
            <a:avLst/>
          </a:prstGeom>
          <a:noFill/>
          <a:ln w="9525">
            <a:noFill/>
            <a:miter lim="800000"/>
            <a:headEnd/>
            <a:tailEnd/>
          </a:ln>
        </p:spPr>
        <p:txBody>
          <a:bodyPr>
            <a:spAutoFit/>
          </a:bodyPr>
          <a:lstStyle/>
          <a:p>
            <a:r>
              <a:rPr lang="de-AT" sz="3200" b="1"/>
              <a:t>Mastitis durch Coliforme</a:t>
            </a:r>
            <a:endParaRPr lang="de-DE" sz="32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par>
                                <p:cTn id="8" presetID="3" presetClass="entr" presetSubtype="10" fill="hold" nodeType="withEffect">
                                  <p:stCondLst>
                                    <p:cond delay="0"/>
                                  </p:stCondLst>
                                  <p:childTnLst>
                                    <p:set>
                                      <p:cBhvr>
                                        <p:cTn id="9" dur="1" fill="hold">
                                          <p:stCondLst>
                                            <p:cond delay="0"/>
                                          </p:stCondLst>
                                        </p:cTn>
                                        <p:tgtEl>
                                          <p:spTgt spid="112643"/>
                                        </p:tgtEl>
                                        <p:attrNameLst>
                                          <p:attrName>style.visibility</p:attrName>
                                        </p:attrNameLst>
                                      </p:cBhvr>
                                      <p:to>
                                        <p:strVal val="visible"/>
                                      </p:to>
                                    </p:set>
                                    <p:animEffect transition="in" filter="blinds(horizontal)">
                                      <p:cBhvr>
                                        <p:cTn id="10" dur="500"/>
                                        <p:tgtEl>
                                          <p:spTgt spid="112643"/>
                                        </p:tgtEl>
                                      </p:cBhvr>
                                    </p:animEffect>
                                  </p:childTnLst>
                                </p:cTn>
                              </p:par>
                              <p:par>
                                <p:cTn id="11" presetID="3" presetClass="entr" presetSubtype="10" fill="hold" nodeType="withEffect">
                                  <p:stCondLst>
                                    <p:cond delay="0"/>
                                  </p:stCondLst>
                                  <p:childTnLst>
                                    <p:set>
                                      <p:cBhvr>
                                        <p:cTn id="12" dur="1" fill="hold">
                                          <p:stCondLst>
                                            <p:cond delay="0"/>
                                          </p:stCondLst>
                                        </p:cTn>
                                        <p:tgtEl>
                                          <p:spTgt spid="112642"/>
                                        </p:tgtEl>
                                        <p:attrNameLst>
                                          <p:attrName>style.visibility</p:attrName>
                                        </p:attrNameLst>
                                      </p:cBhvr>
                                      <p:to>
                                        <p:strVal val="visible"/>
                                      </p:to>
                                    </p:set>
                                    <p:animEffect transition="in" filter="blinds(horizontal)">
                                      <p:cBhvr>
                                        <p:cTn id="13" dur="500"/>
                                        <p:tgtEl>
                                          <p:spTgt spid="112642"/>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linds(horizont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linds(horizont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linds(horizontal)">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s-ES" sz="3200" smtClean="0">
                <a:latin typeface="Arial" pitchFamily="34" charset="0"/>
                <a:cs typeface="Arial" pitchFamily="34" charset="0"/>
              </a:rPr>
              <a:t>WIE ERREICHT E.COLI DAS EUTER?</a:t>
            </a:r>
          </a:p>
        </p:txBody>
      </p:sp>
      <p:pic>
        <p:nvPicPr>
          <p:cNvPr id="25603" name="Picture 3" descr="GUANTES SUCIOS"/>
          <p:cNvPicPr>
            <a:picLocks noChangeAspect="1" noChangeArrowheads="1"/>
          </p:cNvPicPr>
          <p:nvPr/>
        </p:nvPicPr>
        <p:blipFill>
          <a:blip r:embed="rId2" cstate="print"/>
          <a:srcRect/>
          <a:stretch>
            <a:fillRect/>
          </a:stretch>
        </p:blipFill>
        <p:spPr bwMode="auto">
          <a:xfrm>
            <a:off x="971550" y="2492375"/>
            <a:ext cx="3713163" cy="2784475"/>
          </a:xfrm>
          <a:prstGeom prst="rect">
            <a:avLst/>
          </a:prstGeom>
          <a:noFill/>
          <a:ln w="9525">
            <a:noFill/>
            <a:miter lim="800000"/>
            <a:headEnd/>
            <a:tailEnd/>
          </a:ln>
        </p:spPr>
      </p:pic>
      <p:pic>
        <p:nvPicPr>
          <p:cNvPr id="25604" name="Picture 5" descr="IMAG0048"/>
          <p:cNvPicPr>
            <a:picLocks noChangeAspect="1" noChangeArrowheads="1"/>
          </p:cNvPicPr>
          <p:nvPr/>
        </p:nvPicPr>
        <p:blipFill>
          <a:blip r:embed="rId3" cstate="print"/>
          <a:srcRect/>
          <a:stretch>
            <a:fillRect/>
          </a:stretch>
        </p:blipFill>
        <p:spPr bwMode="auto">
          <a:xfrm>
            <a:off x="5867400" y="1700213"/>
            <a:ext cx="2155825" cy="2873375"/>
          </a:xfrm>
          <a:prstGeom prst="rect">
            <a:avLst/>
          </a:prstGeom>
          <a:noFill/>
          <a:ln w="9525">
            <a:noFill/>
            <a:miter lim="800000"/>
            <a:headEnd/>
            <a:tailEnd/>
          </a:ln>
        </p:spPr>
      </p:pic>
      <p:pic>
        <p:nvPicPr>
          <p:cNvPr id="25605" name="Picture 6" descr="fc_8-410"/>
          <p:cNvPicPr>
            <a:picLocks noChangeAspect="1" noChangeArrowheads="1"/>
          </p:cNvPicPr>
          <p:nvPr/>
        </p:nvPicPr>
        <p:blipFill>
          <a:blip r:embed="rId4" cstate="print"/>
          <a:srcRect b="37552"/>
          <a:stretch>
            <a:fillRect/>
          </a:stretch>
        </p:blipFill>
        <p:spPr bwMode="auto">
          <a:xfrm>
            <a:off x="5435600" y="4797425"/>
            <a:ext cx="3419475" cy="1770063"/>
          </a:xfrm>
          <a:prstGeom prst="rect">
            <a:avLst/>
          </a:prstGeom>
          <a:noFill/>
          <a:ln w="9525">
            <a:noFill/>
            <a:miter lim="800000"/>
            <a:headEnd/>
            <a:tailEnd/>
          </a:ln>
        </p:spPr>
      </p:pic>
      <p:sp>
        <p:nvSpPr>
          <p:cNvPr id="6" name="Fußzeilenplatzhalter 5"/>
          <p:cNvSpPr>
            <a:spLocks noGrp="1"/>
          </p:cNvSpPr>
          <p:nvPr>
            <p:ph type="ftr" sz="quarter" idx="11"/>
          </p:nvPr>
        </p:nvSpPr>
        <p:spPr/>
        <p:txBody>
          <a:bodyPr/>
          <a:lstStyle/>
          <a:p>
            <a:pPr>
              <a:defRPr/>
            </a:pPr>
            <a:r>
              <a:rPr lang="sv-SE"/>
              <a:t>Bromberg 11.11.2010</a:t>
            </a:r>
            <a:endParaRPr lang="de-DE" dirty="0"/>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ln w="3175">
            <a:solidFill>
              <a:schemeClr val="tx1"/>
            </a:solidFill>
          </a:ln>
        </p:spPr>
        <p:txBody>
          <a:bodyPr/>
          <a:lstStyle/>
          <a:p>
            <a:r>
              <a:rPr lang="de-DE" sz="3200" b="1" dirty="0" smtClean="0">
                <a:latin typeface="Arial" pitchFamily="34" charset="0"/>
                <a:cs typeface="Arial" pitchFamily="34" charset="0"/>
              </a:rPr>
              <a:t>Häufigkeit der Erregergruppen</a:t>
            </a:r>
            <a:br>
              <a:rPr lang="de-DE" sz="3200" b="1" dirty="0" smtClean="0">
                <a:latin typeface="Arial" pitchFamily="34" charset="0"/>
                <a:cs typeface="Arial" pitchFamily="34" charset="0"/>
              </a:rPr>
            </a:br>
            <a:r>
              <a:rPr lang="de-DE" sz="3200" b="1" dirty="0" smtClean="0">
                <a:latin typeface="Arial" pitchFamily="34" charset="0"/>
                <a:cs typeface="Arial" pitchFamily="34" charset="0"/>
              </a:rPr>
              <a:t>Subklinische Mastitis</a:t>
            </a:r>
            <a:endParaRPr lang="de-DE" sz="3200" dirty="0" smtClean="0">
              <a:latin typeface="Arial" pitchFamily="34" charset="0"/>
              <a:cs typeface="Arial" pitchFamily="34" charset="0"/>
            </a:endParaRPr>
          </a:p>
        </p:txBody>
      </p:sp>
      <p:pic>
        <p:nvPicPr>
          <p:cNvPr id="5123" name="Picture 3"/>
          <p:cNvPicPr>
            <a:picLocks noGrp="1" noChangeAspect="1" noChangeArrowheads="1"/>
          </p:cNvPicPr>
          <p:nvPr>
            <p:ph type="body" idx="1"/>
          </p:nvPr>
        </p:nvPicPr>
        <p:blipFill>
          <a:blip r:embed="rId2" cstate="print"/>
          <a:srcRect/>
          <a:stretch>
            <a:fillRect/>
          </a:stretch>
        </p:blipFill>
        <p:spPr>
          <a:xfrm>
            <a:off x="395288" y="1557338"/>
            <a:ext cx="8229600" cy="4525962"/>
          </a:xfrm>
          <a:ln w="28575">
            <a:solidFill>
              <a:srgbClr val="FF0000"/>
            </a:solidFill>
          </a:ln>
        </p:spPr>
      </p:pic>
      <p:cxnSp>
        <p:nvCxnSpPr>
          <p:cNvPr id="5" name="Gerade Verbindung 4"/>
          <p:cNvCxnSpPr/>
          <p:nvPr/>
        </p:nvCxnSpPr>
        <p:spPr>
          <a:xfrm flipV="1">
            <a:off x="5076825" y="2133600"/>
            <a:ext cx="1655763" cy="15113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Gerade Verbindung 7"/>
          <p:cNvCxnSpPr/>
          <p:nvPr/>
        </p:nvCxnSpPr>
        <p:spPr>
          <a:xfrm rot="10800000" flipV="1">
            <a:off x="2843213" y="3644900"/>
            <a:ext cx="2233612" cy="100806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Gerade Verbindung 10"/>
          <p:cNvCxnSpPr/>
          <p:nvPr/>
        </p:nvCxnSpPr>
        <p:spPr>
          <a:xfrm flipV="1">
            <a:off x="5076825" y="2636838"/>
            <a:ext cx="1727200" cy="100806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Gerade Verbindung 12"/>
          <p:cNvCxnSpPr/>
          <p:nvPr/>
        </p:nvCxnSpPr>
        <p:spPr>
          <a:xfrm flipV="1">
            <a:off x="5076825" y="2997200"/>
            <a:ext cx="2159000" cy="6477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Gerade Verbindung 15"/>
          <p:cNvCxnSpPr/>
          <p:nvPr/>
        </p:nvCxnSpPr>
        <p:spPr>
          <a:xfrm flipV="1">
            <a:off x="5076825" y="3429000"/>
            <a:ext cx="2374900" cy="215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Gerade Verbindung 17"/>
          <p:cNvCxnSpPr/>
          <p:nvPr/>
        </p:nvCxnSpPr>
        <p:spPr>
          <a:xfrm rot="10800000" flipV="1">
            <a:off x="3419475" y="3644900"/>
            <a:ext cx="1657350" cy="100806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Gerade Verbindung 21"/>
          <p:cNvCxnSpPr/>
          <p:nvPr/>
        </p:nvCxnSpPr>
        <p:spPr>
          <a:xfrm rot="16200000" flipH="1">
            <a:off x="4464050" y="4257675"/>
            <a:ext cx="1368425" cy="14287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Gerade Verbindung 23"/>
          <p:cNvCxnSpPr/>
          <p:nvPr/>
        </p:nvCxnSpPr>
        <p:spPr>
          <a:xfrm>
            <a:off x="5076825" y="3644900"/>
            <a:ext cx="2303463" cy="36036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Gerade Verbindung 26"/>
          <p:cNvCxnSpPr/>
          <p:nvPr/>
        </p:nvCxnSpPr>
        <p:spPr>
          <a:xfrm>
            <a:off x="5076825" y="3644900"/>
            <a:ext cx="1871663" cy="8636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Gerade Verbindung 28"/>
          <p:cNvCxnSpPr/>
          <p:nvPr/>
        </p:nvCxnSpPr>
        <p:spPr>
          <a:xfrm>
            <a:off x="5076825" y="3644900"/>
            <a:ext cx="1366838" cy="11525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Gerade Verbindung 30"/>
          <p:cNvCxnSpPr/>
          <p:nvPr/>
        </p:nvCxnSpPr>
        <p:spPr>
          <a:xfrm rot="16200000" flipH="1">
            <a:off x="4823619" y="3898106"/>
            <a:ext cx="1296988" cy="79057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Gerade Verbindung 32"/>
          <p:cNvCxnSpPr/>
          <p:nvPr/>
        </p:nvCxnSpPr>
        <p:spPr>
          <a:xfrm rot="5400000">
            <a:off x="4176712" y="4184651"/>
            <a:ext cx="1439863" cy="36036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Gerade Verbindung 34"/>
          <p:cNvCxnSpPr/>
          <p:nvPr/>
        </p:nvCxnSpPr>
        <p:spPr>
          <a:xfrm rot="5400000">
            <a:off x="3923506" y="3788569"/>
            <a:ext cx="1296988" cy="10096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6" name="Fußzeilenplatzhalter 35"/>
          <p:cNvSpPr>
            <a:spLocks noGrp="1"/>
          </p:cNvSpPr>
          <p:nvPr>
            <p:ph type="ftr" sz="quarter" idx="11"/>
          </p:nvPr>
        </p:nvSpPr>
        <p:spPr/>
        <p:txBody>
          <a:bodyPr/>
          <a:lstStyle/>
          <a:p>
            <a:pPr>
              <a:defRPr/>
            </a:pPr>
            <a:r>
              <a:rPr lang="de-DE"/>
              <a:t> Praxisgemeinschaft  VR Dr. Franz Wolf -  Dr. Fritz Stoiber</a:t>
            </a:r>
            <a:endParaRPr lang="de-DE" dirty="0"/>
          </a:p>
        </p:txBody>
      </p:sp>
      <p:sp>
        <p:nvSpPr>
          <p:cNvPr id="23570" name="Textfeld 37"/>
          <p:cNvSpPr txBox="1">
            <a:spLocks noChangeArrowheads="1"/>
          </p:cNvSpPr>
          <p:nvPr/>
        </p:nvSpPr>
        <p:spPr bwMode="auto">
          <a:xfrm>
            <a:off x="6948488" y="1773238"/>
            <a:ext cx="1584325" cy="368300"/>
          </a:xfrm>
          <a:prstGeom prst="rect">
            <a:avLst/>
          </a:prstGeom>
          <a:noFill/>
          <a:ln w="9525">
            <a:noFill/>
            <a:miter lim="800000"/>
            <a:headEnd/>
            <a:tailEnd/>
          </a:ln>
        </p:spPr>
        <p:txBody>
          <a:bodyPr>
            <a:spAutoFit/>
          </a:bodyPr>
          <a:lstStyle/>
          <a:p>
            <a:endParaRPr lang="de-DE"/>
          </a:p>
        </p:txBody>
      </p:sp>
      <p:sp>
        <p:nvSpPr>
          <p:cNvPr id="39" name="Textfeld 38"/>
          <p:cNvSpPr txBox="1">
            <a:spLocks noChangeArrowheads="1"/>
          </p:cNvSpPr>
          <p:nvPr/>
        </p:nvSpPr>
        <p:spPr bwMode="auto">
          <a:xfrm>
            <a:off x="6732588" y="1773238"/>
            <a:ext cx="1800225" cy="922337"/>
          </a:xfrm>
          <a:prstGeom prst="rect">
            <a:avLst/>
          </a:prstGeom>
          <a:noFill/>
          <a:ln w="9525">
            <a:noFill/>
            <a:miter lim="800000"/>
            <a:headEnd/>
            <a:tailEnd/>
          </a:ln>
        </p:spPr>
        <p:txBody>
          <a:bodyPr>
            <a:spAutoFit/>
          </a:bodyPr>
          <a:lstStyle/>
          <a:p>
            <a:r>
              <a:rPr lang="de-AT" dirty="0">
                <a:solidFill>
                  <a:srgbClr val="FF0000"/>
                </a:solidFill>
              </a:rPr>
              <a:t>Staph. aureus</a:t>
            </a:r>
          </a:p>
          <a:p>
            <a:r>
              <a:rPr lang="de-AT" dirty="0" err="1">
                <a:solidFill>
                  <a:srgbClr val="FF0000"/>
                </a:solidFill>
              </a:rPr>
              <a:t>koagul</a:t>
            </a:r>
            <a:r>
              <a:rPr lang="de-AT" dirty="0">
                <a:solidFill>
                  <a:srgbClr val="FF0000"/>
                </a:solidFill>
              </a:rPr>
              <a:t>. neg. Staph.</a:t>
            </a:r>
            <a:endParaRPr lang="de-DE" dirty="0">
              <a:solidFill>
                <a:srgbClr val="FF0000"/>
              </a:solidFill>
            </a:endParaRPr>
          </a:p>
        </p:txBody>
      </p:sp>
      <p:sp>
        <p:nvSpPr>
          <p:cNvPr id="20" name="Ellipse 19"/>
          <p:cNvSpPr/>
          <p:nvPr/>
        </p:nvSpPr>
        <p:spPr>
          <a:xfrm rot="20183232">
            <a:off x="1705847" y="2142224"/>
            <a:ext cx="5203320" cy="1775743"/>
          </a:xfrm>
          <a:prstGeom prst="ellipse">
            <a:avLst/>
          </a:prstGeom>
          <a:noFill/>
          <a:ln w="762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blinds(horizontal)">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123"/>
                                        </p:tgtEl>
                                        <p:attrNameLst>
                                          <p:attrName>style.visibility</p:attrName>
                                        </p:attrNameLst>
                                      </p:cBhvr>
                                      <p:to>
                                        <p:strVal val="visible"/>
                                      </p:to>
                                    </p:set>
                                    <p:animEffect transition="in" filter="blinds(horizontal)">
                                      <p:cBhvr>
                                        <p:cTn id="12" dur="500"/>
                                        <p:tgtEl>
                                          <p:spTgt spid="512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par>
                                <p:cTn id="18" presetID="3" presetClass="entr" presetSubtype="1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linds(horizont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linds(horizontal)">
                                      <p:cBhvr>
                                        <p:cTn id="25" dur="500"/>
                                        <p:tgtEl>
                                          <p:spTgt spid="18"/>
                                        </p:tgtEl>
                                      </p:cBhvr>
                                    </p:animEffect>
                                  </p:childTnLst>
                                </p:cTn>
                              </p:par>
                              <p:par>
                                <p:cTn id="26" presetID="3" presetClass="entr" presetSubtype="10" fill="hold"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blinds(horizontal)">
                                      <p:cBhvr>
                                        <p:cTn id="28" dur="500"/>
                                        <p:tgtEl>
                                          <p:spTgt spid="35"/>
                                        </p:tgtEl>
                                      </p:cBhvr>
                                    </p:animEffect>
                                  </p:childTnLst>
                                </p:cTn>
                              </p:par>
                              <p:par>
                                <p:cTn id="29" presetID="3" presetClass="entr" presetSubtype="10"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blinds(horizontal)">
                                      <p:cBhvr>
                                        <p:cTn id="31" dur="500"/>
                                        <p:tgtEl>
                                          <p:spTgt spid="33"/>
                                        </p:tgtEl>
                                      </p:cBhvr>
                                    </p:animEffect>
                                  </p:childTnLst>
                                </p:cTn>
                              </p:par>
                              <p:par>
                                <p:cTn id="32" presetID="3" presetClass="entr" presetSubtype="10" fill="hold"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blinds(horizontal)">
                                      <p:cBhvr>
                                        <p:cTn id="34" dur="500"/>
                                        <p:tgtEl>
                                          <p:spTgt spid="22"/>
                                        </p:tgtEl>
                                      </p:cBhvr>
                                    </p:animEffect>
                                  </p:childTnLst>
                                </p:cTn>
                              </p:par>
                              <p:par>
                                <p:cTn id="35" presetID="3" presetClass="entr" presetSubtype="10"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blinds(horizontal)">
                                      <p:cBhvr>
                                        <p:cTn id="37" dur="500"/>
                                        <p:tgtEl>
                                          <p:spTgt spid="31"/>
                                        </p:tgtEl>
                                      </p:cBhvr>
                                    </p:animEffect>
                                  </p:childTnLst>
                                </p:cTn>
                              </p:par>
                              <p:par>
                                <p:cTn id="38" presetID="3" presetClass="entr" presetSubtype="10" fill="hold"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blinds(horizontal)">
                                      <p:cBhvr>
                                        <p:cTn id="40" dur="500"/>
                                        <p:tgtEl>
                                          <p:spTgt spid="29"/>
                                        </p:tgtEl>
                                      </p:cBhvr>
                                    </p:animEffect>
                                  </p:childTnLst>
                                </p:cTn>
                              </p:par>
                              <p:par>
                                <p:cTn id="41" presetID="3" presetClass="entr" presetSubtype="10"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blinds(horizontal)">
                                      <p:cBhvr>
                                        <p:cTn id="43" dur="500"/>
                                        <p:tgtEl>
                                          <p:spTgt spid="27"/>
                                        </p:tgtEl>
                                      </p:cBhvr>
                                    </p:animEffect>
                                  </p:childTnLst>
                                </p:cTn>
                              </p:par>
                              <p:par>
                                <p:cTn id="44" presetID="3" presetClass="entr" presetSubtype="10" fill="hold" nodeType="withEffect">
                                  <p:stCondLst>
                                    <p:cond delay="0"/>
                                  </p:stCondLst>
                                  <p:childTnLst>
                                    <p:set>
                                      <p:cBhvr>
                                        <p:cTn id="45" dur="1" fill="hold">
                                          <p:stCondLst>
                                            <p:cond delay="0"/>
                                          </p:stCondLst>
                                        </p:cTn>
                                        <p:tgtEl>
                                          <p:spTgt spid="5123"/>
                                        </p:tgtEl>
                                        <p:attrNameLst>
                                          <p:attrName>style.visibility</p:attrName>
                                        </p:attrNameLst>
                                      </p:cBhvr>
                                      <p:to>
                                        <p:strVal val="visible"/>
                                      </p:to>
                                    </p:set>
                                    <p:animEffect transition="in" filter="blinds(horizontal)">
                                      <p:cBhvr>
                                        <p:cTn id="46" dur="500"/>
                                        <p:tgtEl>
                                          <p:spTgt spid="5123"/>
                                        </p:tgtEl>
                                      </p:cBhvr>
                                    </p:animEffect>
                                  </p:childTnLst>
                                </p:cTn>
                              </p:par>
                              <p:par>
                                <p:cTn id="47" presetID="3" presetClass="entr" presetSubtype="10"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blinds(horizontal)">
                                      <p:cBhvr>
                                        <p:cTn id="49" dur="500"/>
                                        <p:tgtEl>
                                          <p:spTgt spid="24"/>
                                        </p:tgtEl>
                                      </p:cBhvr>
                                    </p:animEffect>
                                  </p:childTnLst>
                                </p:cTn>
                              </p:par>
                              <p:par>
                                <p:cTn id="50" presetID="3" presetClass="entr" presetSubtype="10" fill="hold"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blinds(horizontal)">
                                      <p:cBhvr>
                                        <p:cTn id="52" dur="500"/>
                                        <p:tgtEl>
                                          <p:spTgt spid="16"/>
                                        </p:tgtEl>
                                      </p:cBhvr>
                                    </p:animEffect>
                                  </p:childTnLst>
                                </p:cTn>
                              </p:par>
                              <p:par>
                                <p:cTn id="53" presetID="3" presetClass="entr" presetSubtype="10" fill="hold" nodeType="with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blinds(horizontal)">
                                      <p:cBhvr>
                                        <p:cTn id="55" dur="500"/>
                                        <p:tgtEl>
                                          <p:spTgt spid="13"/>
                                        </p:tgtEl>
                                      </p:cBhvr>
                                    </p:animEffect>
                                  </p:childTnLst>
                                </p:cTn>
                              </p:par>
                              <p:par>
                                <p:cTn id="56" presetID="3" presetClass="entr" presetSubtype="10" fill="hold" nodeType="with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blinds(horizontal)">
                                      <p:cBhvr>
                                        <p:cTn id="58" dur="500"/>
                                        <p:tgtEl>
                                          <p:spTgt spid="11"/>
                                        </p:tgtEl>
                                      </p:cBhvr>
                                    </p:animEffect>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39"/>
                                        </p:tgtEl>
                                        <p:attrNameLst>
                                          <p:attrName>style.visibility</p:attrName>
                                        </p:attrNameLst>
                                      </p:cBhvr>
                                      <p:to>
                                        <p:strVal val="visible"/>
                                      </p:to>
                                    </p:set>
                                    <p:anim calcmode="lin" valueType="num">
                                      <p:cBhvr additive="base">
                                        <p:cTn id="63" dur="500" fill="hold"/>
                                        <p:tgtEl>
                                          <p:spTgt spid="39"/>
                                        </p:tgtEl>
                                        <p:attrNameLst>
                                          <p:attrName>ppt_x</p:attrName>
                                        </p:attrNameLst>
                                      </p:cBhvr>
                                      <p:tavLst>
                                        <p:tav tm="0">
                                          <p:val>
                                            <p:strVal val="#ppt_x"/>
                                          </p:val>
                                        </p:tav>
                                        <p:tav tm="100000">
                                          <p:val>
                                            <p:strVal val="#ppt_x"/>
                                          </p:val>
                                        </p:tav>
                                      </p:tavLst>
                                    </p:anim>
                                    <p:anim calcmode="lin" valueType="num">
                                      <p:cBhvr additive="base">
                                        <p:cTn id="64"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20"/>
                                        </p:tgtEl>
                                        <p:attrNameLst>
                                          <p:attrName>style.visibility</p:attrName>
                                        </p:attrNameLst>
                                      </p:cBhvr>
                                      <p:to>
                                        <p:strVal val="visible"/>
                                      </p:to>
                                    </p:set>
                                    <p:anim calcmode="lin" valueType="num">
                                      <p:cBhvr additive="base">
                                        <p:cTn id="69" dur="500" fill="hold"/>
                                        <p:tgtEl>
                                          <p:spTgt spid="20"/>
                                        </p:tgtEl>
                                        <p:attrNameLst>
                                          <p:attrName>ppt_x</p:attrName>
                                        </p:attrNameLst>
                                      </p:cBhvr>
                                      <p:tavLst>
                                        <p:tav tm="0">
                                          <p:val>
                                            <p:strVal val="#ppt_x"/>
                                          </p:val>
                                        </p:tav>
                                        <p:tav tm="100000">
                                          <p:val>
                                            <p:strVal val="#ppt_x"/>
                                          </p:val>
                                        </p:tav>
                                      </p:tavLst>
                                    </p:anim>
                                    <p:anim calcmode="lin" valueType="num">
                                      <p:cBhvr additive="base">
                                        <p:cTn id="7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animBg="1"/>
      <p:bldP spid="39" grpId="0"/>
      <p:bldP spid="2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sz="3200" b="1" smtClean="0">
                <a:latin typeface="Arial" pitchFamily="34" charset="0"/>
                <a:cs typeface="Arial" pitchFamily="34" charset="0"/>
              </a:rPr>
              <a:t>Anzahl der Behandlungen </a:t>
            </a:r>
            <a:br>
              <a:rPr lang="de-AT" sz="3200" b="1" smtClean="0">
                <a:latin typeface="Arial" pitchFamily="34" charset="0"/>
                <a:cs typeface="Arial" pitchFamily="34" charset="0"/>
              </a:rPr>
            </a:br>
            <a:r>
              <a:rPr lang="de-AT" sz="3200" b="1" smtClean="0">
                <a:latin typeface="Arial" pitchFamily="34" charset="0"/>
                <a:cs typeface="Arial" pitchFamily="34" charset="0"/>
              </a:rPr>
              <a:t>vom Laktationstag 1 bis 100 </a:t>
            </a:r>
            <a:endParaRPr lang="de-DE" sz="3200" b="1" smtClean="0">
              <a:latin typeface="Arial" pitchFamily="34" charset="0"/>
              <a:cs typeface="Arial" pitchFamily="34" charset="0"/>
            </a:endParaRPr>
          </a:p>
        </p:txBody>
      </p:sp>
      <p:pic>
        <p:nvPicPr>
          <p:cNvPr id="6146" name="Picture 2"/>
          <p:cNvPicPr>
            <a:picLocks noGrp="1" noChangeAspect="1" noChangeArrowheads="1"/>
          </p:cNvPicPr>
          <p:nvPr>
            <p:ph sz="half" idx="1"/>
          </p:nvPr>
        </p:nvPicPr>
        <p:blipFill>
          <a:blip r:embed="rId2" cstate="print"/>
          <a:srcRect/>
          <a:stretch>
            <a:fillRect/>
          </a:stretch>
        </p:blipFill>
        <p:spPr>
          <a:xfrm>
            <a:off x="250825" y="2665413"/>
            <a:ext cx="3600450" cy="3643312"/>
          </a:xfrm>
        </p:spPr>
      </p:pic>
      <p:pic>
        <p:nvPicPr>
          <p:cNvPr id="6147" name="Picture 3"/>
          <p:cNvPicPr>
            <a:picLocks noGrp="1" noChangeAspect="1" noChangeArrowheads="1"/>
          </p:cNvPicPr>
          <p:nvPr>
            <p:ph sz="half" idx="2"/>
          </p:nvPr>
        </p:nvPicPr>
        <p:blipFill>
          <a:blip r:embed="rId3" cstate="print"/>
          <a:srcRect/>
          <a:stretch>
            <a:fillRect/>
          </a:stretch>
        </p:blipFill>
        <p:spPr>
          <a:xfrm>
            <a:off x="4572000" y="2700338"/>
            <a:ext cx="3565525" cy="3608387"/>
          </a:xfrm>
        </p:spPr>
      </p:pic>
      <p:sp>
        <p:nvSpPr>
          <p:cNvPr id="7" name="Textfeld 6"/>
          <p:cNvSpPr txBox="1">
            <a:spLocks noChangeArrowheads="1"/>
          </p:cNvSpPr>
          <p:nvPr/>
        </p:nvSpPr>
        <p:spPr bwMode="auto">
          <a:xfrm>
            <a:off x="755650" y="1628775"/>
            <a:ext cx="3600450" cy="923925"/>
          </a:xfrm>
          <a:prstGeom prst="rect">
            <a:avLst/>
          </a:prstGeom>
          <a:noFill/>
          <a:ln w="9525">
            <a:noFill/>
            <a:miter lim="800000"/>
            <a:headEnd/>
            <a:tailEnd/>
          </a:ln>
        </p:spPr>
        <p:txBody>
          <a:bodyPr>
            <a:spAutoFit/>
          </a:bodyPr>
          <a:lstStyle/>
          <a:p>
            <a:r>
              <a:rPr lang="de-AT"/>
              <a:t>Behandlungen:</a:t>
            </a:r>
          </a:p>
          <a:p>
            <a:r>
              <a:rPr lang="de-AT"/>
              <a:t>vom </a:t>
            </a:r>
            <a:r>
              <a:rPr lang="de-AT" b="1"/>
              <a:t>Laktationstag 1 bis 30</a:t>
            </a:r>
          </a:p>
          <a:p>
            <a:r>
              <a:rPr lang="de-AT"/>
              <a:t>= </a:t>
            </a:r>
            <a:r>
              <a:rPr lang="de-AT" b="1"/>
              <a:t>43 % </a:t>
            </a:r>
            <a:r>
              <a:rPr lang="de-AT"/>
              <a:t>aller Behandlungen</a:t>
            </a:r>
            <a:endParaRPr lang="de-DE"/>
          </a:p>
        </p:txBody>
      </p:sp>
      <p:sp>
        <p:nvSpPr>
          <p:cNvPr id="8" name="Textfeld 7"/>
          <p:cNvSpPr txBox="1">
            <a:spLocks noChangeArrowheads="1"/>
          </p:cNvSpPr>
          <p:nvPr/>
        </p:nvSpPr>
        <p:spPr bwMode="auto">
          <a:xfrm>
            <a:off x="4932363" y="1700213"/>
            <a:ext cx="3671887" cy="923925"/>
          </a:xfrm>
          <a:prstGeom prst="rect">
            <a:avLst/>
          </a:prstGeom>
          <a:noFill/>
          <a:ln w="9525">
            <a:noFill/>
            <a:miter lim="800000"/>
            <a:headEnd/>
            <a:tailEnd/>
          </a:ln>
        </p:spPr>
        <p:txBody>
          <a:bodyPr>
            <a:spAutoFit/>
          </a:bodyPr>
          <a:lstStyle/>
          <a:p>
            <a:r>
              <a:rPr lang="de-AT"/>
              <a:t>Behandlungen:</a:t>
            </a:r>
          </a:p>
          <a:p>
            <a:r>
              <a:rPr lang="de-AT"/>
              <a:t>vom </a:t>
            </a:r>
            <a:r>
              <a:rPr lang="de-AT" b="1"/>
              <a:t>Laktationstag 31 bis 100</a:t>
            </a:r>
          </a:p>
          <a:p>
            <a:r>
              <a:rPr lang="de-AT" b="1"/>
              <a:t>= 25 % </a:t>
            </a:r>
            <a:r>
              <a:rPr lang="de-AT"/>
              <a:t>alle Behandlungen</a:t>
            </a:r>
            <a:endParaRPr lang="de-DE"/>
          </a:p>
        </p:txBody>
      </p:sp>
      <p:pic>
        <p:nvPicPr>
          <p:cNvPr id="6149" name="Picture 5"/>
          <p:cNvPicPr>
            <a:picLocks noChangeAspect="1" noChangeArrowheads="1"/>
          </p:cNvPicPr>
          <p:nvPr/>
        </p:nvPicPr>
        <p:blipFill>
          <a:blip r:embed="rId4" cstate="print"/>
          <a:srcRect/>
          <a:stretch>
            <a:fillRect/>
          </a:stretch>
        </p:blipFill>
        <p:spPr bwMode="auto">
          <a:xfrm>
            <a:off x="3563938" y="4892675"/>
            <a:ext cx="1092200" cy="1344613"/>
          </a:xfrm>
          <a:prstGeom prst="rect">
            <a:avLst/>
          </a:prstGeom>
          <a:noFill/>
          <a:ln w="9525">
            <a:noFill/>
            <a:miter lim="800000"/>
            <a:headEnd/>
            <a:tailEnd/>
          </a:ln>
        </p:spPr>
      </p:pic>
      <p:sp>
        <p:nvSpPr>
          <p:cNvPr id="13" name="Ellipse 12"/>
          <p:cNvSpPr/>
          <p:nvPr/>
        </p:nvSpPr>
        <p:spPr>
          <a:xfrm>
            <a:off x="684213" y="3213100"/>
            <a:ext cx="1511300" cy="18002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4" name="Ellipse 13"/>
          <p:cNvSpPr/>
          <p:nvPr/>
        </p:nvSpPr>
        <p:spPr>
          <a:xfrm>
            <a:off x="3419475" y="6021388"/>
            <a:ext cx="865188" cy="28733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6" name="Ellipse 15"/>
          <p:cNvSpPr/>
          <p:nvPr/>
        </p:nvSpPr>
        <p:spPr>
          <a:xfrm>
            <a:off x="5076825" y="3068638"/>
            <a:ext cx="1366838" cy="30241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1" name="Fußzeilenplatzhalter 10"/>
          <p:cNvSpPr>
            <a:spLocks noGrp="1"/>
          </p:cNvSpPr>
          <p:nvPr>
            <p:ph type="ftr" sz="quarter" idx="11"/>
          </p:nvPr>
        </p:nvSpPr>
        <p:spPr/>
        <p:txBody>
          <a:bodyPr/>
          <a:lstStyle/>
          <a:p>
            <a:pPr>
              <a:defRPr/>
            </a:pPr>
            <a:r>
              <a:rPr lang="de-DE"/>
              <a:t> Praxisgemeinschaft  VR Dr. Franz Wolf -  Dr. Fritz Stoiber</a:t>
            </a:r>
            <a:endParaRPr lang="de-DE"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amond(in)">
                                      <p:cBhvr>
                                        <p:cTn id="12" dur="2000"/>
                                        <p:tgtEl>
                                          <p:spTgt spid="7"/>
                                        </p:tgtEl>
                                      </p:cBhvr>
                                    </p:animEffect>
                                  </p:childTnLst>
                                </p:cTn>
                              </p:par>
                              <p:par>
                                <p:cTn id="13" presetID="8" presetClass="entr" presetSubtype="16" fill="hold" nodeType="withEffect">
                                  <p:stCondLst>
                                    <p:cond delay="0"/>
                                  </p:stCondLst>
                                  <p:childTnLst>
                                    <p:set>
                                      <p:cBhvr>
                                        <p:cTn id="14" dur="1" fill="hold">
                                          <p:stCondLst>
                                            <p:cond delay="0"/>
                                          </p:stCondLst>
                                        </p:cTn>
                                        <p:tgtEl>
                                          <p:spTgt spid="6146"/>
                                        </p:tgtEl>
                                        <p:attrNameLst>
                                          <p:attrName>style.visibility</p:attrName>
                                        </p:attrNameLst>
                                      </p:cBhvr>
                                      <p:to>
                                        <p:strVal val="visible"/>
                                      </p:to>
                                    </p:set>
                                    <p:animEffect transition="in" filter="diamond(in)">
                                      <p:cBhvr>
                                        <p:cTn id="15" dur="2000"/>
                                        <p:tgtEl>
                                          <p:spTgt spid="6146"/>
                                        </p:tgtEl>
                                      </p:cBhvr>
                                    </p:animEffect>
                                  </p:childTnLst>
                                </p:cTn>
                              </p:par>
                              <p:par>
                                <p:cTn id="16" presetID="8" presetClass="entr" presetSubtype="16" fill="hold" nodeType="withEffect">
                                  <p:stCondLst>
                                    <p:cond delay="0"/>
                                  </p:stCondLst>
                                  <p:childTnLst>
                                    <p:set>
                                      <p:cBhvr>
                                        <p:cTn id="17" dur="1" fill="hold">
                                          <p:stCondLst>
                                            <p:cond delay="0"/>
                                          </p:stCondLst>
                                        </p:cTn>
                                        <p:tgtEl>
                                          <p:spTgt spid="6149"/>
                                        </p:tgtEl>
                                        <p:attrNameLst>
                                          <p:attrName>style.visibility</p:attrName>
                                        </p:attrNameLst>
                                      </p:cBhvr>
                                      <p:to>
                                        <p:strVal val="visible"/>
                                      </p:to>
                                    </p:set>
                                    <p:animEffect transition="in" filter="diamond(in)">
                                      <p:cBhvr>
                                        <p:cTn id="18" dur="2000"/>
                                        <p:tgtEl>
                                          <p:spTgt spid="6149"/>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linds(horizontal)">
                                      <p:cBhvr>
                                        <p:cTn id="33" dur="500"/>
                                        <p:tgtEl>
                                          <p:spTgt spid="8"/>
                                        </p:tgtEl>
                                      </p:cBhvr>
                                    </p:animEffect>
                                  </p:childTnLst>
                                </p:cTn>
                              </p:par>
                              <p:par>
                                <p:cTn id="34" presetID="3" presetClass="entr" presetSubtype="10" fill="hold" nodeType="withEffect">
                                  <p:stCondLst>
                                    <p:cond delay="0"/>
                                  </p:stCondLst>
                                  <p:childTnLst>
                                    <p:set>
                                      <p:cBhvr>
                                        <p:cTn id="35" dur="1" fill="hold">
                                          <p:stCondLst>
                                            <p:cond delay="0"/>
                                          </p:stCondLst>
                                        </p:cTn>
                                        <p:tgtEl>
                                          <p:spTgt spid="6147"/>
                                        </p:tgtEl>
                                        <p:attrNameLst>
                                          <p:attrName>style.visibility</p:attrName>
                                        </p:attrNameLst>
                                      </p:cBhvr>
                                      <p:to>
                                        <p:strVal val="visible"/>
                                      </p:to>
                                    </p:set>
                                    <p:animEffect transition="in" filter="blinds(horizontal)">
                                      <p:cBhvr>
                                        <p:cTn id="36" dur="500"/>
                                        <p:tgtEl>
                                          <p:spTgt spid="6147"/>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ppt_x"/>
                                          </p:val>
                                        </p:tav>
                                        <p:tav tm="100000">
                                          <p:val>
                                            <p:strVal val="#ppt_x"/>
                                          </p:val>
                                        </p:tav>
                                      </p:tavLst>
                                    </p:anim>
                                    <p:anim calcmode="lin" valueType="num">
                                      <p:cBhvr additive="base">
                                        <p:cTn id="4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13" grpId="0" animBg="1"/>
      <p:bldP spid="14" grpId="0" animBg="1"/>
      <p:bldP spid="1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el 1"/>
          <p:cNvSpPr>
            <a:spLocks noGrp="1"/>
          </p:cNvSpPr>
          <p:nvPr>
            <p:ph type="title"/>
          </p:nvPr>
        </p:nvSpPr>
        <p:spPr/>
        <p:txBody>
          <a:bodyPr/>
          <a:lstStyle/>
          <a:p>
            <a:r>
              <a:rPr lang="de-AT" sz="3200" b="1" smtClean="0">
                <a:latin typeface="Arial" pitchFamily="34" charset="0"/>
                <a:cs typeface="Arial" pitchFamily="34" charset="0"/>
              </a:rPr>
              <a:t>Anzahl der Behandlungen ab Laktationstag 101 bis Trockenstehen </a:t>
            </a:r>
            <a:endParaRPr lang="de-DE" sz="3200" smtClean="0"/>
          </a:p>
        </p:txBody>
      </p:sp>
      <p:pic>
        <p:nvPicPr>
          <p:cNvPr id="7170" name="Picture 2"/>
          <p:cNvPicPr>
            <a:picLocks noChangeAspect="1" noChangeArrowheads="1"/>
          </p:cNvPicPr>
          <p:nvPr/>
        </p:nvPicPr>
        <p:blipFill>
          <a:blip r:embed="rId2" cstate="print"/>
          <a:srcRect/>
          <a:stretch>
            <a:fillRect/>
          </a:stretch>
        </p:blipFill>
        <p:spPr bwMode="auto">
          <a:xfrm>
            <a:off x="4025900" y="4892675"/>
            <a:ext cx="1092200" cy="1344613"/>
          </a:xfrm>
          <a:prstGeom prst="rect">
            <a:avLst/>
          </a:prstGeom>
          <a:noFill/>
          <a:ln w="9525">
            <a:noFill/>
            <a:miter lim="800000"/>
            <a:headEnd/>
            <a:tailEnd/>
          </a:ln>
        </p:spPr>
      </p:pic>
      <p:pic>
        <p:nvPicPr>
          <p:cNvPr id="7172" name="Picture 4"/>
          <p:cNvPicPr>
            <a:picLocks noGrp="1" noChangeAspect="1" noChangeArrowheads="1"/>
          </p:cNvPicPr>
          <p:nvPr>
            <p:ph sz="half" idx="1"/>
          </p:nvPr>
        </p:nvPicPr>
        <p:blipFill>
          <a:blip r:embed="rId3" cstate="print"/>
          <a:srcRect/>
          <a:stretch>
            <a:fillRect/>
          </a:stretch>
        </p:blipFill>
        <p:spPr>
          <a:xfrm>
            <a:off x="250825" y="2668588"/>
            <a:ext cx="3600450" cy="3640137"/>
          </a:xfrm>
        </p:spPr>
      </p:pic>
      <p:pic>
        <p:nvPicPr>
          <p:cNvPr id="7173" name="Picture 5"/>
          <p:cNvPicPr>
            <a:picLocks noGrp="1" noChangeAspect="1" noChangeArrowheads="1"/>
          </p:cNvPicPr>
          <p:nvPr>
            <p:ph sz="half" idx="2"/>
          </p:nvPr>
        </p:nvPicPr>
        <p:blipFill>
          <a:blip r:embed="rId4" cstate="print"/>
          <a:srcRect/>
          <a:stretch>
            <a:fillRect/>
          </a:stretch>
        </p:blipFill>
        <p:spPr>
          <a:xfrm>
            <a:off x="5219700" y="2781300"/>
            <a:ext cx="3673475" cy="3527425"/>
          </a:xfrm>
        </p:spPr>
      </p:pic>
      <p:sp>
        <p:nvSpPr>
          <p:cNvPr id="36870" name="Textfeld 9"/>
          <p:cNvSpPr txBox="1">
            <a:spLocks noChangeArrowheads="1"/>
          </p:cNvSpPr>
          <p:nvPr/>
        </p:nvSpPr>
        <p:spPr bwMode="auto">
          <a:xfrm>
            <a:off x="836613" y="2141538"/>
            <a:ext cx="71437" cy="368300"/>
          </a:xfrm>
          <a:prstGeom prst="rect">
            <a:avLst/>
          </a:prstGeom>
          <a:noFill/>
          <a:ln w="9525">
            <a:noFill/>
            <a:miter lim="800000"/>
            <a:headEnd/>
            <a:tailEnd/>
          </a:ln>
        </p:spPr>
        <p:txBody>
          <a:bodyPr>
            <a:spAutoFit/>
          </a:bodyPr>
          <a:lstStyle/>
          <a:p>
            <a:endParaRPr lang="de-DE"/>
          </a:p>
        </p:txBody>
      </p:sp>
      <p:sp>
        <p:nvSpPr>
          <p:cNvPr id="12" name="Textfeld 11"/>
          <p:cNvSpPr txBox="1">
            <a:spLocks noChangeArrowheads="1"/>
          </p:cNvSpPr>
          <p:nvPr/>
        </p:nvSpPr>
        <p:spPr bwMode="auto">
          <a:xfrm>
            <a:off x="755650" y="1628775"/>
            <a:ext cx="3600450" cy="923925"/>
          </a:xfrm>
          <a:prstGeom prst="rect">
            <a:avLst/>
          </a:prstGeom>
          <a:noFill/>
          <a:ln w="9525">
            <a:noFill/>
            <a:miter lim="800000"/>
            <a:headEnd/>
            <a:tailEnd/>
          </a:ln>
        </p:spPr>
        <p:txBody>
          <a:bodyPr>
            <a:spAutoFit/>
          </a:bodyPr>
          <a:lstStyle/>
          <a:p>
            <a:r>
              <a:rPr lang="de-AT"/>
              <a:t>Behandlungen:</a:t>
            </a:r>
          </a:p>
          <a:p>
            <a:r>
              <a:rPr lang="de-AT"/>
              <a:t>vom </a:t>
            </a:r>
            <a:r>
              <a:rPr lang="de-AT" b="1"/>
              <a:t>Laktationstag 101 bis 305</a:t>
            </a:r>
          </a:p>
          <a:p>
            <a:r>
              <a:rPr lang="de-AT"/>
              <a:t>= </a:t>
            </a:r>
            <a:r>
              <a:rPr lang="de-AT" b="1"/>
              <a:t>29 % </a:t>
            </a:r>
            <a:r>
              <a:rPr lang="de-AT"/>
              <a:t>aller Behandlungen</a:t>
            </a:r>
            <a:endParaRPr lang="de-DE"/>
          </a:p>
        </p:txBody>
      </p:sp>
      <p:sp>
        <p:nvSpPr>
          <p:cNvPr id="14" name="Textfeld 13"/>
          <p:cNvSpPr txBox="1">
            <a:spLocks noChangeArrowheads="1"/>
          </p:cNvSpPr>
          <p:nvPr/>
        </p:nvSpPr>
        <p:spPr bwMode="auto">
          <a:xfrm>
            <a:off x="4787900" y="1773238"/>
            <a:ext cx="3600450" cy="922337"/>
          </a:xfrm>
          <a:prstGeom prst="rect">
            <a:avLst/>
          </a:prstGeom>
          <a:noFill/>
          <a:ln w="9525">
            <a:noFill/>
            <a:miter lim="800000"/>
            <a:headEnd/>
            <a:tailEnd/>
          </a:ln>
        </p:spPr>
        <p:txBody>
          <a:bodyPr>
            <a:spAutoFit/>
          </a:bodyPr>
          <a:lstStyle/>
          <a:p>
            <a:r>
              <a:rPr lang="de-AT"/>
              <a:t>Behandlungen:</a:t>
            </a:r>
          </a:p>
          <a:p>
            <a:r>
              <a:rPr lang="de-AT"/>
              <a:t>In der </a:t>
            </a:r>
            <a:r>
              <a:rPr lang="de-AT" b="1"/>
              <a:t>Trockenstehphase</a:t>
            </a:r>
          </a:p>
          <a:p>
            <a:r>
              <a:rPr lang="de-AT"/>
              <a:t>= </a:t>
            </a:r>
            <a:r>
              <a:rPr lang="de-AT" b="1"/>
              <a:t>3 % </a:t>
            </a:r>
            <a:r>
              <a:rPr lang="de-AT"/>
              <a:t>aller Behandlungen</a:t>
            </a:r>
            <a:endParaRPr lang="de-DE"/>
          </a:p>
        </p:txBody>
      </p:sp>
      <p:sp>
        <p:nvSpPr>
          <p:cNvPr id="15" name="Ellipse 14"/>
          <p:cNvSpPr/>
          <p:nvPr/>
        </p:nvSpPr>
        <p:spPr>
          <a:xfrm>
            <a:off x="971550" y="2997200"/>
            <a:ext cx="1296988" cy="33115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6" name="Ellipse 15"/>
          <p:cNvSpPr/>
          <p:nvPr/>
        </p:nvSpPr>
        <p:spPr>
          <a:xfrm>
            <a:off x="3995738" y="6021388"/>
            <a:ext cx="647700" cy="28733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7" name="Ellipse 16"/>
          <p:cNvSpPr/>
          <p:nvPr/>
        </p:nvSpPr>
        <p:spPr>
          <a:xfrm rot="21101763">
            <a:off x="6875463" y="3081338"/>
            <a:ext cx="431800" cy="15843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3" name="Fußzeilenplatzhalter 12"/>
          <p:cNvSpPr>
            <a:spLocks noGrp="1"/>
          </p:cNvSpPr>
          <p:nvPr>
            <p:ph type="ftr" sz="quarter" idx="11"/>
          </p:nvPr>
        </p:nvSpPr>
        <p:spPr/>
        <p:txBody>
          <a:bodyPr/>
          <a:lstStyle/>
          <a:p>
            <a:pPr>
              <a:defRPr/>
            </a:pPr>
            <a:r>
              <a:rPr lang="de-DE"/>
              <a:t> Praxisgemeinschaft  VR Dr. Franz Wolf -  Dr. Fritz Stoiber</a:t>
            </a:r>
            <a:endParaRPr lang="de-DE"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amond(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1"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7172"/>
                                        </p:tgtEl>
                                        <p:attrNameLst>
                                          <p:attrName>style.visibility</p:attrName>
                                        </p:attrNameLst>
                                      </p:cBhvr>
                                      <p:to>
                                        <p:strVal val="visible"/>
                                      </p:to>
                                    </p:set>
                                    <p:anim calcmode="lin" valueType="num">
                                      <p:cBhvr additive="base">
                                        <p:cTn id="16" dur="500" fill="hold"/>
                                        <p:tgtEl>
                                          <p:spTgt spid="7172"/>
                                        </p:tgtEl>
                                        <p:attrNameLst>
                                          <p:attrName>ppt_x</p:attrName>
                                        </p:attrNameLst>
                                      </p:cBhvr>
                                      <p:tavLst>
                                        <p:tav tm="0">
                                          <p:val>
                                            <p:strVal val="#ppt_x"/>
                                          </p:val>
                                        </p:tav>
                                        <p:tav tm="100000">
                                          <p:val>
                                            <p:strVal val="#ppt_x"/>
                                          </p:val>
                                        </p:tav>
                                      </p:tavLst>
                                    </p:anim>
                                    <p:anim calcmode="lin" valueType="num">
                                      <p:cBhvr additive="base">
                                        <p:cTn id="17" dur="500" fill="hold"/>
                                        <p:tgtEl>
                                          <p:spTgt spid="7172"/>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7170"/>
                                        </p:tgtEl>
                                        <p:attrNameLst>
                                          <p:attrName>style.visibility</p:attrName>
                                        </p:attrNameLst>
                                      </p:cBhvr>
                                      <p:to>
                                        <p:strVal val="visible"/>
                                      </p:to>
                                    </p:set>
                                    <p:anim calcmode="lin" valueType="num">
                                      <p:cBhvr additive="base">
                                        <p:cTn id="20" dur="500" fill="hold"/>
                                        <p:tgtEl>
                                          <p:spTgt spid="7170"/>
                                        </p:tgtEl>
                                        <p:attrNameLst>
                                          <p:attrName>ppt_x</p:attrName>
                                        </p:attrNameLst>
                                      </p:cBhvr>
                                      <p:tavLst>
                                        <p:tav tm="0">
                                          <p:val>
                                            <p:strVal val="#ppt_x"/>
                                          </p:val>
                                        </p:tav>
                                        <p:tav tm="100000">
                                          <p:val>
                                            <p:strVal val="#ppt_x"/>
                                          </p:val>
                                        </p:tav>
                                      </p:tavLst>
                                    </p:anim>
                                    <p:anim calcmode="lin" valueType="num">
                                      <p:cBhvr additive="base">
                                        <p:cTn id="21" dur="500" fill="hold"/>
                                        <p:tgtEl>
                                          <p:spTgt spid="7170"/>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ppt_x"/>
                                          </p:val>
                                        </p:tav>
                                        <p:tav tm="100000">
                                          <p:val>
                                            <p:strVal val="#ppt_x"/>
                                          </p:val>
                                        </p:tav>
                                      </p:tavLst>
                                    </p:anim>
                                    <p:anim calcmode="lin" valueType="num">
                                      <p:cBhvr additive="base">
                                        <p:cTn id="27" dur="500" fill="hold"/>
                                        <p:tgtEl>
                                          <p:spTgt spid="15"/>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additive="base">
                                        <p:cTn id="30" dur="500" fill="hold"/>
                                        <p:tgtEl>
                                          <p:spTgt spid="16"/>
                                        </p:tgtEl>
                                        <p:attrNameLst>
                                          <p:attrName>ppt_x</p:attrName>
                                        </p:attrNameLst>
                                      </p:cBhvr>
                                      <p:tavLst>
                                        <p:tav tm="0">
                                          <p:val>
                                            <p:strVal val="#ppt_x"/>
                                          </p:val>
                                        </p:tav>
                                        <p:tav tm="100000">
                                          <p:val>
                                            <p:strVal val="#ppt_x"/>
                                          </p:val>
                                        </p:tav>
                                      </p:tavLst>
                                    </p:anim>
                                    <p:anim calcmode="lin" valueType="num">
                                      <p:cBhvr additive="base">
                                        <p:cTn id="3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additive="base">
                                        <p:cTn id="36" dur="500" fill="hold"/>
                                        <p:tgtEl>
                                          <p:spTgt spid="14"/>
                                        </p:tgtEl>
                                        <p:attrNameLst>
                                          <p:attrName>ppt_x</p:attrName>
                                        </p:attrNameLst>
                                      </p:cBhvr>
                                      <p:tavLst>
                                        <p:tav tm="0">
                                          <p:val>
                                            <p:strVal val="#ppt_x"/>
                                          </p:val>
                                        </p:tav>
                                        <p:tav tm="100000">
                                          <p:val>
                                            <p:strVal val="#ppt_x"/>
                                          </p:val>
                                        </p:tav>
                                      </p:tavLst>
                                    </p:anim>
                                    <p:anim calcmode="lin" valueType="num">
                                      <p:cBhvr additive="base">
                                        <p:cTn id="37" dur="500" fill="hold"/>
                                        <p:tgtEl>
                                          <p:spTgt spid="14"/>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7173"/>
                                        </p:tgtEl>
                                        <p:attrNameLst>
                                          <p:attrName>style.visibility</p:attrName>
                                        </p:attrNameLst>
                                      </p:cBhvr>
                                      <p:to>
                                        <p:strVal val="visible"/>
                                      </p:to>
                                    </p:set>
                                    <p:anim calcmode="lin" valueType="num">
                                      <p:cBhvr additive="base">
                                        <p:cTn id="40" dur="500" fill="hold"/>
                                        <p:tgtEl>
                                          <p:spTgt spid="7173"/>
                                        </p:tgtEl>
                                        <p:attrNameLst>
                                          <p:attrName>ppt_x</p:attrName>
                                        </p:attrNameLst>
                                      </p:cBhvr>
                                      <p:tavLst>
                                        <p:tav tm="0">
                                          <p:val>
                                            <p:strVal val="#ppt_x"/>
                                          </p:val>
                                        </p:tav>
                                        <p:tav tm="100000">
                                          <p:val>
                                            <p:strVal val="#ppt_x"/>
                                          </p:val>
                                        </p:tav>
                                      </p:tavLst>
                                    </p:anim>
                                    <p:anim calcmode="lin" valueType="num">
                                      <p:cBhvr additive="base">
                                        <p:cTn id="41" dur="500" fill="hold"/>
                                        <p:tgtEl>
                                          <p:spTgt spid="7173"/>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 calcmode="lin" valueType="num">
                                      <p:cBhvr additive="base">
                                        <p:cTn id="46" dur="500" fill="hold"/>
                                        <p:tgtEl>
                                          <p:spTgt spid="17"/>
                                        </p:tgtEl>
                                        <p:attrNameLst>
                                          <p:attrName>ppt_x</p:attrName>
                                        </p:attrNameLst>
                                      </p:cBhvr>
                                      <p:tavLst>
                                        <p:tav tm="0">
                                          <p:val>
                                            <p:strVal val="#ppt_x"/>
                                          </p:val>
                                        </p:tav>
                                        <p:tav tm="100000">
                                          <p:val>
                                            <p:strVal val="#ppt_x"/>
                                          </p:val>
                                        </p:tav>
                                      </p:tavLst>
                                    </p:anim>
                                    <p:anim calcmode="lin" valueType="num">
                                      <p:cBhvr additive="base">
                                        <p:cTn id="4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4" grpId="0"/>
      <p:bldP spid="15" grpId="0" animBg="1"/>
      <p:bldP spid="16" grpId="0" animBg="1"/>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el 1"/>
          <p:cNvSpPr>
            <a:spLocks noGrp="1"/>
          </p:cNvSpPr>
          <p:nvPr>
            <p:ph type="title"/>
          </p:nvPr>
        </p:nvSpPr>
        <p:spPr/>
        <p:txBody>
          <a:bodyPr/>
          <a:lstStyle/>
          <a:p>
            <a:r>
              <a:rPr lang="de-AT" sz="3200" b="1" dirty="0" smtClean="0">
                <a:latin typeface="Arial" pitchFamily="34" charset="0"/>
                <a:cs typeface="Arial" pitchFamily="34" charset="0"/>
              </a:rPr>
              <a:t>Warum überhaupt impfen?</a:t>
            </a:r>
            <a:endParaRPr lang="de-DE" sz="3200" b="1" dirty="0" smtClean="0">
              <a:latin typeface="Arial" pitchFamily="34" charset="0"/>
              <a:cs typeface="Arial" pitchFamily="34" charset="0"/>
            </a:endParaRPr>
          </a:p>
        </p:txBody>
      </p:sp>
      <p:sp>
        <p:nvSpPr>
          <p:cNvPr id="14339" name="Inhaltsplatzhalter 2"/>
          <p:cNvSpPr>
            <a:spLocks noGrp="1"/>
          </p:cNvSpPr>
          <p:nvPr>
            <p:ph idx="1"/>
          </p:nvPr>
        </p:nvSpPr>
        <p:spPr/>
        <p:txBody>
          <a:bodyPr/>
          <a:lstStyle/>
          <a:p>
            <a:r>
              <a:rPr lang="de-AT" sz="2400" dirty="0" smtClean="0">
                <a:latin typeface="Arial" pitchFamily="34" charset="0"/>
                <a:cs typeface="Arial" pitchFamily="34" charset="0"/>
              </a:rPr>
              <a:t>Forderung - </a:t>
            </a:r>
            <a:r>
              <a:rPr lang="de-AT" sz="2400" b="1" dirty="0" smtClean="0">
                <a:solidFill>
                  <a:srgbClr val="FF0000"/>
                </a:solidFill>
                <a:latin typeface="Arial" pitchFamily="34" charset="0"/>
                <a:cs typeface="Arial" pitchFamily="34" charset="0"/>
              </a:rPr>
              <a:t>Reduktion</a:t>
            </a:r>
            <a:r>
              <a:rPr lang="de-AT" sz="2400" dirty="0" smtClean="0">
                <a:solidFill>
                  <a:srgbClr val="FF0000"/>
                </a:solidFill>
                <a:latin typeface="Arial" pitchFamily="34" charset="0"/>
                <a:cs typeface="Arial" pitchFamily="34" charset="0"/>
              </a:rPr>
              <a:t> des Antibiotika-Einsatzes </a:t>
            </a:r>
            <a:r>
              <a:rPr lang="de-AT" sz="2400" dirty="0" smtClean="0">
                <a:latin typeface="Arial" pitchFamily="34" charset="0"/>
                <a:cs typeface="Arial" pitchFamily="34" charset="0"/>
              </a:rPr>
              <a:t>generell</a:t>
            </a:r>
          </a:p>
          <a:p>
            <a:pPr lvl="1"/>
            <a:r>
              <a:rPr lang="de-AT" sz="2000" dirty="0" smtClean="0">
                <a:latin typeface="Arial" pitchFamily="34" charset="0"/>
                <a:cs typeface="Arial" pitchFamily="34" charset="0"/>
              </a:rPr>
              <a:t>TGD  Ziel: Resistenz-Entwicklung </a:t>
            </a:r>
          </a:p>
          <a:p>
            <a:pPr lvl="1"/>
            <a:r>
              <a:rPr lang="de-AT" sz="2000" dirty="0" smtClean="0">
                <a:latin typeface="Arial" pitchFamily="34" charset="0"/>
                <a:cs typeface="Arial" pitchFamily="34" charset="0"/>
              </a:rPr>
              <a:t>Rückstandsproblematik Umwelt-Toxizität – Gülle</a:t>
            </a:r>
          </a:p>
          <a:p>
            <a:pPr lvl="1"/>
            <a:r>
              <a:rPr lang="de-AT" sz="2000" dirty="0" smtClean="0">
                <a:latin typeface="Arial" pitchFamily="34" charset="0"/>
                <a:cs typeface="Arial" pitchFamily="34" charset="0"/>
              </a:rPr>
              <a:t>Konsument</a:t>
            </a:r>
          </a:p>
          <a:p>
            <a:pPr lvl="1"/>
            <a:endParaRPr lang="de-AT" sz="2000" dirty="0" smtClean="0">
              <a:latin typeface="Arial" pitchFamily="34" charset="0"/>
              <a:cs typeface="Arial" pitchFamily="34" charset="0"/>
            </a:endParaRPr>
          </a:p>
          <a:p>
            <a:endParaRPr lang="de-DE" sz="2400" dirty="0" smtClean="0">
              <a:latin typeface="Arial" pitchFamily="34" charset="0"/>
              <a:cs typeface="Arial" pitchFamily="34" charset="0"/>
            </a:endParaRPr>
          </a:p>
        </p:txBody>
      </p:sp>
      <p:sp>
        <p:nvSpPr>
          <p:cNvPr id="4" name="Fußzeilenplatzhalter 3"/>
          <p:cNvSpPr>
            <a:spLocks noGrp="1"/>
          </p:cNvSpPr>
          <p:nvPr>
            <p:ph type="ftr" sz="quarter" idx="11"/>
          </p:nvPr>
        </p:nvSpPr>
        <p:spPr/>
        <p:txBody>
          <a:bodyPr/>
          <a:lstStyle/>
          <a:p>
            <a:pPr>
              <a:defRPr/>
            </a:pPr>
            <a:r>
              <a:rPr lang="de-DE"/>
              <a:t> Praxisgemeinschaft  VR Dr. Franz Wolf -  Dr. Fritz Stoiber</a:t>
            </a:r>
            <a:endParaRPr lang="de-DE" dirty="0"/>
          </a:p>
        </p:txBody>
      </p:sp>
      <p:pic>
        <p:nvPicPr>
          <p:cNvPr id="5" name="Picture 2"/>
          <p:cNvPicPr>
            <a:picLocks noChangeAspect="1" noChangeArrowheads="1"/>
          </p:cNvPicPr>
          <p:nvPr/>
        </p:nvPicPr>
        <p:blipFill>
          <a:blip r:embed="rId2" cstate="print"/>
          <a:srcRect/>
          <a:stretch>
            <a:fillRect/>
          </a:stretch>
        </p:blipFill>
        <p:spPr bwMode="auto">
          <a:xfrm>
            <a:off x="1187624" y="3573016"/>
            <a:ext cx="6931025" cy="2664296"/>
          </a:xfrm>
          <a:prstGeom prst="rect">
            <a:avLst/>
          </a:prstGeom>
          <a:noFill/>
          <a:ln w="9525">
            <a:noFill/>
            <a:miter lim="800000"/>
            <a:headEnd/>
            <a:tailEnd/>
          </a:ln>
        </p:spPr>
      </p:pic>
      <p:sp>
        <p:nvSpPr>
          <p:cNvPr id="7" name="Textfeld 6"/>
          <p:cNvSpPr txBox="1"/>
          <p:nvPr/>
        </p:nvSpPr>
        <p:spPr>
          <a:xfrm>
            <a:off x="3851920" y="3212976"/>
            <a:ext cx="4968552" cy="2308324"/>
          </a:xfrm>
          <a:prstGeom prst="rect">
            <a:avLst/>
          </a:prstGeom>
          <a:solidFill>
            <a:schemeClr val="bg1"/>
          </a:solidFill>
          <a:ln w="28575">
            <a:solidFill>
              <a:schemeClr val="tx1"/>
            </a:solidFill>
          </a:ln>
        </p:spPr>
        <p:txBody>
          <a:bodyPr wrap="square" rtlCol="0">
            <a:spAutoFit/>
          </a:bodyPr>
          <a:lstStyle/>
          <a:p>
            <a:r>
              <a:rPr lang="de-AT" u="sng" dirty="0" smtClean="0">
                <a:solidFill>
                  <a:srgbClr val="FF0000"/>
                </a:solidFill>
              </a:rPr>
              <a:t>Holland:  ab 01.01. 2012</a:t>
            </a:r>
          </a:p>
          <a:p>
            <a:r>
              <a:rPr lang="de-AT" dirty="0" smtClean="0">
                <a:solidFill>
                  <a:srgbClr val="FF0000"/>
                </a:solidFill>
              </a:rPr>
              <a:t>Praktisch Verboten ist der Einsatz von:</a:t>
            </a:r>
          </a:p>
          <a:p>
            <a:r>
              <a:rPr lang="de-AT" sz="3600" b="1" dirty="0" err="1" smtClean="0">
                <a:solidFill>
                  <a:srgbClr val="FF0000"/>
                </a:solidFill>
              </a:rPr>
              <a:t>Cephalosporine</a:t>
            </a:r>
            <a:r>
              <a:rPr lang="de-AT" sz="3600" b="1" dirty="0" smtClean="0">
                <a:solidFill>
                  <a:srgbClr val="FF0000"/>
                </a:solidFill>
              </a:rPr>
              <a:t> der 3. und 4. Genration</a:t>
            </a:r>
          </a:p>
          <a:p>
            <a:r>
              <a:rPr lang="de-AT" sz="3600" b="1" dirty="0" err="1" smtClean="0">
                <a:solidFill>
                  <a:srgbClr val="FF0000"/>
                </a:solidFill>
              </a:rPr>
              <a:t>Enrofloxacin</a:t>
            </a:r>
            <a:endParaRPr lang="de-DE" sz="36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338"/>
                                        </p:tgtEl>
                                        <p:attrNameLst>
                                          <p:attrName>style.visibility</p:attrName>
                                        </p:attrNameLst>
                                      </p:cBhvr>
                                      <p:to>
                                        <p:strVal val="visible"/>
                                      </p:to>
                                    </p:set>
                                    <p:anim calcmode="lin" valueType="num">
                                      <p:cBhvr additive="base">
                                        <p:cTn id="12" dur="500" fill="hold"/>
                                        <p:tgtEl>
                                          <p:spTgt spid="14338"/>
                                        </p:tgtEl>
                                        <p:attrNameLst>
                                          <p:attrName>ppt_x</p:attrName>
                                        </p:attrNameLst>
                                      </p:cBhvr>
                                      <p:tavLst>
                                        <p:tav tm="0">
                                          <p:val>
                                            <p:strVal val="#ppt_x"/>
                                          </p:val>
                                        </p:tav>
                                        <p:tav tm="100000">
                                          <p:val>
                                            <p:strVal val="#ppt_x"/>
                                          </p:val>
                                        </p:tav>
                                      </p:tavLst>
                                    </p:anim>
                                    <p:anim calcmode="lin" valueType="num">
                                      <p:cBhvr additive="base">
                                        <p:cTn id="13" dur="500" fill="hold"/>
                                        <p:tgtEl>
                                          <p:spTgt spid="14338"/>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4339">
                                            <p:txEl>
                                              <p:pRg st="0" end="0"/>
                                            </p:txEl>
                                          </p:spTgt>
                                        </p:tgtEl>
                                        <p:attrNameLst>
                                          <p:attrName>style.visibility</p:attrName>
                                        </p:attrNameLst>
                                      </p:cBhvr>
                                      <p:to>
                                        <p:strVal val="visible"/>
                                      </p:to>
                                    </p:set>
                                    <p:anim calcmode="lin" valueType="num">
                                      <p:cBhvr additive="base">
                                        <p:cTn id="16" dur="500" fill="hold"/>
                                        <p:tgtEl>
                                          <p:spTgt spid="14339">
                                            <p:txEl>
                                              <p:pRg st="0" end="0"/>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14339">
                                            <p:txEl>
                                              <p:pRg st="0" end="0"/>
                                            </p:txEl>
                                          </p:spTgt>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4339">
                                            <p:txEl>
                                              <p:pRg st="1" end="1"/>
                                            </p:txEl>
                                          </p:spTgt>
                                        </p:tgtEl>
                                        <p:attrNameLst>
                                          <p:attrName>style.visibility</p:attrName>
                                        </p:attrNameLst>
                                      </p:cBhvr>
                                      <p:to>
                                        <p:strVal val="visible"/>
                                      </p:to>
                                    </p:set>
                                    <p:anim calcmode="lin" valueType="num">
                                      <p:cBhvr additive="base">
                                        <p:cTn id="20" dur="500" fill="hold"/>
                                        <p:tgtEl>
                                          <p:spTgt spid="14339">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4339">
                                            <p:txEl>
                                              <p:pRg st="1" end="1"/>
                                            </p:txEl>
                                          </p:spTgt>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4339">
                                            <p:txEl>
                                              <p:pRg st="2" end="2"/>
                                            </p:txEl>
                                          </p:spTgt>
                                        </p:tgtEl>
                                        <p:attrNameLst>
                                          <p:attrName>style.visibility</p:attrName>
                                        </p:attrNameLst>
                                      </p:cBhvr>
                                      <p:to>
                                        <p:strVal val="visible"/>
                                      </p:to>
                                    </p:set>
                                    <p:anim calcmode="lin" valueType="num">
                                      <p:cBhvr additive="base">
                                        <p:cTn id="24" dur="500" fill="hold"/>
                                        <p:tgtEl>
                                          <p:spTgt spid="14339">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4339">
                                            <p:txEl>
                                              <p:pRg st="2" end="2"/>
                                            </p:txEl>
                                          </p:spTgt>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4339">
                                            <p:txEl>
                                              <p:pRg st="3" end="3"/>
                                            </p:txEl>
                                          </p:spTgt>
                                        </p:tgtEl>
                                        <p:attrNameLst>
                                          <p:attrName>style.visibility</p:attrName>
                                        </p:attrNameLst>
                                      </p:cBhvr>
                                      <p:to>
                                        <p:strVal val="visible"/>
                                      </p:to>
                                    </p:set>
                                    <p:anim calcmode="lin" valueType="num">
                                      <p:cBhvr additive="base">
                                        <p:cTn id="28" dur="500" fill="hold"/>
                                        <p:tgtEl>
                                          <p:spTgt spid="14339">
                                            <p:txEl>
                                              <p:pRg st="3" end="3"/>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1433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additive="base">
                                        <p:cTn id="34" dur="500" fill="hold"/>
                                        <p:tgtEl>
                                          <p:spTgt spid="5"/>
                                        </p:tgtEl>
                                        <p:attrNameLst>
                                          <p:attrName>ppt_x</p:attrName>
                                        </p:attrNameLst>
                                      </p:cBhvr>
                                      <p:tavLst>
                                        <p:tav tm="0">
                                          <p:val>
                                            <p:strVal val="#ppt_x"/>
                                          </p:val>
                                        </p:tav>
                                        <p:tav tm="100000">
                                          <p:val>
                                            <p:strVal val="#ppt_x"/>
                                          </p:val>
                                        </p:tav>
                                      </p:tavLst>
                                    </p:anim>
                                    <p:anim calcmode="lin" valueType="num">
                                      <p:cBhvr additive="base">
                                        <p:cTn id="3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additive="base">
                                        <p:cTn id="40" dur="500" fill="hold"/>
                                        <p:tgtEl>
                                          <p:spTgt spid="7"/>
                                        </p:tgtEl>
                                        <p:attrNameLst>
                                          <p:attrName>ppt_x</p:attrName>
                                        </p:attrNameLst>
                                      </p:cBhvr>
                                      <p:tavLst>
                                        <p:tav tm="0">
                                          <p:val>
                                            <p:strVal val="#ppt_x"/>
                                          </p:val>
                                        </p:tav>
                                        <p:tav tm="100000">
                                          <p:val>
                                            <p:strVal val="#ppt_x"/>
                                          </p:val>
                                        </p:tav>
                                      </p:tavLst>
                                    </p:anim>
                                    <p:anim calcmode="lin" valueType="num">
                                      <p:cBhvr additive="base">
                                        <p:cTn id="4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p:bldP spid="14339" grpId="0" build="p"/>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2"/>
          <p:cNvGraphicFramePr>
            <a:graphicFrameLocks noChangeAspect="1"/>
          </p:cNvGraphicFramePr>
          <p:nvPr/>
        </p:nvGraphicFramePr>
        <p:xfrm>
          <a:off x="395288" y="1989138"/>
          <a:ext cx="8748712" cy="4149725"/>
        </p:xfrm>
        <a:graphic>
          <a:graphicData uri="http://schemas.openxmlformats.org/presentationml/2006/ole">
            <p:oleObj spid="_x0000_s128002" name="Diagramm" r:id="rId3" imgW="5219700" imgH="2476602" progId="Excel.Sheet.8">
              <p:embed/>
            </p:oleObj>
          </a:graphicData>
        </a:graphic>
      </p:graphicFrame>
      <p:sp>
        <p:nvSpPr>
          <p:cNvPr id="3075" name="Line 5"/>
          <p:cNvSpPr>
            <a:spLocks noChangeShapeType="1"/>
          </p:cNvSpPr>
          <p:nvPr/>
        </p:nvSpPr>
        <p:spPr bwMode="auto">
          <a:xfrm>
            <a:off x="4284663" y="3284538"/>
            <a:ext cx="719137" cy="649287"/>
          </a:xfrm>
          <a:prstGeom prst="line">
            <a:avLst/>
          </a:prstGeom>
          <a:noFill/>
          <a:ln w="38100">
            <a:solidFill>
              <a:srgbClr val="FF0000"/>
            </a:solidFill>
            <a:round/>
            <a:headEnd/>
            <a:tailEnd type="triangle" w="med" len="med"/>
          </a:ln>
        </p:spPr>
        <p:txBody>
          <a:bodyPr/>
          <a:lstStyle/>
          <a:p>
            <a:endParaRPr lang="de-DE"/>
          </a:p>
        </p:txBody>
      </p:sp>
      <p:sp>
        <p:nvSpPr>
          <p:cNvPr id="3076" name="Rectangle 7"/>
          <p:cNvSpPr>
            <a:spLocks noChangeArrowheads="1"/>
          </p:cNvSpPr>
          <p:nvPr/>
        </p:nvSpPr>
        <p:spPr bwMode="auto">
          <a:xfrm>
            <a:off x="5076825" y="2565400"/>
            <a:ext cx="1439863" cy="215900"/>
          </a:xfrm>
          <a:prstGeom prst="rect">
            <a:avLst/>
          </a:prstGeom>
          <a:solidFill>
            <a:schemeClr val="accent1"/>
          </a:solidFill>
          <a:ln w="9525">
            <a:solidFill>
              <a:schemeClr val="tx1"/>
            </a:solidFill>
            <a:miter lim="800000"/>
            <a:headEnd/>
            <a:tailEnd/>
          </a:ln>
        </p:spPr>
        <p:txBody>
          <a:bodyPr wrap="none" anchor="ctr"/>
          <a:lstStyle/>
          <a:p>
            <a:pPr algn="ctr"/>
            <a:r>
              <a:rPr lang="de-AT" sz="1600">
                <a:latin typeface="Calibri" pitchFamily="34" charset="0"/>
              </a:rPr>
              <a:t>3.Laktation</a:t>
            </a:r>
            <a:endParaRPr lang="de-DE" sz="1600">
              <a:latin typeface="Calibri" pitchFamily="34" charset="0"/>
            </a:endParaRPr>
          </a:p>
        </p:txBody>
      </p:sp>
      <p:sp>
        <p:nvSpPr>
          <p:cNvPr id="3077" name="Rectangle 8"/>
          <p:cNvSpPr>
            <a:spLocks noChangeArrowheads="1"/>
          </p:cNvSpPr>
          <p:nvPr/>
        </p:nvSpPr>
        <p:spPr bwMode="auto">
          <a:xfrm>
            <a:off x="5795963" y="6381750"/>
            <a:ext cx="2736850" cy="360363"/>
          </a:xfrm>
          <a:prstGeom prst="rect">
            <a:avLst/>
          </a:prstGeom>
          <a:solidFill>
            <a:schemeClr val="accent1"/>
          </a:solidFill>
          <a:ln w="9525">
            <a:solidFill>
              <a:schemeClr val="tx1"/>
            </a:solidFill>
            <a:miter lim="800000"/>
            <a:headEnd/>
            <a:tailEnd/>
          </a:ln>
        </p:spPr>
        <p:txBody>
          <a:bodyPr wrap="none" anchor="ctr"/>
          <a:lstStyle/>
          <a:p>
            <a:pPr algn="ctr"/>
            <a:r>
              <a:rPr lang="de-AT">
                <a:latin typeface="Calibri" pitchFamily="34" charset="0"/>
              </a:rPr>
              <a:t>Quelle:Wangler,2008</a:t>
            </a:r>
            <a:endParaRPr lang="de-DE">
              <a:latin typeface="Calibri" pitchFamily="34" charset="0"/>
            </a:endParaRPr>
          </a:p>
        </p:txBody>
      </p:sp>
      <p:sp>
        <p:nvSpPr>
          <p:cNvPr id="3078" name="Line 9"/>
          <p:cNvSpPr>
            <a:spLocks noChangeShapeType="1"/>
          </p:cNvSpPr>
          <p:nvPr/>
        </p:nvSpPr>
        <p:spPr bwMode="auto">
          <a:xfrm>
            <a:off x="1187450" y="4149725"/>
            <a:ext cx="6840538" cy="0"/>
          </a:xfrm>
          <a:prstGeom prst="line">
            <a:avLst/>
          </a:prstGeom>
          <a:noFill/>
          <a:ln w="25400">
            <a:solidFill>
              <a:srgbClr val="FF0000"/>
            </a:solidFill>
            <a:prstDash val="dash"/>
            <a:round/>
            <a:headEnd/>
            <a:tailEnd/>
          </a:ln>
        </p:spPr>
        <p:txBody>
          <a:bodyPr/>
          <a:lstStyle/>
          <a:p>
            <a:endParaRPr lang="de-DE"/>
          </a:p>
        </p:txBody>
      </p:sp>
      <p:cxnSp>
        <p:nvCxnSpPr>
          <p:cNvPr id="11" name="Gerade Verbindung 10"/>
          <p:cNvCxnSpPr/>
          <p:nvPr/>
        </p:nvCxnSpPr>
        <p:spPr>
          <a:xfrm flipV="1">
            <a:off x="7019925" y="2924175"/>
            <a:ext cx="1008063" cy="288925"/>
          </a:xfrm>
          <a:prstGeom prst="line">
            <a:avLst/>
          </a:prstGeom>
          <a:ln w="38100">
            <a:solidFill>
              <a:srgbClr val="006600"/>
            </a:solidFill>
          </a:ln>
        </p:spPr>
        <p:style>
          <a:lnRef idx="1">
            <a:schemeClr val="accent1"/>
          </a:lnRef>
          <a:fillRef idx="0">
            <a:schemeClr val="accent1"/>
          </a:fillRef>
          <a:effectRef idx="0">
            <a:schemeClr val="accent1"/>
          </a:effectRef>
          <a:fontRef idx="minor">
            <a:schemeClr val="tx1"/>
          </a:fontRef>
        </p:style>
      </p:cxnSp>
      <p:sp>
        <p:nvSpPr>
          <p:cNvPr id="12" name="Rechteck 11"/>
          <p:cNvSpPr/>
          <p:nvPr/>
        </p:nvSpPr>
        <p:spPr>
          <a:xfrm>
            <a:off x="6875463" y="2205038"/>
            <a:ext cx="1584325" cy="28733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de-DE" dirty="0"/>
              <a:t>4.Laktation</a:t>
            </a:r>
          </a:p>
        </p:txBody>
      </p:sp>
      <p:sp>
        <p:nvSpPr>
          <p:cNvPr id="9" name="Fußzeilenplatzhalter 8"/>
          <p:cNvSpPr>
            <a:spLocks noGrp="1"/>
          </p:cNvSpPr>
          <p:nvPr>
            <p:ph type="ftr" sz="quarter" idx="11"/>
          </p:nvPr>
        </p:nvSpPr>
        <p:spPr/>
        <p:txBody>
          <a:bodyPr/>
          <a:lstStyle/>
          <a:p>
            <a:pPr>
              <a:defRPr/>
            </a:pPr>
            <a:r>
              <a:rPr lang="de-DE"/>
              <a:t> Praxisgemeinschaft  VR Dr. Franz Wolf -  Dr. Fritz Stoiber</a:t>
            </a:r>
            <a:endParaRPr lang="de-DE" dirty="0"/>
          </a:p>
        </p:txBody>
      </p:sp>
      <p:sp>
        <p:nvSpPr>
          <p:cNvPr id="10" name="Textfeld 9"/>
          <p:cNvSpPr txBox="1">
            <a:spLocks noChangeArrowheads="1"/>
          </p:cNvSpPr>
          <p:nvPr/>
        </p:nvSpPr>
        <p:spPr bwMode="auto">
          <a:xfrm>
            <a:off x="395288" y="1127125"/>
            <a:ext cx="7704137" cy="923925"/>
          </a:xfrm>
          <a:prstGeom prst="rect">
            <a:avLst/>
          </a:prstGeom>
          <a:noFill/>
          <a:ln w="9525">
            <a:noFill/>
            <a:miter lim="800000"/>
            <a:headEnd/>
            <a:tailEnd/>
          </a:ln>
        </p:spPr>
        <p:txBody>
          <a:bodyPr>
            <a:spAutoFit/>
          </a:bodyPr>
          <a:lstStyle/>
          <a:p>
            <a:r>
              <a:rPr lang="de-AT"/>
              <a:t>Die höchste Leistung wird in der 4. – 6. Laktation erreicht.</a:t>
            </a:r>
          </a:p>
          <a:p>
            <a:r>
              <a:rPr lang="de-AT"/>
              <a:t>Erstkalbealter:  26 - 28 Monate</a:t>
            </a:r>
          </a:p>
          <a:p>
            <a:r>
              <a:rPr lang="de-AT"/>
              <a:t>Durchschnittliches Lebensalter: 2,9 Laktation (BRD: Hessen 2,4 Lakt.)</a:t>
            </a:r>
            <a:endParaRPr lang="de-DE"/>
          </a:p>
        </p:txBody>
      </p:sp>
      <p:sp>
        <p:nvSpPr>
          <p:cNvPr id="13" name="Textfeld 12"/>
          <p:cNvSpPr txBox="1"/>
          <p:nvPr/>
        </p:nvSpPr>
        <p:spPr>
          <a:xfrm>
            <a:off x="395536" y="260648"/>
            <a:ext cx="8424936" cy="584775"/>
          </a:xfrm>
          <a:prstGeom prst="rect">
            <a:avLst/>
          </a:prstGeom>
          <a:noFill/>
        </p:spPr>
        <p:txBody>
          <a:bodyPr wrap="square" rtlCol="0">
            <a:spAutoFit/>
          </a:bodyPr>
          <a:lstStyle/>
          <a:p>
            <a:r>
              <a:rPr lang="de-AT" sz="3200" b="1" dirty="0" smtClean="0">
                <a:latin typeface="Arial" pitchFamily="34" charset="0"/>
                <a:cs typeface="Arial" pitchFamily="34" charset="0"/>
              </a:rPr>
              <a:t>Viele Tiere gehen durch kranke Euter ab!</a:t>
            </a:r>
            <a:endParaRPr lang="de-DE" sz="3200" b="1"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3" presetClass="entr" presetSubtype="1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linds(horizont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linds(horizontal)">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0" grpId="0"/>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p:txBody>
          <a:bodyPr>
            <a:normAutofit/>
          </a:bodyPr>
          <a:lstStyle/>
          <a:p>
            <a:r>
              <a:rPr lang="de-AT" sz="2800" b="1" dirty="0" smtClean="0">
                <a:latin typeface="Arial" pitchFamily="34" charset="0"/>
                <a:cs typeface="Arial" pitchFamily="34" charset="0"/>
              </a:rPr>
              <a:t>Anzahl Laktationen seit 1956 in UK</a:t>
            </a:r>
            <a:r>
              <a:rPr lang="de-AT" sz="3200" dirty="0" smtClean="0">
                <a:latin typeface="Arial" pitchFamily="34" charset="0"/>
                <a:cs typeface="Arial" pitchFamily="34" charset="0"/>
              </a:rPr>
              <a:t/>
            </a:r>
            <a:br>
              <a:rPr lang="de-AT" sz="3200" dirty="0" smtClean="0">
                <a:latin typeface="Arial" pitchFamily="34" charset="0"/>
                <a:cs typeface="Arial" pitchFamily="34" charset="0"/>
              </a:rPr>
            </a:br>
            <a:r>
              <a:rPr lang="en-US" sz="2400" dirty="0" smtClean="0">
                <a:latin typeface="Arial" pitchFamily="34" charset="0"/>
                <a:cs typeface="Arial" pitchFamily="34" charset="0"/>
              </a:rPr>
              <a:t>ø</a:t>
            </a:r>
            <a:r>
              <a:rPr lang="en-US" sz="1400" i="1" dirty="0" smtClean="0">
                <a:latin typeface="Arial" pitchFamily="34" charset="0"/>
                <a:cs typeface="Arial" pitchFamily="34" charset="0"/>
              </a:rPr>
              <a:t> </a:t>
            </a:r>
            <a:r>
              <a:rPr lang="en-US" sz="1400" i="1" dirty="0" err="1" smtClean="0">
                <a:latin typeface="Arial" pitchFamily="34" charset="0"/>
                <a:cs typeface="Arial" pitchFamily="34" charset="0"/>
              </a:rPr>
              <a:t>Kälber</a:t>
            </a:r>
            <a:r>
              <a:rPr lang="en-US" sz="1400" i="1" dirty="0" smtClean="0">
                <a:latin typeface="Arial" pitchFamily="34" charset="0"/>
                <a:cs typeface="Arial" pitchFamily="34" charset="0"/>
              </a:rPr>
              <a:t> / Kuh    1956   to   2009</a:t>
            </a:r>
            <a:endParaRPr lang="en-US" sz="2400" i="1" dirty="0" smtClean="0">
              <a:latin typeface="Arial" pitchFamily="34" charset="0"/>
              <a:cs typeface="Arial" pitchFamily="34" charset="0"/>
            </a:endParaRPr>
          </a:p>
        </p:txBody>
      </p:sp>
      <p:sp>
        <p:nvSpPr>
          <p:cNvPr id="122883" name="Rectangle 3"/>
          <p:cNvSpPr>
            <a:spLocks noGrp="1" noChangeArrowheads="1"/>
          </p:cNvSpPr>
          <p:nvPr>
            <p:ph sz="half" idx="1"/>
          </p:nvPr>
        </p:nvSpPr>
        <p:spPr>
          <a:xfrm>
            <a:off x="457200" y="2249488"/>
            <a:ext cx="4038600" cy="4525962"/>
          </a:xfrm>
        </p:spPr>
        <p:txBody>
          <a:bodyPr>
            <a:normAutofit lnSpcReduction="10000"/>
          </a:bodyPr>
          <a:lstStyle/>
          <a:p>
            <a:pPr marL="365760" indent="-256032" fontAlgn="auto">
              <a:lnSpc>
                <a:spcPct val="90000"/>
              </a:lnSpc>
              <a:spcAft>
                <a:spcPts val="0"/>
              </a:spcAft>
              <a:buClr>
                <a:schemeClr val="accent3"/>
              </a:buClr>
              <a:buFont typeface="Georgia"/>
              <a:buChar char="•"/>
              <a:defRPr/>
            </a:pPr>
            <a:r>
              <a:rPr lang="de-AT" sz="900" dirty="0"/>
              <a:t>9 (1956)</a:t>
            </a:r>
          </a:p>
          <a:p>
            <a:pPr marL="365760" indent="-256032" fontAlgn="auto">
              <a:lnSpc>
                <a:spcPct val="90000"/>
              </a:lnSpc>
              <a:spcAft>
                <a:spcPts val="0"/>
              </a:spcAft>
              <a:buClr>
                <a:schemeClr val="accent3"/>
              </a:buClr>
              <a:buFont typeface="Georgia"/>
              <a:buChar char="•"/>
              <a:defRPr/>
            </a:pPr>
            <a:r>
              <a:rPr lang="de-AT" sz="900" dirty="0"/>
              <a:t>    8,7 (1958)</a:t>
            </a:r>
          </a:p>
          <a:p>
            <a:pPr marL="365760" indent="-256032" fontAlgn="auto">
              <a:lnSpc>
                <a:spcPct val="90000"/>
              </a:lnSpc>
              <a:spcAft>
                <a:spcPts val="0"/>
              </a:spcAft>
              <a:buClr>
                <a:schemeClr val="accent3"/>
              </a:buClr>
              <a:buFont typeface="Georgia"/>
              <a:buChar char="•"/>
              <a:defRPr/>
            </a:pPr>
            <a:r>
              <a:rPr lang="de-AT" sz="900" dirty="0"/>
              <a:t>        8,5 (1960)</a:t>
            </a:r>
          </a:p>
          <a:p>
            <a:pPr marL="365760" indent="-256032" fontAlgn="auto">
              <a:lnSpc>
                <a:spcPct val="90000"/>
              </a:lnSpc>
              <a:spcAft>
                <a:spcPts val="0"/>
              </a:spcAft>
              <a:buClr>
                <a:schemeClr val="accent3"/>
              </a:buClr>
              <a:buFont typeface="Georgia"/>
              <a:buChar char="•"/>
              <a:defRPr/>
            </a:pPr>
            <a:r>
              <a:rPr lang="de-AT" sz="900" dirty="0"/>
              <a:t>            8,02 (1962)</a:t>
            </a:r>
          </a:p>
          <a:p>
            <a:pPr marL="365760" indent="-256032" fontAlgn="auto">
              <a:lnSpc>
                <a:spcPct val="90000"/>
              </a:lnSpc>
              <a:spcAft>
                <a:spcPts val="0"/>
              </a:spcAft>
              <a:buClr>
                <a:schemeClr val="accent3"/>
              </a:buClr>
              <a:buFont typeface="Georgia"/>
              <a:buChar char="•"/>
              <a:defRPr/>
            </a:pPr>
            <a:r>
              <a:rPr lang="de-AT" sz="900" dirty="0"/>
              <a:t>                7,6 (1964)</a:t>
            </a:r>
          </a:p>
          <a:p>
            <a:pPr marL="365760" indent="-256032" fontAlgn="auto">
              <a:lnSpc>
                <a:spcPct val="90000"/>
              </a:lnSpc>
              <a:spcAft>
                <a:spcPts val="0"/>
              </a:spcAft>
              <a:buClr>
                <a:schemeClr val="accent3"/>
              </a:buClr>
              <a:buFont typeface="Georgia"/>
              <a:buChar char="•"/>
              <a:defRPr/>
            </a:pPr>
            <a:r>
              <a:rPr lang="de-AT" sz="900" dirty="0"/>
              <a:t>               7,8 (1966)</a:t>
            </a:r>
          </a:p>
          <a:p>
            <a:pPr marL="365760" indent="-256032" fontAlgn="auto">
              <a:lnSpc>
                <a:spcPct val="90000"/>
              </a:lnSpc>
              <a:spcAft>
                <a:spcPts val="0"/>
              </a:spcAft>
              <a:buClr>
                <a:schemeClr val="accent3"/>
              </a:buClr>
              <a:buFont typeface="Georgia"/>
              <a:buChar char="•"/>
              <a:defRPr/>
            </a:pPr>
            <a:r>
              <a:rPr lang="de-AT" sz="900" dirty="0"/>
              <a:t>                   7,1 (1968)</a:t>
            </a:r>
          </a:p>
          <a:p>
            <a:pPr marL="365760" indent="-256032" fontAlgn="auto">
              <a:lnSpc>
                <a:spcPct val="90000"/>
              </a:lnSpc>
              <a:spcAft>
                <a:spcPts val="0"/>
              </a:spcAft>
              <a:buClr>
                <a:schemeClr val="accent3"/>
              </a:buClr>
              <a:buFont typeface="Georgia"/>
              <a:buChar char="•"/>
              <a:defRPr/>
            </a:pPr>
            <a:r>
              <a:rPr lang="de-AT" sz="900" dirty="0"/>
              <a:t>                       7,0 (1970)</a:t>
            </a:r>
          </a:p>
          <a:p>
            <a:pPr marL="365760" indent="-256032" fontAlgn="auto">
              <a:lnSpc>
                <a:spcPct val="90000"/>
              </a:lnSpc>
              <a:spcAft>
                <a:spcPts val="0"/>
              </a:spcAft>
              <a:buClr>
                <a:schemeClr val="accent3"/>
              </a:buClr>
              <a:buFont typeface="Georgia"/>
              <a:buChar char="•"/>
              <a:defRPr/>
            </a:pPr>
            <a:r>
              <a:rPr lang="de-AT" sz="900" dirty="0"/>
              <a:t>                             6,3 (1972)</a:t>
            </a:r>
          </a:p>
          <a:p>
            <a:pPr marL="365760" indent="-256032" fontAlgn="auto">
              <a:lnSpc>
                <a:spcPct val="90000"/>
              </a:lnSpc>
              <a:spcAft>
                <a:spcPts val="0"/>
              </a:spcAft>
              <a:buClr>
                <a:schemeClr val="accent3"/>
              </a:buClr>
              <a:buFont typeface="Georgia"/>
              <a:buChar char="•"/>
              <a:defRPr/>
            </a:pPr>
            <a:r>
              <a:rPr lang="de-AT" sz="900" dirty="0"/>
              <a:t>                                 5,8 (1974)</a:t>
            </a:r>
          </a:p>
          <a:p>
            <a:pPr marL="365760" indent="-256032" fontAlgn="auto">
              <a:lnSpc>
                <a:spcPct val="90000"/>
              </a:lnSpc>
              <a:spcAft>
                <a:spcPts val="0"/>
              </a:spcAft>
              <a:buClr>
                <a:schemeClr val="accent3"/>
              </a:buClr>
              <a:buFont typeface="Georgia"/>
              <a:buChar char="•"/>
              <a:defRPr/>
            </a:pPr>
            <a:r>
              <a:rPr lang="de-AT" sz="900" dirty="0"/>
              <a:t>                                      5,0 (1976)</a:t>
            </a:r>
          </a:p>
          <a:p>
            <a:pPr marL="365760" indent="-256032" fontAlgn="auto">
              <a:lnSpc>
                <a:spcPct val="90000"/>
              </a:lnSpc>
              <a:spcAft>
                <a:spcPts val="0"/>
              </a:spcAft>
              <a:buClr>
                <a:schemeClr val="accent3"/>
              </a:buClr>
              <a:buFont typeface="Georgia"/>
              <a:buChar char="•"/>
              <a:defRPr/>
            </a:pPr>
            <a:r>
              <a:rPr lang="de-AT" sz="900" dirty="0"/>
              <a:t>                                         4,8 (1978)</a:t>
            </a:r>
          </a:p>
          <a:p>
            <a:pPr marL="365760" indent="-256032" fontAlgn="auto">
              <a:lnSpc>
                <a:spcPct val="90000"/>
              </a:lnSpc>
              <a:spcAft>
                <a:spcPts val="0"/>
              </a:spcAft>
              <a:buClr>
                <a:schemeClr val="accent3"/>
              </a:buClr>
              <a:buFont typeface="Georgia"/>
              <a:buChar char="•"/>
              <a:defRPr/>
            </a:pPr>
            <a:r>
              <a:rPr lang="de-AT" sz="900" dirty="0"/>
              <a:t>                                              4,1 (1980)</a:t>
            </a:r>
          </a:p>
          <a:p>
            <a:pPr marL="365760" indent="-256032" fontAlgn="auto">
              <a:lnSpc>
                <a:spcPct val="90000"/>
              </a:lnSpc>
              <a:spcAft>
                <a:spcPts val="0"/>
              </a:spcAft>
              <a:buClr>
                <a:schemeClr val="accent3"/>
              </a:buClr>
              <a:buFont typeface="Georgia"/>
              <a:buChar char="•"/>
              <a:defRPr/>
            </a:pPr>
            <a:r>
              <a:rPr lang="de-AT" sz="900" dirty="0"/>
              <a:t>                                                4,0 (1982)</a:t>
            </a:r>
          </a:p>
          <a:p>
            <a:pPr marL="365760" indent="-256032" fontAlgn="auto">
              <a:lnSpc>
                <a:spcPct val="90000"/>
              </a:lnSpc>
              <a:spcAft>
                <a:spcPts val="0"/>
              </a:spcAft>
              <a:buClr>
                <a:schemeClr val="accent3"/>
              </a:buClr>
              <a:buFont typeface="Georgia"/>
              <a:buChar char="•"/>
              <a:defRPr/>
            </a:pPr>
            <a:r>
              <a:rPr lang="de-AT" sz="900" dirty="0"/>
              <a:t>                                                  3,9 (1984)</a:t>
            </a:r>
          </a:p>
          <a:p>
            <a:pPr marL="365760" indent="-256032" fontAlgn="auto">
              <a:lnSpc>
                <a:spcPct val="90000"/>
              </a:lnSpc>
              <a:spcAft>
                <a:spcPts val="0"/>
              </a:spcAft>
              <a:buClr>
                <a:schemeClr val="accent3"/>
              </a:buClr>
              <a:buFont typeface="Georgia"/>
              <a:buChar char="•"/>
              <a:defRPr/>
            </a:pPr>
            <a:r>
              <a:rPr lang="de-AT" sz="900" dirty="0"/>
              <a:t>                                                     3,8 (1986)</a:t>
            </a:r>
          </a:p>
          <a:p>
            <a:pPr marL="365760" indent="-256032" fontAlgn="auto">
              <a:lnSpc>
                <a:spcPct val="90000"/>
              </a:lnSpc>
              <a:spcAft>
                <a:spcPts val="0"/>
              </a:spcAft>
              <a:buClr>
                <a:schemeClr val="accent3"/>
              </a:buClr>
              <a:buFont typeface="Georgia"/>
              <a:buChar char="•"/>
              <a:defRPr/>
            </a:pPr>
            <a:r>
              <a:rPr lang="de-AT" sz="900" dirty="0"/>
              <a:t>                                                      3,8 (1988)</a:t>
            </a:r>
          </a:p>
          <a:p>
            <a:pPr marL="365760" indent="-256032" fontAlgn="auto">
              <a:lnSpc>
                <a:spcPct val="90000"/>
              </a:lnSpc>
              <a:spcAft>
                <a:spcPts val="0"/>
              </a:spcAft>
              <a:buClr>
                <a:schemeClr val="accent3"/>
              </a:buClr>
              <a:buFont typeface="Georgia"/>
              <a:buChar char="•"/>
              <a:defRPr/>
            </a:pPr>
            <a:r>
              <a:rPr lang="de-AT" sz="900" dirty="0"/>
              <a:t>                                                     3,9 (1990)</a:t>
            </a:r>
          </a:p>
          <a:p>
            <a:pPr marL="365760" indent="-256032" fontAlgn="auto">
              <a:lnSpc>
                <a:spcPct val="90000"/>
              </a:lnSpc>
              <a:spcAft>
                <a:spcPts val="0"/>
              </a:spcAft>
              <a:buClr>
                <a:schemeClr val="accent3"/>
              </a:buClr>
              <a:buFont typeface="Georgia"/>
              <a:buChar char="•"/>
              <a:defRPr/>
            </a:pPr>
            <a:r>
              <a:rPr lang="de-AT" sz="900" dirty="0"/>
              <a:t>                                                          3,7 (1992)</a:t>
            </a:r>
          </a:p>
          <a:p>
            <a:pPr marL="365760" indent="-256032" fontAlgn="auto">
              <a:lnSpc>
                <a:spcPct val="90000"/>
              </a:lnSpc>
              <a:spcAft>
                <a:spcPts val="0"/>
              </a:spcAft>
              <a:buClr>
                <a:schemeClr val="accent3"/>
              </a:buClr>
              <a:buFont typeface="Georgia"/>
              <a:buChar char="•"/>
              <a:defRPr/>
            </a:pPr>
            <a:r>
              <a:rPr lang="de-AT" sz="900" dirty="0"/>
              <a:t>                                                         3,8 (1994 )</a:t>
            </a:r>
          </a:p>
          <a:p>
            <a:pPr marL="365760" indent="-256032" fontAlgn="auto">
              <a:lnSpc>
                <a:spcPct val="90000"/>
              </a:lnSpc>
              <a:spcAft>
                <a:spcPts val="0"/>
              </a:spcAft>
              <a:buClr>
                <a:schemeClr val="accent3"/>
              </a:buClr>
              <a:buFont typeface="Georgia"/>
              <a:buChar char="•"/>
              <a:defRPr/>
            </a:pPr>
            <a:r>
              <a:rPr lang="de-AT" sz="900" dirty="0"/>
              <a:t>                                                             3,6 (1996)</a:t>
            </a:r>
          </a:p>
          <a:p>
            <a:pPr marL="365760" indent="-256032" fontAlgn="auto">
              <a:lnSpc>
                <a:spcPct val="90000"/>
              </a:lnSpc>
              <a:spcAft>
                <a:spcPts val="0"/>
              </a:spcAft>
              <a:buClr>
                <a:schemeClr val="accent3"/>
              </a:buClr>
              <a:buFont typeface="Georgia"/>
              <a:buChar char="•"/>
              <a:defRPr/>
            </a:pPr>
            <a:r>
              <a:rPr lang="de-AT" sz="900" dirty="0"/>
              <a:t>                                                                 3,1 (1998)</a:t>
            </a:r>
          </a:p>
          <a:p>
            <a:pPr marL="365760" indent="-256032" fontAlgn="auto">
              <a:lnSpc>
                <a:spcPct val="90000"/>
              </a:lnSpc>
              <a:spcAft>
                <a:spcPts val="0"/>
              </a:spcAft>
              <a:buClr>
                <a:schemeClr val="accent3"/>
              </a:buClr>
              <a:buFont typeface="Georgia"/>
              <a:buChar char="•"/>
              <a:defRPr/>
            </a:pPr>
            <a:r>
              <a:rPr lang="de-AT" sz="900" dirty="0"/>
              <a:t>                                                                   3,0 (2000)</a:t>
            </a:r>
          </a:p>
          <a:p>
            <a:pPr marL="365760" indent="-256032" fontAlgn="auto">
              <a:lnSpc>
                <a:spcPct val="90000"/>
              </a:lnSpc>
              <a:spcAft>
                <a:spcPts val="0"/>
              </a:spcAft>
              <a:buClr>
                <a:schemeClr val="accent3"/>
              </a:buClr>
              <a:buFont typeface="Georgia"/>
              <a:buChar char="•"/>
              <a:defRPr/>
            </a:pPr>
            <a:r>
              <a:rPr lang="de-AT" sz="900" dirty="0"/>
              <a:t>                                                                  3,1 (2002)</a:t>
            </a:r>
          </a:p>
          <a:p>
            <a:pPr marL="365760" indent="-256032" fontAlgn="auto">
              <a:lnSpc>
                <a:spcPct val="90000"/>
              </a:lnSpc>
              <a:spcAft>
                <a:spcPts val="0"/>
              </a:spcAft>
              <a:buClr>
                <a:schemeClr val="accent3"/>
              </a:buClr>
              <a:buFont typeface="Georgia"/>
              <a:buChar char="•"/>
              <a:defRPr/>
            </a:pPr>
            <a:r>
              <a:rPr lang="de-AT" sz="900" dirty="0"/>
              <a:t>                                                                      2,7 (2004)</a:t>
            </a:r>
          </a:p>
          <a:p>
            <a:pPr marL="365760" indent="-256032" fontAlgn="auto">
              <a:lnSpc>
                <a:spcPct val="90000"/>
              </a:lnSpc>
              <a:spcAft>
                <a:spcPts val="0"/>
              </a:spcAft>
              <a:buClr>
                <a:schemeClr val="accent3"/>
              </a:buClr>
              <a:buFont typeface="Georgia"/>
              <a:buChar char="•"/>
              <a:defRPr/>
            </a:pPr>
            <a:r>
              <a:rPr lang="de-AT" sz="900" dirty="0"/>
              <a:t>                                                                           2,1 (2006</a:t>
            </a:r>
            <a:r>
              <a:rPr lang="de-AT" sz="900" dirty="0" smtClean="0"/>
              <a:t>)</a:t>
            </a:r>
          </a:p>
          <a:p>
            <a:pPr marL="365760" indent="-256032" fontAlgn="auto">
              <a:lnSpc>
                <a:spcPct val="90000"/>
              </a:lnSpc>
              <a:spcAft>
                <a:spcPts val="0"/>
              </a:spcAft>
              <a:buClr>
                <a:schemeClr val="accent3"/>
              </a:buClr>
              <a:buFont typeface="Georgia"/>
              <a:buChar char="•"/>
              <a:defRPr/>
            </a:pPr>
            <a:r>
              <a:rPr lang="de-AT" sz="900" dirty="0" smtClean="0"/>
              <a:t>                                                                             2,0 (2008)</a:t>
            </a:r>
          </a:p>
          <a:p>
            <a:pPr marL="365760" indent="-256032" fontAlgn="auto">
              <a:lnSpc>
                <a:spcPct val="90000"/>
              </a:lnSpc>
              <a:spcAft>
                <a:spcPts val="0"/>
              </a:spcAft>
              <a:buClr>
                <a:schemeClr val="accent3"/>
              </a:buClr>
              <a:buFont typeface="Georgia"/>
              <a:buChar char="•"/>
              <a:defRPr/>
            </a:pPr>
            <a:r>
              <a:rPr lang="de-AT" sz="900" dirty="0" smtClean="0"/>
              <a:t>                                                                               1,9 (2009)</a:t>
            </a:r>
          </a:p>
          <a:p>
            <a:pPr marL="365760" indent="-256032" fontAlgn="auto">
              <a:lnSpc>
                <a:spcPct val="90000"/>
              </a:lnSpc>
              <a:spcAft>
                <a:spcPts val="0"/>
              </a:spcAft>
              <a:buClr>
                <a:schemeClr val="accent3"/>
              </a:buClr>
              <a:buFont typeface="Georgia"/>
              <a:buChar char="•"/>
              <a:defRPr/>
            </a:pPr>
            <a:r>
              <a:rPr lang="de-AT" sz="900" dirty="0" smtClean="0"/>
              <a:t>                                                                              </a:t>
            </a:r>
            <a:endParaRPr lang="de-AT" sz="900" dirty="0"/>
          </a:p>
          <a:p>
            <a:pPr marL="365760" indent="-256032" fontAlgn="auto">
              <a:lnSpc>
                <a:spcPct val="90000"/>
              </a:lnSpc>
              <a:spcAft>
                <a:spcPts val="0"/>
              </a:spcAft>
              <a:buClr>
                <a:schemeClr val="accent3"/>
              </a:buClr>
              <a:buFont typeface="Georgia"/>
              <a:buChar char="•"/>
              <a:defRPr/>
            </a:pPr>
            <a:r>
              <a:rPr lang="de-AT" sz="1700" dirty="0"/>
              <a:t>                                                                                                                        </a:t>
            </a:r>
            <a:r>
              <a:rPr lang="de-AT" sz="1700" dirty="0" smtClean="0"/>
              <a:t>2024 kein Kalb </a:t>
            </a:r>
            <a:endParaRPr lang="de-DE" sz="1700" dirty="0"/>
          </a:p>
        </p:txBody>
      </p:sp>
      <p:sp>
        <p:nvSpPr>
          <p:cNvPr id="122884" name="Rectangle 4"/>
          <p:cNvSpPr>
            <a:spLocks noGrp="1" noChangeArrowheads="1"/>
          </p:cNvSpPr>
          <p:nvPr>
            <p:ph sz="half" idx="2"/>
          </p:nvPr>
        </p:nvSpPr>
        <p:spPr>
          <a:xfrm>
            <a:off x="3929063" y="1785938"/>
            <a:ext cx="4757737" cy="4989512"/>
          </a:xfrm>
        </p:spPr>
        <p:txBody>
          <a:bodyPr>
            <a:normAutofit lnSpcReduction="10000"/>
          </a:bodyPr>
          <a:lstStyle/>
          <a:p>
            <a:pPr>
              <a:defRPr/>
            </a:pPr>
            <a:r>
              <a:rPr lang="de-AT" sz="1800" dirty="0" smtClean="0"/>
              <a:t>Verlauf der Michleistung UK</a:t>
            </a:r>
          </a:p>
          <a:p>
            <a:pPr>
              <a:defRPr/>
            </a:pPr>
            <a:endParaRPr lang="de-AT" sz="1600" dirty="0" smtClean="0"/>
          </a:p>
          <a:p>
            <a:pPr>
              <a:defRPr/>
            </a:pPr>
            <a:r>
              <a:rPr lang="de-AT" sz="1600" dirty="0" smtClean="0"/>
              <a:t>                                                     2009      8000</a:t>
            </a:r>
          </a:p>
          <a:p>
            <a:pPr>
              <a:defRPr/>
            </a:pPr>
            <a:r>
              <a:rPr lang="de-AT" sz="1600" dirty="0" smtClean="0"/>
              <a:t>                                                      </a:t>
            </a:r>
          </a:p>
          <a:p>
            <a:pPr>
              <a:defRPr/>
            </a:pPr>
            <a:r>
              <a:rPr lang="de-AT" sz="1600" dirty="0" smtClean="0"/>
              <a:t>                                                      2002     7900  </a:t>
            </a:r>
          </a:p>
          <a:p>
            <a:pPr>
              <a:buFont typeface="Arial" pitchFamily="34" charset="0"/>
              <a:buNone/>
              <a:defRPr/>
            </a:pPr>
            <a:endParaRPr lang="de-AT" sz="1600" dirty="0" smtClean="0"/>
          </a:p>
          <a:p>
            <a:pPr>
              <a:defRPr/>
            </a:pPr>
            <a:endParaRPr lang="de-AT" sz="1600" dirty="0" smtClean="0"/>
          </a:p>
          <a:p>
            <a:pPr>
              <a:defRPr/>
            </a:pPr>
            <a:r>
              <a:rPr lang="de-AT" sz="1600" dirty="0" smtClean="0"/>
              <a:t>                                                  1990    7200</a:t>
            </a:r>
          </a:p>
          <a:p>
            <a:pPr>
              <a:defRPr/>
            </a:pPr>
            <a:endParaRPr lang="de-AT" sz="1600" dirty="0" smtClean="0"/>
          </a:p>
          <a:p>
            <a:pPr>
              <a:defRPr/>
            </a:pPr>
            <a:endParaRPr lang="de-AT" sz="1600" dirty="0" smtClean="0"/>
          </a:p>
          <a:p>
            <a:pPr>
              <a:defRPr/>
            </a:pPr>
            <a:endParaRPr lang="de-AT" sz="1600" dirty="0" smtClean="0"/>
          </a:p>
          <a:p>
            <a:pPr>
              <a:defRPr/>
            </a:pPr>
            <a:r>
              <a:rPr lang="de-AT" sz="1600" dirty="0" smtClean="0"/>
              <a:t>                                      1970     6700</a:t>
            </a:r>
          </a:p>
          <a:p>
            <a:pPr>
              <a:defRPr/>
            </a:pPr>
            <a:endParaRPr lang="de-AT" sz="1600" dirty="0" smtClean="0"/>
          </a:p>
          <a:p>
            <a:pPr>
              <a:defRPr/>
            </a:pPr>
            <a:r>
              <a:rPr lang="de-AT" sz="1600" dirty="0" smtClean="0"/>
              <a:t>                    1960   4700</a:t>
            </a:r>
          </a:p>
          <a:p>
            <a:pPr>
              <a:defRPr/>
            </a:pPr>
            <a:endParaRPr lang="de-AT" sz="1600" dirty="0" smtClean="0"/>
          </a:p>
          <a:p>
            <a:pPr>
              <a:defRPr/>
            </a:pPr>
            <a:r>
              <a:rPr lang="de-AT" sz="1600" dirty="0" smtClean="0"/>
              <a:t>1956    1900</a:t>
            </a:r>
          </a:p>
          <a:p>
            <a:pPr>
              <a:defRPr/>
            </a:pPr>
            <a:endParaRPr lang="de-AT" sz="1600" dirty="0" smtClean="0"/>
          </a:p>
          <a:p>
            <a:pPr>
              <a:defRPr/>
            </a:pPr>
            <a:endParaRPr lang="de-AT" sz="1600" dirty="0" smtClean="0"/>
          </a:p>
          <a:p>
            <a:pPr>
              <a:defRPr/>
            </a:pPr>
            <a:endParaRPr lang="de-AT" sz="1600" dirty="0" smtClean="0"/>
          </a:p>
          <a:p>
            <a:pPr>
              <a:defRPr/>
            </a:pPr>
            <a:endParaRPr lang="de-AT" sz="1600" dirty="0" smtClean="0"/>
          </a:p>
          <a:p>
            <a:pPr>
              <a:defRPr/>
            </a:pPr>
            <a:endParaRPr lang="de-AT" sz="1600" dirty="0" smtClean="0"/>
          </a:p>
          <a:p>
            <a:pPr>
              <a:defRPr/>
            </a:pPr>
            <a:endParaRPr lang="de-AT" sz="1600" dirty="0" smtClean="0"/>
          </a:p>
          <a:p>
            <a:pPr>
              <a:defRPr/>
            </a:pPr>
            <a:endParaRPr lang="de-AT" sz="1600" dirty="0" smtClean="0"/>
          </a:p>
          <a:p>
            <a:pPr>
              <a:defRPr/>
            </a:pPr>
            <a:endParaRPr lang="de-DE" sz="1600" dirty="0" smtClean="0"/>
          </a:p>
        </p:txBody>
      </p:sp>
      <p:sp>
        <p:nvSpPr>
          <p:cNvPr id="5" name="Fußzeilenplatzhalter 4"/>
          <p:cNvSpPr>
            <a:spLocks noGrp="1"/>
          </p:cNvSpPr>
          <p:nvPr>
            <p:ph type="ftr" sz="quarter" idx="11"/>
          </p:nvPr>
        </p:nvSpPr>
        <p:spPr/>
        <p:txBody>
          <a:bodyPr/>
          <a:lstStyle/>
          <a:p>
            <a:pPr>
              <a:defRPr/>
            </a:pPr>
            <a:r>
              <a:rPr lang="sv-SE" dirty="0" smtClean="0"/>
              <a:t>Wolf </a:t>
            </a:r>
            <a:endParaRPr lang="de-DE"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122882"/>
                                        </p:tgtEl>
                                        <p:attrNameLst>
                                          <p:attrName>style.visibility</p:attrName>
                                        </p:attrNameLst>
                                      </p:cBhvr>
                                      <p:to>
                                        <p:strVal val="visible"/>
                                      </p:to>
                                    </p:set>
                                    <p:animEffect transition="in" filter="wheel(4)">
                                      <p:cBhvr>
                                        <p:cTn id="7" dur="1000"/>
                                        <p:tgtEl>
                                          <p:spTgt spid="122882"/>
                                        </p:tgtEl>
                                      </p:cBhvr>
                                    </p:animEffect>
                                  </p:childTnLst>
                                </p:cTn>
                              </p:par>
                            </p:childTnLst>
                          </p:cTn>
                        </p:par>
                        <p:par>
                          <p:cTn id="8" fill="hold">
                            <p:stCondLst>
                              <p:cond delay="1000"/>
                            </p:stCondLst>
                            <p:childTnLst>
                              <p:par>
                                <p:cTn id="9" presetID="2" presetClass="entr" presetSubtype="4" fill="hold" grpId="0" nodeType="afterEffect">
                                  <p:stCondLst>
                                    <p:cond delay="0"/>
                                  </p:stCondLst>
                                  <p:childTnLst>
                                    <p:set>
                                      <p:cBhvr>
                                        <p:cTn id="10" dur="1" fill="hold">
                                          <p:stCondLst>
                                            <p:cond delay="0"/>
                                          </p:stCondLst>
                                        </p:cTn>
                                        <p:tgtEl>
                                          <p:spTgt spid="122883">
                                            <p:txEl>
                                              <p:pRg st="0" end="0"/>
                                            </p:txEl>
                                          </p:spTgt>
                                        </p:tgtEl>
                                        <p:attrNameLst>
                                          <p:attrName>style.visibility</p:attrName>
                                        </p:attrNameLst>
                                      </p:cBhvr>
                                      <p:to>
                                        <p:strVal val="visible"/>
                                      </p:to>
                                    </p:set>
                                    <p:anim calcmode="lin" valueType="num">
                                      <p:cBhvr additive="base">
                                        <p:cTn id="11" dur="500" fill="hold"/>
                                        <p:tgtEl>
                                          <p:spTgt spid="12288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22883">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grpId="0" nodeType="afterEffect">
                                  <p:stCondLst>
                                    <p:cond delay="0"/>
                                  </p:stCondLst>
                                  <p:childTnLst>
                                    <p:set>
                                      <p:cBhvr>
                                        <p:cTn id="15" dur="1" fill="hold">
                                          <p:stCondLst>
                                            <p:cond delay="0"/>
                                          </p:stCondLst>
                                        </p:cTn>
                                        <p:tgtEl>
                                          <p:spTgt spid="122883">
                                            <p:txEl>
                                              <p:pRg st="1" end="1"/>
                                            </p:txEl>
                                          </p:spTgt>
                                        </p:tgtEl>
                                        <p:attrNameLst>
                                          <p:attrName>style.visibility</p:attrName>
                                        </p:attrNameLst>
                                      </p:cBhvr>
                                      <p:to>
                                        <p:strVal val="visible"/>
                                      </p:to>
                                    </p:set>
                                    <p:anim calcmode="lin" valueType="num">
                                      <p:cBhvr additive="base">
                                        <p:cTn id="16" dur="1000" fill="hold"/>
                                        <p:tgtEl>
                                          <p:spTgt spid="122883">
                                            <p:txEl>
                                              <p:pRg st="1" end="1"/>
                                            </p:txEl>
                                          </p:spTgt>
                                        </p:tgtEl>
                                        <p:attrNameLst>
                                          <p:attrName>ppt_x</p:attrName>
                                        </p:attrNameLst>
                                      </p:cBhvr>
                                      <p:tavLst>
                                        <p:tav tm="0">
                                          <p:val>
                                            <p:strVal val="#ppt_x"/>
                                          </p:val>
                                        </p:tav>
                                        <p:tav tm="100000">
                                          <p:val>
                                            <p:strVal val="#ppt_x"/>
                                          </p:val>
                                        </p:tav>
                                      </p:tavLst>
                                    </p:anim>
                                    <p:anim calcmode="lin" valueType="num">
                                      <p:cBhvr additive="base">
                                        <p:cTn id="17" dur="1000" fill="hold"/>
                                        <p:tgtEl>
                                          <p:spTgt spid="122883">
                                            <p:txEl>
                                              <p:pRg st="1" end="1"/>
                                            </p:txEl>
                                          </p:spTgt>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grpId="0" nodeType="afterEffect">
                                  <p:stCondLst>
                                    <p:cond delay="0"/>
                                  </p:stCondLst>
                                  <p:childTnLst>
                                    <p:set>
                                      <p:cBhvr>
                                        <p:cTn id="20" dur="1" fill="hold">
                                          <p:stCondLst>
                                            <p:cond delay="0"/>
                                          </p:stCondLst>
                                        </p:cTn>
                                        <p:tgtEl>
                                          <p:spTgt spid="122883">
                                            <p:txEl>
                                              <p:pRg st="2" end="2"/>
                                            </p:txEl>
                                          </p:spTgt>
                                        </p:tgtEl>
                                        <p:attrNameLst>
                                          <p:attrName>style.visibility</p:attrName>
                                        </p:attrNameLst>
                                      </p:cBhvr>
                                      <p:to>
                                        <p:strVal val="visible"/>
                                      </p:to>
                                    </p:set>
                                    <p:anim calcmode="lin" valueType="num">
                                      <p:cBhvr additive="base">
                                        <p:cTn id="21" dur="1000" fill="hold"/>
                                        <p:tgtEl>
                                          <p:spTgt spid="122883">
                                            <p:txEl>
                                              <p:pRg st="2" end="2"/>
                                            </p:txEl>
                                          </p:spTgt>
                                        </p:tgtEl>
                                        <p:attrNameLst>
                                          <p:attrName>ppt_x</p:attrName>
                                        </p:attrNameLst>
                                      </p:cBhvr>
                                      <p:tavLst>
                                        <p:tav tm="0">
                                          <p:val>
                                            <p:strVal val="#ppt_x"/>
                                          </p:val>
                                        </p:tav>
                                        <p:tav tm="100000">
                                          <p:val>
                                            <p:strVal val="#ppt_x"/>
                                          </p:val>
                                        </p:tav>
                                      </p:tavLst>
                                    </p:anim>
                                    <p:anim calcmode="lin" valueType="num">
                                      <p:cBhvr additive="base">
                                        <p:cTn id="22" dur="1000" fill="hold"/>
                                        <p:tgtEl>
                                          <p:spTgt spid="122883">
                                            <p:txEl>
                                              <p:pRg st="2" end="2"/>
                                            </p:txEl>
                                          </p:spTgt>
                                        </p:tgtEl>
                                        <p:attrNameLst>
                                          <p:attrName>ppt_y</p:attrName>
                                        </p:attrNameLst>
                                      </p:cBhvr>
                                      <p:tavLst>
                                        <p:tav tm="0">
                                          <p:val>
                                            <p:strVal val="1+#ppt_h/2"/>
                                          </p:val>
                                        </p:tav>
                                        <p:tav tm="100000">
                                          <p:val>
                                            <p:strVal val="#ppt_y"/>
                                          </p:val>
                                        </p:tav>
                                      </p:tavLst>
                                    </p:anim>
                                  </p:childTnLst>
                                </p:cTn>
                              </p:par>
                            </p:childTnLst>
                          </p:cTn>
                        </p:par>
                        <p:par>
                          <p:cTn id="23" fill="hold">
                            <p:stCondLst>
                              <p:cond delay="3500"/>
                            </p:stCondLst>
                            <p:childTnLst>
                              <p:par>
                                <p:cTn id="24" presetID="2" presetClass="entr" presetSubtype="4" fill="hold" grpId="0" nodeType="afterEffect">
                                  <p:stCondLst>
                                    <p:cond delay="0"/>
                                  </p:stCondLst>
                                  <p:childTnLst>
                                    <p:set>
                                      <p:cBhvr>
                                        <p:cTn id="25" dur="1" fill="hold">
                                          <p:stCondLst>
                                            <p:cond delay="0"/>
                                          </p:stCondLst>
                                        </p:cTn>
                                        <p:tgtEl>
                                          <p:spTgt spid="122883">
                                            <p:txEl>
                                              <p:pRg st="3" end="3"/>
                                            </p:txEl>
                                          </p:spTgt>
                                        </p:tgtEl>
                                        <p:attrNameLst>
                                          <p:attrName>style.visibility</p:attrName>
                                        </p:attrNameLst>
                                      </p:cBhvr>
                                      <p:to>
                                        <p:strVal val="visible"/>
                                      </p:to>
                                    </p:set>
                                    <p:anim calcmode="lin" valueType="num">
                                      <p:cBhvr additive="base">
                                        <p:cTn id="26" dur="1000" fill="hold"/>
                                        <p:tgtEl>
                                          <p:spTgt spid="122883">
                                            <p:txEl>
                                              <p:pRg st="3" end="3"/>
                                            </p:txEl>
                                          </p:spTgt>
                                        </p:tgtEl>
                                        <p:attrNameLst>
                                          <p:attrName>ppt_x</p:attrName>
                                        </p:attrNameLst>
                                      </p:cBhvr>
                                      <p:tavLst>
                                        <p:tav tm="0">
                                          <p:val>
                                            <p:strVal val="#ppt_x"/>
                                          </p:val>
                                        </p:tav>
                                        <p:tav tm="100000">
                                          <p:val>
                                            <p:strVal val="#ppt_x"/>
                                          </p:val>
                                        </p:tav>
                                      </p:tavLst>
                                    </p:anim>
                                    <p:anim calcmode="lin" valueType="num">
                                      <p:cBhvr additive="base">
                                        <p:cTn id="27" dur="1000" fill="hold"/>
                                        <p:tgtEl>
                                          <p:spTgt spid="122883">
                                            <p:txEl>
                                              <p:pRg st="3" end="3"/>
                                            </p:txEl>
                                          </p:spTgt>
                                        </p:tgtEl>
                                        <p:attrNameLst>
                                          <p:attrName>ppt_y</p:attrName>
                                        </p:attrNameLst>
                                      </p:cBhvr>
                                      <p:tavLst>
                                        <p:tav tm="0">
                                          <p:val>
                                            <p:strVal val="1+#ppt_h/2"/>
                                          </p:val>
                                        </p:tav>
                                        <p:tav tm="100000">
                                          <p:val>
                                            <p:strVal val="#ppt_y"/>
                                          </p:val>
                                        </p:tav>
                                      </p:tavLst>
                                    </p:anim>
                                  </p:childTnLst>
                                </p:cTn>
                              </p:par>
                            </p:childTnLst>
                          </p:cTn>
                        </p:par>
                        <p:par>
                          <p:cTn id="28" fill="hold">
                            <p:stCondLst>
                              <p:cond delay="4500"/>
                            </p:stCondLst>
                            <p:childTnLst>
                              <p:par>
                                <p:cTn id="29" presetID="2" presetClass="entr" presetSubtype="4" fill="hold" grpId="0" nodeType="afterEffect">
                                  <p:stCondLst>
                                    <p:cond delay="0"/>
                                  </p:stCondLst>
                                  <p:childTnLst>
                                    <p:set>
                                      <p:cBhvr>
                                        <p:cTn id="30" dur="1" fill="hold">
                                          <p:stCondLst>
                                            <p:cond delay="0"/>
                                          </p:stCondLst>
                                        </p:cTn>
                                        <p:tgtEl>
                                          <p:spTgt spid="122883">
                                            <p:txEl>
                                              <p:pRg st="4" end="4"/>
                                            </p:txEl>
                                          </p:spTgt>
                                        </p:tgtEl>
                                        <p:attrNameLst>
                                          <p:attrName>style.visibility</p:attrName>
                                        </p:attrNameLst>
                                      </p:cBhvr>
                                      <p:to>
                                        <p:strVal val="visible"/>
                                      </p:to>
                                    </p:set>
                                    <p:anim calcmode="lin" valueType="num">
                                      <p:cBhvr additive="base">
                                        <p:cTn id="31" dur="1000" fill="hold"/>
                                        <p:tgtEl>
                                          <p:spTgt spid="122883">
                                            <p:txEl>
                                              <p:pRg st="4" end="4"/>
                                            </p:txEl>
                                          </p:spTgt>
                                        </p:tgtEl>
                                        <p:attrNameLst>
                                          <p:attrName>ppt_x</p:attrName>
                                        </p:attrNameLst>
                                      </p:cBhvr>
                                      <p:tavLst>
                                        <p:tav tm="0">
                                          <p:val>
                                            <p:strVal val="#ppt_x"/>
                                          </p:val>
                                        </p:tav>
                                        <p:tav tm="100000">
                                          <p:val>
                                            <p:strVal val="#ppt_x"/>
                                          </p:val>
                                        </p:tav>
                                      </p:tavLst>
                                    </p:anim>
                                    <p:anim calcmode="lin" valueType="num">
                                      <p:cBhvr additive="base">
                                        <p:cTn id="32" dur="1000" fill="hold"/>
                                        <p:tgtEl>
                                          <p:spTgt spid="122883">
                                            <p:txEl>
                                              <p:pRg st="4" end="4"/>
                                            </p:txEl>
                                          </p:spTgt>
                                        </p:tgtEl>
                                        <p:attrNameLst>
                                          <p:attrName>ppt_y</p:attrName>
                                        </p:attrNameLst>
                                      </p:cBhvr>
                                      <p:tavLst>
                                        <p:tav tm="0">
                                          <p:val>
                                            <p:strVal val="1+#ppt_h/2"/>
                                          </p:val>
                                        </p:tav>
                                        <p:tav tm="100000">
                                          <p:val>
                                            <p:strVal val="#ppt_y"/>
                                          </p:val>
                                        </p:tav>
                                      </p:tavLst>
                                    </p:anim>
                                  </p:childTnLst>
                                </p:cTn>
                              </p:par>
                            </p:childTnLst>
                          </p:cTn>
                        </p:par>
                        <p:par>
                          <p:cTn id="33" fill="hold">
                            <p:stCondLst>
                              <p:cond delay="5500"/>
                            </p:stCondLst>
                            <p:childTnLst>
                              <p:par>
                                <p:cTn id="34" presetID="2" presetClass="entr" presetSubtype="4" fill="hold" grpId="0" nodeType="afterEffect">
                                  <p:stCondLst>
                                    <p:cond delay="0"/>
                                  </p:stCondLst>
                                  <p:childTnLst>
                                    <p:set>
                                      <p:cBhvr>
                                        <p:cTn id="35" dur="1" fill="hold">
                                          <p:stCondLst>
                                            <p:cond delay="0"/>
                                          </p:stCondLst>
                                        </p:cTn>
                                        <p:tgtEl>
                                          <p:spTgt spid="122883">
                                            <p:txEl>
                                              <p:pRg st="5" end="5"/>
                                            </p:txEl>
                                          </p:spTgt>
                                        </p:tgtEl>
                                        <p:attrNameLst>
                                          <p:attrName>style.visibility</p:attrName>
                                        </p:attrNameLst>
                                      </p:cBhvr>
                                      <p:to>
                                        <p:strVal val="visible"/>
                                      </p:to>
                                    </p:set>
                                    <p:anim calcmode="lin" valueType="num">
                                      <p:cBhvr additive="base">
                                        <p:cTn id="36" dur="1000" fill="hold"/>
                                        <p:tgtEl>
                                          <p:spTgt spid="122883">
                                            <p:txEl>
                                              <p:pRg st="5" end="5"/>
                                            </p:txEl>
                                          </p:spTgt>
                                        </p:tgtEl>
                                        <p:attrNameLst>
                                          <p:attrName>ppt_x</p:attrName>
                                        </p:attrNameLst>
                                      </p:cBhvr>
                                      <p:tavLst>
                                        <p:tav tm="0">
                                          <p:val>
                                            <p:strVal val="#ppt_x"/>
                                          </p:val>
                                        </p:tav>
                                        <p:tav tm="100000">
                                          <p:val>
                                            <p:strVal val="#ppt_x"/>
                                          </p:val>
                                        </p:tav>
                                      </p:tavLst>
                                    </p:anim>
                                    <p:anim calcmode="lin" valueType="num">
                                      <p:cBhvr additive="base">
                                        <p:cTn id="37" dur="1000" fill="hold"/>
                                        <p:tgtEl>
                                          <p:spTgt spid="122883">
                                            <p:txEl>
                                              <p:pRg st="5" end="5"/>
                                            </p:txEl>
                                          </p:spTgt>
                                        </p:tgtEl>
                                        <p:attrNameLst>
                                          <p:attrName>ppt_y</p:attrName>
                                        </p:attrNameLst>
                                      </p:cBhvr>
                                      <p:tavLst>
                                        <p:tav tm="0">
                                          <p:val>
                                            <p:strVal val="1+#ppt_h/2"/>
                                          </p:val>
                                        </p:tav>
                                        <p:tav tm="100000">
                                          <p:val>
                                            <p:strVal val="#ppt_y"/>
                                          </p:val>
                                        </p:tav>
                                      </p:tavLst>
                                    </p:anim>
                                  </p:childTnLst>
                                </p:cTn>
                              </p:par>
                            </p:childTnLst>
                          </p:cTn>
                        </p:par>
                        <p:par>
                          <p:cTn id="38" fill="hold">
                            <p:stCondLst>
                              <p:cond delay="6500"/>
                            </p:stCondLst>
                            <p:childTnLst>
                              <p:par>
                                <p:cTn id="39" presetID="2" presetClass="entr" presetSubtype="4" fill="hold" grpId="0" nodeType="afterEffect">
                                  <p:stCondLst>
                                    <p:cond delay="0"/>
                                  </p:stCondLst>
                                  <p:childTnLst>
                                    <p:set>
                                      <p:cBhvr>
                                        <p:cTn id="40" dur="1" fill="hold">
                                          <p:stCondLst>
                                            <p:cond delay="0"/>
                                          </p:stCondLst>
                                        </p:cTn>
                                        <p:tgtEl>
                                          <p:spTgt spid="122883">
                                            <p:txEl>
                                              <p:pRg st="6" end="6"/>
                                            </p:txEl>
                                          </p:spTgt>
                                        </p:tgtEl>
                                        <p:attrNameLst>
                                          <p:attrName>style.visibility</p:attrName>
                                        </p:attrNameLst>
                                      </p:cBhvr>
                                      <p:to>
                                        <p:strVal val="visible"/>
                                      </p:to>
                                    </p:set>
                                    <p:anim calcmode="lin" valueType="num">
                                      <p:cBhvr additive="base">
                                        <p:cTn id="41" dur="1000" fill="hold"/>
                                        <p:tgtEl>
                                          <p:spTgt spid="122883">
                                            <p:txEl>
                                              <p:pRg st="6" end="6"/>
                                            </p:txEl>
                                          </p:spTgt>
                                        </p:tgtEl>
                                        <p:attrNameLst>
                                          <p:attrName>ppt_x</p:attrName>
                                        </p:attrNameLst>
                                      </p:cBhvr>
                                      <p:tavLst>
                                        <p:tav tm="0">
                                          <p:val>
                                            <p:strVal val="#ppt_x"/>
                                          </p:val>
                                        </p:tav>
                                        <p:tav tm="100000">
                                          <p:val>
                                            <p:strVal val="#ppt_x"/>
                                          </p:val>
                                        </p:tav>
                                      </p:tavLst>
                                    </p:anim>
                                    <p:anim calcmode="lin" valueType="num">
                                      <p:cBhvr additive="base">
                                        <p:cTn id="42" dur="1000" fill="hold"/>
                                        <p:tgtEl>
                                          <p:spTgt spid="122883">
                                            <p:txEl>
                                              <p:pRg st="6" end="6"/>
                                            </p:txEl>
                                          </p:spTgt>
                                        </p:tgtEl>
                                        <p:attrNameLst>
                                          <p:attrName>ppt_y</p:attrName>
                                        </p:attrNameLst>
                                      </p:cBhvr>
                                      <p:tavLst>
                                        <p:tav tm="0">
                                          <p:val>
                                            <p:strVal val="1+#ppt_h/2"/>
                                          </p:val>
                                        </p:tav>
                                        <p:tav tm="100000">
                                          <p:val>
                                            <p:strVal val="#ppt_y"/>
                                          </p:val>
                                        </p:tav>
                                      </p:tavLst>
                                    </p:anim>
                                  </p:childTnLst>
                                </p:cTn>
                              </p:par>
                            </p:childTnLst>
                          </p:cTn>
                        </p:par>
                        <p:par>
                          <p:cTn id="43" fill="hold">
                            <p:stCondLst>
                              <p:cond delay="7500"/>
                            </p:stCondLst>
                            <p:childTnLst>
                              <p:par>
                                <p:cTn id="44" presetID="2" presetClass="entr" presetSubtype="4" fill="hold" grpId="0" nodeType="afterEffect">
                                  <p:stCondLst>
                                    <p:cond delay="0"/>
                                  </p:stCondLst>
                                  <p:childTnLst>
                                    <p:set>
                                      <p:cBhvr>
                                        <p:cTn id="45" dur="1" fill="hold">
                                          <p:stCondLst>
                                            <p:cond delay="0"/>
                                          </p:stCondLst>
                                        </p:cTn>
                                        <p:tgtEl>
                                          <p:spTgt spid="122883">
                                            <p:txEl>
                                              <p:pRg st="7" end="7"/>
                                            </p:txEl>
                                          </p:spTgt>
                                        </p:tgtEl>
                                        <p:attrNameLst>
                                          <p:attrName>style.visibility</p:attrName>
                                        </p:attrNameLst>
                                      </p:cBhvr>
                                      <p:to>
                                        <p:strVal val="visible"/>
                                      </p:to>
                                    </p:set>
                                    <p:anim calcmode="lin" valueType="num">
                                      <p:cBhvr additive="base">
                                        <p:cTn id="46" dur="1000" fill="hold"/>
                                        <p:tgtEl>
                                          <p:spTgt spid="122883">
                                            <p:txEl>
                                              <p:pRg st="7" end="7"/>
                                            </p:txEl>
                                          </p:spTgt>
                                        </p:tgtEl>
                                        <p:attrNameLst>
                                          <p:attrName>ppt_x</p:attrName>
                                        </p:attrNameLst>
                                      </p:cBhvr>
                                      <p:tavLst>
                                        <p:tav tm="0">
                                          <p:val>
                                            <p:strVal val="#ppt_x"/>
                                          </p:val>
                                        </p:tav>
                                        <p:tav tm="100000">
                                          <p:val>
                                            <p:strVal val="#ppt_x"/>
                                          </p:val>
                                        </p:tav>
                                      </p:tavLst>
                                    </p:anim>
                                    <p:anim calcmode="lin" valueType="num">
                                      <p:cBhvr additive="base">
                                        <p:cTn id="47" dur="1000" fill="hold"/>
                                        <p:tgtEl>
                                          <p:spTgt spid="122883">
                                            <p:txEl>
                                              <p:pRg st="7" end="7"/>
                                            </p:txEl>
                                          </p:spTgt>
                                        </p:tgtEl>
                                        <p:attrNameLst>
                                          <p:attrName>ppt_y</p:attrName>
                                        </p:attrNameLst>
                                      </p:cBhvr>
                                      <p:tavLst>
                                        <p:tav tm="0">
                                          <p:val>
                                            <p:strVal val="1+#ppt_h/2"/>
                                          </p:val>
                                        </p:tav>
                                        <p:tav tm="100000">
                                          <p:val>
                                            <p:strVal val="#ppt_y"/>
                                          </p:val>
                                        </p:tav>
                                      </p:tavLst>
                                    </p:anim>
                                  </p:childTnLst>
                                </p:cTn>
                              </p:par>
                            </p:childTnLst>
                          </p:cTn>
                        </p:par>
                        <p:par>
                          <p:cTn id="48" fill="hold">
                            <p:stCondLst>
                              <p:cond delay="8500"/>
                            </p:stCondLst>
                            <p:childTnLst>
                              <p:par>
                                <p:cTn id="49" presetID="2" presetClass="entr" presetSubtype="4" fill="hold" grpId="0" nodeType="afterEffect">
                                  <p:stCondLst>
                                    <p:cond delay="0"/>
                                  </p:stCondLst>
                                  <p:childTnLst>
                                    <p:set>
                                      <p:cBhvr>
                                        <p:cTn id="50" dur="1" fill="hold">
                                          <p:stCondLst>
                                            <p:cond delay="0"/>
                                          </p:stCondLst>
                                        </p:cTn>
                                        <p:tgtEl>
                                          <p:spTgt spid="122883">
                                            <p:txEl>
                                              <p:pRg st="8" end="8"/>
                                            </p:txEl>
                                          </p:spTgt>
                                        </p:tgtEl>
                                        <p:attrNameLst>
                                          <p:attrName>style.visibility</p:attrName>
                                        </p:attrNameLst>
                                      </p:cBhvr>
                                      <p:to>
                                        <p:strVal val="visible"/>
                                      </p:to>
                                    </p:set>
                                    <p:anim calcmode="lin" valueType="num">
                                      <p:cBhvr additive="base">
                                        <p:cTn id="51" dur="1000" fill="hold"/>
                                        <p:tgtEl>
                                          <p:spTgt spid="122883">
                                            <p:txEl>
                                              <p:pRg st="8" end="8"/>
                                            </p:txEl>
                                          </p:spTgt>
                                        </p:tgtEl>
                                        <p:attrNameLst>
                                          <p:attrName>ppt_x</p:attrName>
                                        </p:attrNameLst>
                                      </p:cBhvr>
                                      <p:tavLst>
                                        <p:tav tm="0">
                                          <p:val>
                                            <p:strVal val="#ppt_x"/>
                                          </p:val>
                                        </p:tav>
                                        <p:tav tm="100000">
                                          <p:val>
                                            <p:strVal val="#ppt_x"/>
                                          </p:val>
                                        </p:tav>
                                      </p:tavLst>
                                    </p:anim>
                                    <p:anim calcmode="lin" valueType="num">
                                      <p:cBhvr additive="base">
                                        <p:cTn id="52" dur="1000" fill="hold"/>
                                        <p:tgtEl>
                                          <p:spTgt spid="122883">
                                            <p:txEl>
                                              <p:pRg st="8" end="8"/>
                                            </p:txEl>
                                          </p:spTgt>
                                        </p:tgtEl>
                                        <p:attrNameLst>
                                          <p:attrName>ppt_y</p:attrName>
                                        </p:attrNameLst>
                                      </p:cBhvr>
                                      <p:tavLst>
                                        <p:tav tm="0">
                                          <p:val>
                                            <p:strVal val="1+#ppt_h/2"/>
                                          </p:val>
                                        </p:tav>
                                        <p:tav tm="100000">
                                          <p:val>
                                            <p:strVal val="#ppt_y"/>
                                          </p:val>
                                        </p:tav>
                                      </p:tavLst>
                                    </p:anim>
                                  </p:childTnLst>
                                </p:cTn>
                              </p:par>
                            </p:childTnLst>
                          </p:cTn>
                        </p:par>
                        <p:par>
                          <p:cTn id="53" fill="hold">
                            <p:stCondLst>
                              <p:cond delay="9500"/>
                            </p:stCondLst>
                            <p:childTnLst>
                              <p:par>
                                <p:cTn id="54" presetID="2" presetClass="entr" presetSubtype="4" fill="hold" grpId="0" nodeType="afterEffect">
                                  <p:stCondLst>
                                    <p:cond delay="0"/>
                                  </p:stCondLst>
                                  <p:childTnLst>
                                    <p:set>
                                      <p:cBhvr>
                                        <p:cTn id="55" dur="1" fill="hold">
                                          <p:stCondLst>
                                            <p:cond delay="0"/>
                                          </p:stCondLst>
                                        </p:cTn>
                                        <p:tgtEl>
                                          <p:spTgt spid="122883">
                                            <p:txEl>
                                              <p:pRg st="9" end="9"/>
                                            </p:txEl>
                                          </p:spTgt>
                                        </p:tgtEl>
                                        <p:attrNameLst>
                                          <p:attrName>style.visibility</p:attrName>
                                        </p:attrNameLst>
                                      </p:cBhvr>
                                      <p:to>
                                        <p:strVal val="visible"/>
                                      </p:to>
                                    </p:set>
                                    <p:anim calcmode="lin" valueType="num">
                                      <p:cBhvr additive="base">
                                        <p:cTn id="56" dur="1000" fill="hold"/>
                                        <p:tgtEl>
                                          <p:spTgt spid="122883">
                                            <p:txEl>
                                              <p:pRg st="9" end="9"/>
                                            </p:txEl>
                                          </p:spTgt>
                                        </p:tgtEl>
                                        <p:attrNameLst>
                                          <p:attrName>ppt_x</p:attrName>
                                        </p:attrNameLst>
                                      </p:cBhvr>
                                      <p:tavLst>
                                        <p:tav tm="0">
                                          <p:val>
                                            <p:strVal val="#ppt_x"/>
                                          </p:val>
                                        </p:tav>
                                        <p:tav tm="100000">
                                          <p:val>
                                            <p:strVal val="#ppt_x"/>
                                          </p:val>
                                        </p:tav>
                                      </p:tavLst>
                                    </p:anim>
                                    <p:anim calcmode="lin" valueType="num">
                                      <p:cBhvr additive="base">
                                        <p:cTn id="57" dur="1000" fill="hold"/>
                                        <p:tgtEl>
                                          <p:spTgt spid="122883">
                                            <p:txEl>
                                              <p:pRg st="9" end="9"/>
                                            </p:txEl>
                                          </p:spTgt>
                                        </p:tgtEl>
                                        <p:attrNameLst>
                                          <p:attrName>ppt_y</p:attrName>
                                        </p:attrNameLst>
                                      </p:cBhvr>
                                      <p:tavLst>
                                        <p:tav tm="0">
                                          <p:val>
                                            <p:strVal val="1+#ppt_h/2"/>
                                          </p:val>
                                        </p:tav>
                                        <p:tav tm="100000">
                                          <p:val>
                                            <p:strVal val="#ppt_y"/>
                                          </p:val>
                                        </p:tav>
                                      </p:tavLst>
                                    </p:anim>
                                  </p:childTnLst>
                                </p:cTn>
                              </p:par>
                            </p:childTnLst>
                          </p:cTn>
                        </p:par>
                        <p:par>
                          <p:cTn id="58" fill="hold">
                            <p:stCondLst>
                              <p:cond delay="10500"/>
                            </p:stCondLst>
                            <p:childTnLst>
                              <p:par>
                                <p:cTn id="59" presetID="2" presetClass="entr" presetSubtype="4" fill="hold" grpId="0" nodeType="afterEffect">
                                  <p:stCondLst>
                                    <p:cond delay="0"/>
                                  </p:stCondLst>
                                  <p:childTnLst>
                                    <p:set>
                                      <p:cBhvr>
                                        <p:cTn id="60" dur="1" fill="hold">
                                          <p:stCondLst>
                                            <p:cond delay="0"/>
                                          </p:stCondLst>
                                        </p:cTn>
                                        <p:tgtEl>
                                          <p:spTgt spid="122883">
                                            <p:txEl>
                                              <p:pRg st="10" end="10"/>
                                            </p:txEl>
                                          </p:spTgt>
                                        </p:tgtEl>
                                        <p:attrNameLst>
                                          <p:attrName>style.visibility</p:attrName>
                                        </p:attrNameLst>
                                      </p:cBhvr>
                                      <p:to>
                                        <p:strVal val="visible"/>
                                      </p:to>
                                    </p:set>
                                    <p:anim calcmode="lin" valueType="num">
                                      <p:cBhvr additive="base">
                                        <p:cTn id="61" dur="1000" fill="hold"/>
                                        <p:tgtEl>
                                          <p:spTgt spid="122883">
                                            <p:txEl>
                                              <p:pRg st="10" end="10"/>
                                            </p:txEl>
                                          </p:spTgt>
                                        </p:tgtEl>
                                        <p:attrNameLst>
                                          <p:attrName>ppt_x</p:attrName>
                                        </p:attrNameLst>
                                      </p:cBhvr>
                                      <p:tavLst>
                                        <p:tav tm="0">
                                          <p:val>
                                            <p:strVal val="#ppt_x"/>
                                          </p:val>
                                        </p:tav>
                                        <p:tav tm="100000">
                                          <p:val>
                                            <p:strVal val="#ppt_x"/>
                                          </p:val>
                                        </p:tav>
                                      </p:tavLst>
                                    </p:anim>
                                    <p:anim calcmode="lin" valueType="num">
                                      <p:cBhvr additive="base">
                                        <p:cTn id="62" dur="1000" fill="hold"/>
                                        <p:tgtEl>
                                          <p:spTgt spid="122883">
                                            <p:txEl>
                                              <p:pRg st="10" end="10"/>
                                            </p:txEl>
                                          </p:spTgt>
                                        </p:tgtEl>
                                        <p:attrNameLst>
                                          <p:attrName>ppt_y</p:attrName>
                                        </p:attrNameLst>
                                      </p:cBhvr>
                                      <p:tavLst>
                                        <p:tav tm="0">
                                          <p:val>
                                            <p:strVal val="1+#ppt_h/2"/>
                                          </p:val>
                                        </p:tav>
                                        <p:tav tm="100000">
                                          <p:val>
                                            <p:strVal val="#ppt_y"/>
                                          </p:val>
                                        </p:tav>
                                      </p:tavLst>
                                    </p:anim>
                                  </p:childTnLst>
                                </p:cTn>
                              </p:par>
                            </p:childTnLst>
                          </p:cTn>
                        </p:par>
                        <p:par>
                          <p:cTn id="63" fill="hold">
                            <p:stCondLst>
                              <p:cond delay="11500"/>
                            </p:stCondLst>
                            <p:childTnLst>
                              <p:par>
                                <p:cTn id="64" presetID="2" presetClass="entr" presetSubtype="4" fill="hold" grpId="0" nodeType="afterEffect">
                                  <p:stCondLst>
                                    <p:cond delay="0"/>
                                  </p:stCondLst>
                                  <p:childTnLst>
                                    <p:set>
                                      <p:cBhvr>
                                        <p:cTn id="65" dur="1" fill="hold">
                                          <p:stCondLst>
                                            <p:cond delay="0"/>
                                          </p:stCondLst>
                                        </p:cTn>
                                        <p:tgtEl>
                                          <p:spTgt spid="122883">
                                            <p:txEl>
                                              <p:pRg st="11" end="11"/>
                                            </p:txEl>
                                          </p:spTgt>
                                        </p:tgtEl>
                                        <p:attrNameLst>
                                          <p:attrName>style.visibility</p:attrName>
                                        </p:attrNameLst>
                                      </p:cBhvr>
                                      <p:to>
                                        <p:strVal val="visible"/>
                                      </p:to>
                                    </p:set>
                                    <p:anim calcmode="lin" valueType="num">
                                      <p:cBhvr additive="base">
                                        <p:cTn id="66" dur="1000" fill="hold"/>
                                        <p:tgtEl>
                                          <p:spTgt spid="122883">
                                            <p:txEl>
                                              <p:pRg st="11" end="11"/>
                                            </p:txEl>
                                          </p:spTgt>
                                        </p:tgtEl>
                                        <p:attrNameLst>
                                          <p:attrName>ppt_x</p:attrName>
                                        </p:attrNameLst>
                                      </p:cBhvr>
                                      <p:tavLst>
                                        <p:tav tm="0">
                                          <p:val>
                                            <p:strVal val="#ppt_x"/>
                                          </p:val>
                                        </p:tav>
                                        <p:tav tm="100000">
                                          <p:val>
                                            <p:strVal val="#ppt_x"/>
                                          </p:val>
                                        </p:tav>
                                      </p:tavLst>
                                    </p:anim>
                                    <p:anim calcmode="lin" valueType="num">
                                      <p:cBhvr additive="base">
                                        <p:cTn id="67" dur="1000" fill="hold"/>
                                        <p:tgtEl>
                                          <p:spTgt spid="122883">
                                            <p:txEl>
                                              <p:pRg st="11" end="11"/>
                                            </p:txEl>
                                          </p:spTgt>
                                        </p:tgtEl>
                                        <p:attrNameLst>
                                          <p:attrName>ppt_y</p:attrName>
                                        </p:attrNameLst>
                                      </p:cBhvr>
                                      <p:tavLst>
                                        <p:tav tm="0">
                                          <p:val>
                                            <p:strVal val="1+#ppt_h/2"/>
                                          </p:val>
                                        </p:tav>
                                        <p:tav tm="100000">
                                          <p:val>
                                            <p:strVal val="#ppt_y"/>
                                          </p:val>
                                        </p:tav>
                                      </p:tavLst>
                                    </p:anim>
                                  </p:childTnLst>
                                </p:cTn>
                              </p:par>
                            </p:childTnLst>
                          </p:cTn>
                        </p:par>
                        <p:par>
                          <p:cTn id="68" fill="hold">
                            <p:stCondLst>
                              <p:cond delay="12500"/>
                            </p:stCondLst>
                            <p:childTnLst>
                              <p:par>
                                <p:cTn id="69" presetID="2" presetClass="entr" presetSubtype="4" fill="hold" grpId="0" nodeType="afterEffect">
                                  <p:stCondLst>
                                    <p:cond delay="0"/>
                                  </p:stCondLst>
                                  <p:childTnLst>
                                    <p:set>
                                      <p:cBhvr>
                                        <p:cTn id="70" dur="1" fill="hold">
                                          <p:stCondLst>
                                            <p:cond delay="0"/>
                                          </p:stCondLst>
                                        </p:cTn>
                                        <p:tgtEl>
                                          <p:spTgt spid="122883">
                                            <p:txEl>
                                              <p:pRg st="12" end="12"/>
                                            </p:txEl>
                                          </p:spTgt>
                                        </p:tgtEl>
                                        <p:attrNameLst>
                                          <p:attrName>style.visibility</p:attrName>
                                        </p:attrNameLst>
                                      </p:cBhvr>
                                      <p:to>
                                        <p:strVal val="visible"/>
                                      </p:to>
                                    </p:set>
                                    <p:anim calcmode="lin" valueType="num">
                                      <p:cBhvr additive="base">
                                        <p:cTn id="71" dur="1000" fill="hold"/>
                                        <p:tgtEl>
                                          <p:spTgt spid="122883">
                                            <p:txEl>
                                              <p:pRg st="12" end="12"/>
                                            </p:txEl>
                                          </p:spTgt>
                                        </p:tgtEl>
                                        <p:attrNameLst>
                                          <p:attrName>ppt_x</p:attrName>
                                        </p:attrNameLst>
                                      </p:cBhvr>
                                      <p:tavLst>
                                        <p:tav tm="0">
                                          <p:val>
                                            <p:strVal val="#ppt_x"/>
                                          </p:val>
                                        </p:tav>
                                        <p:tav tm="100000">
                                          <p:val>
                                            <p:strVal val="#ppt_x"/>
                                          </p:val>
                                        </p:tav>
                                      </p:tavLst>
                                    </p:anim>
                                    <p:anim calcmode="lin" valueType="num">
                                      <p:cBhvr additive="base">
                                        <p:cTn id="72" dur="1000" fill="hold"/>
                                        <p:tgtEl>
                                          <p:spTgt spid="122883">
                                            <p:txEl>
                                              <p:pRg st="12" end="12"/>
                                            </p:txEl>
                                          </p:spTgt>
                                        </p:tgtEl>
                                        <p:attrNameLst>
                                          <p:attrName>ppt_y</p:attrName>
                                        </p:attrNameLst>
                                      </p:cBhvr>
                                      <p:tavLst>
                                        <p:tav tm="0">
                                          <p:val>
                                            <p:strVal val="1+#ppt_h/2"/>
                                          </p:val>
                                        </p:tav>
                                        <p:tav tm="100000">
                                          <p:val>
                                            <p:strVal val="#ppt_y"/>
                                          </p:val>
                                        </p:tav>
                                      </p:tavLst>
                                    </p:anim>
                                  </p:childTnLst>
                                </p:cTn>
                              </p:par>
                            </p:childTnLst>
                          </p:cTn>
                        </p:par>
                        <p:par>
                          <p:cTn id="73" fill="hold">
                            <p:stCondLst>
                              <p:cond delay="13500"/>
                            </p:stCondLst>
                            <p:childTnLst>
                              <p:par>
                                <p:cTn id="74" presetID="2" presetClass="entr" presetSubtype="4" fill="hold" grpId="0" nodeType="afterEffect">
                                  <p:stCondLst>
                                    <p:cond delay="0"/>
                                  </p:stCondLst>
                                  <p:childTnLst>
                                    <p:set>
                                      <p:cBhvr>
                                        <p:cTn id="75" dur="1" fill="hold">
                                          <p:stCondLst>
                                            <p:cond delay="0"/>
                                          </p:stCondLst>
                                        </p:cTn>
                                        <p:tgtEl>
                                          <p:spTgt spid="122883">
                                            <p:txEl>
                                              <p:pRg st="13" end="13"/>
                                            </p:txEl>
                                          </p:spTgt>
                                        </p:tgtEl>
                                        <p:attrNameLst>
                                          <p:attrName>style.visibility</p:attrName>
                                        </p:attrNameLst>
                                      </p:cBhvr>
                                      <p:to>
                                        <p:strVal val="visible"/>
                                      </p:to>
                                    </p:set>
                                    <p:anim calcmode="lin" valueType="num">
                                      <p:cBhvr additive="base">
                                        <p:cTn id="76" dur="1000" fill="hold"/>
                                        <p:tgtEl>
                                          <p:spTgt spid="122883">
                                            <p:txEl>
                                              <p:pRg st="13" end="13"/>
                                            </p:txEl>
                                          </p:spTgt>
                                        </p:tgtEl>
                                        <p:attrNameLst>
                                          <p:attrName>ppt_x</p:attrName>
                                        </p:attrNameLst>
                                      </p:cBhvr>
                                      <p:tavLst>
                                        <p:tav tm="0">
                                          <p:val>
                                            <p:strVal val="#ppt_x"/>
                                          </p:val>
                                        </p:tav>
                                        <p:tav tm="100000">
                                          <p:val>
                                            <p:strVal val="#ppt_x"/>
                                          </p:val>
                                        </p:tav>
                                      </p:tavLst>
                                    </p:anim>
                                    <p:anim calcmode="lin" valueType="num">
                                      <p:cBhvr additive="base">
                                        <p:cTn id="77" dur="1000" fill="hold"/>
                                        <p:tgtEl>
                                          <p:spTgt spid="122883">
                                            <p:txEl>
                                              <p:pRg st="13" end="13"/>
                                            </p:txEl>
                                          </p:spTgt>
                                        </p:tgtEl>
                                        <p:attrNameLst>
                                          <p:attrName>ppt_y</p:attrName>
                                        </p:attrNameLst>
                                      </p:cBhvr>
                                      <p:tavLst>
                                        <p:tav tm="0">
                                          <p:val>
                                            <p:strVal val="1+#ppt_h/2"/>
                                          </p:val>
                                        </p:tav>
                                        <p:tav tm="100000">
                                          <p:val>
                                            <p:strVal val="#ppt_y"/>
                                          </p:val>
                                        </p:tav>
                                      </p:tavLst>
                                    </p:anim>
                                  </p:childTnLst>
                                </p:cTn>
                              </p:par>
                            </p:childTnLst>
                          </p:cTn>
                        </p:par>
                        <p:par>
                          <p:cTn id="78" fill="hold">
                            <p:stCondLst>
                              <p:cond delay="14500"/>
                            </p:stCondLst>
                            <p:childTnLst>
                              <p:par>
                                <p:cTn id="79" presetID="2" presetClass="entr" presetSubtype="4" fill="hold" grpId="0" nodeType="afterEffect">
                                  <p:stCondLst>
                                    <p:cond delay="0"/>
                                  </p:stCondLst>
                                  <p:childTnLst>
                                    <p:set>
                                      <p:cBhvr>
                                        <p:cTn id="80" dur="1" fill="hold">
                                          <p:stCondLst>
                                            <p:cond delay="0"/>
                                          </p:stCondLst>
                                        </p:cTn>
                                        <p:tgtEl>
                                          <p:spTgt spid="122883">
                                            <p:txEl>
                                              <p:pRg st="14" end="14"/>
                                            </p:txEl>
                                          </p:spTgt>
                                        </p:tgtEl>
                                        <p:attrNameLst>
                                          <p:attrName>style.visibility</p:attrName>
                                        </p:attrNameLst>
                                      </p:cBhvr>
                                      <p:to>
                                        <p:strVal val="visible"/>
                                      </p:to>
                                    </p:set>
                                    <p:anim calcmode="lin" valueType="num">
                                      <p:cBhvr additive="base">
                                        <p:cTn id="81" dur="1000" fill="hold"/>
                                        <p:tgtEl>
                                          <p:spTgt spid="122883">
                                            <p:txEl>
                                              <p:pRg st="14" end="14"/>
                                            </p:txEl>
                                          </p:spTgt>
                                        </p:tgtEl>
                                        <p:attrNameLst>
                                          <p:attrName>ppt_x</p:attrName>
                                        </p:attrNameLst>
                                      </p:cBhvr>
                                      <p:tavLst>
                                        <p:tav tm="0">
                                          <p:val>
                                            <p:strVal val="#ppt_x"/>
                                          </p:val>
                                        </p:tav>
                                        <p:tav tm="100000">
                                          <p:val>
                                            <p:strVal val="#ppt_x"/>
                                          </p:val>
                                        </p:tav>
                                      </p:tavLst>
                                    </p:anim>
                                    <p:anim calcmode="lin" valueType="num">
                                      <p:cBhvr additive="base">
                                        <p:cTn id="82" dur="1000" fill="hold"/>
                                        <p:tgtEl>
                                          <p:spTgt spid="122883">
                                            <p:txEl>
                                              <p:pRg st="14" end="14"/>
                                            </p:txEl>
                                          </p:spTgt>
                                        </p:tgtEl>
                                        <p:attrNameLst>
                                          <p:attrName>ppt_y</p:attrName>
                                        </p:attrNameLst>
                                      </p:cBhvr>
                                      <p:tavLst>
                                        <p:tav tm="0">
                                          <p:val>
                                            <p:strVal val="1+#ppt_h/2"/>
                                          </p:val>
                                        </p:tav>
                                        <p:tav tm="100000">
                                          <p:val>
                                            <p:strVal val="#ppt_y"/>
                                          </p:val>
                                        </p:tav>
                                      </p:tavLst>
                                    </p:anim>
                                  </p:childTnLst>
                                </p:cTn>
                              </p:par>
                            </p:childTnLst>
                          </p:cTn>
                        </p:par>
                        <p:par>
                          <p:cTn id="83" fill="hold">
                            <p:stCondLst>
                              <p:cond delay="15500"/>
                            </p:stCondLst>
                            <p:childTnLst>
                              <p:par>
                                <p:cTn id="84" presetID="2" presetClass="entr" presetSubtype="4" fill="hold" grpId="0" nodeType="afterEffect">
                                  <p:stCondLst>
                                    <p:cond delay="0"/>
                                  </p:stCondLst>
                                  <p:childTnLst>
                                    <p:set>
                                      <p:cBhvr>
                                        <p:cTn id="85" dur="1" fill="hold">
                                          <p:stCondLst>
                                            <p:cond delay="0"/>
                                          </p:stCondLst>
                                        </p:cTn>
                                        <p:tgtEl>
                                          <p:spTgt spid="122883">
                                            <p:txEl>
                                              <p:pRg st="15" end="15"/>
                                            </p:txEl>
                                          </p:spTgt>
                                        </p:tgtEl>
                                        <p:attrNameLst>
                                          <p:attrName>style.visibility</p:attrName>
                                        </p:attrNameLst>
                                      </p:cBhvr>
                                      <p:to>
                                        <p:strVal val="visible"/>
                                      </p:to>
                                    </p:set>
                                    <p:anim calcmode="lin" valueType="num">
                                      <p:cBhvr additive="base">
                                        <p:cTn id="86" dur="1000" fill="hold"/>
                                        <p:tgtEl>
                                          <p:spTgt spid="122883">
                                            <p:txEl>
                                              <p:pRg st="15" end="15"/>
                                            </p:txEl>
                                          </p:spTgt>
                                        </p:tgtEl>
                                        <p:attrNameLst>
                                          <p:attrName>ppt_x</p:attrName>
                                        </p:attrNameLst>
                                      </p:cBhvr>
                                      <p:tavLst>
                                        <p:tav tm="0">
                                          <p:val>
                                            <p:strVal val="#ppt_x"/>
                                          </p:val>
                                        </p:tav>
                                        <p:tav tm="100000">
                                          <p:val>
                                            <p:strVal val="#ppt_x"/>
                                          </p:val>
                                        </p:tav>
                                      </p:tavLst>
                                    </p:anim>
                                    <p:anim calcmode="lin" valueType="num">
                                      <p:cBhvr additive="base">
                                        <p:cTn id="87" dur="1000" fill="hold"/>
                                        <p:tgtEl>
                                          <p:spTgt spid="122883">
                                            <p:txEl>
                                              <p:pRg st="15" end="15"/>
                                            </p:txEl>
                                          </p:spTgt>
                                        </p:tgtEl>
                                        <p:attrNameLst>
                                          <p:attrName>ppt_y</p:attrName>
                                        </p:attrNameLst>
                                      </p:cBhvr>
                                      <p:tavLst>
                                        <p:tav tm="0">
                                          <p:val>
                                            <p:strVal val="1+#ppt_h/2"/>
                                          </p:val>
                                        </p:tav>
                                        <p:tav tm="100000">
                                          <p:val>
                                            <p:strVal val="#ppt_y"/>
                                          </p:val>
                                        </p:tav>
                                      </p:tavLst>
                                    </p:anim>
                                  </p:childTnLst>
                                </p:cTn>
                              </p:par>
                            </p:childTnLst>
                          </p:cTn>
                        </p:par>
                        <p:par>
                          <p:cTn id="88" fill="hold">
                            <p:stCondLst>
                              <p:cond delay="16500"/>
                            </p:stCondLst>
                            <p:childTnLst>
                              <p:par>
                                <p:cTn id="89" presetID="2" presetClass="entr" presetSubtype="4" fill="hold" grpId="0" nodeType="afterEffect">
                                  <p:stCondLst>
                                    <p:cond delay="0"/>
                                  </p:stCondLst>
                                  <p:childTnLst>
                                    <p:set>
                                      <p:cBhvr>
                                        <p:cTn id="90" dur="1" fill="hold">
                                          <p:stCondLst>
                                            <p:cond delay="0"/>
                                          </p:stCondLst>
                                        </p:cTn>
                                        <p:tgtEl>
                                          <p:spTgt spid="122883">
                                            <p:txEl>
                                              <p:pRg st="16" end="16"/>
                                            </p:txEl>
                                          </p:spTgt>
                                        </p:tgtEl>
                                        <p:attrNameLst>
                                          <p:attrName>style.visibility</p:attrName>
                                        </p:attrNameLst>
                                      </p:cBhvr>
                                      <p:to>
                                        <p:strVal val="visible"/>
                                      </p:to>
                                    </p:set>
                                    <p:anim calcmode="lin" valueType="num">
                                      <p:cBhvr additive="base">
                                        <p:cTn id="91" dur="1000" fill="hold"/>
                                        <p:tgtEl>
                                          <p:spTgt spid="122883">
                                            <p:txEl>
                                              <p:pRg st="16" end="16"/>
                                            </p:txEl>
                                          </p:spTgt>
                                        </p:tgtEl>
                                        <p:attrNameLst>
                                          <p:attrName>ppt_x</p:attrName>
                                        </p:attrNameLst>
                                      </p:cBhvr>
                                      <p:tavLst>
                                        <p:tav tm="0">
                                          <p:val>
                                            <p:strVal val="#ppt_x"/>
                                          </p:val>
                                        </p:tav>
                                        <p:tav tm="100000">
                                          <p:val>
                                            <p:strVal val="#ppt_x"/>
                                          </p:val>
                                        </p:tav>
                                      </p:tavLst>
                                    </p:anim>
                                    <p:anim calcmode="lin" valueType="num">
                                      <p:cBhvr additive="base">
                                        <p:cTn id="92" dur="1000" fill="hold"/>
                                        <p:tgtEl>
                                          <p:spTgt spid="122883">
                                            <p:txEl>
                                              <p:pRg st="16" end="16"/>
                                            </p:txEl>
                                          </p:spTgt>
                                        </p:tgtEl>
                                        <p:attrNameLst>
                                          <p:attrName>ppt_y</p:attrName>
                                        </p:attrNameLst>
                                      </p:cBhvr>
                                      <p:tavLst>
                                        <p:tav tm="0">
                                          <p:val>
                                            <p:strVal val="1+#ppt_h/2"/>
                                          </p:val>
                                        </p:tav>
                                        <p:tav tm="100000">
                                          <p:val>
                                            <p:strVal val="#ppt_y"/>
                                          </p:val>
                                        </p:tav>
                                      </p:tavLst>
                                    </p:anim>
                                  </p:childTnLst>
                                </p:cTn>
                              </p:par>
                            </p:childTnLst>
                          </p:cTn>
                        </p:par>
                        <p:par>
                          <p:cTn id="93" fill="hold">
                            <p:stCondLst>
                              <p:cond delay="17500"/>
                            </p:stCondLst>
                            <p:childTnLst>
                              <p:par>
                                <p:cTn id="94" presetID="2" presetClass="entr" presetSubtype="4" fill="hold" grpId="0" nodeType="afterEffect">
                                  <p:stCondLst>
                                    <p:cond delay="0"/>
                                  </p:stCondLst>
                                  <p:childTnLst>
                                    <p:set>
                                      <p:cBhvr>
                                        <p:cTn id="95" dur="1" fill="hold">
                                          <p:stCondLst>
                                            <p:cond delay="0"/>
                                          </p:stCondLst>
                                        </p:cTn>
                                        <p:tgtEl>
                                          <p:spTgt spid="122883">
                                            <p:txEl>
                                              <p:pRg st="17" end="17"/>
                                            </p:txEl>
                                          </p:spTgt>
                                        </p:tgtEl>
                                        <p:attrNameLst>
                                          <p:attrName>style.visibility</p:attrName>
                                        </p:attrNameLst>
                                      </p:cBhvr>
                                      <p:to>
                                        <p:strVal val="visible"/>
                                      </p:to>
                                    </p:set>
                                    <p:anim calcmode="lin" valueType="num">
                                      <p:cBhvr additive="base">
                                        <p:cTn id="96" dur="1000" fill="hold"/>
                                        <p:tgtEl>
                                          <p:spTgt spid="122883">
                                            <p:txEl>
                                              <p:pRg st="17" end="17"/>
                                            </p:txEl>
                                          </p:spTgt>
                                        </p:tgtEl>
                                        <p:attrNameLst>
                                          <p:attrName>ppt_x</p:attrName>
                                        </p:attrNameLst>
                                      </p:cBhvr>
                                      <p:tavLst>
                                        <p:tav tm="0">
                                          <p:val>
                                            <p:strVal val="#ppt_x"/>
                                          </p:val>
                                        </p:tav>
                                        <p:tav tm="100000">
                                          <p:val>
                                            <p:strVal val="#ppt_x"/>
                                          </p:val>
                                        </p:tav>
                                      </p:tavLst>
                                    </p:anim>
                                    <p:anim calcmode="lin" valueType="num">
                                      <p:cBhvr additive="base">
                                        <p:cTn id="97" dur="1000" fill="hold"/>
                                        <p:tgtEl>
                                          <p:spTgt spid="122883">
                                            <p:txEl>
                                              <p:pRg st="17" end="17"/>
                                            </p:txEl>
                                          </p:spTgt>
                                        </p:tgtEl>
                                        <p:attrNameLst>
                                          <p:attrName>ppt_y</p:attrName>
                                        </p:attrNameLst>
                                      </p:cBhvr>
                                      <p:tavLst>
                                        <p:tav tm="0">
                                          <p:val>
                                            <p:strVal val="1+#ppt_h/2"/>
                                          </p:val>
                                        </p:tav>
                                        <p:tav tm="100000">
                                          <p:val>
                                            <p:strVal val="#ppt_y"/>
                                          </p:val>
                                        </p:tav>
                                      </p:tavLst>
                                    </p:anim>
                                  </p:childTnLst>
                                </p:cTn>
                              </p:par>
                            </p:childTnLst>
                          </p:cTn>
                        </p:par>
                        <p:par>
                          <p:cTn id="98" fill="hold">
                            <p:stCondLst>
                              <p:cond delay="18500"/>
                            </p:stCondLst>
                            <p:childTnLst>
                              <p:par>
                                <p:cTn id="99" presetID="2" presetClass="entr" presetSubtype="4" fill="hold" grpId="0" nodeType="afterEffect">
                                  <p:stCondLst>
                                    <p:cond delay="0"/>
                                  </p:stCondLst>
                                  <p:childTnLst>
                                    <p:set>
                                      <p:cBhvr>
                                        <p:cTn id="100" dur="1" fill="hold">
                                          <p:stCondLst>
                                            <p:cond delay="0"/>
                                          </p:stCondLst>
                                        </p:cTn>
                                        <p:tgtEl>
                                          <p:spTgt spid="122883">
                                            <p:txEl>
                                              <p:pRg st="18" end="18"/>
                                            </p:txEl>
                                          </p:spTgt>
                                        </p:tgtEl>
                                        <p:attrNameLst>
                                          <p:attrName>style.visibility</p:attrName>
                                        </p:attrNameLst>
                                      </p:cBhvr>
                                      <p:to>
                                        <p:strVal val="visible"/>
                                      </p:to>
                                    </p:set>
                                    <p:anim calcmode="lin" valueType="num">
                                      <p:cBhvr additive="base">
                                        <p:cTn id="101" dur="1000" fill="hold"/>
                                        <p:tgtEl>
                                          <p:spTgt spid="122883">
                                            <p:txEl>
                                              <p:pRg st="18" end="18"/>
                                            </p:txEl>
                                          </p:spTgt>
                                        </p:tgtEl>
                                        <p:attrNameLst>
                                          <p:attrName>ppt_x</p:attrName>
                                        </p:attrNameLst>
                                      </p:cBhvr>
                                      <p:tavLst>
                                        <p:tav tm="0">
                                          <p:val>
                                            <p:strVal val="#ppt_x"/>
                                          </p:val>
                                        </p:tav>
                                        <p:tav tm="100000">
                                          <p:val>
                                            <p:strVal val="#ppt_x"/>
                                          </p:val>
                                        </p:tav>
                                      </p:tavLst>
                                    </p:anim>
                                    <p:anim calcmode="lin" valueType="num">
                                      <p:cBhvr additive="base">
                                        <p:cTn id="102" dur="1000" fill="hold"/>
                                        <p:tgtEl>
                                          <p:spTgt spid="122883">
                                            <p:txEl>
                                              <p:pRg st="18" end="18"/>
                                            </p:txEl>
                                          </p:spTgt>
                                        </p:tgtEl>
                                        <p:attrNameLst>
                                          <p:attrName>ppt_y</p:attrName>
                                        </p:attrNameLst>
                                      </p:cBhvr>
                                      <p:tavLst>
                                        <p:tav tm="0">
                                          <p:val>
                                            <p:strVal val="1+#ppt_h/2"/>
                                          </p:val>
                                        </p:tav>
                                        <p:tav tm="100000">
                                          <p:val>
                                            <p:strVal val="#ppt_y"/>
                                          </p:val>
                                        </p:tav>
                                      </p:tavLst>
                                    </p:anim>
                                  </p:childTnLst>
                                </p:cTn>
                              </p:par>
                            </p:childTnLst>
                          </p:cTn>
                        </p:par>
                        <p:par>
                          <p:cTn id="103" fill="hold">
                            <p:stCondLst>
                              <p:cond delay="19500"/>
                            </p:stCondLst>
                            <p:childTnLst>
                              <p:par>
                                <p:cTn id="104" presetID="2" presetClass="entr" presetSubtype="4" fill="hold" grpId="0" nodeType="afterEffect">
                                  <p:stCondLst>
                                    <p:cond delay="0"/>
                                  </p:stCondLst>
                                  <p:childTnLst>
                                    <p:set>
                                      <p:cBhvr>
                                        <p:cTn id="105" dur="1" fill="hold">
                                          <p:stCondLst>
                                            <p:cond delay="0"/>
                                          </p:stCondLst>
                                        </p:cTn>
                                        <p:tgtEl>
                                          <p:spTgt spid="122883">
                                            <p:txEl>
                                              <p:pRg st="19" end="19"/>
                                            </p:txEl>
                                          </p:spTgt>
                                        </p:tgtEl>
                                        <p:attrNameLst>
                                          <p:attrName>style.visibility</p:attrName>
                                        </p:attrNameLst>
                                      </p:cBhvr>
                                      <p:to>
                                        <p:strVal val="visible"/>
                                      </p:to>
                                    </p:set>
                                    <p:anim calcmode="lin" valueType="num">
                                      <p:cBhvr additive="base">
                                        <p:cTn id="106" dur="1000" fill="hold"/>
                                        <p:tgtEl>
                                          <p:spTgt spid="122883">
                                            <p:txEl>
                                              <p:pRg st="19" end="19"/>
                                            </p:txEl>
                                          </p:spTgt>
                                        </p:tgtEl>
                                        <p:attrNameLst>
                                          <p:attrName>ppt_x</p:attrName>
                                        </p:attrNameLst>
                                      </p:cBhvr>
                                      <p:tavLst>
                                        <p:tav tm="0">
                                          <p:val>
                                            <p:strVal val="#ppt_x"/>
                                          </p:val>
                                        </p:tav>
                                        <p:tav tm="100000">
                                          <p:val>
                                            <p:strVal val="#ppt_x"/>
                                          </p:val>
                                        </p:tav>
                                      </p:tavLst>
                                    </p:anim>
                                    <p:anim calcmode="lin" valueType="num">
                                      <p:cBhvr additive="base">
                                        <p:cTn id="107" dur="1000" fill="hold"/>
                                        <p:tgtEl>
                                          <p:spTgt spid="122883">
                                            <p:txEl>
                                              <p:pRg st="19" end="19"/>
                                            </p:txEl>
                                          </p:spTgt>
                                        </p:tgtEl>
                                        <p:attrNameLst>
                                          <p:attrName>ppt_y</p:attrName>
                                        </p:attrNameLst>
                                      </p:cBhvr>
                                      <p:tavLst>
                                        <p:tav tm="0">
                                          <p:val>
                                            <p:strVal val="1+#ppt_h/2"/>
                                          </p:val>
                                        </p:tav>
                                        <p:tav tm="100000">
                                          <p:val>
                                            <p:strVal val="#ppt_y"/>
                                          </p:val>
                                        </p:tav>
                                      </p:tavLst>
                                    </p:anim>
                                  </p:childTnLst>
                                </p:cTn>
                              </p:par>
                            </p:childTnLst>
                          </p:cTn>
                        </p:par>
                        <p:par>
                          <p:cTn id="108" fill="hold">
                            <p:stCondLst>
                              <p:cond delay="20500"/>
                            </p:stCondLst>
                            <p:childTnLst>
                              <p:par>
                                <p:cTn id="109" presetID="2" presetClass="entr" presetSubtype="4" fill="hold" grpId="0" nodeType="afterEffect">
                                  <p:stCondLst>
                                    <p:cond delay="0"/>
                                  </p:stCondLst>
                                  <p:childTnLst>
                                    <p:set>
                                      <p:cBhvr>
                                        <p:cTn id="110" dur="1" fill="hold">
                                          <p:stCondLst>
                                            <p:cond delay="0"/>
                                          </p:stCondLst>
                                        </p:cTn>
                                        <p:tgtEl>
                                          <p:spTgt spid="122883">
                                            <p:txEl>
                                              <p:pRg st="20" end="20"/>
                                            </p:txEl>
                                          </p:spTgt>
                                        </p:tgtEl>
                                        <p:attrNameLst>
                                          <p:attrName>style.visibility</p:attrName>
                                        </p:attrNameLst>
                                      </p:cBhvr>
                                      <p:to>
                                        <p:strVal val="visible"/>
                                      </p:to>
                                    </p:set>
                                    <p:anim calcmode="lin" valueType="num">
                                      <p:cBhvr additive="base">
                                        <p:cTn id="111" dur="1000" fill="hold"/>
                                        <p:tgtEl>
                                          <p:spTgt spid="122883">
                                            <p:txEl>
                                              <p:pRg st="20" end="20"/>
                                            </p:txEl>
                                          </p:spTgt>
                                        </p:tgtEl>
                                        <p:attrNameLst>
                                          <p:attrName>ppt_x</p:attrName>
                                        </p:attrNameLst>
                                      </p:cBhvr>
                                      <p:tavLst>
                                        <p:tav tm="0">
                                          <p:val>
                                            <p:strVal val="#ppt_x"/>
                                          </p:val>
                                        </p:tav>
                                        <p:tav tm="100000">
                                          <p:val>
                                            <p:strVal val="#ppt_x"/>
                                          </p:val>
                                        </p:tav>
                                      </p:tavLst>
                                    </p:anim>
                                    <p:anim calcmode="lin" valueType="num">
                                      <p:cBhvr additive="base">
                                        <p:cTn id="112" dur="1000" fill="hold"/>
                                        <p:tgtEl>
                                          <p:spTgt spid="122883">
                                            <p:txEl>
                                              <p:pRg st="20" end="20"/>
                                            </p:txEl>
                                          </p:spTgt>
                                        </p:tgtEl>
                                        <p:attrNameLst>
                                          <p:attrName>ppt_y</p:attrName>
                                        </p:attrNameLst>
                                      </p:cBhvr>
                                      <p:tavLst>
                                        <p:tav tm="0">
                                          <p:val>
                                            <p:strVal val="1+#ppt_h/2"/>
                                          </p:val>
                                        </p:tav>
                                        <p:tav tm="100000">
                                          <p:val>
                                            <p:strVal val="#ppt_y"/>
                                          </p:val>
                                        </p:tav>
                                      </p:tavLst>
                                    </p:anim>
                                  </p:childTnLst>
                                </p:cTn>
                              </p:par>
                            </p:childTnLst>
                          </p:cTn>
                        </p:par>
                        <p:par>
                          <p:cTn id="113" fill="hold">
                            <p:stCondLst>
                              <p:cond delay="21500"/>
                            </p:stCondLst>
                            <p:childTnLst>
                              <p:par>
                                <p:cTn id="114" presetID="2" presetClass="entr" presetSubtype="4" fill="hold" grpId="0" nodeType="afterEffect">
                                  <p:stCondLst>
                                    <p:cond delay="0"/>
                                  </p:stCondLst>
                                  <p:childTnLst>
                                    <p:set>
                                      <p:cBhvr>
                                        <p:cTn id="115" dur="1" fill="hold">
                                          <p:stCondLst>
                                            <p:cond delay="0"/>
                                          </p:stCondLst>
                                        </p:cTn>
                                        <p:tgtEl>
                                          <p:spTgt spid="122883">
                                            <p:txEl>
                                              <p:pRg st="21" end="21"/>
                                            </p:txEl>
                                          </p:spTgt>
                                        </p:tgtEl>
                                        <p:attrNameLst>
                                          <p:attrName>style.visibility</p:attrName>
                                        </p:attrNameLst>
                                      </p:cBhvr>
                                      <p:to>
                                        <p:strVal val="visible"/>
                                      </p:to>
                                    </p:set>
                                    <p:anim calcmode="lin" valueType="num">
                                      <p:cBhvr additive="base">
                                        <p:cTn id="116" dur="1000" fill="hold"/>
                                        <p:tgtEl>
                                          <p:spTgt spid="122883">
                                            <p:txEl>
                                              <p:pRg st="21" end="21"/>
                                            </p:txEl>
                                          </p:spTgt>
                                        </p:tgtEl>
                                        <p:attrNameLst>
                                          <p:attrName>ppt_x</p:attrName>
                                        </p:attrNameLst>
                                      </p:cBhvr>
                                      <p:tavLst>
                                        <p:tav tm="0">
                                          <p:val>
                                            <p:strVal val="#ppt_x"/>
                                          </p:val>
                                        </p:tav>
                                        <p:tav tm="100000">
                                          <p:val>
                                            <p:strVal val="#ppt_x"/>
                                          </p:val>
                                        </p:tav>
                                      </p:tavLst>
                                    </p:anim>
                                    <p:anim calcmode="lin" valueType="num">
                                      <p:cBhvr additive="base">
                                        <p:cTn id="117" dur="1000" fill="hold"/>
                                        <p:tgtEl>
                                          <p:spTgt spid="122883">
                                            <p:txEl>
                                              <p:pRg st="21" end="21"/>
                                            </p:txEl>
                                          </p:spTgt>
                                        </p:tgtEl>
                                        <p:attrNameLst>
                                          <p:attrName>ppt_y</p:attrName>
                                        </p:attrNameLst>
                                      </p:cBhvr>
                                      <p:tavLst>
                                        <p:tav tm="0">
                                          <p:val>
                                            <p:strVal val="1+#ppt_h/2"/>
                                          </p:val>
                                        </p:tav>
                                        <p:tav tm="100000">
                                          <p:val>
                                            <p:strVal val="#ppt_y"/>
                                          </p:val>
                                        </p:tav>
                                      </p:tavLst>
                                    </p:anim>
                                  </p:childTnLst>
                                </p:cTn>
                              </p:par>
                            </p:childTnLst>
                          </p:cTn>
                        </p:par>
                        <p:par>
                          <p:cTn id="118" fill="hold">
                            <p:stCondLst>
                              <p:cond delay="22500"/>
                            </p:stCondLst>
                            <p:childTnLst>
                              <p:par>
                                <p:cTn id="119" presetID="2" presetClass="entr" presetSubtype="4" fill="hold" grpId="0" nodeType="afterEffect">
                                  <p:stCondLst>
                                    <p:cond delay="0"/>
                                  </p:stCondLst>
                                  <p:childTnLst>
                                    <p:set>
                                      <p:cBhvr>
                                        <p:cTn id="120" dur="1" fill="hold">
                                          <p:stCondLst>
                                            <p:cond delay="0"/>
                                          </p:stCondLst>
                                        </p:cTn>
                                        <p:tgtEl>
                                          <p:spTgt spid="122883">
                                            <p:txEl>
                                              <p:pRg st="22" end="22"/>
                                            </p:txEl>
                                          </p:spTgt>
                                        </p:tgtEl>
                                        <p:attrNameLst>
                                          <p:attrName>style.visibility</p:attrName>
                                        </p:attrNameLst>
                                      </p:cBhvr>
                                      <p:to>
                                        <p:strVal val="visible"/>
                                      </p:to>
                                    </p:set>
                                    <p:anim calcmode="lin" valueType="num">
                                      <p:cBhvr additive="base">
                                        <p:cTn id="121" dur="1000" fill="hold"/>
                                        <p:tgtEl>
                                          <p:spTgt spid="122883">
                                            <p:txEl>
                                              <p:pRg st="22" end="22"/>
                                            </p:txEl>
                                          </p:spTgt>
                                        </p:tgtEl>
                                        <p:attrNameLst>
                                          <p:attrName>ppt_x</p:attrName>
                                        </p:attrNameLst>
                                      </p:cBhvr>
                                      <p:tavLst>
                                        <p:tav tm="0">
                                          <p:val>
                                            <p:strVal val="#ppt_x"/>
                                          </p:val>
                                        </p:tav>
                                        <p:tav tm="100000">
                                          <p:val>
                                            <p:strVal val="#ppt_x"/>
                                          </p:val>
                                        </p:tav>
                                      </p:tavLst>
                                    </p:anim>
                                    <p:anim calcmode="lin" valueType="num">
                                      <p:cBhvr additive="base">
                                        <p:cTn id="122" dur="1000" fill="hold"/>
                                        <p:tgtEl>
                                          <p:spTgt spid="122883">
                                            <p:txEl>
                                              <p:pRg st="22" end="22"/>
                                            </p:txEl>
                                          </p:spTgt>
                                        </p:tgtEl>
                                        <p:attrNameLst>
                                          <p:attrName>ppt_y</p:attrName>
                                        </p:attrNameLst>
                                      </p:cBhvr>
                                      <p:tavLst>
                                        <p:tav tm="0">
                                          <p:val>
                                            <p:strVal val="1+#ppt_h/2"/>
                                          </p:val>
                                        </p:tav>
                                        <p:tav tm="100000">
                                          <p:val>
                                            <p:strVal val="#ppt_y"/>
                                          </p:val>
                                        </p:tav>
                                      </p:tavLst>
                                    </p:anim>
                                  </p:childTnLst>
                                </p:cTn>
                              </p:par>
                            </p:childTnLst>
                          </p:cTn>
                        </p:par>
                        <p:par>
                          <p:cTn id="123" fill="hold">
                            <p:stCondLst>
                              <p:cond delay="23500"/>
                            </p:stCondLst>
                            <p:childTnLst>
                              <p:par>
                                <p:cTn id="124" presetID="2" presetClass="entr" presetSubtype="4" fill="hold" grpId="0" nodeType="afterEffect">
                                  <p:stCondLst>
                                    <p:cond delay="0"/>
                                  </p:stCondLst>
                                  <p:childTnLst>
                                    <p:set>
                                      <p:cBhvr>
                                        <p:cTn id="125" dur="1" fill="hold">
                                          <p:stCondLst>
                                            <p:cond delay="0"/>
                                          </p:stCondLst>
                                        </p:cTn>
                                        <p:tgtEl>
                                          <p:spTgt spid="122883">
                                            <p:txEl>
                                              <p:pRg st="23" end="23"/>
                                            </p:txEl>
                                          </p:spTgt>
                                        </p:tgtEl>
                                        <p:attrNameLst>
                                          <p:attrName>style.visibility</p:attrName>
                                        </p:attrNameLst>
                                      </p:cBhvr>
                                      <p:to>
                                        <p:strVal val="visible"/>
                                      </p:to>
                                    </p:set>
                                    <p:anim calcmode="lin" valueType="num">
                                      <p:cBhvr additive="base">
                                        <p:cTn id="126" dur="1000" fill="hold"/>
                                        <p:tgtEl>
                                          <p:spTgt spid="122883">
                                            <p:txEl>
                                              <p:pRg st="23" end="23"/>
                                            </p:txEl>
                                          </p:spTgt>
                                        </p:tgtEl>
                                        <p:attrNameLst>
                                          <p:attrName>ppt_x</p:attrName>
                                        </p:attrNameLst>
                                      </p:cBhvr>
                                      <p:tavLst>
                                        <p:tav tm="0">
                                          <p:val>
                                            <p:strVal val="#ppt_x"/>
                                          </p:val>
                                        </p:tav>
                                        <p:tav tm="100000">
                                          <p:val>
                                            <p:strVal val="#ppt_x"/>
                                          </p:val>
                                        </p:tav>
                                      </p:tavLst>
                                    </p:anim>
                                    <p:anim calcmode="lin" valueType="num">
                                      <p:cBhvr additive="base">
                                        <p:cTn id="127" dur="1000" fill="hold"/>
                                        <p:tgtEl>
                                          <p:spTgt spid="122883">
                                            <p:txEl>
                                              <p:pRg st="23" end="23"/>
                                            </p:txEl>
                                          </p:spTgt>
                                        </p:tgtEl>
                                        <p:attrNameLst>
                                          <p:attrName>ppt_y</p:attrName>
                                        </p:attrNameLst>
                                      </p:cBhvr>
                                      <p:tavLst>
                                        <p:tav tm="0">
                                          <p:val>
                                            <p:strVal val="1+#ppt_h/2"/>
                                          </p:val>
                                        </p:tav>
                                        <p:tav tm="100000">
                                          <p:val>
                                            <p:strVal val="#ppt_y"/>
                                          </p:val>
                                        </p:tav>
                                      </p:tavLst>
                                    </p:anim>
                                  </p:childTnLst>
                                </p:cTn>
                              </p:par>
                            </p:childTnLst>
                          </p:cTn>
                        </p:par>
                        <p:par>
                          <p:cTn id="128" fill="hold">
                            <p:stCondLst>
                              <p:cond delay="24500"/>
                            </p:stCondLst>
                            <p:childTnLst>
                              <p:par>
                                <p:cTn id="129" presetID="2" presetClass="entr" presetSubtype="4" fill="hold" grpId="0" nodeType="afterEffect">
                                  <p:stCondLst>
                                    <p:cond delay="0"/>
                                  </p:stCondLst>
                                  <p:childTnLst>
                                    <p:set>
                                      <p:cBhvr>
                                        <p:cTn id="130" dur="1" fill="hold">
                                          <p:stCondLst>
                                            <p:cond delay="0"/>
                                          </p:stCondLst>
                                        </p:cTn>
                                        <p:tgtEl>
                                          <p:spTgt spid="122883">
                                            <p:txEl>
                                              <p:pRg st="24" end="24"/>
                                            </p:txEl>
                                          </p:spTgt>
                                        </p:tgtEl>
                                        <p:attrNameLst>
                                          <p:attrName>style.visibility</p:attrName>
                                        </p:attrNameLst>
                                      </p:cBhvr>
                                      <p:to>
                                        <p:strVal val="visible"/>
                                      </p:to>
                                    </p:set>
                                    <p:anim calcmode="lin" valueType="num">
                                      <p:cBhvr additive="base">
                                        <p:cTn id="131" dur="1000" fill="hold"/>
                                        <p:tgtEl>
                                          <p:spTgt spid="122883">
                                            <p:txEl>
                                              <p:pRg st="24" end="24"/>
                                            </p:txEl>
                                          </p:spTgt>
                                        </p:tgtEl>
                                        <p:attrNameLst>
                                          <p:attrName>ppt_x</p:attrName>
                                        </p:attrNameLst>
                                      </p:cBhvr>
                                      <p:tavLst>
                                        <p:tav tm="0">
                                          <p:val>
                                            <p:strVal val="#ppt_x"/>
                                          </p:val>
                                        </p:tav>
                                        <p:tav tm="100000">
                                          <p:val>
                                            <p:strVal val="#ppt_x"/>
                                          </p:val>
                                        </p:tav>
                                      </p:tavLst>
                                    </p:anim>
                                    <p:anim calcmode="lin" valueType="num">
                                      <p:cBhvr additive="base">
                                        <p:cTn id="132" dur="1000" fill="hold"/>
                                        <p:tgtEl>
                                          <p:spTgt spid="122883">
                                            <p:txEl>
                                              <p:pRg st="24" end="24"/>
                                            </p:txEl>
                                          </p:spTgt>
                                        </p:tgtEl>
                                        <p:attrNameLst>
                                          <p:attrName>ppt_y</p:attrName>
                                        </p:attrNameLst>
                                      </p:cBhvr>
                                      <p:tavLst>
                                        <p:tav tm="0">
                                          <p:val>
                                            <p:strVal val="1+#ppt_h/2"/>
                                          </p:val>
                                        </p:tav>
                                        <p:tav tm="100000">
                                          <p:val>
                                            <p:strVal val="#ppt_y"/>
                                          </p:val>
                                        </p:tav>
                                      </p:tavLst>
                                    </p:anim>
                                  </p:childTnLst>
                                </p:cTn>
                              </p:par>
                            </p:childTnLst>
                          </p:cTn>
                        </p:par>
                        <p:par>
                          <p:cTn id="133" fill="hold">
                            <p:stCondLst>
                              <p:cond delay="25500"/>
                            </p:stCondLst>
                            <p:childTnLst>
                              <p:par>
                                <p:cTn id="134" presetID="2" presetClass="entr" presetSubtype="4" fill="hold" grpId="0" nodeType="afterEffect">
                                  <p:stCondLst>
                                    <p:cond delay="0"/>
                                  </p:stCondLst>
                                  <p:childTnLst>
                                    <p:set>
                                      <p:cBhvr>
                                        <p:cTn id="135" dur="1" fill="hold">
                                          <p:stCondLst>
                                            <p:cond delay="0"/>
                                          </p:stCondLst>
                                        </p:cTn>
                                        <p:tgtEl>
                                          <p:spTgt spid="122883">
                                            <p:txEl>
                                              <p:pRg st="25" end="25"/>
                                            </p:txEl>
                                          </p:spTgt>
                                        </p:tgtEl>
                                        <p:attrNameLst>
                                          <p:attrName>style.visibility</p:attrName>
                                        </p:attrNameLst>
                                      </p:cBhvr>
                                      <p:to>
                                        <p:strVal val="visible"/>
                                      </p:to>
                                    </p:set>
                                    <p:anim calcmode="lin" valueType="num">
                                      <p:cBhvr additive="base">
                                        <p:cTn id="136" dur="1000" fill="hold"/>
                                        <p:tgtEl>
                                          <p:spTgt spid="122883">
                                            <p:txEl>
                                              <p:pRg st="25" end="25"/>
                                            </p:txEl>
                                          </p:spTgt>
                                        </p:tgtEl>
                                        <p:attrNameLst>
                                          <p:attrName>ppt_x</p:attrName>
                                        </p:attrNameLst>
                                      </p:cBhvr>
                                      <p:tavLst>
                                        <p:tav tm="0">
                                          <p:val>
                                            <p:strVal val="#ppt_x"/>
                                          </p:val>
                                        </p:tav>
                                        <p:tav tm="100000">
                                          <p:val>
                                            <p:strVal val="#ppt_x"/>
                                          </p:val>
                                        </p:tav>
                                      </p:tavLst>
                                    </p:anim>
                                    <p:anim calcmode="lin" valueType="num">
                                      <p:cBhvr additive="base">
                                        <p:cTn id="137" dur="1000" fill="hold"/>
                                        <p:tgtEl>
                                          <p:spTgt spid="122883">
                                            <p:txEl>
                                              <p:pRg st="25" end="25"/>
                                            </p:txEl>
                                          </p:spTgt>
                                        </p:tgtEl>
                                        <p:attrNameLst>
                                          <p:attrName>ppt_y</p:attrName>
                                        </p:attrNameLst>
                                      </p:cBhvr>
                                      <p:tavLst>
                                        <p:tav tm="0">
                                          <p:val>
                                            <p:strVal val="1+#ppt_h/2"/>
                                          </p:val>
                                        </p:tav>
                                        <p:tav tm="100000">
                                          <p:val>
                                            <p:strVal val="#ppt_y"/>
                                          </p:val>
                                        </p:tav>
                                      </p:tavLst>
                                    </p:anim>
                                  </p:childTnLst>
                                </p:cTn>
                              </p:par>
                            </p:childTnLst>
                          </p:cTn>
                        </p:par>
                      </p:childTnLst>
                    </p:cTn>
                  </p:par>
                  <p:par>
                    <p:cTn id="138" fill="hold">
                      <p:stCondLst>
                        <p:cond delay="indefinite"/>
                      </p:stCondLst>
                      <p:childTnLst>
                        <p:par>
                          <p:cTn id="139" fill="hold">
                            <p:stCondLst>
                              <p:cond delay="0"/>
                            </p:stCondLst>
                            <p:childTnLst>
                              <p:par>
                                <p:cTn id="140" presetID="2" presetClass="entr" presetSubtype="4" fill="hold" grpId="0" nodeType="clickEffect">
                                  <p:stCondLst>
                                    <p:cond delay="0"/>
                                  </p:stCondLst>
                                  <p:childTnLst>
                                    <p:set>
                                      <p:cBhvr>
                                        <p:cTn id="141" dur="1" fill="hold">
                                          <p:stCondLst>
                                            <p:cond delay="0"/>
                                          </p:stCondLst>
                                        </p:cTn>
                                        <p:tgtEl>
                                          <p:spTgt spid="122883">
                                            <p:txEl>
                                              <p:pRg st="26" end="26"/>
                                            </p:txEl>
                                          </p:spTgt>
                                        </p:tgtEl>
                                        <p:attrNameLst>
                                          <p:attrName>style.visibility</p:attrName>
                                        </p:attrNameLst>
                                      </p:cBhvr>
                                      <p:to>
                                        <p:strVal val="visible"/>
                                      </p:to>
                                    </p:set>
                                    <p:anim calcmode="lin" valueType="num">
                                      <p:cBhvr additive="base">
                                        <p:cTn id="142" dur="1000" fill="hold"/>
                                        <p:tgtEl>
                                          <p:spTgt spid="122883">
                                            <p:txEl>
                                              <p:pRg st="26" end="26"/>
                                            </p:txEl>
                                          </p:spTgt>
                                        </p:tgtEl>
                                        <p:attrNameLst>
                                          <p:attrName>ppt_x</p:attrName>
                                        </p:attrNameLst>
                                      </p:cBhvr>
                                      <p:tavLst>
                                        <p:tav tm="0">
                                          <p:val>
                                            <p:strVal val="#ppt_x"/>
                                          </p:val>
                                        </p:tav>
                                        <p:tav tm="100000">
                                          <p:val>
                                            <p:strVal val="#ppt_x"/>
                                          </p:val>
                                        </p:tav>
                                      </p:tavLst>
                                    </p:anim>
                                    <p:anim calcmode="lin" valueType="num">
                                      <p:cBhvr additive="base">
                                        <p:cTn id="143" dur="1000" fill="hold"/>
                                        <p:tgtEl>
                                          <p:spTgt spid="122883">
                                            <p:txEl>
                                              <p:pRg st="26" end="26"/>
                                            </p:txEl>
                                          </p:spTgt>
                                        </p:tgtEl>
                                        <p:attrNameLst>
                                          <p:attrName>ppt_y</p:attrName>
                                        </p:attrNameLst>
                                      </p:cBhvr>
                                      <p:tavLst>
                                        <p:tav tm="0">
                                          <p:val>
                                            <p:strVal val="1+#ppt_h/2"/>
                                          </p:val>
                                        </p:tav>
                                        <p:tav tm="100000">
                                          <p:val>
                                            <p:strVal val="#ppt_y"/>
                                          </p:val>
                                        </p:tav>
                                      </p:tavLst>
                                    </p:anim>
                                  </p:childTnLst>
                                </p:cTn>
                              </p:par>
                            </p:childTnLst>
                          </p:cTn>
                        </p:par>
                      </p:childTnLst>
                    </p:cTn>
                  </p:par>
                  <p:par>
                    <p:cTn id="144" fill="hold">
                      <p:stCondLst>
                        <p:cond delay="indefinite"/>
                      </p:stCondLst>
                      <p:childTnLst>
                        <p:par>
                          <p:cTn id="145" fill="hold">
                            <p:stCondLst>
                              <p:cond delay="0"/>
                            </p:stCondLst>
                            <p:childTnLst>
                              <p:par>
                                <p:cTn id="146" presetID="2" presetClass="entr" presetSubtype="4" fill="hold" grpId="0" nodeType="clickEffect">
                                  <p:stCondLst>
                                    <p:cond delay="0"/>
                                  </p:stCondLst>
                                  <p:childTnLst>
                                    <p:set>
                                      <p:cBhvr>
                                        <p:cTn id="147" dur="1" fill="hold">
                                          <p:stCondLst>
                                            <p:cond delay="0"/>
                                          </p:stCondLst>
                                        </p:cTn>
                                        <p:tgtEl>
                                          <p:spTgt spid="122883">
                                            <p:txEl>
                                              <p:pRg st="27" end="27"/>
                                            </p:txEl>
                                          </p:spTgt>
                                        </p:tgtEl>
                                        <p:attrNameLst>
                                          <p:attrName>style.visibility</p:attrName>
                                        </p:attrNameLst>
                                      </p:cBhvr>
                                      <p:to>
                                        <p:strVal val="visible"/>
                                      </p:to>
                                    </p:set>
                                    <p:anim calcmode="lin" valueType="num">
                                      <p:cBhvr additive="base">
                                        <p:cTn id="148" dur="1000" fill="hold"/>
                                        <p:tgtEl>
                                          <p:spTgt spid="122883">
                                            <p:txEl>
                                              <p:pRg st="27" end="27"/>
                                            </p:txEl>
                                          </p:spTgt>
                                        </p:tgtEl>
                                        <p:attrNameLst>
                                          <p:attrName>ppt_x</p:attrName>
                                        </p:attrNameLst>
                                      </p:cBhvr>
                                      <p:tavLst>
                                        <p:tav tm="0">
                                          <p:val>
                                            <p:strVal val="#ppt_x"/>
                                          </p:val>
                                        </p:tav>
                                        <p:tav tm="100000">
                                          <p:val>
                                            <p:strVal val="#ppt_x"/>
                                          </p:val>
                                        </p:tav>
                                      </p:tavLst>
                                    </p:anim>
                                    <p:anim calcmode="lin" valueType="num">
                                      <p:cBhvr additive="base">
                                        <p:cTn id="149" dur="1000" fill="hold"/>
                                        <p:tgtEl>
                                          <p:spTgt spid="122883">
                                            <p:txEl>
                                              <p:pRg st="27" end="27"/>
                                            </p:txEl>
                                          </p:spTgt>
                                        </p:tgtEl>
                                        <p:attrNameLst>
                                          <p:attrName>ppt_y</p:attrName>
                                        </p:attrNameLst>
                                      </p:cBhvr>
                                      <p:tavLst>
                                        <p:tav tm="0">
                                          <p:val>
                                            <p:strVal val="1+#ppt_h/2"/>
                                          </p:val>
                                        </p:tav>
                                        <p:tav tm="100000">
                                          <p:val>
                                            <p:strVal val="#ppt_y"/>
                                          </p:val>
                                        </p:tav>
                                      </p:tavLst>
                                    </p:anim>
                                  </p:childTnLst>
                                </p:cTn>
                              </p:par>
                            </p:childTnLst>
                          </p:cTn>
                        </p:par>
                      </p:childTnLst>
                    </p:cTn>
                  </p:par>
                  <p:par>
                    <p:cTn id="150" fill="hold">
                      <p:stCondLst>
                        <p:cond delay="indefinite"/>
                      </p:stCondLst>
                      <p:childTnLst>
                        <p:par>
                          <p:cTn id="151" fill="hold">
                            <p:stCondLst>
                              <p:cond delay="0"/>
                            </p:stCondLst>
                            <p:childTnLst>
                              <p:par>
                                <p:cTn id="152" presetID="2" presetClass="entr" presetSubtype="4" fill="hold" grpId="0" nodeType="clickEffect">
                                  <p:stCondLst>
                                    <p:cond delay="0"/>
                                  </p:stCondLst>
                                  <p:childTnLst>
                                    <p:set>
                                      <p:cBhvr>
                                        <p:cTn id="153" dur="1" fill="hold">
                                          <p:stCondLst>
                                            <p:cond delay="0"/>
                                          </p:stCondLst>
                                        </p:cTn>
                                        <p:tgtEl>
                                          <p:spTgt spid="122884">
                                            <p:txEl>
                                              <p:pRg st="0" end="0"/>
                                            </p:txEl>
                                          </p:spTgt>
                                        </p:tgtEl>
                                        <p:attrNameLst>
                                          <p:attrName>style.visibility</p:attrName>
                                        </p:attrNameLst>
                                      </p:cBhvr>
                                      <p:to>
                                        <p:strVal val="visible"/>
                                      </p:to>
                                    </p:set>
                                    <p:anim calcmode="lin" valueType="num">
                                      <p:cBhvr additive="base">
                                        <p:cTn id="154" dur="500" fill="hold"/>
                                        <p:tgtEl>
                                          <p:spTgt spid="122884">
                                            <p:txEl>
                                              <p:pRg st="0" end="0"/>
                                            </p:txEl>
                                          </p:spTgt>
                                        </p:tgtEl>
                                        <p:attrNameLst>
                                          <p:attrName>ppt_x</p:attrName>
                                        </p:attrNameLst>
                                      </p:cBhvr>
                                      <p:tavLst>
                                        <p:tav tm="0">
                                          <p:val>
                                            <p:strVal val="#ppt_x"/>
                                          </p:val>
                                        </p:tav>
                                        <p:tav tm="100000">
                                          <p:val>
                                            <p:strVal val="#ppt_x"/>
                                          </p:val>
                                        </p:tav>
                                      </p:tavLst>
                                    </p:anim>
                                    <p:anim calcmode="lin" valueType="num">
                                      <p:cBhvr additive="base">
                                        <p:cTn id="155" dur="500" fill="hold"/>
                                        <p:tgtEl>
                                          <p:spTgt spid="122884">
                                            <p:txEl>
                                              <p:pRg st="0" end="0"/>
                                            </p:txEl>
                                          </p:spTgt>
                                        </p:tgtEl>
                                        <p:attrNameLst>
                                          <p:attrName>ppt_y</p:attrName>
                                        </p:attrNameLst>
                                      </p:cBhvr>
                                      <p:tavLst>
                                        <p:tav tm="0">
                                          <p:val>
                                            <p:strVal val="1+#ppt_h/2"/>
                                          </p:val>
                                        </p:tav>
                                        <p:tav tm="100000">
                                          <p:val>
                                            <p:strVal val="#ppt_y"/>
                                          </p:val>
                                        </p:tav>
                                      </p:tavLst>
                                    </p:anim>
                                  </p:childTnLst>
                                </p:cTn>
                              </p:par>
                            </p:childTnLst>
                          </p:cTn>
                        </p:par>
                        <p:par>
                          <p:cTn id="156" fill="hold">
                            <p:stCondLst>
                              <p:cond delay="500"/>
                            </p:stCondLst>
                            <p:childTnLst>
                              <p:par>
                                <p:cTn id="157" presetID="2" presetClass="entr" presetSubtype="4" fill="hold" grpId="0" nodeType="afterEffect">
                                  <p:stCondLst>
                                    <p:cond delay="0"/>
                                  </p:stCondLst>
                                  <p:childTnLst>
                                    <p:set>
                                      <p:cBhvr>
                                        <p:cTn id="158" dur="1" fill="hold">
                                          <p:stCondLst>
                                            <p:cond delay="0"/>
                                          </p:stCondLst>
                                        </p:cTn>
                                        <p:tgtEl>
                                          <p:spTgt spid="122884">
                                            <p:txEl>
                                              <p:pRg st="2" end="2"/>
                                            </p:txEl>
                                          </p:spTgt>
                                        </p:tgtEl>
                                        <p:attrNameLst>
                                          <p:attrName>style.visibility</p:attrName>
                                        </p:attrNameLst>
                                      </p:cBhvr>
                                      <p:to>
                                        <p:strVal val="visible"/>
                                      </p:to>
                                    </p:set>
                                    <p:anim calcmode="lin" valueType="num">
                                      <p:cBhvr additive="base">
                                        <p:cTn id="159" dur="500" fill="hold"/>
                                        <p:tgtEl>
                                          <p:spTgt spid="122884">
                                            <p:txEl>
                                              <p:pRg st="2" end="2"/>
                                            </p:txEl>
                                          </p:spTgt>
                                        </p:tgtEl>
                                        <p:attrNameLst>
                                          <p:attrName>ppt_x</p:attrName>
                                        </p:attrNameLst>
                                      </p:cBhvr>
                                      <p:tavLst>
                                        <p:tav tm="0">
                                          <p:val>
                                            <p:strVal val="#ppt_x"/>
                                          </p:val>
                                        </p:tav>
                                        <p:tav tm="100000">
                                          <p:val>
                                            <p:strVal val="#ppt_x"/>
                                          </p:val>
                                        </p:tav>
                                      </p:tavLst>
                                    </p:anim>
                                    <p:anim calcmode="lin" valueType="num">
                                      <p:cBhvr additive="base">
                                        <p:cTn id="160" dur="500" fill="hold"/>
                                        <p:tgtEl>
                                          <p:spTgt spid="122884">
                                            <p:txEl>
                                              <p:pRg st="2" end="2"/>
                                            </p:txEl>
                                          </p:spTgt>
                                        </p:tgtEl>
                                        <p:attrNameLst>
                                          <p:attrName>ppt_y</p:attrName>
                                        </p:attrNameLst>
                                      </p:cBhvr>
                                      <p:tavLst>
                                        <p:tav tm="0">
                                          <p:val>
                                            <p:strVal val="1+#ppt_h/2"/>
                                          </p:val>
                                        </p:tav>
                                        <p:tav tm="100000">
                                          <p:val>
                                            <p:strVal val="#ppt_y"/>
                                          </p:val>
                                        </p:tav>
                                      </p:tavLst>
                                    </p:anim>
                                  </p:childTnLst>
                                </p:cTn>
                              </p:par>
                              <p:par>
                                <p:cTn id="161" presetID="2" presetClass="entr" presetSubtype="4" fill="hold" grpId="0" nodeType="withEffect">
                                  <p:stCondLst>
                                    <p:cond delay="0"/>
                                  </p:stCondLst>
                                  <p:childTnLst>
                                    <p:set>
                                      <p:cBhvr>
                                        <p:cTn id="162" dur="1" fill="hold">
                                          <p:stCondLst>
                                            <p:cond delay="0"/>
                                          </p:stCondLst>
                                        </p:cTn>
                                        <p:tgtEl>
                                          <p:spTgt spid="122884">
                                            <p:txEl>
                                              <p:pRg st="3" end="3"/>
                                            </p:txEl>
                                          </p:spTgt>
                                        </p:tgtEl>
                                        <p:attrNameLst>
                                          <p:attrName>style.visibility</p:attrName>
                                        </p:attrNameLst>
                                      </p:cBhvr>
                                      <p:to>
                                        <p:strVal val="visible"/>
                                      </p:to>
                                    </p:set>
                                    <p:anim calcmode="lin" valueType="num">
                                      <p:cBhvr additive="base">
                                        <p:cTn id="163" dur="500" fill="hold"/>
                                        <p:tgtEl>
                                          <p:spTgt spid="122884">
                                            <p:txEl>
                                              <p:pRg st="3" end="3"/>
                                            </p:txEl>
                                          </p:spTgt>
                                        </p:tgtEl>
                                        <p:attrNameLst>
                                          <p:attrName>ppt_x</p:attrName>
                                        </p:attrNameLst>
                                      </p:cBhvr>
                                      <p:tavLst>
                                        <p:tav tm="0">
                                          <p:val>
                                            <p:strVal val="#ppt_x"/>
                                          </p:val>
                                        </p:tav>
                                        <p:tav tm="100000">
                                          <p:val>
                                            <p:strVal val="#ppt_x"/>
                                          </p:val>
                                        </p:tav>
                                      </p:tavLst>
                                    </p:anim>
                                    <p:anim calcmode="lin" valueType="num">
                                      <p:cBhvr additive="base">
                                        <p:cTn id="164" dur="500" fill="hold"/>
                                        <p:tgtEl>
                                          <p:spTgt spid="122884">
                                            <p:txEl>
                                              <p:pRg st="3" end="3"/>
                                            </p:txEl>
                                          </p:spTgt>
                                        </p:tgtEl>
                                        <p:attrNameLst>
                                          <p:attrName>ppt_y</p:attrName>
                                        </p:attrNameLst>
                                      </p:cBhvr>
                                      <p:tavLst>
                                        <p:tav tm="0">
                                          <p:val>
                                            <p:strVal val="1+#ppt_h/2"/>
                                          </p:val>
                                        </p:tav>
                                        <p:tav tm="100000">
                                          <p:val>
                                            <p:strVal val="#ppt_y"/>
                                          </p:val>
                                        </p:tav>
                                      </p:tavLst>
                                    </p:anim>
                                  </p:childTnLst>
                                </p:cTn>
                              </p:par>
                            </p:childTnLst>
                          </p:cTn>
                        </p:par>
                        <p:par>
                          <p:cTn id="165" fill="hold">
                            <p:stCondLst>
                              <p:cond delay="1000"/>
                            </p:stCondLst>
                            <p:childTnLst>
                              <p:par>
                                <p:cTn id="166" presetID="2" presetClass="entr" presetSubtype="4" fill="hold" grpId="0" nodeType="afterEffect">
                                  <p:stCondLst>
                                    <p:cond delay="0"/>
                                  </p:stCondLst>
                                  <p:childTnLst>
                                    <p:set>
                                      <p:cBhvr>
                                        <p:cTn id="167" dur="1" fill="hold">
                                          <p:stCondLst>
                                            <p:cond delay="0"/>
                                          </p:stCondLst>
                                        </p:cTn>
                                        <p:tgtEl>
                                          <p:spTgt spid="122884">
                                            <p:txEl>
                                              <p:pRg st="4" end="4"/>
                                            </p:txEl>
                                          </p:spTgt>
                                        </p:tgtEl>
                                        <p:attrNameLst>
                                          <p:attrName>style.visibility</p:attrName>
                                        </p:attrNameLst>
                                      </p:cBhvr>
                                      <p:to>
                                        <p:strVal val="visible"/>
                                      </p:to>
                                    </p:set>
                                    <p:anim calcmode="lin" valueType="num">
                                      <p:cBhvr additive="base">
                                        <p:cTn id="168" dur="500" fill="hold"/>
                                        <p:tgtEl>
                                          <p:spTgt spid="122884">
                                            <p:txEl>
                                              <p:pRg st="4" end="4"/>
                                            </p:txEl>
                                          </p:spTgt>
                                        </p:tgtEl>
                                        <p:attrNameLst>
                                          <p:attrName>ppt_x</p:attrName>
                                        </p:attrNameLst>
                                      </p:cBhvr>
                                      <p:tavLst>
                                        <p:tav tm="0">
                                          <p:val>
                                            <p:strVal val="#ppt_x"/>
                                          </p:val>
                                        </p:tav>
                                        <p:tav tm="100000">
                                          <p:val>
                                            <p:strVal val="#ppt_x"/>
                                          </p:val>
                                        </p:tav>
                                      </p:tavLst>
                                    </p:anim>
                                    <p:anim calcmode="lin" valueType="num">
                                      <p:cBhvr additive="base">
                                        <p:cTn id="169" dur="500" fill="hold"/>
                                        <p:tgtEl>
                                          <p:spTgt spid="122884">
                                            <p:txEl>
                                              <p:pRg st="4" end="4"/>
                                            </p:txEl>
                                          </p:spTgt>
                                        </p:tgtEl>
                                        <p:attrNameLst>
                                          <p:attrName>ppt_y</p:attrName>
                                        </p:attrNameLst>
                                      </p:cBhvr>
                                      <p:tavLst>
                                        <p:tav tm="0">
                                          <p:val>
                                            <p:strVal val="1+#ppt_h/2"/>
                                          </p:val>
                                        </p:tav>
                                        <p:tav tm="100000">
                                          <p:val>
                                            <p:strVal val="#ppt_y"/>
                                          </p:val>
                                        </p:tav>
                                      </p:tavLst>
                                    </p:anim>
                                  </p:childTnLst>
                                </p:cTn>
                              </p:par>
                            </p:childTnLst>
                          </p:cTn>
                        </p:par>
                        <p:par>
                          <p:cTn id="170" fill="hold">
                            <p:stCondLst>
                              <p:cond delay="1500"/>
                            </p:stCondLst>
                            <p:childTnLst>
                              <p:par>
                                <p:cTn id="171" presetID="2" presetClass="entr" presetSubtype="4" fill="hold" grpId="0" nodeType="afterEffect">
                                  <p:stCondLst>
                                    <p:cond delay="0"/>
                                  </p:stCondLst>
                                  <p:childTnLst>
                                    <p:set>
                                      <p:cBhvr>
                                        <p:cTn id="172" dur="1" fill="hold">
                                          <p:stCondLst>
                                            <p:cond delay="0"/>
                                          </p:stCondLst>
                                        </p:cTn>
                                        <p:tgtEl>
                                          <p:spTgt spid="122884">
                                            <p:txEl>
                                              <p:pRg st="7" end="7"/>
                                            </p:txEl>
                                          </p:spTgt>
                                        </p:tgtEl>
                                        <p:attrNameLst>
                                          <p:attrName>style.visibility</p:attrName>
                                        </p:attrNameLst>
                                      </p:cBhvr>
                                      <p:to>
                                        <p:strVal val="visible"/>
                                      </p:to>
                                    </p:set>
                                    <p:anim calcmode="lin" valueType="num">
                                      <p:cBhvr additive="base">
                                        <p:cTn id="173" dur="500" fill="hold"/>
                                        <p:tgtEl>
                                          <p:spTgt spid="122884">
                                            <p:txEl>
                                              <p:pRg st="7" end="7"/>
                                            </p:txEl>
                                          </p:spTgt>
                                        </p:tgtEl>
                                        <p:attrNameLst>
                                          <p:attrName>ppt_x</p:attrName>
                                        </p:attrNameLst>
                                      </p:cBhvr>
                                      <p:tavLst>
                                        <p:tav tm="0">
                                          <p:val>
                                            <p:strVal val="#ppt_x"/>
                                          </p:val>
                                        </p:tav>
                                        <p:tav tm="100000">
                                          <p:val>
                                            <p:strVal val="#ppt_x"/>
                                          </p:val>
                                        </p:tav>
                                      </p:tavLst>
                                    </p:anim>
                                    <p:anim calcmode="lin" valueType="num">
                                      <p:cBhvr additive="base">
                                        <p:cTn id="174" dur="500" fill="hold"/>
                                        <p:tgtEl>
                                          <p:spTgt spid="122884">
                                            <p:txEl>
                                              <p:pRg st="7" end="7"/>
                                            </p:txEl>
                                          </p:spTgt>
                                        </p:tgtEl>
                                        <p:attrNameLst>
                                          <p:attrName>ppt_y</p:attrName>
                                        </p:attrNameLst>
                                      </p:cBhvr>
                                      <p:tavLst>
                                        <p:tav tm="0">
                                          <p:val>
                                            <p:strVal val="1+#ppt_h/2"/>
                                          </p:val>
                                        </p:tav>
                                        <p:tav tm="100000">
                                          <p:val>
                                            <p:strVal val="#ppt_y"/>
                                          </p:val>
                                        </p:tav>
                                      </p:tavLst>
                                    </p:anim>
                                  </p:childTnLst>
                                </p:cTn>
                              </p:par>
                            </p:childTnLst>
                          </p:cTn>
                        </p:par>
                        <p:par>
                          <p:cTn id="175" fill="hold">
                            <p:stCondLst>
                              <p:cond delay="2000"/>
                            </p:stCondLst>
                            <p:childTnLst>
                              <p:par>
                                <p:cTn id="176" presetID="2" presetClass="entr" presetSubtype="4" fill="hold" grpId="0" nodeType="afterEffect">
                                  <p:stCondLst>
                                    <p:cond delay="0"/>
                                  </p:stCondLst>
                                  <p:childTnLst>
                                    <p:set>
                                      <p:cBhvr>
                                        <p:cTn id="177" dur="1" fill="hold">
                                          <p:stCondLst>
                                            <p:cond delay="0"/>
                                          </p:stCondLst>
                                        </p:cTn>
                                        <p:tgtEl>
                                          <p:spTgt spid="122884">
                                            <p:txEl>
                                              <p:pRg st="11" end="11"/>
                                            </p:txEl>
                                          </p:spTgt>
                                        </p:tgtEl>
                                        <p:attrNameLst>
                                          <p:attrName>style.visibility</p:attrName>
                                        </p:attrNameLst>
                                      </p:cBhvr>
                                      <p:to>
                                        <p:strVal val="visible"/>
                                      </p:to>
                                    </p:set>
                                    <p:anim calcmode="lin" valueType="num">
                                      <p:cBhvr additive="base">
                                        <p:cTn id="178" dur="500" fill="hold"/>
                                        <p:tgtEl>
                                          <p:spTgt spid="122884">
                                            <p:txEl>
                                              <p:pRg st="11" end="11"/>
                                            </p:txEl>
                                          </p:spTgt>
                                        </p:tgtEl>
                                        <p:attrNameLst>
                                          <p:attrName>ppt_x</p:attrName>
                                        </p:attrNameLst>
                                      </p:cBhvr>
                                      <p:tavLst>
                                        <p:tav tm="0">
                                          <p:val>
                                            <p:strVal val="#ppt_x"/>
                                          </p:val>
                                        </p:tav>
                                        <p:tav tm="100000">
                                          <p:val>
                                            <p:strVal val="#ppt_x"/>
                                          </p:val>
                                        </p:tav>
                                      </p:tavLst>
                                    </p:anim>
                                    <p:anim calcmode="lin" valueType="num">
                                      <p:cBhvr additive="base">
                                        <p:cTn id="179" dur="500" fill="hold"/>
                                        <p:tgtEl>
                                          <p:spTgt spid="122884">
                                            <p:txEl>
                                              <p:pRg st="11" end="11"/>
                                            </p:txEl>
                                          </p:spTgt>
                                        </p:tgtEl>
                                        <p:attrNameLst>
                                          <p:attrName>ppt_y</p:attrName>
                                        </p:attrNameLst>
                                      </p:cBhvr>
                                      <p:tavLst>
                                        <p:tav tm="0">
                                          <p:val>
                                            <p:strVal val="1+#ppt_h/2"/>
                                          </p:val>
                                        </p:tav>
                                        <p:tav tm="100000">
                                          <p:val>
                                            <p:strVal val="#ppt_y"/>
                                          </p:val>
                                        </p:tav>
                                      </p:tavLst>
                                    </p:anim>
                                  </p:childTnLst>
                                </p:cTn>
                              </p:par>
                            </p:childTnLst>
                          </p:cTn>
                        </p:par>
                        <p:par>
                          <p:cTn id="180" fill="hold">
                            <p:stCondLst>
                              <p:cond delay="2500"/>
                            </p:stCondLst>
                            <p:childTnLst>
                              <p:par>
                                <p:cTn id="181" presetID="2" presetClass="entr" presetSubtype="4" fill="hold" grpId="0" nodeType="afterEffect">
                                  <p:stCondLst>
                                    <p:cond delay="0"/>
                                  </p:stCondLst>
                                  <p:childTnLst>
                                    <p:set>
                                      <p:cBhvr>
                                        <p:cTn id="182" dur="1" fill="hold">
                                          <p:stCondLst>
                                            <p:cond delay="0"/>
                                          </p:stCondLst>
                                        </p:cTn>
                                        <p:tgtEl>
                                          <p:spTgt spid="122884">
                                            <p:txEl>
                                              <p:pRg st="13" end="13"/>
                                            </p:txEl>
                                          </p:spTgt>
                                        </p:tgtEl>
                                        <p:attrNameLst>
                                          <p:attrName>style.visibility</p:attrName>
                                        </p:attrNameLst>
                                      </p:cBhvr>
                                      <p:to>
                                        <p:strVal val="visible"/>
                                      </p:to>
                                    </p:set>
                                    <p:anim calcmode="lin" valueType="num">
                                      <p:cBhvr additive="base">
                                        <p:cTn id="183" dur="500" fill="hold"/>
                                        <p:tgtEl>
                                          <p:spTgt spid="122884">
                                            <p:txEl>
                                              <p:pRg st="13" end="13"/>
                                            </p:txEl>
                                          </p:spTgt>
                                        </p:tgtEl>
                                        <p:attrNameLst>
                                          <p:attrName>ppt_x</p:attrName>
                                        </p:attrNameLst>
                                      </p:cBhvr>
                                      <p:tavLst>
                                        <p:tav tm="0">
                                          <p:val>
                                            <p:strVal val="#ppt_x"/>
                                          </p:val>
                                        </p:tav>
                                        <p:tav tm="100000">
                                          <p:val>
                                            <p:strVal val="#ppt_x"/>
                                          </p:val>
                                        </p:tav>
                                      </p:tavLst>
                                    </p:anim>
                                    <p:anim calcmode="lin" valueType="num">
                                      <p:cBhvr additive="base">
                                        <p:cTn id="184" dur="500" fill="hold"/>
                                        <p:tgtEl>
                                          <p:spTgt spid="122884">
                                            <p:txEl>
                                              <p:pRg st="13" end="13"/>
                                            </p:txEl>
                                          </p:spTgt>
                                        </p:tgtEl>
                                        <p:attrNameLst>
                                          <p:attrName>ppt_y</p:attrName>
                                        </p:attrNameLst>
                                      </p:cBhvr>
                                      <p:tavLst>
                                        <p:tav tm="0">
                                          <p:val>
                                            <p:strVal val="1+#ppt_h/2"/>
                                          </p:val>
                                        </p:tav>
                                        <p:tav tm="100000">
                                          <p:val>
                                            <p:strVal val="#ppt_y"/>
                                          </p:val>
                                        </p:tav>
                                      </p:tavLst>
                                    </p:anim>
                                  </p:childTnLst>
                                </p:cTn>
                              </p:par>
                            </p:childTnLst>
                          </p:cTn>
                        </p:par>
                      </p:childTnLst>
                    </p:cTn>
                  </p:par>
                  <p:par>
                    <p:cTn id="185" fill="hold">
                      <p:stCondLst>
                        <p:cond delay="indefinite"/>
                      </p:stCondLst>
                      <p:childTnLst>
                        <p:par>
                          <p:cTn id="186" fill="hold">
                            <p:stCondLst>
                              <p:cond delay="0"/>
                            </p:stCondLst>
                            <p:childTnLst>
                              <p:par>
                                <p:cTn id="187" presetID="2" presetClass="entr" presetSubtype="4" fill="hold" grpId="0" nodeType="clickEffect">
                                  <p:stCondLst>
                                    <p:cond delay="0"/>
                                  </p:stCondLst>
                                  <p:childTnLst>
                                    <p:set>
                                      <p:cBhvr>
                                        <p:cTn id="188" dur="1" fill="hold">
                                          <p:stCondLst>
                                            <p:cond delay="0"/>
                                          </p:stCondLst>
                                        </p:cTn>
                                        <p:tgtEl>
                                          <p:spTgt spid="122884">
                                            <p:txEl>
                                              <p:pRg st="15" end="15"/>
                                            </p:txEl>
                                          </p:spTgt>
                                        </p:tgtEl>
                                        <p:attrNameLst>
                                          <p:attrName>style.visibility</p:attrName>
                                        </p:attrNameLst>
                                      </p:cBhvr>
                                      <p:to>
                                        <p:strVal val="visible"/>
                                      </p:to>
                                    </p:set>
                                    <p:anim calcmode="lin" valueType="num">
                                      <p:cBhvr additive="base">
                                        <p:cTn id="189" dur="500" fill="hold"/>
                                        <p:tgtEl>
                                          <p:spTgt spid="122884">
                                            <p:txEl>
                                              <p:pRg st="15" end="15"/>
                                            </p:txEl>
                                          </p:spTgt>
                                        </p:tgtEl>
                                        <p:attrNameLst>
                                          <p:attrName>ppt_x</p:attrName>
                                        </p:attrNameLst>
                                      </p:cBhvr>
                                      <p:tavLst>
                                        <p:tav tm="0">
                                          <p:val>
                                            <p:strVal val="#ppt_x"/>
                                          </p:val>
                                        </p:tav>
                                        <p:tav tm="100000">
                                          <p:val>
                                            <p:strVal val="#ppt_x"/>
                                          </p:val>
                                        </p:tav>
                                      </p:tavLst>
                                    </p:anim>
                                    <p:anim calcmode="lin" valueType="num">
                                      <p:cBhvr additive="base">
                                        <p:cTn id="190" dur="500" fill="hold"/>
                                        <p:tgtEl>
                                          <p:spTgt spid="122884">
                                            <p:txEl>
                                              <p:pRg st="15" end="15"/>
                                            </p:txEl>
                                          </p:spTgt>
                                        </p:tgtEl>
                                        <p:attrNameLst>
                                          <p:attrName>ppt_y</p:attrName>
                                        </p:attrNameLst>
                                      </p:cBhvr>
                                      <p:tavLst>
                                        <p:tav tm="0">
                                          <p:val>
                                            <p:strVal val="1+#ppt_h/2"/>
                                          </p:val>
                                        </p:tav>
                                        <p:tav tm="100000">
                                          <p:val>
                                            <p:strVal val="#ppt_y"/>
                                          </p:val>
                                        </p:tav>
                                      </p:tavLst>
                                    </p:anim>
                                  </p:childTnLst>
                                </p:cTn>
                              </p:par>
                            </p:childTnLst>
                          </p:cTn>
                        </p:par>
                      </p:childTnLst>
                    </p:cTn>
                  </p:par>
                  <p:par>
                    <p:cTn id="191" fill="hold">
                      <p:stCondLst>
                        <p:cond delay="indefinite"/>
                      </p:stCondLst>
                      <p:childTnLst>
                        <p:par>
                          <p:cTn id="192" fill="hold">
                            <p:stCondLst>
                              <p:cond delay="0"/>
                            </p:stCondLst>
                            <p:childTnLst>
                              <p:par>
                                <p:cTn id="193" presetID="23" presetClass="entr" presetSubtype="16" fill="hold" nodeType="clickEffect">
                                  <p:stCondLst>
                                    <p:cond delay="0"/>
                                  </p:stCondLst>
                                  <p:childTnLst>
                                    <p:set>
                                      <p:cBhvr>
                                        <p:cTn id="194" dur="1" fill="hold">
                                          <p:stCondLst>
                                            <p:cond delay="0"/>
                                          </p:stCondLst>
                                        </p:cTn>
                                        <p:tgtEl>
                                          <p:spTgt spid="122883">
                                            <p:txEl>
                                              <p:pRg st="29" end="29"/>
                                            </p:txEl>
                                          </p:spTgt>
                                        </p:tgtEl>
                                        <p:attrNameLst>
                                          <p:attrName>style.visibility</p:attrName>
                                        </p:attrNameLst>
                                      </p:cBhvr>
                                      <p:to>
                                        <p:strVal val="visible"/>
                                      </p:to>
                                    </p:set>
                                    <p:anim calcmode="lin" valueType="num">
                                      <p:cBhvr>
                                        <p:cTn id="195" dur="500" fill="hold"/>
                                        <p:tgtEl>
                                          <p:spTgt spid="122883">
                                            <p:txEl>
                                              <p:pRg st="29" end="29"/>
                                            </p:txEl>
                                          </p:spTgt>
                                        </p:tgtEl>
                                        <p:attrNameLst>
                                          <p:attrName>ppt_w</p:attrName>
                                        </p:attrNameLst>
                                      </p:cBhvr>
                                      <p:tavLst>
                                        <p:tav tm="0">
                                          <p:val>
                                            <p:fltVal val="0"/>
                                          </p:val>
                                        </p:tav>
                                        <p:tav tm="100000">
                                          <p:val>
                                            <p:strVal val="#ppt_w"/>
                                          </p:val>
                                        </p:tav>
                                      </p:tavLst>
                                    </p:anim>
                                    <p:anim calcmode="lin" valueType="num">
                                      <p:cBhvr>
                                        <p:cTn id="196" dur="500" fill="hold"/>
                                        <p:tgtEl>
                                          <p:spTgt spid="122883">
                                            <p:txEl>
                                              <p:pRg st="29" end="29"/>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2" grpId="0"/>
      <p:bldP spid="122883" grpId="0" build="p"/>
      <p:bldP spid="122884"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el 2"/>
          <p:cNvSpPr>
            <a:spLocks noGrp="1"/>
          </p:cNvSpPr>
          <p:nvPr>
            <p:ph type="title"/>
          </p:nvPr>
        </p:nvSpPr>
        <p:spPr/>
        <p:txBody>
          <a:bodyPr/>
          <a:lstStyle/>
          <a:p>
            <a:r>
              <a:rPr lang="de-AT" sz="3200" b="1" smtClean="0">
                <a:latin typeface="Arial" pitchFamily="34" charset="0"/>
                <a:cs typeface="Arial" pitchFamily="34" charset="0"/>
              </a:rPr>
              <a:t>Altersverteilung Bestand</a:t>
            </a:r>
            <a:endParaRPr lang="de-DE" sz="3200" b="1" smtClean="0">
              <a:latin typeface="Arial" pitchFamily="34" charset="0"/>
              <a:cs typeface="Arial" pitchFamily="34" charset="0"/>
            </a:endParaRPr>
          </a:p>
        </p:txBody>
      </p:sp>
      <p:sp>
        <p:nvSpPr>
          <p:cNvPr id="2" name="Fußzeilenplatzhalter 1"/>
          <p:cNvSpPr>
            <a:spLocks noGrp="1"/>
          </p:cNvSpPr>
          <p:nvPr>
            <p:ph type="ftr" sz="quarter" idx="11"/>
          </p:nvPr>
        </p:nvSpPr>
        <p:spPr/>
        <p:txBody>
          <a:bodyPr/>
          <a:lstStyle/>
          <a:p>
            <a:pPr>
              <a:defRPr/>
            </a:pPr>
            <a:r>
              <a:rPr lang="de-DE"/>
              <a:t> Praxisgemeinschaft  VR Dr. Franz Wolf -  Dr. Fritz Stoiber</a:t>
            </a:r>
            <a:endParaRPr lang="de-DE" dirty="0"/>
          </a:p>
        </p:txBody>
      </p:sp>
      <p:graphicFrame>
        <p:nvGraphicFramePr>
          <p:cNvPr id="6" name="Inhaltsplatzhalter 5"/>
          <p:cNvGraphicFramePr>
            <a:graphicFrameLocks noGrp="1"/>
          </p:cNvGraphicFramePr>
          <p:nvPr>
            <p:ph sz="half" idx="2"/>
          </p:nvPr>
        </p:nvGraphicFramePr>
        <p:xfrm>
          <a:off x="4648200" y="1600200"/>
          <a:ext cx="4038600" cy="452596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Inhaltsplatzhalter 6"/>
          <p:cNvGraphicFramePr>
            <a:graphicFrameLocks noGrp="1"/>
          </p:cNvGraphicFramePr>
          <p:nvPr>
            <p:ph sz="half" idx="1"/>
          </p:nvPr>
        </p:nvGraphicFramePr>
        <p:xfrm>
          <a:off x="457200" y="1600200"/>
          <a:ext cx="4038600" cy="4525963"/>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0418"/>
                                        </p:tgtEl>
                                        <p:attrNameLst>
                                          <p:attrName>style.visibility</p:attrName>
                                        </p:attrNameLst>
                                      </p:cBhvr>
                                      <p:to>
                                        <p:strVal val="visible"/>
                                      </p:to>
                                    </p:set>
                                    <p:animEffect transition="in" filter="blinds(horizontal)">
                                      <p:cBhvr>
                                        <p:cTn id="7" dur="500"/>
                                        <p:tgtEl>
                                          <p:spTgt spid="60418"/>
                                        </p:tgtEl>
                                      </p:cBhvr>
                                    </p:animEffect>
                                  </p:childTnLst>
                                </p:cTn>
                              </p:par>
                              <p:par>
                                <p:cTn id="8" presetID="3"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linds(horizont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el 4"/>
          <p:cNvSpPr>
            <a:spLocks noGrp="1"/>
          </p:cNvSpPr>
          <p:nvPr>
            <p:ph type="title"/>
          </p:nvPr>
        </p:nvSpPr>
        <p:spPr/>
        <p:txBody>
          <a:bodyPr/>
          <a:lstStyle/>
          <a:p>
            <a:pPr eaLnBrk="1" hangingPunct="1"/>
            <a:r>
              <a:rPr lang="de-AT" sz="3200" smtClean="0">
                <a:latin typeface="Arial" pitchFamily="34" charset="0"/>
                <a:cs typeface="Arial" pitchFamily="34" charset="0"/>
              </a:rPr>
              <a:t>Kalbinnen Haltung!</a:t>
            </a:r>
            <a:endParaRPr lang="de-DE" sz="3200" smtClean="0">
              <a:latin typeface="Arial" pitchFamily="34" charset="0"/>
              <a:cs typeface="Arial" pitchFamily="34" charset="0"/>
            </a:endParaRPr>
          </a:p>
        </p:txBody>
      </p:sp>
      <p:sp>
        <p:nvSpPr>
          <p:cNvPr id="4" name="Fußzeilenplatzhalter 3"/>
          <p:cNvSpPr>
            <a:spLocks noGrp="1"/>
          </p:cNvSpPr>
          <p:nvPr>
            <p:ph type="ftr" sz="quarter" idx="11"/>
          </p:nvPr>
        </p:nvSpPr>
        <p:spPr/>
        <p:txBody>
          <a:bodyPr/>
          <a:lstStyle/>
          <a:p>
            <a:pPr>
              <a:defRPr/>
            </a:pPr>
            <a:r>
              <a:rPr lang="de-DE"/>
              <a:t> Praxisgemeinschaft  VR Dr. Franz Wolf -  Dr. Fritz Stoiber</a:t>
            </a:r>
          </a:p>
        </p:txBody>
      </p:sp>
      <p:pic>
        <p:nvPicPr>
          <p:cNvPr id="25604" name="Picture 2"/>
          <p:cNvPicPr>
            <a:picLocks noGrp="1" noChangeAspect="1" noChangeArrowheads="1"/>
          </p:cNvPicPr>
          <p:nvPr>
            <p:ph idx="1"/>
          </p:nvPr>
        </p:nvPicPr>
        <p:blipFill>
          <a:blip r:embed="rId2" cstate="print"/>
          <a:srcRect/>
          <a:stretch>
            <a:fillRect/>
          </a:stretch>
        </p:blipFill>
        <p:spPr>
          <a:xfrm>
            <a:off x="1285875" y="1357313"/>
            <a:ext cx="6715125" cy="4860925"/>
          </a:xfrm>
        </p:spPr>
      </p:pic>
      <p:sp>
        <p:nvSpPr>
          <p:cNvPr id="25605" name="Textfeld 4"/>
          <p:cNvSpPr txBox="1">
            <a:spLocks noChangeArrowheads="1"/>
          </p:cNvSpPr>
          <p:nvPr/>
        </p:nvSpPr>
        <p:spPr bwMode="auto">
          <a:xfrm>
            <a:off x="250825" y="476250"/>
            <a:ext cx="1944688" cy="369888"/>
          </a:xfrm>
          <a:prstGeom prst="rect">
            <a:avLst/>
          </a:prstGeom>
          <a:noFill/>
          <a:ln w="9525">
            <a:noFill/>
            <a:miter lim="800000"/>
            <a:headEnd/>
            <a:tailEnd/>
          </a:ln>
        </p:spPr>
        <p:txBody>
          <a:bodyPr>
            <a:spAutoFit/>
          </a:bodyPr>
          <a:lstStyle/>
          <a:p>
            <a:r>
              <a:rPr lang="de-AT"/>
              <a:t>Betrieb 1</a:t>
            </a:r>
            <a:endParaRPr lang="de-DE"/>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el 4"/>
          <p:cNvSpPr>
            <a:spLocks noGrp="1"/>
          </p:cNvSpPr>
          <p:nvPr>
            <p:ph type="title"/>
          </p:nvPr>
        </p:nvSpPr>
        <p:spPr/>
        <p:txBody>
          <a:bodyPr rtlCol="0">
            <a:normAutofit fontScale="90000"/>
          </a:bodyPr>
          <a:lstStyle/>
          <a:p>
            <a:pPr eaLnBrk="1" fontAlgn="auto" hangingPunct="1">
              <a:spcAft>
                <a:spcPts val="0"/>
              </a:spcAft>
              <a:defRPr/>
            </a:pPr>
            <a:r>
              <a:rPr lang="de-AT" sz="3600" b="1" dirty="0" err="1" smtClean="0">
                <a:latin typeface="Arial" pitchFamily="34" charset="0"/>
                <a:cs typeface="Arial" pitchFamily="34" charset="0"/>
              </a:rPr>
              <a:t>Mastitisimpfung</a:t>
            </a:r>
            <a:r>
              <a:rPr lang="de-AT" sz="3600" b="1" dirty="0" smtClean="0">
                <a:latin typeface="Arial" pitchFamily="34" charset="0"/>
                <a:cs typeface="Arial" pitchFamily="34" charset="0"/>
              </a:rPr>
              <a:t> als Vorbeuge</a:t>
            </a:r>
            <a:r>
              <a:rPr lang="de-AT" sz="4000" b="1" dirty="0" smtClean="0">
                <a:solidFill>
                  <a:srgbClr val="FF0000"/>
                </a:solidFill>
                <a:latin typeface="Arial Black" pitchFamily="34" charset="0"/>
              </a:rPr>
              <a:t/>
            </a:r>
            <a:br>
              <a:rPr lang="de-AT" sz="4000" b="1" dirty="0" smtClean="0">
                <a:solidFill>
                  <a:srgbClr val="FF0000"/>
                </a:solidFill>
                <a:latin typeface="Arial Black" pitchFamily="34" charset="0"/>
              </a:rPr>
            </a:br>
            <a:endParaRPr lang="de-DE" sz="4000" dirty="0" smtClean="0"/>
          </a:p>
        </p:txBody>
      </p:sp>
      <p:sp>
        <p:nvSpPr>
          <p:cNvPr id="12291" name="Inhaltsplatzhalter 5"/>
          <p:cNvSpPr>
            <a:spLocks noGrp="1"/>
          </p:cNvSpPr>
          <p:nvPr>
            <p:ph idx="1"/>
          </p:nvPr>
        </p:nvSpPr>
        <p:spPr/>
        <p:txBody>
          <a:bodyPr/>
          <a:lstStyle/>
          <a:p>
            <a:pPr eaLnBrk="1" hangingPunct="1">
              <a:buFont typeface="Arial" pitchFamily="34" charset="0"/>
              <a:buNone/>
            </a:pPr>
            <a:r>
              <a:rPr lang="de-AT" sz="3600" b="1" u="sng" smtClean="0">
                <a:solidFill>
                  <a:srgbClr val="FF0000"/>
                </a:solidFill>
                <a:latin typeface="Arial" pitchFamily="34" charset="0"/>
                <a:cs typeface="Arial" pitchFamily="34" charset="0"/>
              </a:rPr>
              <a:t>Kalbinnenmastitis:</a:t>
            </a:r>
            <a:r>
              <a:rPr lang="de-AT" sz="2000" u="sng" smtClean="0">
                <a:solidFill>
                  <a:srgbClr val="FF0000"/>
                </a:solidFill>
                <a:latin typeface="Arial" pitchFamily="34" charset="0"/>
                <a:cs typeface="Arial" pitchFamily="34" charset="0"/>
              </a:rPr>
              <a:t> </a:t>
            </a:r>
          </a:p>
          <a:p>
            <a:r>
              <a:rPr lang="de-AT" sz="2000" b="1" smtClean="0">
                <a:latin typeface="Arial" pitchFamily="34" charset="0"/>
                <a:cs typeface="Arial" pitchFamily="34" charset="0"/>
              </a:rPr>
              <a:t>Haupterreger:  </a:t>
            </a:r>
            <a:r>
              <a:rPr lang="de-AT" sz="2000" b="1" smtClean="0">
                <a:solidFill>
                  <a:srgbClr val="FF0000"/>
                </a:solidFill>
                <a:latin typeface="Arial" pitchFamily="34" charset="0"/>
                <a:cs typeface="Arial" pitchFamily="34" charset="0"/>
              </a:rPr>
              <a:t>S.aureus und KNS</a:t>
            </a:r>
            <a:r>
              <a:rPr lang="de-AT" sz="2000" smtClean="0">
                <a:solidFill>
                  <a:srgbClr val="FF0000"/>
                </a:solidFill>
                <a:latin typeface="Arial" pitchFamily="34" charset="0"/>
                <a:cs typeface="Arial" pitchFamily="34" charset="0"/>
              </a:rPr>
              <a:t> </a:t>
            </a:r>
            <a:r>
              <a:rPr lang="de-AT" sz="1600" smtClean="0">
                <a:solidFill>
                  <a:srgbClr val="FF0000"/>
                </a:solidFill>
                <a:latin typeface="Arial" pitchFamily="34" charset="0"/>
                <a:cs typeface="Arial" pitchFamily="34" charset="0"/>
              </a:rPr>
              <a:t>(bis zu 37%:  P. Winter; H.H. Zehle)</a:t>
            </a:r>
          </a:p>
          <a:p>
            <a:pPr eaLnBrk="1" hangingPunct="1"/>
            <a:r>
              <a:rPr lang="de-AT" sz="2000" smtClean="0">
                <a:latin typeface="Arial" pitchFamily="34" charset="0"/>
                <a:cs typeface="Arial" pitchFamily="34" charset="0"/>
              </a:rPr>
              <a:t>Sind der Lichtblick für die </a:t>
            </a:r>
            <a:r>
              <a:rPr lang="de-AT" sz="2000" b="1" smtClean="0">
                <a:latin typeface="Arial" pitchFamily="34" charset="0"/>
                <a:cs typeface="Arial" pitchFamily="34" charset="0"/>
              </a:rPr>
              <a:t>künftige Produktion.</a:t>
            </a:r>
          </a:p>
          <a:p>
            <a:pPr eaLnBrk="1" hangingPunct="1"/>
            <a:r>
              <a:rPr lang="de-AT" sz="2000" smtClean="0">
                <a:latin typeface="Arial" pitchFamily="34" charset="0"/>
                <a:cs typeface="Arial" pitchFamily="34" charset="0"/>
              </a:rPr>
              <a:t>Die </a:t>
            </a:r>
            <a:r>
              <a:rPr lang="de-AT" sz="2000" b="1" smtClean="0">
                <a:latin typeface="Arial" pitchFamily="34" charset="0"/>
                <a:cs typeface="Arial" pitchFamily="34" charset="0"/>
              </a:rPr>
              <a:t>Milchdrüse</a:t>
            </a:r>
            <a:r>
              <a:rPr lang="de-AT" sz="2000" smtClean="0">
                <a:latin typeface="Arial" pitchFamily="34" charset="0"/>
                <a:cs typeface="Arial" pitchFamily="34" charset="0"/>
              </a:rPr>
              <a:t> ist ein äußerst empfindliches Organ.</a:t>
            </a:r>
          </a:p>
          <a:p>
            <a:pPr eaLnBrk="1" hangingPunct="1"/>
            <a:r>
              <a:rPr lang="de-AT" sz="2000" smtClean="0">
                <a:latin typeface="Arial" pitchFamily="34" charset="0"/>
                <a:cs typeface="Arial" pitchFamily="34" charset="0"/>
              </a:rPr>
              <a:t>Eine Mastitis als Kalbin </a:t>
            </a:r>
            <a:r>
              <a:rPr lang="de-AT" sz="2000" b="1" smtClean="0">
                <a:solidFill>
                  <a:srgbClr val="FF0000"/>
                </a:solidFill>
                <a:latin typeface="Arial" pitchFamily="34" charset="0"/>
                <a:cs typeface="Arial" pitchFamily="34" charset="0"/>
              </a:rPr>
              <a:t>gefährdet</a:t>
            </a:r>
            <a:r>
              <a:rPr lang="de-AT" sz="2000" smtClean="0">
                <a:latin typeface="Arial" pitchFamily="34" charset="0"/>
                <a:cs typeface="Arial" pitchFamily="34" charset="0"/>
              </a:rPr>
              <a:t> das produktive Leben und dadurch die </a:t>
            </a:r>
            <a:r>
              <a:rPr lang="de-AT" sz="2000" b="1" smtClean="0">
                <a:solidFill>
                  <a:srgbClr val="FF0000"/>
                </a:solidFill>
                <a:latin typeface="Arial" pitchFamily="34" charset="0"/>
                <a:cs typeface="Arial" pitchFamily="34" charset="0"/>
              </a:rPr>
              <a:t>Investition.</a:t>
            </a:r>
          </a:p>
          <a:p>
            <a:pPr eaLnBrk="1" hangingPunct="1"/>
            <a:r>
              <a:rPr lang="de-AT" sz="2000" smtClean="0">
                <a:latin typeface="Arial" pitchFamily="34" charset="0"/>
                <a:cs typeface="Arial" pitchFamily="34" charset="0"/>
              </a:rPr>
              <a:t>Geschützte Kalbinnen sind eine </a:t>
            </a:r>
            <a:r>
              <a:rPr lang="de-AT" sz="2000" b="1" smtClean="0">
                <a:solidFill>
                  <a:srgbClr val="FF0000"/>
                </a:solidFill>
                <a:latin typeface="Arial" pitchFamily="34" charset="0"/>
                <a:cs typeface="Arial" pitchFamily="34" charset="0"/>
              </a:rPr>
              <a:t>Investition für die Zukunft.</a:t>
            </a:r>
          </a:p>
          <a:p>
            <a:pPr eaLnBrk="1" hangingPunct="1"/>
            <a:r>
              <a:rPr lang="de-AT" sz="2000" b="1" smtClean="0">
                <a:solidFill>
                  <a:srgbClr val="FF0000"/>
                </a:solidFill>
                <a:latin typeface="Arial" pitchFamily="34" charset="0"/>
                <a:cs typeface="Arial" pitchFamily="34" charset="0"/>
              </a:rPr>
              <a:t>Genetik</a:t>
            </a:r>
          </a:p>
          <a:p>
            <a:pPr eaLnBrk="1" hangingPunct="1"/>
            <a:endParaRPr lang="de-AT" sz="2000" b="1" smtClean="0">
              <a:solidFill>
                <a:srgbClr val="FF0000"/>
              </a:solidFill>
              <a:latin typeface="Arial" pitchFamily="34" charset="0"/>
              <a:cs typeface="Arial" pitchFamily="34" charset="0"/>
            </a:endParaRPr>
          </a:p>
          <a:p>
            <a:pPr eaLnBrk="1" hangingPunct="1"/>
            <a:endParaRPr lang="de-AT" sz="2000" b="1" smtClean="0">
              <a:solidFill>
                <a:srgbClr val="FF0000"/>
              </a:solidFill>
              <a:latin typeface="Arial" pitchFamily="34" charset="0"/>
              <a:cs typeface="Arial" pitchFamily="34" charset="0"/>
            </a:endParaRPr>
          </a:p>
          <a:p>
            <a:pPr eaLnBrk="1" hangingPunct="1"/>
            <a:endParaRPr lang="de-AT" sz="2000" b="1" smtClean="0">
              <a:solidFill>
                <a:srgbClr val="FF0000"/>
              </a:solidFill>
              <a:latin typeface="Arial" pitchFamily="34" charset="0"/>
              <a:cs typeface="Arial" pitchFamily="34" charset="0"/>
            </a:endParaRPr>
          </a:p>
          <a:p>
            <a:pPr eaLnBrk="1" hangingPunct="1"/>
            <a:endParaRPr lang="de-AT" sz="2000" b="1" smtClean="0">
              <a:solidFill>
                <a:srgbClr val="FF0000"/>
              </a:solidFill>
              <a:latin typeface="Arial" pitchFamily="34" charset="0"/>
              <a:cs typeface="Arial" pitchFamily="34" charset="0"/>
            </a:endParaRPr>
          </a:p>
          <a:p>
            <a:pPr eaLnBrk="1" hangingPunct="1"/>
            <a:endParaRPr lang="de-DE" sz="2000" b="1" smtClean="0">
              <a:solidFill>
                <a:srgbClr val="FF0000"/>
              </a:solidFill>
              <a:latin typeface="Arial" pitchFamily="34" charset="0"/>
              <a:cs typeface="Arial" pitchFamily="34" charset="0"/>
            </a:endParaRPr>
          </a:p>
        </p:txBody>
      </p:sp>
      <p:sp>
        <p:nvSpPr>
          <p:cNvPr id="4" name="Fußzeilenplatzhalter 3"/>
          <p:cNvSpPr>
            <a:spLocks noGrp="1"/>
          </p:cNvSpPr>
          <p:nvPr>
            <p:ph type="ftr" sz="quarter" idx="11"/>
          </p:nvPr>
        </p:nvSpPr>
        <p:spPr/>
        <p:txBody>
          <a:bodyPr/>
          <a:lstStyle/>
          <a:p>
            <a:pPr>
              <a:defRPr/>
            </a:pPr>
            <a:r>
              <a:rPr lang="de-DE"/>
              <a:t> Praxisgemeinschaft  VR Dr. Franz Wolf -  Dr. Fritz Stoiber</a:t>
            </a:r>
          </a:p>
        </p:txBody>
      </p:sp>
      <p:sp>
        <p:nvSpPr>
          <p:cNvPr id="12293" name="Textfeld 4"/>
          <p:cNvSpPr txBox="1">
            <a:spLocks noChangeArrowheads="1"/>
          </p:cNvSpPr>
          <p:nvPr/>
        </p:nvSpPr>
        <p:spPr bwMode="auto">
          <a:xfrm>
            <a:off x="827088" y="5005388"/>
            <a:ext cx="8066087" cy="769937"/>
          </a:xfrm>
          <a:prstGeom prst="rect">
            <a:avLst/>
          </a:prstGeom>
          <a:noFill/>
          <a:ln w="9525">
            <a:noFill/>
            <a:miter lim="800000"/>
            <a:headEnd/>
            <a:tailEnd/>
          </a:ln>
        </p:spPr>
        <p:txBody>
          <a:bodyPr>
            <a:spAutoFit/>
          </a:bodyPr>
          <a:lstStyle/>
          <a:p>
            <a:r>
              <a:rPr lang="de-AT" sz="2800" b="1">
                <a:cs typeface="Arial" pitchFamily="34" charset="0"/>
              </a:rPr>
              <a:t>Aufzuchtkosten: ca. </a:t>
            </a:r>
            <a:r>
              <a:rPr lang="de-AT" sz="2800" b="1">
                <a:solidFill>
                  <a:srgbClr val="FF0000"/>
                </a:solidFill>
                <a:cs typeface="Arial" pitchFamily="34" charset="0"/>
              </a:rPr>
              <a:t>€ 1660.-</a:t>
            </a:r>
          </a:p>
          <a:p>
            <a:pPr algn="ctr"/>
            <a:r>
              <a:rPr lang="de-AT" sz="1600" b="1">
                <a:cs typeface="Arial" pitchFamily="34" charset="0"/>
              </a:rPr>
              <a:t>(€ 1,80 bis 1,89 / Tag oder € 53 – 56.- / Monat)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Effect transition="in" filter="blinds(horizontal)">
                                      <p:cBhvr>
                                        <p:cTn id="7" dur="500"/>
                                        <p:tgtEl>
                                          <p:spTgt spid="1229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2291">
                                            <p:txEl>
                                              <p:pRg st="1" end="1"/>
                                            </p:txEl>
                                          </p:spTgt>
                                        </p:tgtEl>
                                        <p:attrNameLst>
                                          <p:attrName>style.visibility</p:attrName>
                                        </p:attrNameLst>
                                      </p:cBhvr>
                                      <p:to>
                                        <p:strVal val="visible"/>
                                      </p:to>
                                    </p:set>
                                    <p:animEffect transition="in" filter="blinds(horizontal)">
                                      <p:cBhvr>
                                        <p:cTn id="12" dur="500"/>
                                        <p:tgtEl>
                                          <p:spTgt spid="1229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2291">
                                            <p:txEl>
                                              <p:pRg st="2" end="2"/>
                                            </p:txEl>
                                          </p:spTgt>
                                        </p:tgtEl>
                                        <p:attrNameLst>
                                          <p:attrName>style.visibility</p:attrName>
                                        </p:attrNameLst>
                                      </p:cBhvr>
                                      <p:to>
                                        <p:strVal val="visible"/>
                                      </p:to>
                                    </p:set>
                                    <p:animEffect transition="in" filter="blinds(horizontal)">
                                      <p:cBhvr>
                                        <p:cTn id="17" dur="500"/>
                                        <p:tgtEl>
                                          <p:spTgt spid="1229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2291">
                                            <p:txEl>
                                              <p:pRg st="3" end="3"/>
                                            </p:txEl>
                                          </p:spTgt>
                                        </p:tgtEl>
                                        <p:attrNameLst>
                                          <p:attrName>style.visibility</p:attrName>
                                        </p:attrNameLst>
                                      </p:cBhvr>
                                      <p:to>
                                        <p:strVal val="visible"/>
                                      </p:to>
                                    </p:set>
                                    <p:animEffect transition="in" filter="blinds(horizontal)">
                                      <p:cBhvr>
                                        <p:cTn id="22" dur="500"/>
                                        <p:tgtEl>
                                          <p:spTgt spid="1229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2291">
                                            <p:txEl>
                                              <p:pRg st="4" end="4"/>
                                            </p:txEl>
                                          </p:spTgt>
                                        </p:tgtEl>
                                        <p:attrNameLst>
                                          <p:attrName>style.visibility</p:attrName>
                                        </p:attrNameLst>
                                      </p:cBhvr>
                                      <p:to>
                                        <p:strVal val="visible"/>
                                      </p:to>
                                    </p:set>
                                    <p:animEffect transition="in" filter="blinds(horizontal)">
                                      <p:cBhvr>
                                        <p:cTn id="27" dur="500"/>
                                        <p:tgtEl>
                                          <p:spTgt spid="1229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2291">
                                            <p:txEl>
                                              <p:pRg st="5" end="5"/>
                                            </p:txEl>
                                          </p:spTgt>
                                        </p:tgtEl>
                                        <p:attrNameLst>
                                          <p:attrName>style.visibility</p:attrName>
                                        </p:attrNameLst>
                                      </p:cBhvr>
                                      <p:to>
                                        <p:strVal val="visible"/>
                                      </p:to>
                                    </p:set>
                                    <p:animEffect transition="in" filter="blinds(horizontal)">
                                      <p:cBhvr>
                                        <p:cTn id="32" dur="500"/>
                                        <p:tgtEl>
                                          <p:spTgt spid="1229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2291">
                                            <p:txEl>
                                              <p:pRg st="6" end="6"/>
                                            </p:txEl>
                                          </p:spTgt>
                                        </p:tgtEl>
                                        <p:attrNameLst>
                                          <p:attrName>style.visibility</p:attrName>
                                        </p:attrNameLst>
                                      </p:cBhvr>
                                      <p:to>
                                        <p:strVal val="visible"/>
                                      </p:to>
                                    </p:set>
                                    <p:animEffect transition="in" filter="blinds(horizontal)">
                                      <p:cBhvr>
                                        <p:cTn id="37" dur="500"/>
                                        <p:tgtEl>
                                          <p:spTgt spid="12291">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2293"/>
                                        </p:tgtEl>
                                        <p:attrNameLst>
                                          <p:attrName>style.visibility</p:attrName>
                                        </p:attrNameLst>
                                      </p:cBhvr>
                                      <p:to>
                                        <p:strVal val="visible"/>
                                      </p:to>
                                    </p:set>
                                    <p:animEffect transition="in" filter="blinds(horizontal)">
                                      <p:cBhvr>
                                        <p:cTn id="42" dur="500"/>
                                        <p:tgtEl>
                                          <p:spTgt spid="12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p:bldP spid="1229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de-DE" sz="3200" b="1" smtClean="0">
                <a:latin typeface="Arial" pitchFamily="34" charset="0"/>
                <a:cs typeface="Arial" pitchFamily="34" charset="0"/>
              </a:rPr>
              <a:t>Wirtschaftlichkeit</a:t>
            </a:r>
          </a:p>
        </p:txBody>
      </p:sp>
      <p:graphicFrame>
        <p:nvGraphicFramePr>
          <p:cNvPr id="6147" name="Group 3"/>
          <p:cNvGraphicFramePr>
            <a:graphicFrameLocks noGrp="1"/>
          </p:cNvGraphicFramePr>
          <p:nvPr>
            <p:ph idx="1"/>
          </p:nvPr>
        </p:nvGraphicFramePr>
        <p:xfrm>
          <a:off x="468313" y="1196975"/>
          <a:ext cx="8007350" cy="4480560"/>
        </p:xfrm>
        <a:graphic>
          <a:graphicData uri="http://schemas.openxmlformats.org/drawingml/2006/table">
            <a:tbl>
              <a:tblPr/>
              <a:tblGrid>
                <a:gridCol w="4003675"/>
                <a:gridCol w="4003675"/>
              </a:tblGrid>
              <a:tr h="7604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400" b="0" i="0" u="none" strike="noStrike" cap="none" normalizeH="0" baseline="0" dirty="0" smtClean="0">
                          <a:ln>
                            <a:noFill/>
                          </a:ln>
                          <a:solidFill>
                            <a:schemeClr val="tx1"/>
                          </a:solidFill>
                          <a:effectLst/>
                          <a:latin typeface="Arial" charset="0"/>
                        </a:rPr>
                        <a:t>Zellgehalt / ml im Gesamtgemelk</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400" b="0" i="0" u="none" strike="noStrike" cap="none" normalizeH="0" baseline="0" dirty="0" smtClean="0">
                          <a:ln>
                            <a:noFill/>
                          </a:ln>
                          <a:solidFill>
                            <a:schemeClr val="tx1"/>
                          </a:solidFill>
                          <a:effectLst/>
                          <a:latin typeface="Arial" charset="0"/>
                        </a:rPr>
                        <a:t>Milchleistungsminderung in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222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400" b="0" i="0" u="none" strike="noStrike" cap="none" normalizeH="0" baseline="0" dirty="0" smtClean="0">
                          <a:ln>
                            <a:noFill/>
                          </a:ln>
                          <a:solidFill>
                            <a:schemeClr val="tx1"/>
                          </a:solidFill>
                          <a:effectLst/>
                          <a:latin typeface="Arial" charset="0"/>
                        </a:rPr>
                        <a:t>100.000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400" b="0" i="0" u="none" strike="noStrike" cap="none" normalizeH="0" baseline="0" dirty="0" smtClean="0">
                          <a:ln>
                            <a:noFill/>
                          </a:ln>
                          <a:solidFill>
                            <a:schemeClr val="tx1"/>
                          </a:solidFill>
                          <a:effectLst/>
                          <a:latin typeface="Arial" charset="0"/>
                        </a:rPr>
                        <a:t>3,3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206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400" b="0" i="0" u="none" strike="noStrike" cap="none" normalizeH="0" baseline="0" dirty="0" smtClean="0">
                          <a:ln>
                            <a:noFill/>
                          </a:ln>
                          <a:solidFill>
                            <a:schemeClr val="tx1"/>
                          </a:solidFill>
                          <a:effectLst/>
                          <a:latin typeface="Arial" charset="0"/>
                        </a:rPr>
                        <a:t>150.000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400" b="0" i="0" u="none" strike="noStrike" cap="none" normalizeH="0" baseline="0" dirty="0" smtClean="0">
                          <a:ln>
                            <a:noFill/>
                          </a:ln>
                          <a:solidFill>
                            <a:schemeClr val="tx1"/>
                          </a:solidFill>
                          <a:effectLst/>
                          <a:latin typeface="Arial" charset="0"/>
                        </a:rPr>
                        <a:t>5,0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222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400" b="0" i="0" u="none" strike="noStrike" cap="none" normalizeH="0" baseline="0" dirty="0" smtClean="0">
                          <a:ln>
                            <a:noFill/>
                          </a:ln>
                          <a:solidFill>
                            <a:schemeClr val="tx1"/>
                          </a:solidFill>
                          <a:effectLst/>
                          <a:latin typeface="Arial" charset="0"/>
                        </a:rPr>
                        <a:t>200.000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400" b="0" i="0" u="none" strike="noStrike" cap="none" normalizeH="0" baseline="0" dirty="0" smtClean="0">
                          <a:ln>
                            <a:noFill/>
                          </a:ln>
                          <a:solidFill>
                            <a:schemeClr val="tx1"/>
                          </a:solidFill>
                          <a:effectLst/>
                          <a:latin typeface="Arial" charset="0"/>
                        </a:rPr>
                        <a:t>6,6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222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400" b="0" i="0" u="none" strike="noStrike" cap="none" normalizeH="0" baseline="0" dirty="0" smtClean="0">
                          <a:ln>
                            <a:noFill/>
                          </a:ln>
                          <a:solidFill>
                            <a:schemeClr val="tx1"/>
                          </a:solidFill>
                          <a:effectLst/>
                          <a:latin typeface="Arial" charset="0"/>
                        </a:rPr>
                        <a:t>250.000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400" b="0" i="0" u="none" strike="noStrike" cap="none" normalizeH="0" baseline="0" dirty="0" smtClean="0">
                          <a:ln>
                            <a:noFill/>
                          </a:ln>
                          <a:solidFill>
                            <a:schemeClr val="tx1"/>
                          </a:solidFill>
                          <a:effectLst/>
                          <a:latin typeface="Arial" charset="0"/>
                        </a:rPr>
                        <a:t>7,5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222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400" b="0" i="0" u="none" strike="noStrike" cap="none" normalizeH="0" baseline="0" dirty="0" smtClean="0">
                          <a:ln>
                            <a:noFill/>
                          </a:ln>
                          <a:solidFill>
                            <a:schemeClr val="tx1"/>
                          </a:solidFill>
                          <a:effectLst/>
                          <a:latin typeface="Arial" charset="0"/>
                        </a:rPr>
                        <a:t>300.000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400" b="0" i="0" u="none" strike="noStrike" cap="none" normalizeH="0" baseline="0" dirty="0" smtClean="0">
                          <a:ln>
                            <a:noFill/>
                          </a:ln>
                          <a:solidFill>
                            <a:schemeClr val="tx1"/>
                          </a:solidFill>
                          <a:effectLst/>
                          <a:latin typeface="Arial" charset="0"/>
                        </a:rPr>
                        <a:t>8,6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206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400" b="0" i="0" u="none" strike="noStrike" cap="none" normalizeH="0" baseline="0" dirty="0" smtClean="0">
                          <a:ln>
                            <a:noFill/>
                          </a:ln>
                          <a:solidFill>
                            <a:schemeClr val="tx1"/>
                          </a:solidFill>
                          <a:effectLst/>
                          <a:latin typeface="Arial" charset="0"/>
                        </a:rPr>
                        <a:t>350.000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400" b="0" i="0" u="none" strike="noStrike" cap="none" normalizeH="0" baseline="0" dirty="0" smtClean="0">
                          <a:ln>
                            <a:noFill/>
                          </a:ln>
                          <a:solidFill>
                            <a:schemeClr val="tx1"/>
                          </a:solidFill>
                          <a:effectLst/>
                          <a:latin typeface="Arial" charset="0"/>
                        </a:rPr>
                        <a:t>9,4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222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400" b="0" i="0" u="none" strike="noStrike" cap="none" normalizeH="0" baseline="0" dirty="0" smtClean="0">
                          <a:ln>
                            <a:noFill/>
                          </a:ln>
                          <a:solidFill>
                            <a:schemeClr val="tx1"/>
                          </a:solidFill>
                          <a:effectLst/>
                          <a:latin typeface="Arial" charset="0"/>
                        </a:rPr>
                        <a:t>400.000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400" b="0" i="0" u="none" strike="noStrike" cap="none" normalizeH="0" baseline="0" dirty="0" smtClean="0">
                          <a:ln>
                            <a:noFill/>
                          </a:ln>
                          <a:solidFill>
                            <a:schemeClr val="tx1"/>
                          </a:solidFill>
                          <a:effectLst/>
                          <a:latin typeface="Arial" charset="0"/>
                        </a:rPr>
                        <a:t>10,0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222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400" b="0" i="0" u="none" strike="noStrike" cap="none" normalizeH="0" baseline="0" dirty="0" smtClean="0">
                          <a:ln>
                            <a:noFill/>
                          </a:ln>
                          <a:solidFill>
                            <a:schemeClr val="tx1"/>
                          </a:solidFill>
                          <a:effectLst/>
                          <a:latin typeface="Arial" charset="0"/>
                        </a:rPr>
                        <a:t>500.000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sz="2400" b="0" i="0" u="none" strike="noStrike" cap="none" normalizeH="0" baseline="0" dirty="0" smtClean="0">
                          <a:ln>
                            <a:noFill/>
                          </a:ln>
                          <a:solidFill>
                            <a:schemeClr val="tx1"/>
                          </a:solidFill>
                          <a:effectLst/>
                          <a:latin typeface="Arial" charset="0"/>
                        </a:rPr>
                        <a:t>11,0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2803" name="Text Box 35"/>
          <p:cNvSpPr txBox="1">
            <a:spLocks noChangeArrowheads="1"/>
          </p:cNvSpPr>
          <p:nvPr/>
        </p:nvSpPr>
        <p:spPr bwMode="auto">
          <a:xfrm>
            <a:off x="323850" y="6092825"/>
            <a:ext cx="6516688" cy="246063"/>
          </a:xfrm>
          <a:prstGeom prst="rect">
            <a:avLst/>
          </a:prstGeom>
          <a:noFill/>
          <a:ln w="9525">
            <a:noFill/>
            <a:miter lim="800000"/>
            <a:headEnd/>
            <a:tailEnd/>
          </a:ln>
        </p:spPr>
        <p:txBody>
          <a:bodyPr>
            <a:spAutoFit/>
          </a:bodyPr>
          <a:lstStyle/>
          <a:p>
            <a:pPr>
              <a:spcBef>
                <a:spcPct val="50000"/>
              </a:spcBef>
            </a:pPr>
            <a:r>
              <a:rPr lang="de-DE" sz="1000"/>
              <a:t>Quelle: Pfizer-Broschüre „Niedere Zellzahlen zahlen sich aus“</a:t>
            </a:r>
          </a:p>
        </p:txBody>
      </p:sp>
      <p:sp>
        <p:nvSpPr>
          <p:cNvPr id="5" name="Fußzeilenplatzhalter 4"/>
          <p:cNvSpPr>
            <a:spLocks noGrp="1"/>
          </p:cNvSpPr>
          <p:nvPr>
            <p:ph type="ftr" sz="quarter" idx="11"/>
          </p:nvPr>
        </p:nvSpPr>
        <p:spPr/>
        <p:txBody>
          <a:bodyPr/>
          <a:lstStyle/>
          <a:p>
            <a:pPr>
              <a:defRPr/>
            </a:pPr>
            <a:r>
              <a:rPr lang="de-DE"/>
              <a:t> Praxisgemeinschaft  VR Dr. Franz Wolf -  Dr. Fritz Stoiber</a:t>
            </a:r>
            <a:endParaRPr lang="de-AT"/>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de-DE" sz="3200" b="1" smtClean="0">
                <a:latin typeface="Arial" pitchFamily="34" charset="0"/>
                <a:cs typeface="Arial" pitchFamily="34" charset="0"/>
              </a:rPr>
              <a:t>Wirtschaftlichkeit</a:t>
            </a:r>
          </a:p>
        </p:txBody>
      </p:sp>
      <p:sp>
        <p:nvSpPr>
          <p:cNvPr id="20483" name="Rectangle 3"/>
          <p:cNvSpPr>
            <a:spLocks noGrp="1" noChangeArrowheads="1"/>
          </p:cNvSpPr>
          <p:nvPr>
            <p:ph type="body" idx="1"/>
          </p:nvPr>
        </p:nvSpPr>
        <p:spPr>
          <a:xfrm>
            <a:off x="395288" y="1268413"/>
            <a:ext cx="8229600" cy="4525962"/>
          </a:xfrm>
        </p:spPr>
        <p:txBody>
          <a:bodyPr>
            <a:normAutofit fontScale="70000" lnSpcReduction="20000"/>
          </a:bodyPr>
          <a:lstStyle/>
          <a:p>
            <a:pPr>
              <a:spcBef>
                <a:spcPct val="50000"/>
              </a:spcBef>
              <a:buFontTx/>
              <a:buNone/>
            </a:pPr>
            <a:r>
              <a:rPr lang="de-DE" sz="2800" dirty="0" smtClean="0">
                <a:latin typeface="Arial" pitchFamily="34" charset="0"/>
                <a:cs typeface="Arial" pitchFamily="34" charset="0"/>
              </a:rPr>
              <a:t>Ø Milchleistung / Tag </a:t>
            </a:r>
            <a:r>
              <a:rPr lang="de-DE" sz="2800" dirty="0" smtClean="0">
                <a:solidFill>
                  <a:srgbClr val="FF0000"/>
                </a:solidFill>
                <a:latin typeface="Arial" pitchFamily="34" charset="0"/>
                <a:cs typeface="Arial" pitchFamily="34" charset="0"/>
              </a:rPr>
              <a:t>x</a:t>
            </a:r>
            <a:r>
              <a:rPr lang="de-DE" sz="2800" dirty="0" smtClean="0">
                <a:latin typeface="Arial" pitchFamily="34" charset="0"/>
                <a:cs typeface="Arial" pitchFamily="34" charset="0"/>
              </a:rPr>
              <a:t> Leistungsminderung in %     </a:t>
            </a:r>
            <a:r>
              <a:rPr lang="de-DE" sz="2800" dirty="0" smtClean="0">
                <a:solidFill>
                  <a:srgbClr val="FF0000"/>
                </a:solidFill>
                <a:latin typeface="Arial" pitchFamily="34" charset="0"/>
                <a:cs typeface="Arial" pitchFamily="34" charset="0"/>
              </a:rPr>
              <a:t>x</a:t>
            </a:r>
            <a:r>
              <a:rPr lang="de-DE" sz="2800" dirty="0" smtClean="0">
                <a:latin typeface="Arial" pitchFamily="34" charset="0"/>
                <a:cs typeface="Arial" pitchFamily="34" charset="0"/>
              </a:rPr>
              <a:t> Milchgeld  / kg in € </a:t>
            </a:r>
            <a:r>
              <a:rPr lang="de-DE" sz="2800" dirty="0" smtClean="0">
                <a:solidFill>
                  <a:srgbClr val="FF0000"/>
                </a:solidFill>
                <a:latin typeface="Arial" pitchFamily="34" charset="0"/>
                <a:cs typeface="Arial" pitchFamily="34" charset="0"/>
              </a:rPr>
              <a:t>x</a:t>
            </a:r>
            <a:r>
              <a:rPr lang="de-DE" sz="2800" dirty="0" smtClean="0">
                <a:latin typeface="Arial" pitchFamily="34" charset="0"/>
                <a:cs typeface="Arial" pitchFamily="34" charset="0"/>
              </a:rPr>
              <a:t> Anzahl der lakt. Kühe</a:t>
            </a:r>
          </a:p>
          <a:p>
            <a:pPr>
              <a:spcBef>
                <a:spcPct val="50000"/>
              </a:spcBef>
              <a:buFontTx/>
              <a:buNone/>
            </a:pPr>
            <a:endParaRPr lang="de-DE" sz="1200" dirty="0" smtClean="0">
              <a:latin typeface="Arial" pitchFamily="34" charset="0"/>
              <a:cs typeface="Arial" pitchFamily="34" charset="0"/>
            </a:endParaRPr>
          </a:p>
          <a:p>
            <a:pPr algn="ctr">
              <a:spcBef>
                <a:spcPct val="0"/>
              </a:spcBef>
              <a:buFontTx/>
              <a:buNone/>
            </a:pPr>
            <a:r>
              <a:rPr lang="de-DE" sz="2000" i="1" dirty="0" smtClean="0">
                <a:latin typeface="Arial" pitchFamily="34" charset="0"/>
                <a:cs typeface="Arial" pitchFamily="34" charset="0"/>
              </a:rPr>
              <a:t>Beispiel: Herde mit 43 Kühen, mittlere</a:t>
            </a:r>
          </a:p>
          <a:p>
            <a:pPr algn="ctr">
              <a:spcBef>
                <a:spcPct val="0"/>
              </a:spcBef>
              <a:buFontTx/>
              <a:buNone/>
            </a:pPr>
            <a:r>
              <a:rPr lang="de-DE" sz="2000" i="1" dirty="0" smtClean="0">
                <a:latin typeface="Arial" pitchFamily="34" charset="0"/>
                <a:cs typeface="Arial" pitchFamily="34" charset="0"/>
              </a:rPr>
              <a:t>Milchleistung/Tag 21,8 kg, mittlerer Zellgehalt</a:t>
            </a:r>
          </a:p>
          <a:p>
            <a:pPr algn="ctr">
              <a:spcBef>
                <a:spcPct val="0"/>
              </a:spcBef>
              <a:buFontTx/>
              <a:buNone/>
            </a:pPr>
            <a:r>
              <a:rPr lang="de-DE" sz="2000" i="1" dirty="0" smtClean="0">
                <a:latin typeface="Arial" pitchFamily="34" charset="0"/>
                <a:cs typeface="Arial" pitchFamily="34" charset="0"/>
              </a:rPr>
              <a:t>272.000/ml; Milchgeld = 0,32 €/kg</a:t>
            </a:r>
          </a:p>
          <a:p>
            <a:pPr algn="ctr">
              <a:spcBef>
                <a:spcPct val="0"/>
              </a:spcBef>
              <a:buFontTx/>
              <a:buNone/>
            </a:pPr>
            <a:endParaRPr lang="de-DE" sz="1600" i="1" dirty="0" smtClean="0">
              <a:latin typeface="Arial" pitchFamily="34" charset="0"/>
              <a:cs typeface="Arial" pitchFamily="34" charset="0"/>
            </a:endParaRPr>
          </a:p>
          <a:p>
            <a:pPr algn="ctr">
              <a:spcBef>
                <a:spcPct val="0"/>
              </a:spcBef>
              <a:buFontTx/>
              <a:buNone/>
            </a:pPr>
            <a:r>
              <a:rPr lang="de-DE" sz="2800" i="1" dirty="0" smtClean="0">
                <a:latin typeface="Arial" pitchFamily="34" charset="0"/>
                <a:cs typeface="Arial" pitchFamily="34" charset="0"/>
              </a:rPr>
              <a:t>Leistungsminderung bei </a:t>
            </a:r>
            <a:r>
              <a:rPr lang="de-DE" sz="2800" i="1" dirty="0" smtClean="0">
                <a:solidFill>
                  <a:srgbClr val="FF0000"/>
                </a:solidFill>
                <a:latin typeface="Arial" pitchFamily="34" charset="0"/>
                <a:cs typeface="Arial" pitchFamily="34" charset="0"/>
              </a:rPr>
              <a:t>272.000</a:t>
            </a:r>
            <a:r>
              <a:rPr lang="de-DE" sz="2800" i="1" dirty="0" smtClean="0">
                <a:latin typeface="Arial" pitchFamily="34" charset="0"/>
                <a:cs typeface="Arial" pitchFamily="34" charset="0"/>
              </a:rPr>
              <a:t> = 8,0%,            </a:t>
            </a:r>
          </a:p>
          <a:p>
            <a:pPr algn="ctr">
              <a:spcBef>
                <a:spcPct val="0"/>
              </a:spcBef>
              <a:buFontTx/>
              <a:buNone/>
            </a:pPr>
            <a:r>
              <a:rPr lang="de-DE" sz="2800" i="1" dirty="0" smtClean="0">
                <a:latin typeface="Arial" pitchFamily="34" charset="0"/>
                <a:cs typeface="Arial" pitchFamily="34" charset="0"/>
              </a:rPr>
              <a:t>bei </a:t>
            </a:r>
            <a:r>
              <a:rPr lang="de-DE" sz="2800" i="1" dirty="0" smtClean="0">
                <a:solidFill>
                  <a:srgbClr val="FF0000"/>
                </a:solidFill>
                <a:latin typeface="Arial" pitchFamily="34" charset="0"/>
                <a:cs typeface="Arial" pitchFamily="34" charset="0"/>
              </a:rPr>
              <a:t>100.000</a:t>
            </a:r>
            <a:r>
              <a:rPr lang="de-DE" sz="2800" i="1" dirty="0" smtClean="0">
                <a:latin typeface="Arial" pitchFamily="34" charset="0"/>
                <a:cs typeface="Arial" pitchFamily="34" charset="0"/>
              </a:rPr>
              <a:t> = 3,3% → 8,0% - 3,3% = 4,7%</a:t>
            </a:r>
          </a:p>
          <a:p>
            <a:pPr algn="ctr">
              <a:spcBef>
                <a:spcPct val="0"/>
              </a:spcBef>
              <a:buFontTx/>
              <a:buNone/>
            </a:pPr>
            <a:endParaRPr lang="de-DE" sz="1600" i="1" dirty="0" smtClean="0">
              <a:latin typeface="Arial" pitchFamily="34" charset="0"/>
              <a:cs typeface="Arial" pitchFamily="34" charset="0"/>
            </a:endParaRPr>
          </a:p>
          <a:p>
            <a:pPr>
              <a:spcBef>
                <a:spcPct val="0"/>
              </a:spcBef>
              <a:buFontTx/>
              <a:buNone/>
            </a:pPr>
            <a:r>
              <a:rPr lang="de-DE" sz="2800" b="1" i="1" u="sng" dirty="0" smtClean="0">
                <a:solidFill>
                  <a:srgbClr val="FF0000"/>
                </a:solidFill>
                <a:latin typeface="Arial" pitchFamily="34" charset="0"/>
                <a:cs typeface="Arial" pitchFamily="34" charset="0"/>
              </a:rPr>
              <a:t>Verlust durch Minderleistung in €:</a:t>
            </a:r>
          </a:p>
          <a:p>
            <a:pPr>
              <a:spcBef>
                <a:spcPct val="0"/>
              </a:spcBef>
              <a:buFontTx/>
              <a:buNone/>
            </a:pPr>
            <a:endParaRPr lang="de-DE" sz="2800" b="1" i="1" u="sng" dirty="0" smtClean="0">
              <a:solidFill>
                <a:srgbClr val="FF0000"/>
              </a:solidFill>
              <a:latin typeface="Arial" pitchFamily="34" charset="0"/>
              <a:cs typeface="Arial" pitchFamily="34" charset="0"/>
            </a:endParaRPr>
          </a:p>
          <a:p>
            <a:pPr algn="ctr">
              <a:spcBef>
                <a:spcPct val="0"/>
              </a:spcBef>
              <a:buFontTx/>
              <a:buNone/>
            </a:pPr>
            <a:r>
              <a:rPr lang="de-DE" sz="2800" b="1" i="1" dirty="0" smtClean="0">
                <a:solidFill>
                  <a:srgbClr val="FF0000"/>
                </a:solidFill>
                <a:latin typeface="Arial" pitchFamily="34" charset="0"/>
                <a:cs typeface="Arial" pitchFamily="34" charset="0"/>
              </a:rPr>
              <a:t> </a:t>
            </a:r>
            <a:r>
              <a:rPr lang="de-DE" sz="2800" i="1" dirty="0" smtClean="0">
                <a:latin typeface="Arial" pitchFamily="34" charset="0"/>
                <a:cs typeface="Arial" pitchFamily="34" charset="0"/>
              </a:rPr>
              <a:t>(21,8 x 4,7 x 0,35 x 43):100 =</a:t>
            </a:r>
          </a:p>
          <a:p>
            <a:pPr algn="ctr">
              <a:spcBef>
                <a:spcPct val="0"/>
              </a:spcBef>
              <a:buFontTx/>
              <a:buNone/>
            </a:pPr>
            <a:r>
              <a:rPr lang="de-DE" sz="2800" i="1" dirty="0" smtClean="0">
                <a:latin typeface="Arial" pitchFamily="34" charset="0"/>
                <a:cs typeface="Arial" pitchFamily="34" charset="0"/>
              </a:rPr>
              <a:t>    </a:t>
            </a:r>
          </a:p>
          <a:p>
            <a:pPr algn="ctr">
              <a:spcBef>
                <a:spcPct val="0"/>
              </a:spcBef>
              <a:buFontTx/>
              <a:buNone/>
            </a:pPr>
            <a:r>
              <a:rPr lang="de-DE" sz="5200" i="1" dirty="0" smtClean="0">
                <a:latin typeface="Arial" pitchFamily="34" charset="0"/>
                <a:cs typeface="Arial" pitchFamily="34" charset="0"/>
              </a:rPr>
              <a:t>        </a:t>
            </a:r>
            <a:r>
              <a:rPr lang="de-DE" sz="5200" b="1" i="1" dirty="0" smtClean="0">
                <a:solidFill>
                  <a:srgbClr val="FF0000"/>
                </a:solidFill>
                <a:latin typeface="Arial" pitchFamily="34" charset="0"/>
                <a:cs typeface="Arial" pitchFamily="34" charset="0"/>
              </a:rPr>
              <a:t>14,09 €/Tag = 422 €/Monat = 5.075 €/Jahr</a:t>
            </a:r>
          </a:p>
          <a:p>
            <a:pPr>
              <a:lnSpc>
                <a:spcPct val="80000"/>
              </a:lnSpc>
              <a:buFontTx/>
              <a:buNone/>
            </a:pPr>
            <a:r>
              <a:rPr lang="de-DE" sz="2800" dirty="0" smtClean="0">
                <a:latin typeface="Arial" pitchFamily="34" charset="0"/>
                <a:cs typeface="Arial" pitchFamily="34" charset="0"/>
              </a:rPr>
              <a:t> </a:t>
            </a:r>
          </a:p>
          <a:p>
            <a:pPr>
              <a:lnSpc>
                <a:spcPct val="80000"/>
              </a:lnSpc>
              <a:buFontTx/>
              <a:buNone/>
            </a:pPr>
            <a:r>
              <a:rPr lang="de-DE" sz="1600" dirty="0" smtClean="0"/>
              <a:t>	</a:t>
            </a:r>
          </a:p>
        </p:txBody>
      </p:sp>
      <p:sp>
        <p:nvSpPr>
          <p:cNvPr id="20484" name="Text Box 4"/>
          <p:cNvSpPr txBox="1">
            <a:spLocks noChangeArrowheads="1"/>
          </p:cNvSpPr>
          <p:nvPr/>
        </p:nvSpPr>
        <p:spPr bwMode="auto">
          <a:xfrm>
            <a:off x="250825" y="6381750"/>
            <a:ext cx="6516688" cy="246063"/>
          </a:xfrm>
          <a:prstGeom prst="rect">
            <a:avLst/>
          </a:prstGeom>
          <a:noFill/>
          <a:ln w="9525">
            <a:noFill/>
            <a:miter lim="800000"/>
            <a:headEnd/>
            <a:tailEnd/>
          </a:ln>
        </p:spPr>
        <p:txBody>
          <a:bodyPr>
            <a:spAutoFit/>
          </a:bodyPr>
          <a:lstStyle/>
          <a:p>
            <a:pPr>
              <a:spcBef>
                <a:spcPct val="50000"/>
              </a:spcBef>
            </a:pPr>
            <a:r>
              <a:rPr lang="de-DE" sz="1000"/>
              <a:t>Quelle: Pfizer-Broschüre „Niedere Zellzahlen zahlen sich aus“</a:t>
            </a:r>
          </a:p>
        </p:txBody>
      </p:sp>
      <p:sp>
        <p:nvSpPr>
          <p:cNvPr id="5" name="Fußzeilenplatzhalter 4"/>
          <p:cNvSpPr>
            <a:spLocks noGrp="1"/>
          </p:cNvSpPr>
          <p:nvPr>
            <p:ph type="ftr" sz="quarter" idx="11"/>
          </p:nvPr>
        </p:nvSpPr>
        <p:spPr/>
        <p:txBody>
          <a:bodyPr/>
          <a:lstStyle/>
          <a:p>
            <a:pPr>
              <a:defRPr/>
            </a:pPr>
            <a:r>
              <a:rPr lang="de-DE"/>
              <a:t>Ortsbauernstammtisch St. Martin 08.11.2011 - Praxisgemeinschaft VR Dr. Franz Wolf, Dr. Fritz Stoiber, Dipl. Tzt. Mag. Franz Wolf, Dipl. Tzt. Mag. Johanna Wernitzing Dr. Franz Wolf</a:t>
            </a:r>
            <a:endParaRPr lang="de-DE" dirty="0"/>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el 2"/>
          <p:cNvSpPr>
            <a:spLocks noGrp="1"/>
          </p:cNvSpPr>
          <p:nvPr>
            <p:ph type="title"/>
          </p:nvPr>
        </p:nvSpPr>
        <p:spPr/>
        <p:txBody>
          <a:bodyPr/>
          <a:lstStyle/>
          <a:p>
            <a:r>
              <a:rPr lang="de-AT" sz="3200" b="1" dirty="0" smtClean="0">
                <a:latin typeface="Arial" pitchFamily="34" charset="0"/>
                <a:cs typeface="Arial" pitchFamily="34" charset="0"/>
              </a:rPr>
              <a:t>Chronisch infizierte Tiere</a:t>
            </a:r>
            <a:endParaRPr lang="de-DE" sz="3200" b="1" dirty="0" smtClean="0">
              <a:latin typeface="Arial" pitchFamily="34" charset="0"/>
              <a:cs typeface="Arial" pitchFamily="34" charset="0"/>
            </a:endParaRPr>
          </a:p>
        </p:txBody>
      </p:sp>
      <p:sp>
        <p:nvSpPr>
          <p:cNvPr id="2" name="Fußzeilenplatzhalter 1"/>
          <p:cNvSpPr>
            <a:spLocks noGrp="1"/>
          </p:cNvSpPr>
          <p:nvPr>
            <p:ph type="ftr" sz="quarter" idx="11"/>
          </p:nvPr>
        </p:nvSpPr>
        <p:spPr/>
        <p:txBody>
          <a:bodyPr/>
          <a:lstStyle/>
          <a:p>
            <a:pPr>
              <a:defRPr/>
            </a:pPr>
            <a:r>
              <a:rPr lang="de-DE" smtClean="0"/>
              <a:t> Chevita Ges.m.b.H.  Austria - VR Dr. Franz Wolf </a:t>
            </a:r>
            <a:endParaRPr lang="de-DE" dirty="0"/>
          </a:p>
        </p:txBody>
      </p:sp>
      <p:pic>
        <p:nvPicPr>
          <p:cNvPr id="60420" name="Picture 2"/>
          <p:cNvPicPr>
            <a:picLocks noGrp="1" noChangeAspect="1" noChangeArrowheads="1"/>
          </p:cNvPicPr>
          <p:nvPr>
            <p:ph idx="1"/>
          </p:nvPr>
        </p:nvPicPr>
        <p:blipFill>
          <a:blip r:embed="rId3" cstate="print"/>
          <a:srcRect/>
          <a:stretch>
            <a:fillRect/>
          </a:stretch>
        </p:blipFill>
        <p:spPr>
          <a:xfrm>
            <a:off x="0" y="1125538"/>
            <a:ext cx="9053513" cy="3632200"/>
          </a:xfrm>
        </p:spPr>
      </p:pic>
      <p:sp>
        <p:nvSpPr>
          <p:cNvPr id="60422" name="Textfeld 7"/>
          <p:cNvSpPr txBox="1">
            <a:spLocks noChangeArrowheads="1"/>
          </p:cNvSpPr>
          <p:nvPr/>
        </p:nvSpPr>
        <p:spPr bwMode="auto">
          <a:xfrm>
            <a:off x="5364163" y="1258888"/>
            <a:ext cx="1079500" cy="369332"/>
          </a:xfrm>
          <a:prstGeom prst="rect">
            <a:avLst/>
          </a:prstGeom>
          <a:noFill/>
          <a:ln w="9525">
            <a:noFill/>
            <a:miter lim="800000"/>
            <a:headEnd/>
            <a:tailEnd/>
          </a:ln>
        </p:spPr>
        <p:txBody>
          <a:bodyPr>
            <a:spAutoFit/>
          </a:bodyPr>
          <a:lstStyle/>
          <a:p>
            <a:pPr algn="ctr"/>
            <a:r>
              <a:rPr lang="de-AT" dirty="0" smtClean="0"/>
              <a:t>Erstling</a:t>
            </a:r>
            <a:endParaRPr lang="de-DE" dirty="0"/>
          </a:p>
        </p:txBody>
      </p:sp>
      <p:pic>
        <p:nvPicPr>
          <p:cNvPr id="60423" name="Picture 3"/>
          <p:cNvPicPr>
            <a:picLocks noChangeAspect="1" noChangeArrowheads="1"/>
          </p:cNvPicPr>
          <p:nvPr/>
        </p:nvPicPr>
        <p:blipFill>
          <a:blip r:embed="rId4" cstate="print"/>
          <a:srcRect/>
          <a:stretch>
            <a:fillRect/>
          </a:stretch>
        </p:blipFill>
        <p:spPr bwMode="auto">
          <a:xfrm>
            <a:off x="5364163" y="4292600"/>
            <a:ext cx="2786062" cy="2039938"/>
          </a:xfrm>
          <a:prstGeom prst="rect">
            <a:avLst/>
          </a:prstGeom>
          <a:noFill/>
          <a:ln w="9525">
            <a:noFill/>
            <a:miter lim="800000"/>
            <a:headEnd/>
            <a:tailEnd/>
          </a:ln>
        </p:spPr>
      </p:pic>
      <p:sp>
        <p:nvSpPr>
          <p:cNvPr id="12" name="Textfeld 11"/>
          <p:cNvSpPr txBox="1"/>
          <p:nvPr/>
        </p:nvSpPr>
        <p:spPr>
          <a:xfrm>
            <a:off x="2987824" y="1268760"/>
            <a:ext cx="1080120" cy="369332"/>
          </a:xfrm>
          <a:prstGeom prst="rect">
            <a:avLst/>
          </a:prstGeom>
          <a:noFill/>
        </p:spPr>
        <p:txBody>
          <a:bodyPr wrap="square" rtlCol="0">
            <a:spAutoFit/>
          </a:bodyPr>
          <a:lstStyle/>
          <a:p>
            <a:r>
              <a:rPr lang="de-AT" dirty="0" smtClean="0"/>
              <a:t>Erstling</a:t>
            </a:r>
            <a:endParaRPr lang="de-DE"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60422"/>
                                        </p:tgtEl>
                                        <p:attrNameLst>
                                          <p:attrName>style.visibility</p:attrName>
                                        </p:attrNameLst>
                                      </p:cBhvr>
                                      <p:to>
                                        <p:strVal val="visible"/>
                                      </p:to>
                                    </p:set>
                                    <p:animEffect transition="in" filter="blinds(horizontal)">
                                      <p:cBhvr>
                                        <p:cTn id="7" dur="500"/>
                                        <p:tgtEl>
                                          <p:spTgt spid="60422"/>
                                        </p:tgtEl>
                                      </p:cBhvr>
                                    </p:animEffect>
                                  </p:childTnLst>
                                </p:cTn>
                              </p:par>
                              <p:par>
                                <p:cTn id="8" presetID="3" presetClass="entr" presetSubtype="10" fill="hold" nodeType="withEffect">
                                  <p:stCondLst>
                                    <p:cond delay="0"/>
                                  </p:stCondLst>
                                  <p:childTnLst>
                                    <p:set>
                                      <p:cBhvr>
                                        <p:cTn id="9" dur="1" fill="hold">
                                          <p:stCondLst>
                                            <p:cond delay="0"/>
                                          </p:stCondLst>
                                        </p:cTn>
                                        <p:tgtEl>
                                          <p:spTgt spid="60420"/>
                                        </p:tgtEl>
                                        <p:attrNameLst>
                                          <p:attrName>style.visibility</p:attrName>
                                        </p:attrNameLst>
                                      </p:cBhvr>
                                      <p:to>
                                        <p:strVal val="visible"/>
                                      </p:to>
                                    </p:set>
                                    <p:animEffect transition="in" filter="blinds(horizontal)">
                                      <p:cBhvr>
                                        <p:cTn id="10" dur="500"/>
                                        <p:tgtEl>
                                          <p:spTgt spid="60420"/>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60423"/>
                                        </p:tgtEl>
                                        <p:attrNameLst>
                                          <p:attrName>style.visibility</p:attrName>
                                        </p:attrNameLst>
                                      </p:cBhvr>
                                      <p:to>
                                        <p:strVal val="visible"/>
                                      </p:to>
                                    </p:set>
                                    <p:animEffect transition="in" filter="blinds(horizontal)">
                                      <p:cBhvr>
                                        <p:cTn id="15" dur="500"/>
                                        <p:tgtEl>
                                          <p:spTgt spid="604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4"/>
          <p:cNvPicPr>
            <a:picLocks noChangeAspect="1" noChangeArrowheads="1"/>
          </p:cNvPicPr>
          <p:nvPr/>
        </p:nvPicPr>
        <p:blipFill>
          <a:blip r:embed="rId2" cstate="print"/>
          <a:srcRect/>
          <a:stretch>
            <a:fillRect/>
          </a:stretch>
        </p:blipFill>
        <p:spPr bwMode="auto">
          <a:xfrm>
            <a:off x="785813" y="836613"/>
            <a:ext cx="7858125" cy="5521325"/>
          </a:xfrm>
          <a:prstGeom prst="rect">
            <a:avLst/>
          </a:prstGeom>
          <a:noFill/>
          <a:ln w="9525">
            <a:noFill/>
            <a:miter lim="800000"/>
            <a:headEnd/>
            <a:tailEnd/>
          </a:ln>
        </p:spPr>
      </p:pic>
      <p:pic>
        <p:nvPicPr>
          <p:cNvPr id="59395" name="Picture 5"/>
          <p:cNvPicPr>
            <a:picLocks noChangeAspect="1" noChangeArrowheads="1"/>
          </p:cNvPicPr>
          <p:nvPr/>
        </p:nvPicPr>
        <p:blipFill>
          <a:blip r:embed="rId3" cstate="print"/>
          <a:srcRect/>
          <a:stretch>
            <a:fillRect/>
          </a:stretch>
        </p:blipFill>
        <p:spPr bwMode="auto">
          <a:xfrm>
            <a:off x="4252913" y="6238875"/>
            <a:ext cx="1676400" cy="333375"/>
          </a:xfrm>
          <a:prstGeom prst="rect">
            <a:avLst/>
          </a:prstGeom>
          <a:noFill/>
          <a:ln w="9525">
            <a:noFill/>
            <a:miter lim="800000"/>
            <a:headEnd/>
            <a:tailEnd/>
          </a:ln>
        </p:spPr>
      </p:pic>
      <p:cxnSp>
        <p:nvCxnSpPr>
          <p:cNvPr id="5" name="Gerade Verbindung 4"/>
          <p:cNvCxnSpPr/>
          <p:nvPr/>
        </p:nvCxnSpPr>
        <p:spPr>
          <a:xfrm rot="5400000">
            <a:off x="3857625" y="1785938"/>
            <a:ext cx="157162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Gerade Verbindung 6"/>
          <p:cNvCxnSpPr/>
          <p:nvPr/>
        </p:nvCxnSpPr>
        <p:spPr>
          <a:xfrm rot="5400000">
            <a:off x="5357812" y="1785938"/>
            <a:ext cx="157162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Gerade Verbindung mit Pfeil 11"/>
          <p:cNvCxnSpPr/>
          <p:nvPr/>
        </p:nvCxnSpPr>
        <p:spPr>
          <a:xfrm>
            <a:off x="4643438" y="1428750"/>
            <a:ext cx="1500187" cy="1588"/>
          </a:xfrm>
          <a:prstGeom prst="straightConnector1">
            <a:avLst/>
          </a:prstGeom>
          <a:ln w="57150">
            <a:solidFill>
              <a:srgbClr val="FF0000"/>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sp>
        <p:nvSpPr>
          <p:cNvPr id="59399" name="Textfeld 12"/>
          <p:cNvSpPr txBox="1">
            <a:spLocks noChangeArrowheads="1"/>
          </p:cNvSpPr>
          <p:nvPr/>
        </p:nvSpPr>
        <p:spPr bwMode="auto">
          <a:xfrm>
            <a:off x="4714875" y="1000125"/>
            <a:ext cx="1428750" cy="307975"/>
          </a:xfrm>
          <a:prstGeom prst="rect">
            <a:avLst/>
          </a:prstGeom>
          <a:noFill/>
          <a:ln w="9525">
            <a:noFill/>
            <a:miter lim="800000"/>
            <a:headEnd/>
            <a:tailEnd/>
          </a:ln>
        </p:spPr>
        <p:txBody>
          <a:bodyPr>
            <a:spAutoFit/>
          </a:bodyPr>
          <a:lstStyle/>
          <a:p>
            <a:r>
              <a:rPr lang="de-AT" sz="1400" b="1">
                <a:latin typeface="Calibri" pitchFamily="34" charset="0"/>
              </a:rPr>
              <a:t>7 bis 8 Wochen</a:t>
            </a:r>
            <a:endParaRPr lang="de-DE" sz="1400" b="1">
              <a:latin typeface="Calibri" pitchFamily="34" charset="0"/>
            </a:endParaRPr>
          </a:p>
        </p:txBody>
      </p:sp>
      <p:sp>
        <p:nvSpPr>
          <p:cNvPr id="59400" name="Textfeld 13"/>
          <p:cNvSpPr txBox="1">
            <a:spLocks noChangeArrowheads="1"/>
          </p:cNvSpPr>
          <p:nvPr/>
        </p:nvSpPr>
        <p:spPr bwMode="auto">
          <a:xfrm>
            <a:off x="4643438" y="3714750"/>
            <a:ext cx="3429000" cy="369888"/>
          </a:xfrm>
          <a:prstGeom prst="rect">
            <a:avLst/>
          </a:prstGeom>
          <a:noFill/>
          <a:ln w="9525">
            <a:noFill/>
            <a:miter lim="800000"/>
            <a:headEnd/>
            <a:tailEnd/>
          </a:ln>
        </p:spPr>
        <p:txBody>
          <a:bodyPr>
            <a:spAutoFit/>
          </a:bodyPr>
          <a:lstStyle/>
          <a:p>
            <a:endParaRPr lang="de-DE">
              <a:latin typeface="Calibri" pitchFamily="34" charset="0"/>
            </a:endParaRPr>
          </a:p>
        </p:txBody>
      </p:sp>
      <p:sp>
        <p:nvSpPr>
          <p:cNvPr id="59401" name="Textfeld 14"/>
          <p:cNvSpPr txBox="1">
            <a:spLocks noChangeArrowheads="1"/>
          </p:cNvSpPr>
          <p:nvPr/>
        </p:nvSpPr>
        <p:spPr bwMode="auto">
          <a:xfrm>
            <a:off x="7358063" y="6500813"/>
            <a:ext cx="1357312" cy="369887"/>
          </a:xfrm>
          <a:prstGeom prst="rect">
            <a:avLst/>
          </a:prstGeom>
          <a:noFill/>
          <a:ln w="9525">
            <a:noFill/>
            <a:miter lim="800000"/>
            <a:headEnd/>
            <a:tailEnd/>
          </a:ln>
        </p:spPr>
        <p:txBody>
          <a:bodyPr>
            <a:spAutoFit/>
          </a:bodyPr>
          <a:lstStyle/>
          <a:p>
            <a:endParaRPr lang="de-DE">
              <a:latin typeface="Calibri" pitchFamily="34" charset="0"/>
            </a:endParaRPr>
          </a:p>
        </p:txBody>
      </p:sp>
      <p:sp>
        <p:nvSpPr>
          <p:cNvPr id="59402" name="Textfeld 15"/>
          <p:cNvSpPr txBox="1">
            <a:spLocks noChangeArrowheads="1"/>
          </p:cNvSpPr>
          <p:nvPr/>
        </p:nvSpPr>
        <p:spPr bwMode="auto">
          <a:xfrm>
            <a:off x="7215188" y="6429375"/>
            <a:ext cx="1428750" cy="277813"/>
          </a:xfrm>
          <a:prstGeom prst="rect">
            <a:avLst/>
          </a:prstGeom>
          <a:noFill/>
          <a:ln w="9525">
            <a:noFill/>
            <a:miter lim="800000"/>
            <a:headEnd/>
            <a:tailEnd/>
          </a:ln>
        </p:spPr>
        <p:txBody>
          <a:bodyPr>
            <a:spAutoFit/>
          </a:bodyPr>
          <a:lstStyle/>
          <a:p>
            <a:r>
              <a:rPr lang="de-AT" sz="1200">
                <a:latin typeface="Calibri" pitchFamily="34" charset="0"/>
              </a:rPr>
              <a:t>N. Gonzales, 2009</a:t>
            </a:r>
            <a:endParaRPr lang="de-DE" sz="1200">
              <a:latin typeface="Calibri" pitchFamily="34" charset="0"/>
            </a:endParaRPr>
          </a:p>
        </p:txBody>
      </p:sp>
      <p:sp>
        <p:nvSpPr>
          <p:cNvPr id="59403" name="Textfeld 16"/>
          <p:cNvSpPr txBox="1">
            <a:spLocks noChangeArrowheads="1"/>
          </p:cNvSpPr>
          <p:nvPr/>
        </p:nvSpPr>
        <p:spPr bwMode="auto">
          <a:xfrm>
            <a:off x="571500" y="6429375"/>
            <a:ext cx="2571750" cy="277813"/>
          </a:xfrm>
          <a:prstGeom prst="rect">
            <a:avLst/>
          </a:prstGeom>
          <a:noFill/>
          <a:ln w="9525">
            <a:noFill/>
            <a:miter lim="800000"/>
            <a:headEnd/>
            <a:tailEnd/>
          </a:ln>
        </p:spPr>
        <p:txBody>
          <a:bodyPr>
            <a:spAutoFit/>
          </a:bodyPr>
          <a:lstStyle/>
          <a:p>
            <a:r>
              <a:rPr lang="de-AT" sz="1200">
                <a:latin typeface="Calibri" pitchFamily="34" charset="0"/>
              </a:rPr>
              <a:t>13 566 Kühe</a:t>
            </a:r>
            <a:endParaRPr lang="de-DE" sz="1200">
              <a:latin typeface="Calibri" pitchFamily="34" charset="0"/>
            </a:endParaRPr>
          </a:p>
        </p:txBody>
      </p:sp>
      <p:sp>
        <p:nvSpPr>
          <p:cNvPr id="59404" name="Textfeld 17"/>
          <p:cNvSpPr txBox="1">
            <a:spLocks noChangeArrowheads="1"/>
          </p:cNvSpPr>
          <p:nvPr/>
        </p:nvSpPr>
        <p:spPr bwMode="auto">
          <a:xfrm>
            <a:off x="4286250" y="4429125"/>
            <a:ext cx="4143375" cy="923925"/>
          </a:xfrm>
          <a:prstGeom prst="rect">
            <a:avLst/>
          </a:prstGeom>
          <a:noFill/>
          <a:ln w="9525">
            <a:solidFill>
              <a:srgbClr val="FF0000"/>
            </a:solidFill>
            <a:miter lim="800000"/>
            <a:headEnd/>
            <a:tailEnd/>
          </a:ln>
        </p:spPr>
        <p:txBody>
          <a:bodyPr>
            <a:spAutoFit/>
          </a:bodyPr>
          <a:lstStyle/>
          <a:p>
            <a:r>
              <a:rPr lang="de-AT" b="1">
                <a:latin typeface="Calibri" pitchFamily="34" charset="0"/>
              </a:rPr>
              <a:t>Milchverlust: </a:t>
            </a:r>
            <a:r>
              <a:rPr lang="de-AT">
                <a:latin typeface="Calibri" pitchFamily="34" charset="0"/>
              </a:rPr>
              <a:t>gram-pos./ 50 Tage /304 kg</a:t>
            </a:r>
          </a:p>
          <a:p>
            <a:r>
              <a:rPr lang="de-AT">
                <a:latin typeface="Calibri" pitchFamily="34" charset="0"/>
              </a:rPr>
              <a:t>= € 76.-   (0,25 Cent/kg)</a:t>
            </a:r>
          </a:p>
          <a:p>
            <a:r>
              <a:rPr lang="de-AT">
                <a:latin typeface="Calibri" pitchFamily="34" charset="0"/>
              </a:rPr>
              <a:t>= €  91.2 (0,30 Cent/kg)</a:t>
            </a:r>
            <a:endParaRPr lang="de-DE">
              <a:latin typeface="Calibri" pitchFamily="34" charset="0"/>
            </a:endParaRPr>
          </a:p>
        </p:txBody>
      </p:sp>
      <p:sp>
        <p:nvSpPr>
          <p:cNvPr id="20" name="Rechteck 19"/>
          <p:cNvSpPr/>
          <p:nvPr/>
        </p:nvSpPr>
        <p:spPr>
          <a:xfrm>
            <a:off x="10144125" y="5000625"/>
            <a:ext cx="914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sp>
        <p:nvSpPr>
          <p:cNvPr id="59406" name="Rechteck 20"/>
          <p:cNvSpPr>
            <a:spLocks noChangeArrowheads="1"/>
          </p:cNvSpPr>
          <p:nvPr/>
        </p:nvSpPr>
        <p:spPr bwMode="auto">
          <a:xfrm rot="10800000" flipV="1">
            <a:off x="5776913" y="6202363"/>
            <a:ext cx="2009775" cy="369887"/>
          </a:xfrm>
          <a:prstGeom prst="rect">
            <a:avLst/>
          </a:prstGeom>
          <a:noFill/>
          <a:ln w="9525">
            <a:noFill/>
            <a:miter lim="800000"/>
            <a:headEnd/>
            <a:tailEnd/>
          </a:ln>
        </p:spPr>
        <p:txBody>
          <a:bodyPr>
            <a:spAutoFit/>
          </a:bodyPr>
          <a:lstStyle/>
          <a:p>
            <a:r>
              <a:rPr lang="de-AT">
                <a:latin typeface="Calibri" pitchFamily="34" charset="0"/>
              </a:rPr>
              <a:t>(Laktationswoche)</a:t>
            </a:r>
            <a:endParaRPr lang="de-DE">
              <a:latin typeface="Calibri" pitchFamily="34" charset="0"/>
            </a:endParaRPr>
          </a:p>
        </p:txBody>
      </p:sp>
      <p:sp>
        <p:nvSpPr>
          <p:cNvPr id="59407" name="Textfeld 21"/>
          <p:cNvSpPr txBox="1">
            <a:spLocks noChangeArrowheads="1"/>
          </p:cNvSpPr>
          <p:nvPr/>
        </p:nvSpPr>
        <p:spPr bwMode="auto">
          <a:xfrm>
            <a:off x="142875" y="285750"/>
            <a:ext cx="8786813" cy="461963"/>
          </a:xfrm>
          <a:prstGeom prst="rect">
            <a:avLst/>
          </a:prstGeom>
          <a:noFill/>
          <a:ln w="9525">
            <a:noFill/>
            <a:miter lim="800000"/>
            <a:headEnd/>
            <a:tailEnd/>
          </a:ln>
        </p:spPr>
        <p:txBody>
          <a:bodyPr>
            <a:spAutoFit/>
          </a:bodyPr>
          <a:lstStyle/>
          <a:p>
            <a:pPr algn="ctr"/>
            <a:r>
              <a:rPr lang="de-AT" sz="2400" b="1">
                <a:latin typeface="Arial Black" pitchFamily="34" charset="0"/>
              </a:rPr>
              <a:t>Auswirkungen einer Mastitis auf den Milchverlust</a:t>
            </a:r>
            <a:endParaRPr lang="de-DE" sz="2400" b="1">
              <a:latin typeface="Arial Black" pitchFamily="34" charset="0"/>
            </a:endParaRPr>
          </a:p>
        </p:txBody>
      </p:sp>
      <p:sp>
        <p:nvSpPr>
          <p:cNvPr id="16" name="Fußzeilenplatzhalter 15"/>
          <p:cNvSpPr>
            <a:spLocks noGrp="1"/>
          </p:cNvSpPr>
          <p:nvPr>
            <p:ph type="ftr" sz="quarter" idx="11"/>
          </p:nvPr>
        </p:nvSpPr>
        <p:spPr/>
        <p:txBody>
          <a:bodyPr/>
          <a:lstStyle/>
          <a:p>
            <a:pPr>
              <a:defRPr/>
            </a:pPr>
            <a:r>
              <a:rPr lang="de-DE"/>
              <a:t>St. Maragretten/Raab 05.02.2010</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2" cstate="print"/>
          <a:srcRect/>
          <a:stretch>
            <a:fillRect/>
          </a:stretch>
        </p:blipFill>
        <p:spPr bwMode="auto">
          <a:xfrm>
            <a:off x="428625" y="1143000"/>
            <a:ext cx="8358188" cy="4926013"/>
          </a:xfrm>
          <a:prstGeom prst="rect">
            <a:avLst/>
          </a:prstGeom>
          <a:noFill/>
          <a:ln w="9525">
            <a:noFill/>
            <a:miter lim="800000"/>
            <a:headEnd/>
            <a:tailEnd/>
          </a:ln>
        </p:spPr>
      </p:pic>
      <p:pic>
        <p:nvPicPr>
          <p:cNvPr id="60419" name="Picture 3"/>
          <p:cNvPicPr>
            <a:picLocks noChangeAspect="1" noChangeArrowheads="1"/>
          </p:cNvPicPr>
          <p:nvPr/>
        </p:nvPicPr>
        <p:blipFill>
          <a:blip r:embed="rId3" cstate="print"/>
          <a:srcRect/>
          <a:stretch>
            <a:fillRect/>
          </a:stretch>
        </p:blipFill>
        <p:spPr bwMode="auto">
          <a:xfrm>
            <a:off x="4000500" y="6000750"/>
            <a:ext cx="1676400" cy="333375"/>
          </a:xfrm>
          <a:prstGeom prst="rect">
            <a:avLst/>
          </a:prstGeom>
          <a:noFill/>
          <a:ln w="9525">
            <a:noFill/>
            <a:miter lim="800000"/>
            <a:headEnd/>
            <a:tailEnd/>
          </a:ln>
        </p:spPr>
      </p:pic>
      <p:cxnSp>
        <p:nvCxnSpPr>
          <p:cNvPr id="5" name="Gerade Verbindung 4"/>
          <p:cNvCxnSpPr/>
          <p:nvPr/>
        </p:nvCxnSpPr>
        <p:spPr>
          <a:xfrm rot="5400000">
            <a:off x="3464718" y="2250282"/>
            <a:ext cx="192881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Gerade Verbindung 5"/>
          <p:cNvCxnSpPr/>
          <p:nvPr/>
        </p:nvCxnSpPr>
        <p:spPr>
          <a:xfrm rot="5400000">
            <a:off x="7465218" y="2250282"/>
            <a:ext cx="192881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Gerade Verbindung mit Pfeil 7"/>
          <p:cNvCxnSpPr/>
          <p:nvPr/>
        </p:nvCxnSpPr>
        <p:spPr>
          <a:xfrm>
            <a:off x="4429125" y="2000250"/>
            <a:ext cx="4000500" cy="71438"/>
          </a:xfrm>
          <a:prstGeom prst="straightConnector1">
            <a:avLst/>
          </a:prstGeom>
          <a:ln w="57150">
            <a:solidFill>
              <a:srgbClr val="FF0000"/>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sp>
        <p:nvSpPr>
          <p:cNvPr id="60423" name="Textfeld 8"/>
          <p:cNvSpPr txBox="1">
            <a:spLocks noChangeArrowheads="1"/>
          </p:cNvSpPr>
          <p:nvPr/>
        </p:nvSpPr>
        <p:spPr bwMode="auto">
          <a:xfrm>
            <a:off x="4500563" y="1519238"/>
            <a:ext cx="3857625" cy="338137"/>
          </a:xfrm>
          <a:prstGeom prst="rect">
            <a:avLst/>
          </a:prstGeom>
          <a:noFill/>
          <a:ln w="9525">
            <a:noFill/>
            <a:miter lim="800000"/>
            <a:headEnd/>
            <a:tailEnd/>
          </a:ln>
        </p:spPr>
        <p:txBody>
          <a:bodyPr>
            <a:spAutoFit/>
          </a:bodyPr>
          <a:lstStyle/>
          <a:p>
            <a:pPr algn="ctr"/>
            <a:r>
              <a:rPr lang="de-AT" sz="1600" b="1">
                <a:latin typeface="Calibri" pitchFamily="34" charset="0"/>
              </a:rPr>
              <a:t>20 bis 24 Wochen</a:t>
            </a:r>
            <a:endParaRPr lang="de-DE" sz="1600" b="1">
              <a:latin typeface="Calibri" pitchFamily="34" charset="0"/>
            </a:endParaRPr>
          </a:p>
        </p:txBody>
      </p:sp>
      <p:sp>
        <p:nvSpPr>
          <p:cNvPr id="60424" name="Textfeld 9"/>
          <p:cNvSpPr txBox="1">
            <a:spLocks noChangeArrowheads="1"/>
          </p:cNvSpPr>
          <p:nvPr/>
        </p:nvSpPr>
        <p:spPr bwMode="auto">
          <a:xfrm>
            <a:off x="7215188" y="6429375"/>
            <a:ext cx="1428750" cy="277813"/>
          </a:xfrm>
          <a:prstGeom prst="rect">
            <a:avLst/>
          </a:prstGeom>
          <a:noFill/>
          <a:ln w="9525">
            <a:noFill/>
            <a:miter lim="800000"/>
            <a:headEnd/>
            <a:tailEnd/>
          </a:ln>
        </p:spPr>
        <p:txBody>
          <a:bodyPr>
            <a:spAutoFit/>
          </a:bodyPr>
          <a:lstStyle/>
          <a:p>
            <a:r>
              <a:rPr lang="de-AT" sz="1200">
                <a:latin typeface="Calibri" pitchFamily="34" charset="0"/>
              </a:rPr>
              <a:t>N. Gonzales, 2009</a:t>
            </a:r>
            <a:endParaRPr lang="de-DE" sz="1200">
              <a:latin typeface="Calibri" pitchFamily="34" charset="0"/>
            </a:endParaRPr>
          </a:p>
        </p:txBody>
      </p:sp>
      <p:sp>
        <p:nvSpPr>
          <p:cNvPr id="60425" name="Textfeld 10"/>
          <p:cNvSpPr txBox="1">
            <a:spLocks noChangeArrowheads="1"/>
          </p:cNvSpPr>
          <p:nvPr/>
        </p:nvSpPr>
        <p:spPr bwMode="auto">
          <a:xfrm>
            <a:off x="571500" y="6429375"/>
            <a:ext cx="2571750" cy="277813"/>
          </a:xfrm>
          <a:prstGeom prst="rect">
            <a:avLst/>
          </a:prstGeom>
          <a:noFill/>
          <a:ln w="9525">
            <a:noFill/>
            <a:miter lim="800000"/>
            <a:headEnd/>
            <a:tailEnd/>
          </a:ln>
        </p:spPr>
        <p:txBody>
          <a:bodyPr>
            <a:spAutoFit/>
          </a:bodyPr>
          <a:lstStyle/>
          <a:p>
            <a:r>
              <a:rPr lang="de-AT" sz="1200">
                <a:latin typeface="Calibri" pitchFamily="34" charset="0"/>
              </a:rPr>
              <a:t>13 566 Kühe</a:t>
            </a:r>
            <a:endParaRPr lang="de-DE" sz="1200">
              <a:latin typeface="Calibri" pitchFamily="34" charset="0"/>
            </a:endParaRPr>
          </a:p>
        </p:txBody>
      </p:sp>
      <p:sp>
        <p:nvSpPr>
          <p:cNvPr id="60426" name="Rechteck 11"/>
          <p:cNvSpPr>
            <a:spLocks noChangeArrowheads="1"/>
          </p:cNvSpPr>
          <p:nvPr/>
        </p:nvSpPr>
        <p:spPr bwMode="auto">
          <a:xfrm rot="10800000" flipV="1">
            <a:off x="5562600" y="5929313"/>
            <a:ext cx="2009775" cy="369887"/>
          </a:xfrm>
          <a:prstGeom prst="rect">
            <a:avLst/>
          </a:prstGeom>
          <a:noFill/>
          <a:ln w="9525">
            <a:noFill/>
            <a:miter lim="800000"/>
            <a:headEnd/>
            <a:tailEnd/>
          </a:ln>
        </p:spPr>
        <p:txBody>
          <a:bodyPr>
            <a:spAutoFit/>
          </a:bodyPr>
          <a:lstStyle/>
          <a:p>
            <a:r>
              <a:rPr lang="de-AT">
                <a:latin typeface="Calibri" pitchFamily="34" charset="0"/>
              </a:rPr>
              <a:t>(Laktationswoche)</a:t>
            </a:r>
            <a:endParaRPr lang="de-DE">
              <a:latin typeface="Calibri" pitchFamily="34" charset="0"/>
            </a:endParaRPr>
          </a:p>
        </p:txBody>
      </p:sp>
      <p:sp>
        <p:nvSpPr>
          <p:cNvPr id="60427" name="Textfeld 12"/>
          <p:cNvSpPr txBox="1">
            <a:spLocks noChangeArrowheads="1"/>
          </p:cNvSpPr>
          <p:nvPr/>
        </p:nvSpPr>
        <p:spPr bwMode="auto">
          <a:xfrm>
            <a:off x="285750" y="142875"/>
            <a:ext cx="8429625" cy="830263"/>
          </a:xfrm>
          <a:prstGeom prst="rect">
            <a:avLst/>
          </a:prstGeom>
          <a:noFill/>
          <a:ln w="9525">
            <a:noFill/>
            <a:miter lim="800000"/>
            <a:headEnd/>
            <a:tailEnd/>
          </a:ln>
        </p:spPr>
        <p:txBody>
          <a:bodyPr>
            <a:spAutoFit/>
          </a:bodyPr>
          <a:lstStyle/>
          <a:p>
            <a:pPr algn="ctr"/>
            <a:r>
              <a:rPr lang="de-AT" sz="2400" b="1">
                <a:latin typeface="Arial Black" pitchFamily="34" charset="0"/>
              </a:rPr>
              <a:t>Auswirkungen einer Mastitis nicht ausgeheilt (oder neuerliche Infektion) auf den Milchverlust</a:t>
            </a:r>
            <a:endParaRPr lang="de-DE" sz="2400" b="1">
              <a:latin typeface="Arial Black" pitchFamily="34" charset="0"/>
            </a:endParaRPr>
          </a:p>
        </p:txBody>
      </p:sp>
      <p:graphicFrame>
        <p:nvGraphicFramePr>
          <p:cNvPr id="14" name="Tabelle 13"/>
          <p:cNvGraphicFramePr>
            <a:graphicFrameLocks noGrp="1"/>
          </p:cNvGraphicFramePr>
          <p:nvPr/>
        </p:nvGraphicFramePr>
        <p:xfrm>
          <a:off x="5095875" y="3643313"/>
          <a:ext cx="2833718" cy="1898404"/>
        </p:xfrm>
        <a:graphic>
          <a:graphicData uri="http://schemas.openxmlformats.org/drawingml/2006/table">
            <a:tbl>
              <a:tblPr firstRow="1" bandRow="1">
                <a:tableStyleId>{5C22544A-7EE6-4342-B048-85BDC9FD1C3A}</a:tableStyleId>
              </a:tblPr>
              <a:tblGrid>
                <a:gridCol w="1129531"/>
                <a:gridCol w="1704187"/>
              </a:tblGrid>
              <a:tr h="308674">
                <a:tc>
                  <a:txBody>
                    <a:bodyPr/>
                    <a:lstStyle/>
                    <a:p>
                      <a:r>
                        <a:rPr lang="de-AT" sz="1400" dirty="0" smtClean="0"/>
                        <a:t>Erreger</a:t>
                      </a:r>
                      <a:endParaRPr lang="de-DE" sz="1400" dirty="0"/>
                    </a:p>
                  </a:txBody>
                  <a:tcPr/>
                </a:tc>
                <a:tc>
                  <a:txBody>
                    <a:bodyPr/>
                    <a:lstStyle/>
                    <a:p>
                      <a:r>
                        <a:rPr lang="de-AT" sz="1400" dirty="0" smtClean="0"/>
                        <a:t>Milchverlust</a:t>
                      </a:r>
                    </a:p>
                    <a:p>
                      <a:r>
                        <a:rPr lang="de-AT" sz="1400" dirty="0" smtClean="0"/>
                        <a:t> in kg / Tag</a:t>
                      </a:r>
                      <a:endParaRPr lang="de-DE" sz="1400" dirty="0"/>
                    </a:p>
                  </a:txBody>
                  <a:tcPr/>
                </a:tc>
              </a:tr>
              <a:tr h="553410">
                <a:tc>
                  <a:txBody>
                    <a:bodyPr/>
                    <a:lstStyle/>
                    <a:p>
                      <a:r>
                        <a:rPr lang="de-AT" sz="1400" dirty="0" err="1" smtClean="0"/>
                        <a:t>Strept</a:t>
                      </a:r>
                      <a:r>
                        <a:rPr lang="de-AT" sz="1400" dirty="0" smtClean="0"/>
                        <a:t>. </a:t>
                      </a:r>
                      <a:r>
                        <a:rPr lang="de-AT" sz="1400" dirty="0" err="1" smtClean="0"/>
                        <a:t>agalaktie</a:t>
                      </a:r>
                      <a:endParaRPr lang="de-DE" sz="1400" dirty="0"/>
                    </a:p>
                  </a:txBody>
                  <a:tcPr/>
                </a:tc>
                <a:tc>
                  <a:txBody>
                    <a:bodyPr/>
                    <a:lstStyle/>
                    <a:p>
                      <a:r>
                        <a:rPr lang="de-AT" sz="1400" dirty="0" smtClean="0"/>
                        <a:t>3,6</a:t>
                      </a:r>
                      <a:endParaRPr lang="de-DE" sz="1400" dirty="0"/>
                    </a:p>
                  </a:txBody>
                  <a:tcPr/>
                </a:tc>
              </a:tr>
              <a:tr h="308674">
                <a:tc>
                  <a:txBody>
                    <a:bodyPr/>
                    <a:lstStyle/>
                    <a:p>
                      <a:r>
                        <a:rPr lang="de-AT" sz="1400" dirty="0" err="1" smtClean="0"/>
                        <a:t>Strept</a:t>
                      </a:r>
                      <a:r>
                        <a:rPr lang="de-AT" sz="1400" dirty="0" smtClean="0"/>
                        <a:t>. Spp.</a:t>
                      </a:r>
                    </a:p>
                  </a:txBody>
                  <a:tcPr/>
                </a:tc>
                <a:tc>
                  <a:txBody>
                    <a:bodyPr/>
                    <a:lstStyle/>
                    <a:p>
                      <a:r>
                        <a:rPr lang="de-AT" sz="1400" dirty="0" smtClean="0"/>
                        <a:t>1,6</a:t>
                      </a:r>
                      <a:endParaRPr lang="de-DE" sz="1400" dirty="0"/>
                    </a:p>
                  </a:txBody>
                  <a:tcPr/>
                </a:tc>
              </a:tr>
              <a:tr h="308674">
                <a:tc>
                  <a:txBody>
                    <a:bodyPr/>
                    <a:lstStyle/>
                    <a:p>
                      <a:r>
                        <a:rPr lang="de-AT" sz="1400" dirty="0" smtClean="0"/>
                        <a:t>Staph.</a:t>
                      </a:r>
                      <a:r>
                        <a:rPr lang="de-AT" sz="1400" baseline="0" dirty="0" smtClean="0"/>
                        <a:t> aureus</a:t>
                      </a:r>
                      <a:endParaRPr lang="de-DE" sz="1400" dirty="0"/>
                    </a:p>
                  </a:txBody>
                  <a:tcPr/>
                </a:tc>
                <a:tc>
                  <a:txBody>
                    <a:bodyPr/>
                    <a:lstStyle/>
                    <a:p>
                      <a:r>
                        <a:rPr lang="de-AT" sz="1400" dirty="0" smtClean="0"/>
                        <a:t>1,8</a:t>
                      </a:r>
                      <a:endParaRPr lang="de-DE" sz="1400" dirty="0"/>
                    </a:p>
                  </a:txBody>
                  <a:tcPr/>
                </a:tc>
              </a:tr>
            </a:tbl>
          </a:graphicData>
        </a:graphic>
      </p:graphicFrame>
      <p:sp>
        <p:nvSpPr>
          <p:cNvPr id="13" name="Fußzeilenplatzhalter 12"/>
          <p:cNvSpPr>
            <a:spLocks noGrp="1"/>
          </p:cNvSpPr>
          <p:nvPr>
            <p:ph type="ftr" sz="quarter" idx="11"/>
          </p:nvPr>
        </p:nvSpPr>
        <p:spPr/>
        <p:txBody>
          <a:bodyPr/>
          <a:lstStyle/>
          <a:p>
            <a:pPr>
              <a:defRPr/>
            </a:pPr>
            <a:r>
              <a:rPr lang="de-DE"/>
              <a:t>St. Maragretten/Raab 05.02.2010</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b="1" dirty="0" smtClean="0">
                <a:latin typeface="Arial" pitchFamily="34" charset="0"/>
                <a:cs typeface="Arial" pitchFamily="34" charset="0"/>
              </a:rPr>
              <a:t>Warum überhaupt impfen?</a:t>
            </a:r>
            <a:endParaRPr lang="de-DE" dirty="0"/>
          </a:p>
        </p:txBody>
      </p:sp>
      <p:sp>
        <p:nvSpPr>
          <p:cNvPr id="3" name="Inhaltsplatzhalter 2"/>
          <p:cNvSpPr>
            <a:spLocks noGrp="1"/>
          </p:cNvSpPr>
          <p:nvPr>
            <p:ph idx="1"/>
          </p:nvPr>
        </p:nvSpPr>
        <p:spPr>
          <a:xfrm>
            <a:off x="467544" y="1628800"/>
            <a:ext cx="8229600" cy="4525963"/>
          </a:xfrm>
        </p:spPr>
        <p:txBody>
          <a:bodyPr/>
          <a:lstStyle/>
          <a:p>
            <a:pPr algn="ctr">
              <a:buNone/>
            </a:pPr>
            <a:r>
              <a:rPr lang="de-AT" b="1" dirty="0" smtClean="0">
                <a:latin typeface="Arial" pitchFamily="34" charset="0"/>
                <a:cs typeface="Arial" pitchFamily="34" charset="0"/>
              </a:rPr>
              <a:t>Impfen = Vorbeuge</a:t>
            </a:r>
            <a:endParaRPr lang="de-DE" b="1" dirty="0">
              <a:latin typeface="Arial" pitchFamily="34" charset="0"/>
              <a:cs typeface="Arial" pitchFamily="34" charset="0"/>
            </a:endParaRPr>
          </a:p>
        </p:txBody>
      </p:sp>
      <p:sp>
        <p:nvSpPr>
          <p:cNvPr id="4" name="Fußzeilenplatzhalter 3"/>
          <p:cNvSpPr>
            <a:spLocks noGrp="1"/>
          </p:cNvSpPr>
          <p:nvPr>
            <p:ph type="ftr" sz="quarter" idx="11"/>
          </p:nvPr>
        </p:nvSpPr>
        <p:spPr/>
        <p:txBody>
          <a:bodyPr/>
          <a:lstStyle/>
          <a:p>
            <a:r>
              <a:rPr lang="de-DE" smtClean="0"/>
              <a:t> Chevita Ges.m.b.H.  Austria - VR Dr. Franz Wolf </a:t>
            </a:r>
            <a:endParaRPr lang="de-DE"/>
          </a:p>
        </p:txBody>
      </p:sp>
      <p:sp>
        <p:nvSpPr>
          <p:cNvPr id="5" name="Rechteck 4"/>
          <p:cNvSpPr/>
          <p:nvPr/>
        </p:nvSpPr>
        <p:spPr>
          <a:xfrm>
            <a:off x="323528" y="2276872"/>
            <a:ext cx="6534472" cy="1938992"/>
          </a:xfrm>
          <a:prstGeom prst="rect">
            <a:avLst/>
          </a:prstGeom>
        </p:spPr>
        <p:txBody>
          <a:bodyPr wrap="square">
            <a:spAutoFit/>
          </a:bodyPr>
          <a:lstStyle/>
          <a:p>
            <a:r>
              <a:rPr lang="de-AT" sz="3200" b="1" dirty="0" smtClean="0">
                <a:solidFill>
                  <a:srgbClr val="FF0000"/>
                </a:solidFill>
                <a:latin typeface="Arial" pitchFamily="34" charset="0"/>
                <a:cs typeface="Arial" pitchFamily="34" charset="0"/>
              </a:rPr>
              <a:t>Vorbeugen ist wirtschaftlicher </a:t>
            </a:r>
            <a:r>
              <a:rPr lang="de-AT" sz="3200" dirty="0" smtClean="0">
                <a:latin typeface="Arial" pitchFamily="34" charset="0"/>
                <a:cs typeface="Arial" pitchFamily="34" charset="0"/>
              </a:rPr>
              <a:t>– </a:t>
            </a:r>
            <a:r>
              <a:rPr lang="de-AT" sz="2400" dirty="0" smtClean="0">
                <a:latin typeface="Arial" pitchFamily="34" charset="0"/>
                <a:cs typeface="Arial" pitchFamily="34" charset="0"/>
              </a:rPr>
              <a:t>Reduktion der Kosten</a:t>
            </a:r>
          </a:p>
          <a:p>
            <a:r>
              <a:rPr lang="de-AT" sz="3200" b="1" dirty="0" smtClean="0">
                <a:solidFill>
                  <a:srgbClr val="FF0000"/>
                </a:solidFill>
                <a:latin typeface="Arial" pitchFamily="34" charset="0"/>
                <a:cs typeface="Arial" pitchFamily="34" charset="0"/>
              </a:rPr>
              <a:t>Neue Haltungsformen - neue Probleme</a:t>
            </a:r>
          </a:p>
        </p:txBody>
      </p:sp>
      <p:sp>
        <p:nvSpPr>
          <p:cNvPr id="6" name="Rechteck 5"/>
          <p:cNvSpPr/>
          <p:nvPr/>
        </p:nvSpPr>
        <p:spPr>
          <a:xfrm>
            <a:off x="323528" y="4388911"/>
            <a:ext cx="6444208" cy="1877437"/>
          </a:xfrm>
          <a:prstGeom prst="rect">
            <a:avLst/>
          </a:prstGeom>
        </p:spPr>
        <p:txBody>
          <a:bodyPr wrap="square">
            <a:spAutoFit/>
          </a:bodyPr>
          <a:lstStyle/>
          <a:p>
            <a:r>
              <a:rPr lang="de-AT" sz="2800" dirty="0" smtClean="0">
                <a:latin typeface="Arial" pitchFamily="34" charset="0"/>
                <a:cs typeface="Arial" pitchFamily="34" charset="0"/>
              </a:rPr>
              <a:t>Produktionsziele sicherer erreichen</a:t>
            </a:r>
          </a:p>
          <a:p>
            <a:r>
              <a:rPr lang="de-AT" sz="2800" dirty="0" smtClean="0">
                <a:latin typeface="Arial" pitchFamily="34" charset="0"/>
                <a:cs typeface="Arial" pitchFamily="34" charset="0"/>
              </a:rPr>
              <a:t>Managementfehler – immer und immer wieder!</a:t>
            </a:r>
          </a:p>
          <a:p>
            <a:r>
              <a:rPr lang="de-AT" sz="3200" b="1" dirty="0" smtClean="0">
                <a:solidFill>
                  <a:srgbClr val="FF0000"/>
                </a:solidFill>
                <a:latin typeface="Arial" pitchFamily="34" charset="0"/>
                <a:cs typeface="Arial" pitchFamily="34" charset="0"/>
              </a:rPr>
              <a:t>Nerven sparen </a:t>
            </a:r>
            <a:r>
              <a:rPr lang="de-AT" sz="2400" dirty="0" smtClean="0">
                <a:latin typeface="Arial" pitchFamily="34" charset="0"/>
                <a:cs typeface="Arial" pitchFamily="34" charset="0"/>
              </a:rPr>
              <a:t>– extra Arbeitsbelastung</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2" cstate="print"/>
          <a:srcRect/>
          <a:stretch>
            <a:fillRect/>
          </a:stretch>
        </p:blipFill>
        <p:spPr bwMode="auto">
          <a:xfrm>
            <a:off x="354013" y="1119188"/>
            <a:ext cx="8504237" cy="5453062"/>
          </a:xfrm>
          <a:prstGeom prst="rect">
            <a:avLst/>
          </a:prstGeom>
          <a:noFill/>
          <a:ln w="9525">
            <a:noFill/>
            <a:miter lim="800000"/>
            <a:headEnd/>
            <a:tailEnd/>
          </a:ln>
        </p:spPr>
      </p:pic>
      <p:cxnSp>
        <p:nvCxnSpPr>
          <p:cNvPr id="4" name="Gerade Verbindung 3"/>
          <p:cNvCxnSpPr/>
          <p:nvPr/>
        </p:nvCxnSpPr>
        <p:spPr>
          <a:xfrm rot="5400000">
            <a:off x="3357562" y="2071688"/>
            <a:ext cx="214312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Gerade Verbindung mit Pfeil 5"/>
          <p:cNvCxnSpPr/>
          <p:nvPr/>
        </p:nvCxnSpPr>
        <p:spPr>
          <a:xfrm>
            <a:off x="4429125" y="2214563"/>
            <a:ext cx="4143375" cy="1587"/>
          </a:xfrm>
          <a:prstGeom prst="straightConnector1">
            <a:avLst/>
          </a:prstGeom>
          <a:ln w="5715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61445" name="Textfeld 7"/>
          <p:cNvSpPr txBox="1">
            <a:spLocks noChangeArrowheads="1"/>
          </p:cNvSpPr>
          <p:nvPr/>
        </p:nvSpPr>
        <p:spPr bwMode="auto">
          <a:xfrm>
            <a:off x="6143625" y="1590675"/>
            <a:ext cx="2286000" cy="338138"/>
          </a:xfrm>
          <a:prstGeom prst="rect">
            <a:avLst/>
          </a:prstGeom>
          <a:noFill/>
          <a:ln w="9525">
            <a:noFill/>
            <a:miter lim="800000"/>
            <a:headEnd/>
            <a:tailEnd/>
          </a:ln>
        </p:spPr>
        <p:txBody>
          <a:bodyPr>
            <a:spAutoFit/>
          </a:bodyPr>
          <a:lstStyle/>
          <a:p>
            <a:r>
              <a:rPr lang="de-AT" sz="1600" b="1">
                <a:latin typeface="Calibri" pitchFamily="34" charset="0"/>
              </a:rPr>
              <a:t>Abgang aus der Herde</a:t>
            </a:r>
            <a:endParaRPr lang="de-DE" sz="1600" b="1">
              <a:latin typeface="Calibri" pitchFamily="34" charset="0"/>
            </a:endParaRPr>
          </a:p>
        </p:txBody>
      </p:sp>
      <p:sp>
        <p:nvSpPr>
          <p:cNvPr id="61446" name="Textfeld 8"/>
          <p:cNvSpPr txBox="1">
            <a:spLocks noChangeArrowheads="1"/>
          </p:cNvSpPr>
          <p:nvPr/>
        </p:nvSpPr>
        <p:spPr bwMode="auto">
          <a:xfrm>
            <a:off x="7215188" y="6429375"/>
            <a:ext cx="1428750" cy="277813"/>
          </a:xfrm>
          <a:prstGeom prst="rect">
            <a:avLst/>
          </a:prstGeom>
          <a:noFill/>
          <a:ln w="9525">
            <a:noFill/>
            <a:miter lim="800000"/>
            <a:headEnd/>
            <a:tailEnd/>
          </a:ln>
        </p:spPr>
        <p:txBody>
          <a:bodyPr>
            <a:spAutoFit/>
          </a:bodyPr>
          <a:lstStyle/>
          <a:p>
            <a:r>
              <a:rPr lang="de-AT" sz="1200">
                <a:latin typeface="Calibri" pitchFamily="34" charset="0"/>
              </a:rPr>
              <a:t>N. Gonzales, 2009</a:t>
            </a:r>
            <a:endParaRPr lang="de-DE" sz="1200">
              <a:latin typeface="Calibri" pitchFamily="34" charset="0"/>
            </a:endParaRPr>
          </a:p>
        </p:txBody>
      </p:sp>
      <p:sp>
        <p:nvSpPr>
          <p:cNvPr id="61447" name="Textfeld 9"/>
          <p:cNvSpPr txBox="1">
            <a:spLocks noChangeArrowheads="1"/>
          </p:cNvSpPr>
          <p:nvPr/>
        </p:nvSpPr>
        <p:spPr bwMode="auto">
          <a:xfrm>
            <a:off x="571500" y="6429375"/>
            <a:ext cx="2571750" cy="277813"/>
          </a:xfrm>
          <a:prstGeom prst="rect">
            <a:avLst/>
          </a:prstGeom>
          <a:noFill/>
          <a:ln w="9525">
            <a:noFill/>
            <a:miter lim="800000"/>
            <a:headEnd/>
            <a:tailEnd/>
          </a:ln>
        </p:spPr>
        <p:txBody>
          <a:bodyPr>
            <a:spAutoFit/>
          </a:bodyPr>
          <a:lstStyle/>
          <a:p>
            <a:r>
              <a:rPr lang="de-AT" sz="1200">
                <a:latin typeface="Calibri" pitchFamily="34" charset="0"/>
              </a:rPr>
              <a:t>13 566 Kühe</a:t>
            </a:r>
            <a:endParaRPr lang="de-DE" sz="1200">
              <a:latin typeface="Calibri" pitchFamily="34" charset="0"/>
            </a:endParaRPr>
          </a:p>
        </p:txBody>
      </p:sp>
      <p:sp>
        <p:nvSpPr>
          <p:cNvPr id="61448" name="Rechteck 10"/>
          <p:cNvSpPr>
            <a:spLocks noChangeArrowheads="1"/>
          </p:cNvSpPr>
          <p:nvPr/>
        </p:nvSpPr>
        <p:spPr bwMode="auto">
          <a:xfrm rot="10800000" flipV="1">
            <a:off x="5491163" y="6202363"/>
            <a:ext cx="2009775" cy="369887"/>
          </a:xfrm>
          <a:prstGeom prst="rect">
            <a:avLst/>
          </a:prstGeom>
          <a:noFill/>
          <a:ln w="9525">
            <a:noFill/>
            <a:miter lim="800000"/>
            <a:headEnd/>
            <a:tailEnd/>
          </a:ln>
        </p:spPr>
        <p:txBody>
          <a:bodyPr>
            <a:spAutoFit/>
          </a:bodyPr>
          <a:lstStyle/>
          <a:p>
            <a:r>
              <a:rPr lang="de-AT">
                <a:latin typeface="Calibri" pitchFamily="34" charset="0"/>
              </a:rPr>
              <a:t>(Laktationswoche)</a:t>
            </a:r>
            <a:endParaRPr lang="de-DE">
              <a:latin typeface="Calibri" pitchFamily="34" charset="0"/>
            </a:endParaRPr>
          </a:p>
        </p:txBody>
      </p:sp>
      <p:sp>
        <p:nvSpPr>
          <p:cNvPr id="61449" name="Textfeld 11"/>
          <p:cNvSpPr txBox="1">
            <a:spLocks noChangeArrowheads="1"/>
          </p:cNvSpPr>
          <p:nvPr/>
        </p:nvSpPr>
        <p:spPr bwMode="auto">
          <a:xfrm>
            <a:off x="214313" y="71438"/>
            <a:ext cx="8643937" cy="830262"/>
          </a:xfrm>
          <a:prstGeom prst="rect">
            <a:avLst/>
          </a:prstGeom>
          <a:noFill/>
          <a:ln w="9525">
            <a:noFill/>
            <a:miter lim="800000"/>
            <a:headEnd/>
            <a:tailEnd/>
          </a:ln>
        </p:spPr>
        <p:txBody>
          <a:bodyPr>
            <a:spAutoFit/>
          </a:bodyPr>
          <a:lstStyle/>
          <a:p>
            <a:pPr algn="ctr"/>
            <a:r>
              <a:rPr lang="de-AT" sz="2400" b="1">
                <a:latin typeface="Arial Black" pitchFamily="34" charset="0"/>
              </a:rPr>
              <a:t>Auswirkungen einer Mastitis nicht ausgeheilt (oder neuerliche Infektion) auf den Milchverlust</a:t>
            </a:r>
            <a:endParaRPr lang="de-DE" sz="2400" b="1">
              <a:latin typeface="Arial Black" pitchFamily="34" charset="0"/>
            </a:endParaRPr>
          </a:p>
        </p:txBody>
      </p:sp>
      <p:sp>
        <p:nvSpPr>
          <p:cNvPr id="10" name="Fußzeilenplatzhalter 9"/>
          <p:cNvSpPr>
            <a:spLocks noGrp="1"/>
          </p:cNvSpPr>
          <p:nvPr>
            <p:ph type="ftr" sz="quarter" idx="11"/>
          </p:nvPr>
        </p:nvSpPr>
        <p:spPr/>
        <p:txBody>
          <a:bodyPr/>
          <a:lstStyle/>
          <a:p>
            <a:pPr>
              <a:defRPr/>
            </a:pPr>
            <a:r>
              <a:rPr lang="de-DE"/>
              <a:t>St. Maragretten/Raab 05.02.2010</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11"/>
          </p:nvPr>
        </p:nvSpPr>
        <p:spPr/>
        <p:txBody>
          <a:bodyPr/>
          <a:lstStyle/>
          <a:p>
            <a:pPr>
              <a:defRPr/>
            </a:pPr>
            <a:r>
              <a:rPr lang="de-DE"/>
              <a:t> Praxisgemeinschaft  VR Dr. Franz Wolf -  Dr. Fritz Stoiber</a:t>
            </a:r>
            <a:endParaRPr lang="de-DE" dirty="0"/>
          </a:p>
        </p:txBody>
      </p:sp>
      <p:pic>
        <p:nvPicPr>
          <p:cNvPr id="113666" name="Picture 2"/>
          <p:cNvPicPr>
            <a:picLocks noChangeAspect="1" noChangeArrowheads="1"/>
          </p:cNvPicPr>
          <p:nvPr/>
        </p:nvPicPr>
        <p:blipFill>
          <a:blip r:embed="rId2" cstate="print"/>
          <a:srcRect/>
          <a:stretch>
            <a:fillRect/>
          </a:stretch>
        </p:blipFill>
        <p:spPr bwMode="auto">
          <a:xfrm>
            <a:off x="395288" y="549275"/>
            <a:ext cx="3995737" cy="3527425"/>
          </a:xfrm>
          <a:prstGeom prst="rect">
            <a:avLst/>
          </a:prstGeom>
          <a:noFill/>
          <a:ln w="9525">
            <a:noFill/>
            <a:miter lim="800000"/>
            <a:headEnd/>
            <a:tailEnd/>
          </a:ln>
        </p:spPr>
      </p:pic>
      <p:sp>
        <p:nvSpPr>
          <p:cNvPr id="6" name="Textfeld 5"/>
          <p:cNvSpPr txBox="1">
            <a:spLocks noChangeArrowheads="1"/>
          </p:cNvSpPr>
          <p:nvPr/>
        </p:nvSpPr>
        <p:spPr bwMode="auto">
          <a:xfrm>
            <a:off x="4787900" y="620713"/>
            <a:ext cx="3744913" cy="3046412"/>
          </a:xfrm>
          <a:prstGeom prst="rect">
            <a:avLst/>
          </a:prstGeom>
          <a:noFill/>
          <a:ln w="9525">
            <a:noFill/>
            <a:miter lim="800000"/>
            <a:headEnd/>
            <a:tailEnd/>
          </a:ln>
        </p:spPr>
        <p:txBody>
          <a:bodyPr>
            <a:spAutoFit/>
          </a:bodyPr>
          <a:lstStyle/>
          <a:p>
            <a:pPr algn="ctr"/>
            <a:r>
              <a:rPr lang="de-AT" sz="3200"/>
              <a:t>Versorgung der Kälber mit </a:t>
            </a:r>
            <a:r>
              <a:rPr lang="de-AT" sz="3200" b="1"/>
              <a:t>Kolostralmilch.</a:t>
            </a:r>
          </a:p>
          <a:p>
            <a:pPr algn="ctr"/>
            <a:r>
              <a:rPr lang="de-AT" sz="3200"/>
              <a:t> </a:t>
            </a:r>
          </a:p>
          <a:p>
            <a:pPr algn="ctr"/>
            <a:r>
              <a:rPr lang="de-AT" sz="3200"/>
              <a:t>Sehr gute Qualität </a:t>
            </a:r>
          </a:p>
          <a:p>
            <a:pPr algn="ctr"/>
            <a:r>
              <a:rPr lang="de-AT" sz="3200"/>
              <a:t>erforderlich!</a:t>
            </a:r>
            <a:endParaRPr lang="de-DE" sz="3200"/>
          </a:p>
        </p:txBody>
      </p:sp>
      <p:sp>
        <p:nvSpPr>
          <p:cNvPr id="7" name="Textfeld 6"/>
          <p:cNvSpPr txBox="1">
            <a:spLocks noChangeArrowheads="1"/>
          </p:cNvSpPr>
          <p:nvPr/>
        </p:nvSpPr>
        <p:spPr bwMode="auto">
          <a:xfrm>
            <a:off x="4787900" y="4076700"/>
            <a:ext cx="3744913" cy="1570038"/>
          </a:xfrm>
          <a:prstGeom prst="rect">
            <a:avLst/>
          </a:prstGeom>
          <a:noFill/>
          <a:ln w="9525">
            <a:noFill/>
            <a:miter lim="800000"/>
            <a:headEnd/>
            <a:tailEnd/>
          </a:ln>
        </p:spPr>
        <p:txBody>
          <a:bodyPr>
            <a:spAutoFit/>
          </a:bodyPr>
          <a:lstStyle/>
          <a:p>
            <a:pPr algn="ctr"/>
            <a:r>
              <a:rPr lang="de-AT" sz="3200" b="1"/>
              <a:t>25-30</a:t>
            </a:r>
            <a:r>
              <a:rPr lang="de-AT" sz="3200"/>
              <a:t> (40)% der Kalbinnen sind </a:t>
            </a:r>
            <a:r>
              <a:rPr lang="de-AT" sz="3200" b="1"/>
              <a:t>euterkrank</a:t>
            </a:r>
            <a:r>
              <a:rPr lang="de-AT" sz="3200"/>
              <a:t>!</a:t>
            </a:r>
            <a:endParaRPr lang="de-DE" sz="3200"/>
          </a:p>
        </p:txBody>
      </p:sp>
      <p:sp>
        <p:nvSpPr>
          <p:cNvPr id="8" name="Textfeld 7"/>
          <p:cNvSpPr txBox="1">
            <a:spLocks noChangeArrowheads="1"/>
          </p:cNvSpPr>
          <p:nvPr/>
        </p:nvSpPr>
        <p:spPr bwMode="auto">
          <a:xfrm>
            <a:off x="395288" y="4437063"/>
            <a:ext cx="4392612" cy="1570037"/>
          </a:xfrm>
          <a:prstGeom prst="rect">
            <a:avLst/>
          </a:prstGeom>
          <a:noFill/>
          <a:ln w="9525">
            <a:noFill/>
            <a:miter lim="800000"/>
            <a:headEnd/>
            <a:tailEnd/>
          </a:ln>
        </p:spPr>
        <p:txBody>
          <a:bodyPr>
            <a:spAutoFit/>
          </a:bodyPr>
          <a:lstStyle/>
          <a:p>
            <a:pPr algn="ctr"/>
            <a:r>
              <a:rPr lang="de-AT" sz="3200" b="1"/>
              <a:t>OÖ: </a:t>
            </a:r>
            <a:r>
              <a:rPr lang="de-AT" sz="3200" b="1">
                <a:solidFill>
                  <a:srgbClr val="FF0000"/>
                </a:solidFill>
              </a:rPr>
              <a:t>10 % </a:t>
            </a:r>
            <a:r>
              <a:rPr lang="de-AT" sz="3200" b="1"/>
              <a:t>der Kälber finden sich in der </a:t>
            </a:r>
            <a:r>
              <a:rPr lang="de-AT" sz="3200" b="1">
                <a:solidFill>
                  <a:srgbClr val="FF0000"/>
                </a:solidFill>
              </a:rPr>
              <a:t>TKV</a:t>
            </a:r>
            <a:r>
              <a:rPr lang="de-AT" sz="3200" b="1"/>
              <a:t> wieder</a:t>
            </a:r>
            <a:endParaRPr lang="de-DE" sz="32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3666"/>
                                        </p:tgtEl>
                                        <p:attrNameLst>
                                          <p:attrName>style.visibility</p:attrName>
                                        </p:attrNameLst>
                                      </p:cBhvr>
                                      <p:to>
                                        <p:strVal val="visible"/>
                                      </p:to>
                                    </p:set>
                                    <p:animEffect transition="in" filter="blinds(horizontal)">
                                      <p:cBhvr>
                                        <p:cTn id="7" dur="500"/>
                                        <p:tgtEl>
                                          <p:spTgt spid="11366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linds(horizont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linds(horizont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el 3"/>
          <p:cNvSpPr>
            <a:spLocks noGrp="1"/>
          </p:cNvSpPr>
          <p:nvPr>
            <p:ph type="title"/>
          </p:nvPr>
        </p:nvSpPr>
        <p:spPr/>
        <p:txBody>
          <a:bodyPr/>
          <a:lstStyle/>
          <a:p>
            <a:r>
              <a:rPr lang="de-AT" sz="3600" b="1" smtClean="0">
                <a:latin typeface="Arial" pitchFamily="34" charset="0"/>
                <a:cs typeface="Arial" pitchFamily="34" charset="0"/>
              </a:rPr>
              <a:t>Therapie -  Erfolg oder Frust?</a:t>
            </a:r>
            <a:endParaRPr lang="de-DE" sz="3600" smtClean="0"/>
          </a:p>
        </p:txBody>
      </p:sp>
      <p:sp>
        <p:nvSpPr>
          <p:cNvPr id="51203" name="Textfeld 4"/>
          <p:cNvSpPr txBox="1">
            <a:spLocks noChangeArrowheads="1"/>
          </p:cNvSpPr>
          <p:nvPr/>
        </p:nvSpPr>
        <p:spPr bwMode="auto">
          <a:xfrm>
            <a:off x="468313" y="1484313"/>
            <a:ext cx="8280400" cy="1384995"/>
          </a:xfrm>
          <a:prstGeom prst="rect">
            <a:avLst/>
          </a:prstGeom>
          <a:noFill/>
          <a:ln w="9525">
            <a:noFill/>
            <a:miter lim="800000"/>
            <a:headEnd/>
            <a:tailEnd/>
          </a:ln>
        </p:spPr>
        <p:txBody>
          <a:bodyPr>
            <a:spAutoFit/>
          </a:bodyPr>
          <a:lstStyle/>
          <a:p>
            <a:pPr algn="just"/>
            <a:r>
              <a:rPr lang="de-AT" sz="2000" dirty="0">
                <a:cs typeface="Arial" pitchFamily="34" charset="0"/>
              </a:rPr>
              <a:t>Die </a:t>
            </a:r>
            <a:r>
              <a:rPr lang="de-AT" sz="2400" dirty="0">
                <a:cs typeface="Arial" pitchFamily="34" charset="0"/>
              </a:rPr>
              <a:t>Heilungschancen</a:t>
            </a:r>
            <a:r>
              <a:rPr lang="de-AT" sz="2000" dirty="0">
                <a:cs typeface="Arial" pitchFamily="34" charset="0"/>
              </a:rPr>
              <a:t> hängen davon ab, in wieweit es im Verlauf der Entzündung als Abwehrreaktion des Organismus zu </a:t>
            </a:r>
            <a:r>
              <a:rPr lang="de-AT" sz="2000" b="1" dirty="0" err="1">
                <a:cs typeface="Arial" pitchFamily="34" charset="0"/>
              </a:rPr>
              <a:t>Gewebseinschmelzungen</a:t>
            </a:r>
            <a:r>
              <a:rPr lang="de-AT" sz="2000" b="1" dirty="0">
                <a:cs typeface="Arial" pitchFamily="34" charset="0"/>
              </a:rPr>
              <a:t>, Quellungs- </a:t>
            </a:r>
            <a:r>
              <a:rPr lang="de-AT" sz="2000" dirty="0">
                <a:cs typeface="Arial" pitchFamily="34" charset="0"/>
              </a:rPr>
              <a:t>und </a:t>
            </a:r>
            <a:r>
              <a:rPr lang="de-AT" sz="2000" b="1" dirty="0" smtClean="0">
                <a:cs typeface="Arial" pitchFamily="34" charset="0"/>
              </a:rPr>
              <a:t>Exsudationsvorgängen</a:t>
            </a:r>
            <a:r>
              <a:rPr lang="de-AT" sz="2000" dirty="0" smtClean="0">
                <a:cs typeface="Arial" pitchFamily="34" charset="0"/>
              </a:rPr>
              <a:t> </a:t>
            </a:r>
            <a:r>
              <a:rPr lang="de-AT" sz="2000" dirty="0">
                <a:cs typeface="Arial" pitchFamily="34" charset="0"/>
              </a:rPr>
              <a:t>gekommen ist, die dem </a:t>
            </a:r>
            <a:r>
              <a:rPr lang="de-AT" sz="2000" dirty="0" smtClean="0">
                <a:cs typeface="Arial" pitchFamily="34" charset="0"/>
              </a:rPr>
              <a:t>applizierten </a:t>
            </a:r>
            <a:r>
              <a:rPr lang="de-AT" sz="2000" dirty="0">
                <a:cs typeface="Arial" pitchFamily="34" charset="0"/>
              </a:rPr>
              <a:t>Antibiotikum eine </a:t>
            </a:r>
            <a:r>
              <a:rPr lang="de-AT" sz="2000" dirty="0">
                <a:solidFill>
                  <a:srgbClr val="FF0000"/>
                </a:solidFill>
                <a:cs typeface="Arial" pitchFamily="34" charset="0"/>
              </a:rPr>
              <a:t>mechanische Barriere </a:t>
            </a:r>
            <a:r>
              <a:rPr lang="de-AT" sz="2000" dirty="0">
                <a:cs typeface="Arial" pitchFamily="34" charset="0"/>
              </a:rPr>
              <a:t>bilden.</a:t>
            </a:r>
            <a:endParaRPr lang="de-DE" sz="2000" dirty="0">
              <a:cs typeface="Arial" pitchFamily="34" charset="0"/>
            </a:endParaRPr>
          </a:p>
        </p:txBody>
      </p:sp>
      <p:sp>
        <p:nvSpPr>
          <p:cNvPr id="51204" name="Textfeld 5"/>
          <p:cNvSpPr txBox="1">
            <a:spLocks noChangeArrowheads="1"/>
          </p:cNvSpPr>
          <p:nvPr/>
        </p:nvSpPr>
        <p:spPr bwMode="auto">
          <a:xfrm>
            <a:off x="468313" y="3213100"/>
            <a:ext cx="8280400" cy="830263"/>
          </a:xfrm>
          <a:prstGeom prst="rect">
            <a:avLst/>
          </a:prstGeom>
          <a:noFill/>
          <a:ln w="9525">
            <a:noFill/>
            <a:miter lim="800000"/>
            <a:headEnd/>
            <a:tailEnd/>
          </a:ln>
        </p:spPr>
        <p:txBody>
          <a:bodyPr>
            <a:spAutoFit/>
          </a:bodyPr>
          <a:lstStyle/>
          <a:p>
            <a:pPr algn="just"/>
            <a:r>
              <a:rPr lang="de-AT" sz="2400" dirty="0" smtClean="0">
                <a:solidFill>
                  <a:srgbClr val="FF0000"/>
                </a:solidFill>
                <a:cs typeface="Arial" pitchFamily="34" charset="0"/>
              </a:rPr>
              <a:t>„</a:t>
            </a:r>
            <a:r>
              <a:rPr lang="de-AT" sz="2400" i="1" dirty="0">
                <a:solidFill>
                  <a:srgbClr val="FF0000"/>
                </a:solidFill>
                <a:cs typeface="Arial" pitchFamily="34" charset="0"/>
              </a:rPr>
              <a:t>Durch seine Lokalisation entzieht sich der Erreger der Einwirkungsmöglichkeit des Medikaments.“</a:t>
            </a:r>
            <a:endParaRPr lang="de-DE" sz="2400" i="1" dirty="0">
              <a:solidFill>
                <a:srgbClr val="FF0000"/>
              </a:solidFill>
              <a:cs typeface="Arial" pitchFamily="34" charset="0"/>
            </a:endParaRPr>
          </a:p>
        </p:txBody>
      </p:sp>
      <p:sp>
        <p:nvSpPr>
          <p:cNvPr id="51205" name="Textfeld 6"/>
          <p:cNvSpPr txBox="1">
            <a:spLocks noChangeArrowheads="1"/>
          </p:cNvSpPr>
          <p:nvPr/>
        </p:nvSpPr>
        <p:spPr bwMode="auto">
          <a:xfrm>
            <a:off x="539750" y="4149725"/>
            <a:ext cx="7920038" cy="1938338"/>
          </a:xfrm>
          <a:prstGeom prst="rect">
            <a:avLst/>
          </a:prstGeom>
          <a:noFill/>
          <a:ln w="9525">
            <a:noFill/>
            <a:miter lim="800000"/>
            <a:headEnd/>
            <a:tailEnd/>
          </a:ln>
        </p:spPr>
        <p:txBody>
          <a:bodyPr>
            <a:spAutoFit/>
          </a:bodyPr>
          <a:lstStyle/>
          <a:p>
            <a:pPr algn="just"/>
            <a:r>
              <a:rPr lang="de-AT" sz="2400" dirty="0">
                <a:cs typeface="Arial" pitchFamily="34" charset="0"/>
              </a:rPr>
              <a:t>Bei der chronischen Staph. Mastitis können die Erreger in ihrer interstitiellen oder intrazellulären Lage und </a:t>
            </a:r>
            <a:r>
              <a:rPr lang="de-AT" sz="2400" dirty="0" err="1">
                <a:cs typeface="Arial" pitchFamily="34" charset="0"/>
              </a:rPr>
              <a:t>bindegewebiger</a:t>
            </a:r>
            <a:r>
              <a:rPr lang="de-AT" sz="2400" dirty="0">
                <a:cs typeface="Arial" pitchFamily="34" charset="0"/>
              </a:rPr>
              <a:t> Abkapselung im Anschluß an eine </a:t>
            </a:r>
            <a:r>
              <a:rPr lang="de-AT" sz="2400" dirty="0" err="1">
                <a:cs typeface="Arial" pitchFamily="34" charset="0"/>
              </a:rPr>
              <a:t>Gewebeinvarsion</a:t>
            </a:r>
            <a:r>
              <a:rPr lang="de-AT" sz="2400" dirty="0">
                <a:cs typeface="Arial" pitchFamily="34" charset="0"/>
              </a:rPr>
              <a:t> vom Medikament ebenfalls nicht erreicht werden.</a:t>
            </a:r>
            <a:endParaRPr lang="de-DE" sz="2400" dirty="0">
              <a:cs typeface="Arial" pitchFamily="34" charset="0"/>
            </a:endParaRPr>
          </a:p>
        </p:txBody>
      </p:sp>
      <p:sp>
        <p:nvSpPr>
          <p:cNvPr id="6" name="Fußzeilenplatzhalter 5"/>
          <p:cNvSpPr>
            <a:spLocks noGrp="1"/>
          </p:cNvSpPr>
          <p:nvPr>
            <p:ph type="ftr" sz="quarter" idx="11"/>
          </p:nvPr>
        </p:nvSpPr>
        <p:spPr/>
        <p:txBody>
          <a:bodyPr/>
          <a:lstStyle/>
          <a:p>
            <a:pPr>
              <a:defRPr/>
            </a:pPr>
            <a:r>
              <a:rPr lang="de-DE"/>
              <a:t> Praxisgemeinschaft  VR Dr. Franz Wolf -  Dr. Fritz Stoiber</a:t>
            </a:r>
            <a:endParaRPr lang="de-DE"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el 3"/>
          <p:cNvSpPr>
            <a:spLocks noGrp="1"/>
          </p:cNvSpPr>
          <p:nvPr>
            <p:ph type="title"/>
          </p:nvPr>
        </p:nvSpPr>
        <p:spPr>
          <a:xfrm>
            <a:off x="457200" y="333375"/>
            <a:ext cx="8229600" cy="1295400"/>
          </a:xfrm>
          <a:ln>
            <a:solidFill>
              <a:schemeClr val="tx1"/>
            </a:solidFill>
          </a:ln>
        </p:spPr>
        <p:txBody>
          <a:bodyPr/>
          <a:lstStyle/>
          <a:p>
            <a:r>
              <a:rPr lang="de-AT" sz="3200" dirty="0" smtClean="0">
                <a:latin typeface="Arial" pitchFamily="34" charset="0"/>
                <a:cs typeface="Arial" pitchFamily="34" charset="0"/>
              </a:rPr>
              <a:t> </a:t>
            </a:r>
            <a:r>
              <a:rPr lang="de-AT" sz="3600" b="1" dirty="0" smtClean="0">
                <a:latin typeface="Arial" pitchFamily="34" charset="0"/>
                <a:cs typeface="Arial" pitchFamily="34" charset="0"/>
              </a:rPr>
              <a:t>Trockenstellen im Sanierungsbetrieb</a:t>
            </a:r>
          </a:p>
        </p:txBody>
      </p:sp>
      <p:sp>
        <p:nvSpPr>
          <p:cNvPr id="3" name="Fußzeilenplatzhalter 2"/>
          <p:cNvSpPr>
            <a:spLocks noGrp="1"/>
          </p:cNvSpPr>
          <p:nvPr>
            <p:ph type="ftr" sz="quarter" idx="11"/>
          </p:nvPr>
        </p:nvSpPr>
        <p:spPr/>
        <p:txBody>
          <a:bodyPr/>
          <a:lstStyle/>
          <a:p>
            <a:pPr>
              <a:defRPr/>
            </a:pPr>
            <a:r>
              <a:rPr lang="de-DE"/>
              <a:t> Praxisgemeinschaft  VR Dr. Franz Wolf -  Dr. Fritz Stoiber</a:t>
            </a:r>
          </a:p>
        </p:txBody>
      </p:sp>
      <p:pic>
        <p:nvPicPr>
          <p:cNvPr id="41988" name="Picture 3"/>
          <p:cNvPicPr>
            <a:picLocks noChangeAspect="1" noChangeArrowheads="1"/>
          </p:cNvPicPr>
          <p:nvPr/>
        </p:nvPicPr>
        <p:blipFill>
          <a:blip r:embed="rId2" cstate="print"/>
          <a:srcRect/>
          <a:stretch>
            <a:fillRect/>
          </a:stretch>
        </p:blipFill>
        <p:spPr bwMode="auto">
          <a:xfrm>
            <a:off x="7019925" y="1700213"/>
            <a:ext cx="1695450" cy="2543175"/>
          </a:xfrm>
          <a:prstGeom prst="rect">
            <a:avLst/>
          </a:prstGeom>
          <a:noFill/>
          <a:ln w="9525">
            <a:noFill/>
            <a:miter lim="800000"/>
            <a:headEnd/>
            <a:tailEnd/>
          </a:ln>
        </p:spPr>
      </p:pic>
      <p:sp>
        <p:nvSpPr>
          <p:cNvPr id="41989" name="Rechteck 5"/>
          <p:cNvSpPr>
            <a:spLocks noChangeArrowheads="1"/>
          </p:cNvSpPr>
          <p:nvPr/>
        </p:nvSpPr>
        <p:spPr bwMode="auto">
          <a:xfrm>
            <a:off x="468313" y="1731963"/>
            <a:ext cx="6191250" cy="2708275"/>
          </a:xfrm>
          <a:prstGeom prst="rect">
            <a:avLst/>
          </a:prstGeom>
          <a:noFill/>
          <a:ln w="9525">
            <a:noFill/>
            <a:miter lim="800000"/>
            <a:headEnd/>
            <a:tailEnd/>
          </a:ln>
        </p:spPr>
        <p:txBody>
          <a:bodyPr>
            <a:spAutoFit/>
          </a:bodyPr>
          <a:lstStyle/>
          <a:p>
            <a:r>
              <a:rPr lang="en-US">
                <a:cs typeface="Arial" pitchFamily="34" charset="0"/>
              </a:rPr>
              <a:t>Die </a:t>
            </a:r>
            <a:r>
              <a:rPr lang="en-US" b="1">
                <a:cs typeface="Arial" pitchFamily="34" charset="0"/>
              </a:rPr>
              <a:t>Bildungszeit für den Keratinpfropfen </a:t>
            </a:r>
            <a:r>
              <a:rPr lang="en-US">
                <a:cs typeface="Arial" pitchFamily="34" charset="0"/>
              </a:rPr>
              <a:t>ist der Schlüssel für das </a:t>
            </a:r>
            <a:r>
              <a:rPr lang="en-US" b="1">
                <a:cs typeface="Arial" pitchFamily="34" charset="0"/>
              </a:rPr>
              <a:t>Infektionsrisiko</a:t>
            </a:r>
            <a:r>
              <a:rPr lang="en-US">
                <a:cs typeface="Arial" pitchFamily="34" charset="0"/>
              </a:rPr>
              <a:t>. </a:t>
            </a:r>
            <a:r>
              <a:rPr lang="en-US" sz="2400">
                <a:solidFill>
                  <a:srgbClr val="FF0000"/>
                </a:solidFill>
                <a:cs typeface="Arial" pitchFamily="34" charset="0"/>
              </a:rPr>
              <a:t> </a:t>
            </a:r>
          </a:p>
          <a:p>
            <a:r>
              <a:rPr lang="en-US" sz="2800">
                <a:solidFill>
                  <a:srgbClr val="FF0000"/>
                </a:solidFill>
                <a:cs typeface="Arial" pitchFamily="34" charset="0"/>
              </a:rPr>
              <a:t>   </a:t>
            </a:r>
            <a:r>
              <a:rPr lang="en-US" sz="2800" b="1">
                <a:solidFill>
                  <a:srgbClr val="FF0000"/>
                </a:solidFill>
                <a:cs typeface="Arial" pitchFamily="34" charset="0"/>
              </a:rPr>
              <a:t>7 Tage </a:t>
            </a:r>
            <a:r>
              <a:rPr lang="en-US" sz="2400">
                <a:solidFill>
                  <a:srgbClr val="FF0000"/>
                </a:solidFill>
                <a:cs typeface="Arial" pitchFamily="34" charset="0"/>
              </a:rPr>
              <a:t>nach Trockenstellen: </a:t>
            </a:r>
            <a:r>
              <a:rPr lang="en-US" sz="2800" b="1">
                <a:solidFill>
                  <a:srgbClr val="FF0000"/>
                </a:solidFill>
                <a:cs typeface="Arial" pitchFamily="34" charset="0"/>
              </a:rPr>
              <a:t>50%</a:t>
            </a:r>
            <a:r>
              <a:rPr lang="en-US" sz="2400" b="1">
                <a:solidFill>
                  <a:srgbClr val="FF0000"/>
                </a:solidFill>
                <a:cs typeface="Arial" pitchFamily="34" charset="0"/>
              </a:rPr>
              <a:t> offen</a:t>
            </a:r>
          </a:p>
          <a:p>
            <a:r>
              <a:rPr lang="en-US" sz="2400">
                <a:solidFill>
                  <a:srgbClr val="FF0000"/>
                </a:solidFill>
                <a:cs typeface="Arial" pitchFamily="34" charset="0"/>
              </a:rPr>
              <a:t> </a:t>
            </a:r>
            <a:r>
              <a:rPr lang="en-US" sz="2800" b="1">
                <a:solidFill>
                  <a:srgbClr val="FF0000"/>
                </a:solidFill>
                <a:cs typeface="Arial" pitchFamily="34" charset="0"/>
              </a:rPr>
              <a:t>42 Tage </a:t>
            </a:r>
            <a:r>
              <a:rPr lang="en-US" sz="2400">
                <a:solidFill>
                  <a:srgbClr val="FF0000"/>
                </a:solidFill>
                <a:cs typeface="Arial" pitchFamily="34" charset="0"/>
              </a:rPr>
              <a:t>nach Trockenstellen: </a:t>
            </a:r>
            <a:r>
              <a:rPr lang="en-US" sz="2800" b="1">
                <a:solidFill>
                  <a:srgbClr val="FF0000"/>
                </a:solidFill>
                <a:cs typeface="Arial" pitchFamily="34" charset="0"/>
              </a:rPr>
              <a:t>23% </a:t>
            </a:r>
            <a:r>
              <a:rPr lang="en-US" sz="2400" b="1">
                <a:solidFill>
                  <a:srgbClr val="FF0000"/>
                </a:solidFill>
                <a:cs typeface="Arial" pitchFamily="34" charset="0"/>
              </a:rPr>
              <a:t>offen</a:t>
            </a:r>
          </a:p>
          <a:p>
            <a:r>
              <a:rPr lang="en-US">
                <a:cs typeface="Arial" pitchFamily="34" charset="0"/>
              </a:rPr>
              <a:t>Es ist bekannt, dass Faktoren wie</a:t>
            </a:r>
          </a:p>
          <a:p>
            <a:r>
              <a:rPr lang="en-US">
                <a:cs typeface="Arial" pitchFamily="34" charset="0"/>
              </a:rPr>
              <a:t>Laktationsleistung, eine Verzögerung der</a:t>
            </a:r>
          </a:p>
          <a:p>
            <a:pPr marL="0" lvl="3"/>
            <a:r>
              <a:rPr lang="en-US">
                <a:cs typeface="Arial" pitchFamily="34" charset="0"/>
              </a:rPr>
              <a:t>Bildung des Keratinpfropfen bewirken kann (Dingell, 2003).</a:t>
            </a:r>
          </a:p>
          <a:p>
            <a:endParaRPr lang="de-DE"/>
          </a:p>
        </p:txBody>
      </p:sp>
      <p:sp>
        <p:nvSpPr>
          <p:cNvPr id="41990" name="Textfeld 6"/>
          <p:cNvSpPr txBox="1">
            <a:spLocks noChangeArrowheads="1"/>
          </p:cNvSpPr>
          <p:nvPr/>
        </p:nvSpPr>
        <p:spPr bwMode="auto">
          <a:xfrm>
            <a:off x="250825" y="4292600"/>
            <a:ext cx="8642350" cy="1662113"/>
          </a:xfrm>
          <a:prstGeom prst="rect">
            <a:avLst/>
          </a:prstGeom>
          <a:noFill/>
          <a:ln w="9525">
            <a:noFill/>
            <a:miter lim="800000"/>
            <a:headEnd/>
            <a:tailEnd/>
          </a:ln>
        </p:spPr>
        <p:txBody>
          <a:bodyPr>
            <a:spAutoFit/>
          </a:bodyPr>
          <a:lstStyle/>
          <a:p>
            <a:pPr algn="ctr"/>
            <a:endParaRPr lang="de-AT" b="1">
              <a:solidFill>
                <a:srgbClr val="FF0000"/>
              </a:solidFill>
              <a:cs typeface="Arial" pitchFamily="34" charset="0"/>
            </a:endParaRPr>
          </a:p>
          <a:p>
            <a:pPr algn="ctr"/>
            <a:r>
              <a:rPr lang="de-AT" sz="2800" b="1">
                <a:cs typeface="Arial" pitchFamily="34" charset="0"/>
              </a:rPr>
              <a:t>Trockensteller sind zur Ausheilung anderer, nicht durch den Impfstoff (S.aureus, E.coli u. KNS) abgedeckter Erreger notwendig.</a:t>
            </a:r>
            <a:endParaRPr lang="de-DE" sz="2800" b="1">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1986"/>
                                        </p:tgtEl>
                                        <p:attrNameLst>
                                          <p:attrName>style.visibility</p:attrName>
                                        </p:attrNameLst>
                                      </p:cBhvr>
                                      <p:to>
                                        <p:strVal val="visible"/>
                                      </p:to>
                                    </p:set>
                                    <p:animEffect transition="in" filter="blinds(horizontal)">
                                      <p:cBhvr>
                                        <p:cTn id="7" dur="500"/>
                                        <p:tgtEl>
                                          <p:spTgt spid="4198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1988"/>
                                        </p:tgtEl>
                                        <p:attrNameLst>
                                          <p:attrName>style.visibility</p:attrName>
                                        </p:attrNameLst>
                                      </p:cBhvr>
                                      <p:to>
                                        <p:strVal val="visible"/>
                                      </p:to>
                                    </p:set>
                                    <p:animEffect transition="in" filter="blinds(horizontal)">
                                      <p:cBhvr>
                                        <p:cTn id="12" dur="500"/>
                                        <p:tgtEl>
                                          <p:spTgt spid="4198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1989"/>
                                        </p:tgtEl>
                                        <p:attrNameLst>
                                          <p:attrName>style.visibility</p:attrName>
                                        </p:attrNameLst>
                                      </p:cBhvr>
                                      <p:to>
                                        <p:strVal val="visible"/>
                                      </p:to>
                                    </p:set>
                                    <p:animEffect transition="in" filter="blinds(horizontal)">
                                      <p:cBhvr>
                                        <p:cTn id="17" dur="500"/>
                                        <p:tgtEl>
                                          <p:spTgt spid="4198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1990"/>
                                        </p:tgtEl>
                                        <p:attrNameLst>
                                          <p:attrName>style.visibility</p:attrName>
                                        </p:attrNameLst>
                                      </p:cBhvr>
                                      <p:to>
                                        <p:strVal val="visible"/>
                                      </p:to>
                                    </p:set>
                                    <p:animEffect transition="in" filter="blinds(horizontal)">
                                      <p:cBhvr>
                                        <p:cTn id="22" dur="500"/>
                                        <p:tgtEl>
                                          <p:spTgt spid="419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6" grpId="0" animBg="1"/>
      <p:bldP spid="41989" grpId="0"/>
      <p:bldP spid="4199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el 3"/>
          <p:cNvSpPr>
            <a:spLocks noGrp="1"/>
          </p:cNvSpPr>
          <p:nvPr>
            <p:ph type="title"/>
          </p:nvPr>
        </p:nvSpPr>
        <p:spPr/>
        <p:txBody>
          <a:bodyPr/>
          <a:lstStyle/>
          <a:p>
            <a:r>
              <a:rPr lang="de-AT" sz="3600" smtClean="0">
                <a:latin typeface="Arial" pitchFamily="34" charset="0"/>
                <a:cs typeface="Arial" pitchFamily="34" charset="0"/>
              </a:rPr>
              <a:t>Mastitishistorie Problemkuh 1</a:t>
            </a:r>
            <a:endParaRPr lang="de-DE" sz="3600" smtClean="0">
              <a:latin typeface="Arial" pitchFamily="34" charset="0"/>
              <a:cs typeface="Arial" pitchFamily="34" charset="0"/>
            </a:endParaRPr>
          </a:p>
        </p:txBody>
      </p:sp>
      <p:sp>
        <p:nvSpPr>
          <p:cNvPr id="3" name="Fußzeilenplatzhalter 2"/>
          <p:cNvSpPr>
            <a:spLocks noGrp="1"/>
          </p:cNvSpPr>
          <p:nvPr>
            <p:ph type="ftr" sz="quarter" idx="11"/>
          </p:nvPr>
        </p:nvSpPr>
        <p:spPr/>
        <p:txBody>
          <a:bodyPr/>
          <a:lstStyle/>
          <a:p>
            <a:pPr>
              <a:defRPr/>
            </a:pPr>
            <a:r>
              <a:rPr lang="de-DE"/>
              <a:t> Praxisgemeinschaft  VR Dr. Franz Wolf -  Dr. Fritz Stoiber</a:t>
            </a:r>
          </a:p>
        </p:txBody>
      </p:sp>
      <p:graphicFrame>
        <p:nvGraphicFramePr>
          <p:cNvPr id="9" name="Inhaltsplatzhalter 8"/>
          <p:cNvGraphicFramePr>
            <a:graphicFrameLocks noGrp="1"/>
          </p:cNvGraphicFramePr>
          <p:nvPr>
            <p:ph sz="half" idx="1"/>
          </p:nvPr>
        </p:nvGraphicFramePr>
        <p:xfrm>
          <a:off x="457200" y="1600200"/>
          <a:ext cx="4038600" cy="4851400"/>
        </p:xfrm>
        <a:graphic>
          <a:graphicData uri="http://schemas.openxmlformats.org/drawingml/2006/table">
            <a:tbl>
              <a:tblPr firstRow="1" bandRow="1">
                <a:tableStyleId>{5C22544A-7EE6-4342-B048-85BDC9FD1C3A}</a:tableStyleId>
              </a:tblPr>
              <a:tblGrid>
                <a:gridCol w="807720"/>
                <a:gridCol w="807720"/>
                <a:gridCol w="807720"/>
                <a:gridCol w="807720"/>
                <a:gridCol w="807720"/>
              </a:tblGrid>
              <a:tr h="370840">
                <a:tc>
                  <a:txBody>
                    <a:bodyPr/>
                    <a:lstStyle/>
                    <a:p>
                      <a:r>
                        <a:rPr lang="de-AT" sz="1600" dirty="0" smtClean="0"/>
                        <a:t>Datum</a:t>
                      </a:r>
                      <a:endParaRPr lang="de-DE" sz="1600" dirty="0"/>
                    </a:p>
                  </a:txBody>
                  <a:tcPr/>
                </a:tc>
                <a:tc>
                  <a:txBody>
                    <a:bodyPr/>
                    <a:lstStyle/>
                    <a:p>
                      <a:r>
                        <a:rPr lang="de-AT" dirty="0" err="1" smtClean="0"/>
                        <a:t>vo</a:t>
                      </a:r>
                      <a:r>
                        <a:rPr lang="de-AT" dirty="0" smtClean="0"/>
                        <a:t> </a:t>
                      </a:r>
                      <a:r>
                        <a:rPr lang="de-AT" dirty="0" err="1" smtClean="0"/>
                        <a:t>re</a:t>
                      </a:r>
                      <a:endParaRPr lang="de-DE" dirty="0"/>
                    </a:p>
                  </a:txBody>
                  <a:tcPr/>
                </a:tc>
                <a:tc>
                  <a:txBody>
                    <a:bodyPr/>
                    <a:lstStyle/>
                    <a:p>
                      <a:r>
                        <a:rPr lang="de-AT" dirty="0" smtClean="0"/>
                        <a:t>hi </a:t>
                      </a:r>
                      <a:r>
                        <a:rPr lang="de-AT" dirty="0" err="1" smtClean="0"/>
                        <a:t>re</a:t>
                      </a:r>
                      <a:endParaRPr lang="de-DE" dirty="0"/>
                    </a:p>
                  </a:txBody>
                  <a:tcPr/>
                </a:tc>
                <a:tc>
                  <a:txBody>
                    <a:bodyPr/>
                    <a:lstStyle/>
                    <a:p>
                      <a:r>
                        <a:rPr lang="de-AT" dirty="0" err="1" smtClean="0"/>
                        <a:t>vo</a:t>
                      </a:r>
                      <a:r>
                        <a:rPr lang="de-AT" dirty="0" smtClean="0"/>
                        <a:t> </a:t>
                      </a:r>
                      <a:r>
                        <a:rPr lang="de-AT" dirty="0" err="1" smtClean="0"/>
                        <a:t>li</a:t>
                      </a:r>
                      <a:endParaRPr lang="de-DE" dirty="0"/>
                    </a:p>
                  </a:txBody>
                  <a:tcPr/>
                </a:tc>
                <a:tc>
                  <a:txBody>
                    <a:bodyPr/>
                    <a:lstStyle/>
                    <a:p>
                      <a:r>
                        <a:rPr lang="de-AT" dirty="0" smtClean="0"/>
                        <a:t>hi </a:t>
                      </a:r>
                      <a:r>
                        <a:rPr lang="de-AT" dirty="0" err="1" smtClean="0"/>
                        <a:t>li</a:t>
                      </a:r>
                      <a:endParaRPr lang="de-DE" dirty="0"/>
                    </a:p>
                  </a:txBody>
                  <a:tcPr/>
                </a:tc>
              </a:tr>
              <a:tr h="370840">
                <a:tc>
                  <a:txBody>
                    <a:bodyPr/>
                    <a:lstStyle/>
                    <a:p>
                      <a:r>
                        <a:rPr lang="de-AT" dirty="0" smtClean="0"/>
                        <a:t>27.07.2009</a:t>
                      </a:r>
                      <a:endParaRPr lang="de-DE" dirty="0"/>
                    </a:p>
                  </a:txBody>
                  <a:tcPr/>
                </a:tc>
                <a:tc>
                  <a:txBody>
                    <a:bodyPr/>
                    <a:lstStyle/>
                    <a:p>
                      <a:endParaRPr lang="de-DE" dirty="0"/>
                    </a:p>
                  </a:txBody>
                  <a:tcPr/>
                </a:tc>
                <a:tc>
                  <a:txBody>
                    <a:bodyPr/>
                    <a:lstStyle/>
                    <a:p>
                      <a:endParaRPr lang="de-DE" dirty="0"/>
                    </a:p>
                  </a:txBody>
                  <a:tcPr/>
                </a:tc>
                <a:tc>
                  <a:txBody>
                    <a:bodyPr/>
                    <a:lstStyle/>
                    <a:p>
                      <a:endParaRPr lang="de-DE"/>
                    </a:p>
                  </a:txBody>
                  <a:tcPr/>
                </a:tc>
                <a:tc>
                  <a:txBody>
                    <a:bodyPr/>
                    <a:lstStyle/>
                    <a:p>
                      <a:endParaRPr lang="de-DE"/>
                    </a:p>
                  </a:txBody>
                  <a:tcPr/>
                </a:tc>
              </a:tr>
              <a:tr h="370840">
                <a:tc>
                  <a:txBody>
                    <a:bodyPr/>
                    <a:lstStyle/>
                    <a:p>
                      <a:r>
                        <a:rPr lang="de-AT" dirty="0" smtClean="0"/>
                        <a:t>02.08.2009</a:t>
                      </a:r>
                      <a:endParaRPr lang="de-DE" dirty="0"/>
                    </a:p>
                  </a:txBody>
                  <a:tcPr/>
                </a:tc>
                <a:tc>
                  <a:txBody>
                    <a:bodyPr/>
                    <a:lstStyle/>
                    <a:p>
                      <a:endParaRPr lang="de-DE" dirty="0"/>
                    </a:p>
                  </a:txBody>
                  <a:tcPr/>
                </a:tc>
                <a:tc>
                  <a:txBody>
                    <a:bodyPr/>
                    <a:lstStyle/>
                    <a:p>
                      <a:endParaRPr lang="de-DE"/>
                    </a:p>
                  </a:txBody>
                  <a:tcPr/>
                </a:tc>
                <a:tc>
                  <a:txBody>
                    <a:bodyPr/>
                    <a:lstStyle/>
                    <a:p>
                      <a:endParaRPr lang="de-DE"/>
                    </a:p>
                  </a:txBody>
                  <a:tcPr/>
                </a:tc>
                <a:tc>
                  <a:txBody>
                    <a:bodyPr/>
                    <a:lstStyle/>
                    <a:p>
                      <a:endParaRPr lang="de-DE"/>
                    </a:p>
                  </a:txBody>
                  <a:tcPr/>
                </a:tc>
              </a:tr>
              <a:tr h="370840">
                <a:tc>
                  <a:txBody>
                    <a:bodyPr/>
                    <a:lstStyle/>
                    <a:p>
                      <a:r>
                        <a:rPr lang="de-AT" dirty="0" smtClean="0"/>
                        <a:t>08.08.2009</a:t>
                      </a:r>
                      <a:endParaRPr lang="de-DE" dirty="0"/>
                    </a:p>
                  </a:txBody>
                  <a:tcPr/>
                </a:tc>
                <a:tc>
                  <a:txBody>
                    <a:bodyPr/>
                    <a:lstStyle/>
                    <a:p>
                      <a:endParaRPr lang="de-DE" dirty="0"/>
                    </a:p>
                  </a:txBody>
                  <a:tcPr/>
                </a:tc>
                <a:tc>
                  <a:txBody>
                    <a:bodyPr/>
                    <a:lstStyle/>
                    <a:p>
                      <a:endParaRPr lang="de-DE" dirty="0"/>
                    </a:p>
                  </a:txBody>
                  <a:tcPr/>
                </a:tc>
                <a:tc>
                  <a:txBody>
                    <a:bodyPr/>
                    <a:lstStyle/>
                    <a:p>
                      <a:endParaRPr lang="de-DE"/>
                    </a:p>
                  </a:txBody>
                  <a:tcPr/>
                </a:tc>
                <a:tc>
                  <a:txBody>
                    <a:bodyPr/>
                    <a:lstStyle/>
                    <a:p>
                      <a:endParaRPr lang="de-DE"/>
                    </a:p>
                  </a:txBody>
                  <a:tcPr/>
                </a:tc>
              </a:tr>
              <a:tr h="370840">
                <a:tc>
                  <a:txBody>
                    <a:bodyPr/>
                    <a:lstStyle/>
                    <a:p>
                      <a:r>
                        <a:rPr lang="de-AT" dirty="0" smtClean="0"/>
                        <a:t>18.09.2009</a:t>
                      </a:r>
                    </a:p>
                  </a:txBody>
                  <a:tcPr/>
                </a:tc>
                <a:tc>
                  <a:txBody>
                    <a:bodyPr/>
                    <a:lstStyle/>
                    <a:p>
                      <a:endParaRPr lang="de-DE" dirty="0"/>
                    </a:p>
                  </a:txBody>
                  <a:tcPr/>
                </a:tc>
                <a:tc>
                  <a:txBody>
                    <a:bodyPr/>
                    <a:lstStyle/>
                    <a:p>
                      <a:endParaRPr lang="de-DE"/>
                    </a:p>
                  </a:txBody>
                  <a:tcPr/>
                </a:tc>
                <a:tc>
                  <a:txBody>
                    <a:bodyPr/>
                    <a:lstStyle/>
                    <a:p>
                      <a:endParaRPr lang="de-DE" dirty="0"/>
                    </a:p>
                  </a:txBody>
                  <a:tcPr/>
                </a:tc>
                <a:tc>
                  <a:txBody>
                    <a:bodyPr/>
                    <a:lstStyle/>
                    <a:p>
                      <a:endParaRPr lang="de-DE"/>
                    </a:p>
                  </a:txBody>
                  <a:tcPr/>
                </a:tc>
              </a:tr>
              <a:tr h="370840">
                <a:tc>
                  <a:txBody>
                    <a:bodyPr/>
                    <a:lstStyle/>
                    <a:p>
                      <a:r>
                        <a:rPr lang="de-AT" dirty="0" smtClean="0"/>
                        <a:t>07.04.2010</a:t>
                      </a:r>
                      <a:endParaRPr lang="de-DE" dirty="0"/>
                    </a:p>
                  </a:txBody>
                  <a:tcPr/>
                </a:tc>
                <a:tc>
                  <a:txBody>
                    <a:bodyPr/>
                    <a:lstStyle/>
                    <a:p>
                      <a:endParaRPr lang="de-DE"/>
                    </a:p>
                  </a:txBody>
                  <a:tcPr/>
                </a:tc>
                <a:tc>
                  <a:txBody>
                    <a:bodyPr/>
                    <a:lstStyle/>
                    <a:p>
                      <a:endParaRPr lang="de-DE"/>
                    </a:p>
                  </a:txBody>
                  <a:tcPr/>
                </a:tc>
                <a:tc>
                  <a:txBody>
                    <a:bodyPr/>
                    <a:lstStyle/>
                    <a:p>
                      <a:endParaRPr lang="de-DE"/>
                    </a:p>
                  </a:txBody>
                  <a:tcPr/>
                </a:tc>
                <a:tc>
                  <a:txBody>
                    <a:bodyPr/>
                    <a:lstStyle/>
                    <a:p>
                      <a:endParaRPr lang="de-DE"/>
                    </a:p>
                  </a:txBody>
                  <a:tcPr/>
                </a:tc>
              </a:tr>
              <a:tr h="370840">
                <a:tc>
                  <a:txBody>
                    <a:bodyPr/>
                    <a:lstStyle/>
                    <a:p>
                      <a:r>
                        <a:rPr lang="de-AT" dirty="0" smtClean="0"/>
                        <a:t>24.08.</a:t>
                      </a:r>
                      <a:r>
                        <a:rPr lang="de-AT" baseline="0" dirty="0" smtClean="0"/>
                        <a:t> 2010</a:t>
                      </a:r>
                      <a:endParaRPr lang="de-DE" dirty="0"/>
                    </a:p>
                  </a:txBody>
                  <a:tcPr/>
                </a:tc>
                <a:tc>
                  <a:txBody>
                    <a:bodyPr/>
                    <a:lstStyle/>
                    <a:p>
                      <a:endParaRPr lang="de-DE" dirty="0"/>
                    </a:p>
                  </a:txBody>
                  <a:tcPr/>
                </a:tc>
                <a:tc>
                  <a:txBody>
                    <a:bodyPr/>
                    <a:lstStyle/>
                    <a:p>
                      <a:endParaRPr lang="de-DE" dirty="0"/>
                    </a:p>
                  </a:txBody>
                  <a:tcPr/>
                </a:tc>
                <a:tc>
                  <a:txBody>
                    <a:bodyPr/>
                    <a:lstStyle/>
                    <a:p>
                      <a:endParaRPr lang="de-DE"/>
                    </a:p>
                  </a:txBody>
                  <a:tcPr/>
                </a:tc>
                <a:tc>
                  <a:txBody>
                    <a:bodyPr/>
                    <a:lstStyle/>
                    <a:p>
                      <a:endParaRPr lang="de-DE"/>
                    </a:p>
                  </a:txBody>
                  <a:tcPr/>
                </a:tc>
              </a:tr>
              <a:tr h="370840">
                <a:tc>
                  <a:txBody>
                    <a:bodyPr/>
                    <a:lstStyle/>
                    <a:p>
                      <a:r>
                        <a:rPr lang="de-AT" dirty="0" smtClean="0"/>
                        <a:t>30.08.2010</a:t>
                      </a:r>
                      <a:endParaRPr lang="de-DE" dirty="0"/>
                    </a:p>
                  </a:txBody>
                  <a:tcPr/>
                </a:tc>
                <a:tc>
                  <a:txBody>
                    <a:bodyPr/>
                    <a:lstStyle/>
                    <a:p>
                      <a:endParaRPr lang="de-DE" dirty="0"/>
                    </a:p>
                  </a:txBody>
                  <a:tcPr/>
                </a:tc>
                <a:tc>
                  <a:txBody>
                    <a:bodyPr/>
                    <a:lstStyle/>
                    <a:p>
                      <a:endParaRPr lang="de-DE" dirty="0"/>
                    </a:p>
                  </a:txBody>
                  <a:tcPr/>
                </a:tc>
                <a:tc>
                  <a:txBody>
                    <a:bodyPr/>
                    <a:lstStyle/>
                    <a:p>
                      <a:endParaRPr lang="de-DE" dirty="0"/>
                    </a:p>
                  </a:txBody>
                  <a:tcPr/>
                </a:tc>
                <a:tc>
                  <a:txBody>
                    <a:bodyPr/>
                    <a:lstStyle/>
                    <a:p>
                      <a:endParaRPr lang="de-DE" dirty="0"/>
                    </a:p>
                  </a:txBody>
                  <a:tcPr/>
                </a:tc>
              </a:tr>
            </a:tbl>
          </a:graphicData>
        </a:graphic>
      </p:graphicFrame>
      <p:sp>
        <p:nvSpPr>
          <p:cNvPr id="10" name="Textfeld 9"/>
          <p:cNvSpPr txBox="1"/>
          <p:nvPr/>
        </p:nvSpPr>
        <p:spPr>
          <a:xfrm>
            <a:off x="1258888" y="1989138"/>
            <a:ext cx="792162" cy="646112"/>
          </a:xfrm>
          <a:prstGeom prst="rect">
            <a:avLst/>
          </a:prstGeom>
          <a:solidFill>
            <a:schemeClr val="accent6">
              <a:lumMod val="75000"/>
            </a:schemeClr>
          </a:solidFill>
        </p:spPr>
        <p:txBody>
          <a:bodyPr>
            <a:spAutoFit/>
          </a:bodyPr>
          <a:lstStyle/>
          <a:p>
            <a:pPr algn="ctr">
              <a:defRPr/>
            </a:pPr>
            <a:r>
              <a:rPr lang="de-AT" sz="3600" dirty="0"/>
              <a:t>8</a:t>
            </a:r>
            <a:endParaRPr lang="de-DE" sz="3600" dirty="0"/>
          </a:p>
        </p:txBody>
      </p:sp>
      <p:sp>
        <p:nvSpPr>
          <p:cNvPr id="11" name="Textfeld 10"/>
          <p:cNvSpPr txBox="1"/>
          <p:nvPr/>
        </p:nvSpPr>
        <p:spPr>
          <a:xfrm>
            <a:off x="1258888" y="3214688"/>
            <a:ext cx="792162" cy="646112"/>
          </a:xfrm>
          <a:prstGeom prst="rect">
            <a:avLst/>
          </a:prstGeom>
          <a:solidFill>
            <a:schemeClr val="accent6">
              <a:lumMod val="75000"/>
            </a:schemeClr>
          </a:solidFill>
        </p:spPr>
        <p:txBody>
          <a:bodyPr>
            <a:spAutoFit/>
          </a:bodyPr>
          <a:lstStyle/>
          <a:p>
            <a:pPr algn="ctr">
              <a:defRPr/>
            </a:pPr>
            <a:r>
              <a:rPr lang="de-AT" sz="3600" dirty="0"/>
              <a:t>8</a:t>
            </a:r>
            <a:endParaRPr lang="de-DE" sz="3600" dirty="0"/>
          </a:p>
        </p:txBody>
      </p:sp>
      <p:sp>
        <p:nvSpPr>
          <p:cNvPr id="12" name="Textfeld 11"/>
          <p:cNvSpPr txBox="1"/>
          <p:nvPr/>
        </p:nvSpPr>
        <p:spPr>
          <a:xfrm>
            <a:off x="1258888" y="2566988"/>
            <a:ext cx="792162" cy="646112"/>
          </a:xfrm>
          <a:prstGeom prst="rect">
            <a:avLst/>
          </a:prstGeom>
          <a:solidFill>
            <a:schemeClr val="accent6">
              <a:lumMod val="75000"/>
            </a:schemeClr>
          </a:solidFill>
        </p:spPr>
        <p:txBody>
          <a:bodyPr>
            <a:spAutoFit/>
          </a:bodyPr>
          <a:lstStyle/>
          <a:p>
            <a:pPr algn="ctr">
              <a:defRPr/>
            </a:pPr>
            <a:r>
              <a:rPr lang="de-AT" sz="3600" dirty="0"/>
              <a:t>8</a:t>
            </a:r>
            <a:endParaRPr lang="de-DE" sz="3600" dirty="0"/>
          </a:p>
        </p:txBody>
      </p:sp>
      <p:sp>
        <p:nvSpPr>
          <p:cNvPr id="13" name="Textfeld 12"/>
          <p:cNvSpPr txBox="1"/>
          <p:nvPr/>
        </p:nvSpPr>
        <p:spPr>
          <a:xfrm>
            <a:off x="1258888" y="3860800"/>
            <a:ext cx="792162" cy="646113"/>
          </a:xfrm>
          <a:prstGeom prst="rect">
            <a:avLst/>
          </a:prstGeom>
          <a:solidFill>
            <a:schemeClr val="accent6">
              <a:lumMod val="75000"/>
            </a:schemeClr>
          </a:solidFill>
        </p:spPr>
        <p:txBody>
          <a:bodyPr>
            <a:spAutoFit/>
          </a:bodyPr>
          <a:lstStyle/>
          <a:p>
            <a:pPr algn="ctr">
              <a:defRPr/>
            </a:pPr>
            <a:r>
              <a:rPr lang="de-AT" sz="3600" dirty="0"/>
              <a:t>8</a:t>
            </a:r>
            <a:endParaRPr lang="de-DE" sz="3600" dirty="0"/>
          </a:p>
        </p:txBody>
      </p:sp>
      <p:sp>
        <p:nvSpPr>
          <p:cNvPr id="14" name="Textfeld 13"/>
          <p:cNvSpPr txBox="1"/>
          <p:nvPr/>
        </p:nvSpPr>
        <p:spPr>
          <a:xfrm>
            <a:off x="1258888" y="4510088"/>
            <a:ext cx="792162" cy="647700"/>
          </a:xfrm>
          <a:prstGeom prst="rect">
            <a:avLst/>
          </a:prstGeom>
          <a:solidFill>
            <a:schemeClr val="accent6">
              <a:lumMod val="75000"/>
            </a:schemeClr>
          </a:solidFill>
        </p:spPr>
        <p:txBody>
          <a:bodyPr>
            <a:spAutoFit/>
          </a:bodyPr>
          <a:lstStyle/>
          <a:p>
            <a:pPr algn="ctr">
              <a:defRPr/>
            </a:pPr>
            <a:r>
              <a:rPr lang="de-AT" sz="3600" dirty="0"/>
              <a:t>8</a:t>
            </a:r>
            <a:endParaRPr lang="de-DE" sz="3600" dirty="0"/>
          </a:p>
        </p:txBody>
      </p:sp>
      <p:sp>
        <p:nvSpPr>
          <p:cNvPr id="15" name="Textfeld 14"/>
          <p:cNvSpPr txBox="1"/>
          <p:nvPr/>
        </p:nvSpPr>
        <p:spPr>
          <a:xfrm>
            <a:off x="3708400" y="3213100"/>
            <a:ext cx="792163" cy="646113"/>
          </a:xfrm>
          <a:prstGeom prst="rect">
            <a:avLst/>
          </a:prstGeom>
          <a:solidFill>
            <a:schemeClr val="accent3"/>
          </a:solidFill>
        </p:spPr>
        <p:txBody>
          <a:bodyPr>
            <a:spAutoFit/>
          </a:bodyPr>
          <a:lstStyle/>
          <a:p>
            <a:pPr>
              <a:defRPr/>
            </a:pPr>
            <a:r>
              <a:rPr lang="de-AT" sz="3600" dirty="0"/>
              <a:t>10</a:t>
            </a:r>
            <a:endParaRPr lang="de-DE" sz="3600" dirty="0"/>
          </a:p>
        </p:txBody>
      </p:sp>
      <p:sp>
        <p:nvSpPr>
          <p:cNvPr id="16" name="Textfeld 15"/>
          <p:cNvSpPr txBox="1"/>
          <p:nvPr/>
        </p:nvSpPr>
        <p:spPr>
          <a:xfrm>
            <a:off x="2051050" y="3284538"/>
            <a:ext cx="865188" cy="646112"/>
          </a:xfrm>
          <a:prstGeom prst="rect">
            <a:avLst/>
          </a:prstGeom>
          <a:solidFill>
            <a:schemeClr val="accent1">
              <a:lumMod val="75000"/>
            </a:schemeClr>
          </a:solidFill>
        </p:spPr>
        <p:txBody>
          <a:bodyPr>
            <a:spAutoFit/>
          </a:bodyPr>
          <a:lstStyle/>
          <a:p>
            <a:pPr algn="ctr">
              <a:defRPr/>
            </a:pPr>
            <a:r>
              <a:rPr lang="de-AT" sz="3600" dirty="0"/>
              <a:t>2</a:t>
            </a:r>
            <a:endParaRPr lang="de-DE" sz="3600" dirty="0"/>
          </a:p>
        </p:txBody>
      </p:sp>
      <p:sp>
        <p:nvSpPr>
          <p:cNvPr id="85059" name="Textfeld 16"/>
          <p:cNvSpPr txBox="1">
            <a:spLocks noChangeArrowheads="1"/>
          </p:cNvSpPr>
          <p:nvPr/>
        </p:nvSpPr>
        <p:spPr bwMode="auto">
          <a:xfrm>
            <a:off x="1258888" y="5159375"/>
            <a:ext cx="792162" cy="646113"/>
          </a:xfrm>
          <a:prstGeom prst="rect">
            <a:avLst/>
          </a:prstGeom>
          <a:solidFill>
            <a:srgbClr val="7030A0"/>
          </a:solidFill>
          <a:ln w="9525">
            <a:noFill/>
            <a:miter lim="800000"/>
            <a:headEnd/>
            <a:tailEnd/>
          </a:ln>
        </p:spPr>
        <p:txBody>
          <a:bodyPr>
            <a:spAutoFit/>
          </a:bodyPr>
          <a:lstStyle/>
          <a:p>
            <a:pPr algn="ctr"/>
            <a:r>
              <a:rPr lang="de-AT" sz="3600"/>
              <a:t>6</a:t>
            </a:r>
            <a:endParaRPr lang="de-DE" sz="3600"/>
          </a:p>
        </p:txBody>
      </p:sp>
      <p:sp>
        <p:nvSpPr>
          <p:cNvPr id="85060" name="Textfeld 17"/>
          <p:cNvSpPr txBox="1">
            <a:spLocks noChangeArrowheads="1"/>
          </p:cNvSpPr>
          <p:nvPr/>
        </p:nvSpPr>
        <p:spPr bwMode="auto">
          <a:xfrm>
            <a:off x="2843213" y="5807075"/>
            <a:ext cx="792162" cy="646113"/>
          </a:xfrm>
          <a:prstGeom prst="rect">
            <a:avLst/>
          </a:prstGeom>
          <a:solidFill>
            <a:srgbClr val="7030A0"/>
          </a:solidFill>
          <a:ln w="9525">
            <a:noFill/>
            <a:miter lim="800000"/>
            <a:headEnd/>
            <a:tailEnd/>
          </a:ln>
        </p:spPr>
        <p:txBody>
          <a:bodyPr>
            <a:spAutoFit/>
          </a:bodyPr>
          <a:lstStyle/>
          <a:p>
            <a:pPr algn="ctr"/>
            <a:r>
              <a:rPr lang="de-AT" sz="3600"/>
              <a:t>6</a:t>
            </a:r>
            <a:endParaRPr lang="de-DE" sz="3600"/>
          </a:p>
        </p:txBody>
      </p:sp>
      <p:sp>
        <p:nvSpPr>
          <p:cNvPr id="19" name="Inhaltsplatzhalter 18"/>
          <p:cNvSpPr>
            <a:spLocks noGrp="1"/>
          </p:cNvSpPr>
          <p:nvPr>
            <p:ph sz="half" idx="2"/>
          </p:nvPr>
        </p:nvSpPr>
        <p:spPr/>
        <p:txBody>
          <a:bodyPr>
            <a:normAutofit/>
          </a:bodyPr>
          <a:lstStyle/>
          <a:p>
            <a:pPr>
              <a:defRPr/>
            </a:pPr>
            <a:r>
              <a:rPr lang="de-DE" sz="2400" b="1" dirty="0" smtClean="0">
                <a:solidFill>
                  <a:schemeClr val="accent1">
                    <a:lumMod val="75000"/>
                  </a:schemeClr>
                </a:solidFill>
                <a:latin typeface="Arial" pitchFamily="34" charset="0"/>
                <a:cs typeface="Arial" pitchFamily="34" charset="0"/>
              </a:rPr>
              <a:t>KNS 2</a:t>
            </a:r>
          </a:p>
          <a:p>
            <a:pPr>
              <a:defRPr/>
            </a:pPr>
            <a:r>
              <a:rPr lang="de-DE" sz="2400" b="1" dirty="0" smtClean="0">
                <a:solidFill>
                  <a:srgbClr val="7030A0"/>
                </a:solidFill>
                <a:latin typeface="Arial" pitchFamily="34" charset="0"/>
                <a:cs typeface="Arial" pitchFamily="34" charset="0"/>
              </a:rPr>
              <a:t>S. uberis 6 </a:t>
            </a:r>
          </a:p>
          <a:p>
            <a:pPr>
              <a:defRPr/>
            </a:pPr>
            <a:r>
              <a:rPr lang="de-DE" sz="2400" b="1" dirty="0" smtClean="0">
                <a:solidFill>
                  <a:schemeClr val="accent6">
                    <a:lumMod val="75000"/>
                  </a:schemeClr>
                </a:solidFill>
                <a:latin typeface="Arial" pitchFamily="34" charset="0"/>
                <a:cs typeface="Arial" pitchFamily="34" charset="0"/>
              </a:rPr>
              <a:t>S. </a:t>
            </a:r>
            <a:r>
              <a:rPr lang="de-DE" sz="2400" b="1" dirty="0" err="1" smtClean="0">
                <a:solidFill>
                  <a:schemeClr val="accent6">
                    <a:lumMod val="75000"/>
                  </a:schemeClr>
                </a:solidFill>
                <a:latin typeface="Arial" pitchFamily="34" charset="0"/>
                <a:cs typeface="Arial" pitchFamily="34" charset="0"/>
              </a:rPr>
              <a:t>dysgalactiae</a:t>
            </a:r>
            <a:r>
              <a:rPr lang="de-DE" sz="2400" b="1" dirty="0" smtClean="0">
                <a:solidFill>
                  <a:schemeClr val="accent6">
                    <a:lumMod val="75000"/>
                  </a:schemeClr>
                </a:solidFill>
                <a:latin typeface="Arial" pitchFamily="34" charset="0"/>
                <a:cs typeface="Arial" pitchFamily="34" charset="0"/>
              </a:rPr>
              <a:t> 8 </a:t>
            </a:r>
          </a:p>
          <a:p>
            <a:pPr>
              <a:defRPr/>
            </a:pPr>
            <a:r>
              <a:rPr lang="de-DE" sz="2400" b="1" dirty="0" smtClean="0">
                <a:solidFill>
                  <a:srgbClr val="92D050"/>
                </a:solidFill>
                <a:latin typeface="Arial" pitchFamily="34" charset="0"/>
                <a:cs typeface="Arial" pitchFamily="34" charset="0"/>
              </a:rPr>
              <a:t>Dermatophyten 10</a:t>
            </a:r>
          </a:p>
          <a:p>
            <a:pPr>
              <a:buFont typeface="Arial" pitchFamily="34" charset="0"/>
              <a:buNone/>
              <a:defRPr/>
            </a:pPr>
            <a:r>
              <a:rPr lang="de-DE" sz="1800" dirty="0" smtClean="0">
                <a:solidFill>
                  <a:srgbClr val="00B050"/>
                </a:solidFill>
              </a:rPr>
              <a:t> </a:t>
            </a:r>
            <a:endParaRPr lang="de-DE" sz="1800" dirty="0">
              <a:solidFill>
                <a:srgbClr val="00B050"/>
              </a:solidFill>
            </a:endParaRPr>
          </a:p>
        </p:txBody>
      </p:sp>
      <p:sp>
        <p:nvSpPr>
          <p:cNvPr id="85062" name="Textfeld 19"/>
          <p:cNvSpPr txBox="1">
            <a:spLocks noChangeArrowheads="1"/>
          </p:cNvSpPr>
          <p:nvPr/>
        </p:nvSpPr>
        <p:spPr bwMode="auto">
          <a:xfrm>
            <a:off x="1258888" y="5807075"/>
            <a:ext cx="792162" cy="646113"/>
          </a:xfrm>
          <a:prstGeom prst="rect">
            <a:avLst/>
          </a:prstGeom>
          <a:solidFill>
            <a:srgbClr val="7030A0"/>
          </a:solidFill>
          <a:ln w="9525">
            <a:noFill/>
            <a:miter lim="800000"/>
            <a:headEnd/>
            <a:tailEnd/>
          </a:ln>
        </p:spPr>
        <p:txBody>
          <a:bodyPr>
            <a:spAutoFit/>
          </a:bodyPr>
          <a:lstStyle/>
          <a:p>
            <a:pPr algn="ctr"/>
            <a:r>
              <a:rPr lang="de-AT" sz="3600"/>
              <a:t>6</a:t>
            </a:r>
            <a:endParaRPr lang="de-DE" sz="3600"/>
          </a:p>
        </p:txBody>
      </p:sp>
      <p:sp>
        <p:nvSpPr>
          <p:cNvPr id="85063" name="Textfeld 20"/>
          <p:cNvSpPr txBox="1">
            <a:spLocks noChangeArrowheads="1"/>
          </p:cNvSpPr>
          <p:nvPr/>
        </p:nvSpPr>
        <p:spPr bwMode="auto">
          <a:xfrm>
            <a:off x="2051050" y="5157788"/>
            <a:ext cx="792163" cy="646112"/>
          </a:xfrm>
          <a:prstGeom prst="rect">
            <a:avLst/>
          </a:prstGeom>
          <a:solidFill>
            <a:srgbClr val="7030A0"/>
          </a:solidFill>
          <a:ln w="9525">
            <a:noFill/>
            <a:miter lim="800000"/>
            <a:headEnd/>
            <a:tailEnd/>
          </a:ln>
        </p:spPr>
        <p:txBody>
          <a:bodyPr>
            <a:spAutoFit/>
          </a:bodyPr>
          <a:lstStyle/>
          <a:p>
            <a:pPr algn="ctr"/>
            <a:r>
              <a:rPr lang="de-AT" sz="3600"/>
              <a:t>6</a:t>
            </a:r>
            <a:endParaRPr lang="de-DE" sz="3600"/>
          </a:p>
        </p:txBody>
      </p:sp>
      <p:sp>
        <p:nvSpPr>
          <p:cNvPr id="85064" name="Textfeld 21"/>
          <p:cNvSpPr txBox="1">
            <a:spLocks noChangeArrowheads="1"/>
          </p:cNvSpPr>
          <p:nvPr/>
        </p:nvSpPr>
        <p:spPr bwMode="auto">
          <a:xfrm>
            <a:off x="2051050" y="5807075"/>
            <a:ext cx="792163" cy="646113"/>
          </a:xfrm>
          <a:prstGeom prst="rect">
            <a:avLst/>
          </a:prstGeom>
          <a:solidFill>
            <a:srgbClr val="7030A0"/>
          </a:solidFill>
          <a:ln w="9525">
            <a:noFill/>
            <a:miter lim="800000"/>
            <a:headEnd/>
            <a:tailEnd/>
          </a:ln>
        </p:spPr>
        <p:txBody>
          <a:bodyPr>
            <a:spAutoFit/>
          </a:bodyPr>
          <a:lstStyle/>
          <a:p>
            <a:pPr algn="ctr"/>
            <a:r>
              <a:rPr lang="de-AT" sz="3600"/>
              <a:t>6</a:t>
            </a:r>
            <a:endParaRPr lang="de-DE" sz="3600"/>
          </a:p>
        </p:txBody>
      </p:sp>
      <p:sp>
        <p:nvSpPr>
          <p:cNvPr id="85065" name="Textfeld 22"/>
          <p:cNvSpPr txBox="1">
            <a:spLocks noChangeArrowheads="1"/>
          </p:cNvSpPr>
          <p:nvPr/>
        </p:nvSpPr>
        <p:spPr bwMode="auto">
          <a:xfrm>
            <a:off x="3635375" y="5807075"/>
            <a:ext cx="865188" cy="646113"/>
          </a:xfrm>
          <a:prstGeom prst="rect">
            <a:avLst/>
          </a:prstGeom>
          <a:solidFill>
            <a:srgbClr val="7030A0"/>
          </a:solidFill>
          <a:ln w="9525">
            <a:noFill/>
            <a:miter lim="800000"/>
            <a:headEnd/>
            <a:tailEnd/>
          </a:ln>
        </p:spPr>
        <p:txBody>
          <a:bodyPr>
            <a:spAutoFit/>
          </a:bodyPr>
          <a:lstStyle/>
          <a:p>
            <a:pPr algn="ctr"/>
            <a:r>
              <a:rPr lang="de-AT" sz="3600"/>
              <a:t>6</a:t>
            </a:r>
            <a:endParaRPr lang="de-DE" sz="3600"/>
          </a:p>
        </p:txBody>
      </p:sp>
      <p:sp>
        <p:nvSpPr>
          <p:cNvPr id="85066" name="Textfeld 19"/>
          <p:cNvSpPr txBox="1">
            <a:spLocks noChangeArrowheads="1"/>
          </p:cNvSpPr>
          <p:nvPr/>
        </p:nvSpPr>
        <p:spPr bwMode="auto">
          <a:xfrm>
            <a:off x="323850" y="188913"/>
            <a:ext cx="1223963" cy="368300"/>
          </a:xfrm>
          <a:prstGeom prst="rect">
            <a:avLst/>
          </a:prstGeom>
          <a:noFill/>
          <a:ln w="9525">
            <a:noFill/>
            <a:miter lim="800000"/>
            <a:headEnd/>
            <a:tailEnd/>
          </a:ln>
        </p:spPr>
        <p:txBody>
          <a:bodyPr>
            <a:spAutoFit/>
          </a:bodyPr>
          <a:lstStyle/>
          <a:p>
            <a:r>
              <a:rPr lang="de-AT" b="1">
                <a:cs typeface="Arial" pitchFamily="34" charset="0"/>
              </a:rPr>
              <a:t>Betrieb 2</a:t>
            </a:r>
            <a:endParaRPr lang="de-DE"/>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el 5"/>
          <p:cNvSpPr>
            <a:spLocks noGrp="1"/>
          </p:cNvSpPr>
          <p:nvPr>
            <p:ph type="title"/>
          </p:nvPr>
        </p:nvSpPr>
        <p:spPr/>
        <p:txBody>
          <a:bodyPr/>
          <a:lstStyle/>
          <a:p>
            <a:r>
              <a:rPr lang="de-AT" sz="3600" smtClean="0">
                <a:latin typeface="Arial" pitchFamily="34" charset="0"/>
                <a:cs typeface="Arial" pitchFamily="34" charset="0"/>
              </a:rPr>
              <a:t>Mastitishistorie Problemkuh 2</a:t>
            </a:r>
            <a:endParaRPr lang="de-DE" sz="3600" smtClean="0"/>
          </a:p>
        </p:txBody>
      </p:sp>
      <p:sp>
        <p:nvSpPr>
          <p:cNvPr id="5" name="Fußzeilenplatzhalter 4"/>
          <p:cNvSpPr>
            <a:spLocks noGrp="1"/>
          </p:cNvSpPr>
          <p:nvPr>
            <p:ph type="ftr" sz="quarter" idx="11"/>
          </p:nvPr>
        </p:nvSpPr>
        <p:spPr/>
        <p:txBody>
          <a:bodyPr/>
          <a:lstStyle/>
          <a:p>
            <a:pPr>
              <a:defRPr/>
            </a:pPr>
            <a:r>
              <a:rPr lang="de-DE"/>
              <a:t> Praxisgemeinschaft  VR Dr. Franz Wolf -  Dr. Fritz Stoiber</a:t>
            </a:r>
          </a:p>
        </p:txBody>
      </p:sp>
      <p:pic>
        <p:nvPicPr>
          <p:cNvPr id="86020" name="Picture 2"/>
          <p:cNvPicPr>
            <a:picLocks noGrp="1" noChangeAspect="1" noChangeArrowheads="1"/>
          </p:cNvPicPr>
          <p:nvPr>
            <p:ph sz="half" idx="2"/>
          </p:nvPr>
        </p:nvPicPr>
        <p:blipFill>
          <a:blip r:embed="rId3" cstate="print"/>
          <a:srcRect/>
          <a:stretch>
            <a:fillRect/>
          </a:stretch>
        </p:blipFill>
        <p:spPr>
          <a:xfrm>
            <a:off x="4664075" y="1628775"/>
            <a:ext cx="4135438" cy="4464050"/>
          </a:xfrm>
        </p:spPr>
      </p:pic>
      <p:graphicFrame>
        <p:nvGraphicFramePr>
          <p:cNvPr id="11" name="Inhaltsplatzhalter 10"/>
          <p:cNvGraphicFramePr>
            <a:graphicFrameLocks noGrp="1"/>
          </p:cNvGraphicFramePr>
          <p:nvPr>
            <p:ph sz="half" idx="1"/>
          </p:nvPr>
        </p:nvGraphicFramePr>
        <p:xfrm>
          <a:off x="457200" y="1600200"/>
          <a:ext cx="4038600" cy="2684904"/>
        </p:xfrm>
        <a:graphic>
          <a:graphicData uri="http://schemas.openxmlformats.org/drawingml/2006/table">
            <a:tbl>
              <a:tblPr firstRow="1" bandRow="1">
                <a:tableStyleId>{5C22544A-7EE6-4342-B048-85BDC9FD1C3A}</a:tableStyleId>
              </a:tblPr>
              <a:tblGrid>
                <a:gridCol w="807720"/>
                <a:gridCol w="807720"/>
                <a:gridCol w="807720"/>
                <a:gridCol w="807720"/>
                <a:gridCol w="807720"/>
              </a:tblGrid>
              <a:tr h="370840">
                <a:tc>
                  <a:txBody>
                    <a:bodyPr/>
                    <a:lstStyle/>
                    <a:p>
                      <a:r>
                        <a:rPr lang="de-AT" sz="1600" dirty="0" smtClean="0"/>
                        <a:t>Datum</a:t>
                      </a:r>
                      <a:endParaRPr lang="de-DE" sz="1600" dirty="0"/>
                    </a:p>
                  </a:txBody>
                  <a:tcPr/>
                </a:tc>
                <a:tc>
                  <a:txBody>
                    <a:bodyPr/>
                    <a:lstStyle/>
                    <a:p>
                      <a:r>
                        <a:rPr lang="de-AT" dirty="0" err="1" smtClean="0"/>
                        <a:t>vo</a:t>
                      </a:r>
                      <a:r>
                        <a:rPr lang="de-AT" dirty="0" smtClean="0"/>
                        <a:t> </a:t>
                      </a:r>
                      <a:r>
                        <a:rPr lang="de-AT" dirty="0" err="1" smtClean="0"/>
                        <a:t>li</a:t>
                      </a:r>
                      <a:endParaRPr lang="de-DE" dirty="0"/>
                    </a:p>
                  </a:txBody>
                  <a:tcPr/>
                </a:tc>
                <a:tc>
                  <a:txBody>
                    <a:bodyPr/>
                    <a:lstStyle/>
                    <a:p>
                      <a:r>
                        <a:rPr lang="de-AT" dirty="0" smtClean="0"/>
                        <a:t>hi </a:t>
                      </a:r>
                      <a:r>
                        <a:rPr lang="de-AT" dirty="0" err="1" smtClean="0"/>
                        <a:t>re</a:t>
                      </a:r>
                      <a:endParaRPr lang="de-DE" dirty="0"/>
                    </a:p>
                  </a:txBody>
                  <a:tcPr/>
                </a:tc>
                <a:tc>
                  <a:txBody>
                    <a:bodyPr/>
                    <a:lstStyle/>
                    <a:p>
                      <a:r>
                        <a:rPr lang="de-AT" dirty="0" err="1" smtClean="0"/>
                        <a:t>vo</a:t>
                      </a:r>
                      <a:r>
                        <a:rPr lang="de-AT" dirty="0" smtClean="0"/>
                        <a:t> </a:t>
                      </a:r>
                      <a:r>
                        <a:rPr lang="de-AT" dirty="0" err="1" smtClean="0"/>
                        <a:t>li</a:t>
                      </a:r>
                      <a:endParaRPr lang="de-DE" dirty="0"/>
                    </a:p>
                  </a:txBody>
                  <a:tcPr/>
                </a:tc>
                <a:tc>
                  <a:txBody>
                    <a:bodyPr/>
                    <a:lstStyle/>
                    <a:p>
                      <a:r>
                        <a:rPr lang="de-AT" dirty="0" smtClean="0"/>
                        <a:t>hi </a:t>
                      </a:r>
                      <a:r>
                        <a:rPr lang="de-AT" dirty="0" err="1" smtClean="0"/>
                        <a:t>li</a:t>
                      </a:r>
                      <a:endParaRPr lang="de-DE" dirty="0"/>
                    </a:p>
                  </a:txBody>
                  <a:tcPr/>
                </a:tc>
              </a:tr>
              <a:tr h="370840">
                <a:tc>
                  <a:txBody>
                    <a:bodyPr/>
                    <a:lstStyle/>
                    <a:p>
                      <a:endParaRPr lang="de-DE" dirty="0"/>
                    </a:p>
                  </a:txBody>
                  <a:tcPr/>
                </a:tc>
                <a:tc>
                  <a:txBody>
                    <a:bodyPr/>
                    <a:lstStyle/>
                    <a:p>
                      <a:endParaRPr lang="de-DE"/>
                    </a:p>
                  </a:txBody>
                  <a:tcPr/>
                </a:tc>
                <a:tc>
                  <a:txBody>
                    <a:bodyPr/>
                    <a:lstStyle/>
                    <a:p>
                      <a:endParaRPr lang="de-DE"/>
                    </a:p>
                  </a:txBody>
                  <a:tcPr/>
                </a:tc>
                <a:tc>
                  <a:txBody>
                    <a:bodyPr/>
                    <a:lstStyle/>
                    <a:p>
                      <a:endParaRPr lang="de-DE"/>
                    </a:p>
                  </a:txBody>
                  <a:tcPr/>
                </a:tc>
                <a:tc>
                  <a:txBody>
                    <a:bodyPr/>
                    <a:lstStyle/>
                    <a:p>
                      <a:endParaRPr lang="de-DE"/>
                    </a:p>
                  </a:txBody>
                  <a:tcPr/>
                </a:tc>
              </a:tr>
              <a:tr h="370840">
                <a:tc>
                  <a:txBody>
                    <a:bodyPr/>
                    <a:lstStyle/>
                    <a:p>
                      <a:r>
                        <a:rPr lang="de-AT" dirty="0" smtClean="0"/>
                        <a:t>07.04.2010</a:t>
                      </a:r>
                      <a:endParaRPr lang="de-DE" dirty="0"/>
                    </a:p>
                  </a:txBody>
                  <a:tcPr/>
                </a:tc>
                <a:tc>
                  <a:txBody>
                    <a:bodyPr/>
                    <a:lstStyle/>
                    <a:p>
                      <a:endParaRPr lang="de-DE" dirty="0"/>
                    </a:p>
                  </a:txBody>
                  <a:tcPr/>
                </a:tc>
                <a:tc>
                  <a:txBody>
                    <a:bodyPr/>
                    <a:lstStyle/>
                    <a:p>
                      <a:endParaRPr lang="de-DE"/>
                    </a:p>
                  </a:txBody>
                  <a:tcPr/>
                </a:tc>
                <a:tc>
                  <a:txBody>
                    <a:bodyPr/>
                    <a:lstStyle/>
                    <a:p>
                      <a:endParaRPr lang="de-DE"/>
                    </a:p>
                  </a:txBody>
                  <a:tcPr/>
                </a:tc>
                <a:tc>
                  <a:txBody>
                    <a:bodyPr/>
                    <a:lstStyle/>
                    <a:p>
                      <a:endParaRPr lang="de-DE" dirty="0"/>
                    </a:p>
                  </a:txBody>
                  <a:tcPr/>
                </a:tc>
              </a:tr>
              <a:tr h="663064">
                <a:tc>
                  <a:txBody>
                    <a:bodyPr/>
                    <a:lstStyle/>
                    <a:p>
                      <a:r>
                        <a:rPr lang="de-AT" dirty="0" smtClean="0"/>
                        <a:t>24.08.2010</a:t>
                      </a:r>
                      <a:endParaRPr lang="de-DE" dirty="0"/>
                    </a:p>
                  </a:txBody>
                  <a:tcPr/>
                </a:tc>
                <a:tc>
                  <a:txBody>
                    <a:bodyPr/>
                    <a:lstStyle/>
                    <a:p>
                      <a:pPr algn="ctr"/>
                      <a:r>
                        <a:rPr lang="de-AT" sz="3600" dirty="0" smtClean="0"/>
                        <a:t>6</a:t>
                      </a:r>
                      <a:endParaRPr lang="de-DE" sz="3600" dirty="0"/>
                    </a:p>
                  </a:txBody>
                  <a:tcPr>
                    <a:solidFill>
                      <a:srgbClr val="7030A0"/>
                    </a:solidFill>
                  </a:tcPr>
                </a:tc>
                <a:tc>
                  <a:txBody>
                    <a:bodyPr/>
                    <a:lstStyle/>
                    <a:p>
                      <a:pPr algn="ctr"/>
                      <a:r>
                        <a:rPr lang="de-AT" sz="3600" dirty="0" smtClean="0"/>
                        <a:t>6</a:t>
                      </a:r>
                      <a:endParaRPr lang="de-DE" sz="3600" dirty="0"/>
                    </a:p>
                  </a:txBody>
                  <a:tcPr>
                    <a:solidFill>
                      <a:srgbClr val="7030A0"/>
                    </a:solidFill>
                  </a:tcPr>
                </a:tc>
                <a:tc>
                  <a:txBody>
                    <a:bodyPr/>
                    <a:lstStyle/>
                    <a:p>
                      <a:pPr algn="ctr"/>
                      <a:r>
                        <a:rPr lang="de-AT" sz="3600" dirty="0" smtClean="0"/>
                        <a:t>6</a:t>
                      </a:r>
                      <a:endParaRPr lang="de-DE" sz="3600" dirty="0"/>
                    </a:p>
                  </a:txBody>
                  <a:tcPr>
                    <a:solidFill>
                      <a:srgbClr val="7030A0"/>
                    </a:solidFill>
                  </a:tcPr>
                </a:tc>
                <a:tc>
                  <a:txBody>
                    <a:bodyPr/>
                    <a:lstStyle/>
                    <a:p>
                      <a:pPr algn="ctr"/>
                      <a:r>
                        <a:rPr lang="de-AT" sz="3600" dirty="0" smtClean="0"/>
                        <a:t>6</a:t>
                      </a:r>
                      <a:endParaRPr lang="de-DE" sz="3600" dirty="0"/>
                    </a:p>
                  </a:txBody>
                  <a:tcPr>
                    <a:solidFill>
                      <a:srgbClr val="7030A0"/>
                    </a:solidFill>
                  </a:tcPr>
                </a:tc>
              </a:tr>
              <a:tr h="370840">
                <a:tc>
                  <a:txBody>
                    <a:bodyPr/>
                    <a:lstStyle/>
                    <a:p>
                      <a:r>
                        <a:rPr lang="de-AT" dirty="0" smtClean="0"/>
                        <a:t>30.08.2010</a:t>
                      </a:r>
                      <a:endParaRPr lang="de-DE" dirty="0"/>
                    </a:p>
                  </a:txBody>
                  <a:tcPr/>
                </a:tc>
                <a:tc>
                  <a:txBody>
                    <a:bodyPr/>
                    <a:lstStyle/>
                    <a:p>
                      <a:endParaRPr lang="de-DE" dirty="0"/>
                    </a:p>
                  </a:txBody>
                  <a:tcPr/>
                </a:tc>
                <a:tc>
                  <a:txBody>
                    <a:bodyPr/>
                    <a:lstStyle/>
                    <a:p>
                      <a:endParaRPr lang="de-DE"/>
                    </a:p>
                  </a:txBody>
                  <a:tcPr/>
                </a:tc>
                <a:tc>
                  <a:txBody>
                    <a:bodyPr/>
                    <a:lstStyle/>
                    <a:p>
                      <a:pPr algn="ctr"/>
                      <a:r>
                        <a:rPr lang="de-AT" sz="3600" dirty="0" smtClean="0"/>
                        <a:t>6</a:t>
                      </a:r>
                      <a:endParaRPr lang="de-DE" sz="3600" dirty="0"/>
                    </a:p>
                  </a:txBody>
                  <a:tcPr>
                    <a:solidFill>
                      <a:srgbClr val="7030A0"/>
                    </a:solidFill>
                  </a:tcPr>
                </a:tc>
                <a:tc>
                  <a:txBody>
                    <a:bodyPr/>
                    <a:lstStyle/>
                    <a:p>
                      <a:pPr algn="ctr"/>
                      <a:r>
                        <a:rPr lang="de-AT" sz="3600" dirty="0" smtClean="0"/>
                        <a:t>6</a:t>
                      </a:r>
                      <a:endParaRPr lang="de-DE" sz="3600" dirty="0"/>
                    </a:p>
                  </a:txBody>
                  <a:tcPr>
                    <a:solidFill>
                      <a:srgbClr val="7030A0"/>
                    </a:solidFill>
                  </a:tcPr>
                </a:tc>
              </a:tr>
            </a:tbl>
          </a:graphicData>
        </a:graphic>
      </p:graphicFrame>
      <p:sp>
        <p:nvSpPr>
          <p:cNvPr id="86059" name="Textfeld 11"/>
          <p:cNvSpPr txBox="1">
            <a:spLocks noChangeArrowheads="1"/>
          </p:cNvSpPr>
          <p:nvPr/>
        </p:nvSpPr>
        <p:spPr bwMode="auto">
          <a:xfrm>
            <a:off x="1258888" y="1989138"/>
            <a:ext cx="3241675" cy="368300"/>
          </a:xfrm>
          <a:prstGeom prst="rect">
            <a:avLst/>
          </a:prstGeom>
          <a:solidFill>
            <a:srgbClr val="FFFF00"/>
          </a:solidFill>
          <a:ln w="9525">
            <a:noFill/>
            <a:miter lim="800000"/>
            <a:headEnd/>
            <a:tailEnd/>
          </a:ln>
        </p:spPr>
        <p:txBody>
          <a:bodyPr>
            <a:spAutoFit/>
          </a:bodyPr>
          <a:lstStyle/>
          <a:p>
            <a:pPr algn="ctr"/>
            <a:r>
              <a:rPr lang="de-AT"/>
              <a:t>T  r  o  c  k  e  n</a:t>
            </a:r>
            <a:endParaRPr lang="de-DE"/>
          </a:p>
        </p:txBody>
      </p:sp>
      <p:sp>
        <p:nvSpPr>
          <p:cNvPr id="86060" name="Textfeld 14"/>
          <p:cNvSpPr txBox="1">
            <a:spLocks noChangeArrowheads="1"/>
          </p:cNvSpPr>
          <p:nvPr/>
        </p:nvSpPr>
        <p:spPr bwMode="auto">
          <a:xfrm>
            <a:off x="1123950" y="5237163"/>
            <a:ext cx="2879725" cy="461962"/>
          </a:xfrm>
          <a:prstGeom prst="rect">
            <a:avLst/>
          </a:prstGeom>
          <a:noFill/>
          <a:ln w="9525">
            <a:noFill/>
            <a:miter lim="800000"/>
            <a:headEnd/>
            <a:tailEnd/>
          </a:ln>
        </p:spPr>
        <p:txBody>
          <a:bodyPr>
            <a:spAutoFit/>
          </a:bodyPr>
          <a:lstStyle/>
          <a:p>
            <a:r>
              <a:rPr lang="de-AT" sz="2400" b="1">
                <a:solidFill>
                  <a:srgbClr val="7030A0"/>
                </a:solidFill>
                <a:cs typeface="Arial" pitchFamily="34" charset="0"/>
              </a:rPr>
              <a:t>S. uberis</a:t>
            </a:r>
            <a:endParaRPr lang="de-DE" sz="2400" b="1">
              <a:solidFill>
                <a:srgbClr val="7030A0"/>
              </a:solidFill>
              <a:cs typeface="Arial" pitchFamily="34" charset="0"/>
            </a:endParaRPr>
          </a:p>
        </p:txBody>
      </p:sp>
      <p:sp>
        <p:nvSpPr>
          <p:cNvPr id="86061" name="Textfeld 7"/>
          <p:cNvSpPr txBox="1">
            <a:spLocks noChangeArrowheads="1"/>
          </p:cNvSpPr>
          <p:nvPr/>
        </p:nvSpPr>
        <p:spPr bwMode="auto">
          <a:xfrm>
            <a:off x="1258888" y="5805488"/>
            <a:ext cx="3097212" cy="369887"/>
          </a:xfrm>
          <a:prstGeom prst="rect">
            <a:avLst/>
          </a:prstGeom>
          <a:noFill/>
          <a:ln w="9525">
            <a:noFill/>
            <a:miter lim="800000"/>
            <a:headEnd/>
            <a:tailEnd/>
          </a:ln>
        </p:spPr>
        <p:txBody>
          <a:bodyPr>
            <a:spAutoFit/>
          </a:bodyPr>
          <a:lstStyle/>
          <a:p>
            <a:r>
              <a:rPr lang="de-AT"/>
              <a:t>Problem: Milchauslaufen!</a:t>
            </a:r>
            <a:endParaRPr lang="de-DE"/>
          </a:p>
        </p:txBody>
      </p:sp>
      <p:sp>
        <p:nvSpPr>
          <p:cNvPr id="86062" name="Textfeld 8"/>
          <p:cNvSpPr txBox="1">
            <a:spLocks noChangeArrowheads="1"/>
          </p:cNvSpPr>
          <p:nvPr/>
        </p:nvSpPr>
        <p:spPr bwMode="auto">
          <a:xfrm>
            <a:off x="179388" y="188913"/>
            <a:ext cx="1512887" cy="368300"/>
          </a:xfrm>
          <a:prstGeom prst="rect">
            <a:avLst/>
          </a:prstGeom>
          <a:noFill/>
          <a:ln w="9525">
            <a:noFill/>
            <a:miter lim="800000"/>
            <a:headEnd/>
            <a:tailEnd/>
          </a:ln>
        </p:spPr>
        <p:txBody>
          <a:bodyPr>
            <a:spAutoFit/>
          </a:bodyPr>
          <a:lstStyle/>
          <a:p>
            <a:r>
              <a:rPr lang="de-AT" b="1">
                <a:cs typeface="Arial" pitchFamily="34" charset="0"/>
              </a:rPr>
              <a:t>Betrieb 2</a:t>
            </a:r>
            <a:endParaRPr lang="de-DE"/>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pPr>
              <a:defRPr/>
            </a:pPr>
            <a:r>
              <a:rPr lang="de-DE"/>
              <a:t> Praxisgemeinschaft  VR Dr. Franz Wolf -  Dr. Fritz Stoiber</a:t>
            </a:r>
          </a:p>
        </p:txBody>
      </p:sp>
      <p:pic>
        <p:nvPicPr>
          <p:cNvPr id="13315" name="Picture 3"/>
          <p:cNvPicPr>
            <a:picLocks noChangeAspect="1" noChangeArrowheads="1"/>
          </p:cNvPicPr>
          <p:nvPr/>
        </p:nvPicPr>
        <p:blipFill>
          <a:blip r:embed="rId2" cstate="print"/>
          <a:srcRect/>
          <a:stretch>
            <a:fillRect/>
          </a:stretch>
        </p:blipFill>
        <p:spPr bwMode="auto">
          <a:xfrm>
            <a:off x="142875" y="1857375"/>
            <a:ext cx="4929188" cy="4538663"/>
          </a:xfrm>
          <a:prstGeom prst="rect">
            <a:avLst/>
          </a:prstGeom>
          <a:noFill/>
          <a:ln w="12700">
            <a:solidFill>
              <a:schemeClr val="tx1"/>
            </a:solidFill>
            <a:miter lim="800000"/>
            <a:headEnd/>
            <a:tailEnd/>
          </a:ln>
        </p:spPr>
      </p:pic>
      <p:sp>
        <p:nvSpPr>
          <p:cNvPr id="5" name="Rechteck 4"/>
          <p:cNvSpPr/>
          <p:nvPr/>
        </p:nvSpPr>
        <p:spPr>
          <a:xfrm>
            <a:off x="10072688" y="1071563"/>
            <a:ext cx="914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pic>
        <p:nvPicPr>
          <p:cNvPr id="13317" name="Picture 5"/>
          <p:cNvPicPr>
            <a:picLocks noChangeAspect="1" noChangeArrowheads="1"/>
          </p:cNvPicPr>
          <p:nvPr/>
        </p:nvPicPr>
        <p:blipFill>
          <a:blip r:embed="rId3" cstate="print"/>
          <a:srcRect/>
          <a:stretch>
            <a:fillRect/>
          </a:stretch>
        </p:blipFill>
        <p:spPr bwMode="auto">
          <a:xfrm>
            <a:off x="5214938" y="142875"/>
            <a:ext cx="3530600" cy="2038350"/>
          </a:xfrm>
          <a:prstGeom prst="rect">
            <a:avLst/>
          </a:prstGeom>
          <a:noFill/>
          <a:ln w="12700">
            <a:solidFill>
              <a:schemeClr val="tx1"/>
            </a:solidFill>
            <a:miter lim="800000"/>
            <a:headEnd/>
            <a:tailEnd/>
          </a:ln>
        </p:spPr>
      </p:pic>
      <p:pic>
        <p:nvPicPr>
          <p:cNvPr id="13318" name="Picture 6"/>
          <p:cNvPicPr>
            <a:picLocks noChangeAspect="1" noChangeArrowheads="1"/>
          </p:cNvPicPr>
          <p:nvPr/>
        </p:nvPicPr>
        <p:blipFill>
          <a:blip r:embed="rId4" cstate="print"/>
          <a:srcRect/>
          <a:stretch>
            <a:fillRect/>
          </a:stretch>
        </p:blipFill>
        <p:spPr bwMode="auto">
          <a:xfrm>
            <a:off x="5214938" y="2286000"/>
            <a:ext cx="3565525" cy="2143125"/>
          </a:xfrm>
          <a:prstGeom prst="rect">
            <a:avLst/>
          </a:prstGeom>
          <a:noFill/>
          <a:ln w="12700">
            <a:solidFill>
              <a:schemeClr val="tx1"/>
            </a:solidFill>
            <a:miter lim="800000"/>
            <a:headEnd/>
            <a:tailEnd/>
          </a:ln>
        </p:spPr>
      </p:pic>
      <p:pic>
        <p:nvPicPr>
          <p:cNvPr id="13319" name="Picture 7"/>
          <p:cNvPicPr>
            <a:picLocks noChangeAspect="1" noChangeArrowheads="1"/>
          </p:cNvPicPr>
          <p:nvPr/>
        </p:nvPicPr>
        <p:blipFill>
          <a:blip r:embed="rId5" cstate="print"/>
          <a:srcRect/>
          <a:stretch>
            <a:fillRect/>
          </a:stretch>
        </p:blipFill>
        <p:spPr bwMode="auto">
          <a:xfrm>
            <a:off x="5214938" y="4557713"/>
            <a:ext cx="3571875" cy="2085975"/>
          </a:xfrm>
          <a:prstGeom prst="rect">
            <a:avLst/>
          </a:prstGeom>
          <a:noFill/>
          <a:ln w="12700">
            <a:solidFill>
              <a:schemeClr val="tx1"/>
            </a:solidFill>
            <a:miter lim="800000"/>
            <a:headEnd/>
            <a:tailEnd/>
          </a:ln>
        </p:spPr>
      </p:pic>
      <p:sp>
        <p:nvSpPr>
          <p:cNvPr id="11" name="Rechteck 10"/>
          <p:cNvSpPr/>
          <p:nvPr/>
        </p:nvSpPr>
        <p:spPr>
          <a:xfrm>
            <a:off x="9929813" y="3500438"/>
            <a:ext cx="914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sp>
        <p:nvSpPr>
          <p:cNvPr id="12" name="Rechteck 11"/>
          <p:cNvSpPr/>
          <p:nvPr/>
        </p:nvSpPr>
        <p:spPr>
          <a:xfrm>
            <a:off x="10144125" y="3214688"/>
            <a:ext cx="914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sp>
        <p:nvSpPr>
          <p:cNvPr id="13322" name="Textfeld 12"/>
          <p:cNvSpPr txBox="1">
            <a:spLocks noChangeArrowheads="1"/>
          </p:cNvSpPr>
          <p:nvPr/>
        </p:nvSpPr>
        <p:spPr bwMode="auto">
          <a:xfrm>
            <a:off x="285750" y="428625"/>
            <a:ext cx="4429125" cy="461963"/>
          </a:xfrm>
          <a:prstGeom prst="rect">
            <a:avLst/>
          </a:prstGeom>
          <a:noFill/>
          <a:ln w="9525">
            <a:noFill/>
            <a:miter lim="800000"/>
            <a:headEnd/>
            <a:tailEnd/>
          </a:ln>
        </p:spPr>
        <p:txBody>
          <a:bodyPr>
            <a:spAutoFit/>
          </a:bodyPr>
          <a:lstStyle/>
          <a:p>
            <a:r>
              <a:rPr lang="de-AT" sz="2400" b="1">
                <a:cs typeface="Arial" pitchFamily="34" charset="0"/>
              </a:rPr>
              <a:t>Automatische Anzeige</a:t>
            </a:r>
            <a:endParaRPr lang="de-DE" sz="2400" b="1">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322"/>
                                        </p:tgtEl>
                                        <p:attrNameLst>
                                          <p:attrName>style.visibility</p:attrName>
                                        </p:attrNameLst>
                                      </p:cBhvr>
                                      <p:to>
                                        <p:strVal val="visible"/>
                                      </p:to>
                                    </p:set>
                                    <p:animEffect transition="in" filter="blinds(horizontal)">
                                      <p:cBhvr>
                                        <p:cTn id="7" dur="500"/>
                                        <p:tgtEl>
                                          <p:spTgt spid="13322"/>
                                        </p:tgtEl>
                                      </p:cBhvr>
                                    </p:animEffect>
                                  </p:childTnLst>
                                </p:cTn>
                              </p:par>
                              <p:par>
                                <p:cTn id="8" presetID="3" presetClass="entr" presetSubtype="10" fill="hold" nodeType="withEffect">
                                  <p:stCondLst>
                                    <p:cond delay="0"/>
                                  </p:stCondLst>
                                  <p:childTnLst>
                                    <p:set>
                                      <p:cBhvr>
                                        <p:cTn id="9" dur="1" fill="hold">
                                          <p:stCondLst>
                                            <p:cond delay="0"/>
                                          </p:stCondLst>
                                        </p:cTn>
                                        <p:tgtEl>
                                          <p:spTgt spid="13315"/>
                                        </p:tgtEl>
                                        <p:attrNameLst>
                                          <p:attrName>style.visibility</p:attrName>
                                        </p:attrNameLst>
                                      </p:cBhvr>
                                      <p:to>
                                        <p:strVal val="visible"/>
                                      </p:to>
                                    </p:set>
                                    <p:animEffect transition="in" filter="blinds(horizontal)">
                                      <p:cBhvr>
                                        <p:cTn id="10" dur="500"/>
                                        <p:tgtEl>
                                          <p:spTgt spid="13315"/>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13317"/>
                                        </p:tgtEl>
                                        <p:attrNameLst>
                                          <p:attrName>style.visibility</p:attrName>
                                        </p:attrNameLst>
                                      </p:cBhvr>
                                      <p:to>
                                        <p:strVal val="visible"/>
                                      </p:to>
                                    </p:set>
                                    <p:animEffect transition="in" filter="blinds(horizontal)">
                                      <p:cBhvr>
                                        <p:cTn id="15" dur="500"/>
                                        <p:tgtEl>
                                          <p:spTgt spid="13317"/>
                                        </p:tgtEl>
                                      </p:cBhvr>
                                    </p:animEffect>
                                  </p:childTnLst>
                                </p:cTn>
                              </p:par>
                              <p:par>
                                <p:cTn id="16" presetID="3" presetClass="entr" presetSubtype="10" fill="hold" nodeType="withEffect">
                                  <p:stCondLst>
                                    <p:cond delay="0"/>
                                  </p:stCondLst>
                                  <p:childTnLst>
                                    <p:set>
                                      <p:cBhvr>
                                        <p:cTn id="17" dur="1" fill="hold">
                                          <p:stCondLst>
                                            <p:cond delay="0"/>
                                          </p:stCondLst>
                                        </p:cTn>
                                        <p:tgtEl>
                                          <p:spTgt spid="13318"/>
                                        </p:tgtEl>
                                        <p:attrNameLst>
                                          <p:attrName>style.visibility</p:attrName>
                                        </p:attrNameLst>
                                      </p:cBhvr>
                                      <p:to>
                                        <p:strVal val="visible"/>
                                      </p:to>
                                    </p:set>
                                    <p:animEffect transition="in" filter="blinds(horizontal)">
                                      <p:cBhvr>
                                        <p:cTn id="18" dur="500"/>
                                        <p:tgtEl>
                                          <p:spTgt spid="13318"/>
                                        </p:tgtEl>
                                      </p:cBhvr>
                                    </p:animEffect>
                                  </p:childTnLst>
                                </p:cTn>
                              </p:par>
                              <p:par>
                                <p:cTn id="19" presetID="3" presetClass="entr" presetSubtype="10" fill="hold" nodeType="withEffect">
                                  <p:stCondLst>
                                    <p:cond delay="0"/>
                                  </p:stCondLst>
                                  <p:childTnLst>
                                    <p:set>
                                      <p:cBhvr>
                                        <p:cTn id="20" dur="1" fill="hold">
                                          <p:stCondLst>
                                            <p:cond delay="0"/>
                                          </p:stCondLst>
                                        </p:cTn>
                                        <p:tgtEl>
                                          <p:spTgt spid="13319"/>
                                        </p:tgtEl>
                                        <p:attrNameLst>
                                          <p:attrName>style.visibility</p:attrName>
                                        </p:attrNameLst>
                                      </p:cBhvr>
                                      <p:to>
                                        <p:strVal val="visible"/>
                                      </p:to>
                                    </p:set>
                                    <p:animEffect transition="in" filter="blinds(horizontal)">
                                      <p:cBhvr>
                                        <p:cTn id="21" dur="500"/>
                                        <p:tgtEl>
                                          <p:spTgt spid="133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856059" y="2638003"/>
            <a:ext cx="7172325" cy="3743325"/>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flipV="1">
            <a:off x="5652120" y="6915149"/>
            <a:ext cx="7778130" cy="4004909"/>
          </a:xfrm>
          <a:prstGeom prst="rect">
            <a:avLst/>
          </a:prstGeom>
          <a:noFill/>
          <a:ln w="9525">
            <a:noFill/>
            <a:miter lim="800000"/>
            <a:headEnd/>
            <a:tailEnd/>
          </a:ln>
        </p:spPr>
      </p:pic>
      <p:pic>
        <p:nvPicPr>
          <p:cNvPr id="2053" name="Picture 5"/>
          <p:cNvPicPr>
            <a:picLocks noChangeAspect="1" noChangeArrowheads="1"/>
          </p:cNvPicPr>
          <p:nvPr/>
        </p:nvPicPr>
        <p:blipFill>
          <a:blip r:embed="rId3" cstate="print"/>
          <a:srcRect/>
          <a:stretch>
            <a:fillRect/>
          </a:stretch>
        </p:blipFill>
        <p:spPr bwMode="auto">
          <a:xfrm>
            <a:off x="251520" y="188640"/>
            <a:ext cx="6992512" cy="3600400"/>
          </a:xfrm>
          <a:prstGeom prst="rect">
            <a:avLst/>
          </a:prstGeom>
          <a:noFill/>
          <a:ln w="9525">
            <a:noFill/>
            <a:miter lim="800000"/>
            <a:headEnd/>
            <a:tailEnd/>
          </a:ln>
        </p:spPr>
      </p:pic>
      <p:sp>
        <p:nvSpPr>
          <p:cNvPr id="8" name="Textfeld 7"/>
          <p:cNvSpPr txBox="1"/>
          <p:nvPr/>
        </p:nvSpPr>
        <p:spPr>
          <a:xfrm>
            <a:off x="3563888" y="908720"/>
            <a:ext cx="4392488" cy="2677656"/>
          </a:xfrm>
          <a:prstGeom prst="rect">
            <a:avLst/>
          </a:prstGeom>
          <a:solidFill>
            <a:schemeClr val="accent2"/>
          </a:solidFill>
        </p:spPr>
        <p:txBody>
          <a:bodyPr wrap="square" rtlCol="0">
            <a:spAutoFit/>
          </a:bodyPr>
          <a:lstStyle/>
          <a:p>
            <a:pPr>
              <a:buFont typeface="Wingdings" pitchFamily="2" charset="2"/>
              <a:buChar char="v"/>
            </a:pPr>
            <a:r>
              <a:rPr lang="de-DE" sz="2400" b="1" dirty="0" smtClean="0">
                <a:latin typeface="Arial" pitchFamily="34" charset="0"/>
                <a:cs typeface="Arial" pitchFamily="34" charset="0"/>
              </a:rPr>
              <a:t>Laktationsstadium</a:t>
            </a:r>
          </a:p>
          <a:p>
            <a:pPr>
              <a:buFont typeface="Wingdings" pitchFamily="2" charset="2"/>
              <a:buChar char="v"/>
            </a:pPr>
            <a:r>
              <a:rPr lang="de-DE" sz="2400" b="1" dirty="0" smtClean="0">
                <a:latin typeface="Arial" pitchFamily="34" charset="0"/>
                <a:cs typeface="Arial" pitchFamily="34" charset="0"/>
              </a:rPr>
              <a:t>Rasse</a:t>
            </a:r>
          </a:p>
          <a:p>
            <a:pPr>
              <a:buFont typeface="Wingdings" pitchFamily="2" charset="2"/>
              <a:buChar char="v"/>
            </a:pPr>
            <a:r>
              <a:rPr lang="de-DE" sz="2400" b="1" dirty="0" err="1" smtClean="0">
                <a:latin typeface="Arial" pitchFamily="34" charset="0"/>
                <a:cs typeface="Arial" pitchFamily="34" charset="0"/>
              </a:rPr>
              <a:t>Gemelksfraktion</a:t>
            </a:r>
            <a:endParaRPr lang="de-DE" sz="2400" b="1" dirty="0" smtClean="0">
              <a:latin typeface="Arial" pitchFamily="34" charset="0"/>
              <a:cs typeface="Arial" pitchFamily="34" charset="0"/>
            </a:endParaRPr>
          </a:p>
          <a:p>
            <a:pPr>
              <a:buFont typeface="Wingdings" pitchFamily="2" charset="2"/>
              <a:buChar char="v"/>
            </a:pPr>
            <a:r>
              <a:rPr lang="de-DE" sz="2400" b="1" dirty="0" smtClean="0">
                <a:latin typeface="Arial" pitchFamily="34" charset="0"/>
                <a:cs typeface="Arial" pitchFamily="34" charset="0"/>
              </a:rPr>
              <a:t>Melkintervall</a:t>
            </a:r>
          </a:p>
          <a:p>
            <a:pPr>
              <a:buFont typeface="Wingdings" pitchFamily="2" charset="2"/>
              <a:buChar char="v"/>
            </a:pPr>
            <a:r>
              <a:rPr lang="de-DE" sz="2400" b="1" dirty="0" smtClean="0">
                <a:latin typeface="Arial" pitchFamily="34" charset="0"/>
                <a:cs typeface="Arial" pitchFamily="34" charset="0"/>
              </a:rPr>
              <a:t>Fütterung</a:t>
            </a:r>
          </a:p>
          <a:p>
            <a:pPr>
              <a:buFont typeface="Wingdings" pitchFamily="2" charset="2"/>
              <a:buChar char="v"/>
            </a:pPr>
            <a:r>
              <a:rPr lang="de-DE" sz="2400" b="1" dirty="0" smtClean="0">
                <a:latin typeface="Arial" pitchFamily="34" charset="0"/>
                <a:cs typeface="Arial" pitchFamily="34" charset="0"/>
              </a:rPr>
              <a:t>Brunst</a:t>
            </a:r>
          </a:p>
          <a:p>
            <a:pPr>
              <a:buFont typeface="Wingdings" pitchFamily="2" charset="2"/>
              <a:buChar char="v"/>
            </a:pPr>
            <a:r>
              <a:rPr lang="de-DE" sz="2400" b="1" dirty="0" smtClean="0">
                <a:latin typeface="Arial" pitchFamily="34" charset="0"/>
                <a:cs typeface="Arial" pitchFamily="34" charset="0"/>
              </a:rPr>
              <a:t>Allgemeinerkrankung</a:t>
            </a:r>
            <a:endParaRPr lang="de-DE" sz="2400" b="1" dirty="0">
              <a:latin typeface="Arial" pitchFamily="34" charset="0"/>
              <a:cs typeface="Arial" pitchFamily="34" charset="0"/>
            </a:endParaRPr>
          </a:p>
        </p:txBody>
      </p:sp>
      <p:sp>
        <p:nvSpPr>
          <p:cNvPr id="6" name="Textfeld 5"/>
          <p:cNvSpPr txBox="1"/>
          <p:nvPr/>
        </p:nvSpPr>
        <p:spPr>
          <a:xfrm>
            <a:off x="971600" y="6165304"/>
            <a:ext cx="5760640" cy="369332"/>
          </a:xfrm>
          <a:prstGeom prst="rect">
            <a:avLst/>
          </a:prstGeom>
          <a:noFill/>
        </p:spPr>
        <p:txBody>
          <a:bodyPr wrap="square" rtlCol="0">
            <a:spAutoFit/>
          </a:bodyPr>
          <a:lstStyle/>
          <a:p>
            <a:r>
              <a:rPr lang="de-AT" dirty="0" smtClean="0"/>
              <a:t>Elektrische Leitfähigkeit</a:t>
            </a:r>
            <a:endParaRPr lang="de-DE"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linds(horizont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053"/>
                                        </p:tgtEl>
                                        <p:attrNameLst>
                                          <p:attrName>style.visibility</p:attrName>
                                        </p:attrNameLst>
                                      </p:cBhvr>
                                      <p:to>
                                        <p:strVal val="visible"/>
                                      </p:to>
                                    </p:set>
                                    <p:animEffect transition="in" filter="blinds(horizontal)">
                                      <p:cBhvr>
                                        <p:cTn id="12" dur="500"/>
                                        <p:tgtEl>
                                          <p:spTgt spid="205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el 4"/>
          <p:cNvSpPr>
            <a:spLocks noGrp="1"/>
          </p:cNvSpPr>
          <p:nvPr>
            <p:ph type="title"/>
          </p:nvPr>
        </p:nvSpPr>
        <p:spPr/>
        <p:txBody>
          <a:bodyPr/>
          <a:lstStyle/>
          <a:p>
            <a:r>
              <a:rPr lang="de-AT" sz="3600" b="1" smtClean="0">
                <a:latin typeface="Arial" pitchFamily="34" charset="0"/>
                <a:cs typeface="Arial" pitchFamily="34" charset="0"/>
              </a:rPr>
              <a:t>Impfschema</a:t>
            </a:r>
            <a:endParaRPr lang="de-DE" sz="3600" b="1" smtClean="0">
              <a:latin typeface="Arial" pitchFamily="34" charset="0"/>
              <a:cs typeface="Arial" pitchFamily="34" charset="0"/>
            </a:endParaRPr>
          </a:p>
        </p:txBody>
      </p:sp>
      <p:sp>
        <p:nvSpPr>
          <p:cNvPr id="4" name="Fußzeilenplatzhalter 3"/>
          <p:cNvSpPr>
            <a:spLocks noGrp="1"/>
          </p:cNvSpPr>
          <p:nvPr>
            <p:ph type="ftr" sz="quarter" idx="11"/>
          </p:nvPr>
        </p:nvSpPr>
        <p:spPr/>
        <p:txBody>
          <a:bodyPr/>
          <a:lstStyle/>
          <a:p>
            <a:pPr>
              <a:defRPr/>
            </a:pPr>
            <a:r>
              <a:rPr lang="de-DE"/>
              <a:t> Praxisgemeinschaft  VR Dr. Franz Wolf -  Dr. Fritz Stoiber</a:t>
            </a:r>
          </a:p>
        </p:txBody>
      </p:sp>
      <p:sp>
        <p:nvSpPr>
          <p:cNvPr id="8" name="10 CuadroTexto"/>
          <p:cNvSpPr txBox="1">
            <a:spLocks noChangeArrowheads="1"/>
          </p:cNvSpPr>
          <p:nvPr/>
        </p:nvSpPr>
        <p:spPr bwMode="auto">
          <a:xfrm>
            <a:off x="3381375" y="4003675"/>
            <a:ext cx="1619250" cy="400050"/>
          </a:xfrm>
          <a:prstGeom prst="rect">
            <a:avLst/>
          </a:prstGeom>
          <a:noFill/>
          <a:ln w="9525">
            <a:noFill/>
            <a:miter lim="800000"/>
            <a:headEnd/>
            <a:tailEnd/>
          </a:ln>
        </p:spPr>
        <p:txBody>
          <a:bodyPr>
            <a:spAutoFit/>
          </a:bodyPr>
          <a:lstStyle/>
          <a:p>
            <a:r>
              <a:rPr lang="es-ES" sz="2000"/>
              <a:t>10 </a:t>
            </a:r>
            <a:r>
              <a:rPr lang="en-US" sz="2000"/>
              <a:t>Tage vor</a:t>
            </a:r>
            <a:r>
              <a:rPr lang="es-ES" sz="2000"/>
              <a:t> </a:t>
            </a:r>
          </a:p>
        </p:txBody>
      </p:sp>
      <p:sp>
        <p:nvSpPr>
          <p:cNvPr id="9" name="11 CuadroTexto"/>
          <p:cNvSpPr txBox="1">
            <a:spLocks noChangeArrowheads="1"/>
          </p:cNvSpPr>
          <p:nvPr/>
        </p:nvSpPr>
        <p:spPr bwMode="auto">
          <a:xfrm>
            <a:off x="5675313" y="3990975"/>
            <a:ext cx="1970087" cy="400050"/>
          </a:xfrm>
          <a:prstGeom prst="rect">
            <a:avLst/>
          </a:prstGeom>
          <a:noFill/>
          <a:ln w="9525">
            <a:noFill/>
            <a:miter lim="800000"/>
            <a:headEnd/>
            <a:tailEnd/>
          </a:ln>
        </p:spPr>
        <p:txBody>
          <a:bodyPr>
            <a:spAutoFit/>
          </a:bodyPr>
          <a:lstStyle/>
          <a:p>
            <a:r>
              <a:rPr lang="es-ES" sz="2000"/>
              <a:t>52 </a:t>
            </a:r>
            <a:r>
              <a:rPr lang="en-US" sz="2000"/>
              <a:t>Tage nach</a:t>
            </a:r>
          </a:p>
        </p:txBody>
      </p:sp>
      <p:sp>
        <p:nvSpPr>
          <p:cNvPr id="10" name="6 Flecha abajo"/>
          <p:cNvSpPr>
            <a:spLocks noChangeArrowheads="1"/>
          </p:cNvSpPr>
          <p:nvPr/>
        </p:nvSpPr>
        <p:spPr bwMode="auto">
          <a:xfrm>
            <a:off x="4572000" y="3141663"/>
            <a:ext cx="325438" cy="735012"/>
          </a:xfrm>
          <a:prstGeom prst="downArrow">
            <a:avLst>
              <a:gd name="adj1" fmla="val 50000"/>
              <a:gd name="adj2" fmla="val 49939"/>
            </a:avLst>
          </a:prstGeom>
          <a:solidFill>
            <a:srgbClr val="54C246"/>
          </a:solidFill>
          <a:ln w="9525" algn="ctr">
            <a:noFill/>
            <a:round/>
            <a:headEnd/>
            <a:tailEnd/>
          </a:ln>
        </p:spPr>
        <p:txBody>
          <a:bodyPr anchor="ctr"/>
          <a:lstStyle/>
          <a:p>
            <a:endParaRPr lang="es-ES"/>
          </a:p>
        </p:txBody>
      </p:sp>
      <p:sp>
        <p:nvSpPr>
          <p:cNvPr id="11" name="7 CuadroTexto"/>
          <p:cNvSpPr txBox="1">
            <a:spLocks noChangeArrowheads="1"/>
          </p:cNvSpPr>
          <p:nvPr/>
        </p:nvSpPr>
        <p:spPr bwMode="auto">
          <a:xfrm>
            <a:off x="4252913" y="2776538"/>
            <a:ext cx="1162050" cy="400050"/>
          </a:xfrm>
          <a:prstGeom prst="rect">
            <a:avLst/>
          </a:prstGeom>
          <a:noFill/>
          <a:ln w="9525">
            <a:noFill/>
            <a:miter lim="800000"/>
            <a:headEnd/>
            <a:tailEnd/>
          </a:ln>
        </p:spPr>
        <p:txBody>
          <a:bodyPr>
            <a:spAutoFit/>
          </a:bodyPr>
          <a:lstStyle/>
          <a:p>
            <a:r>
              <a:rPr lang="en-US" sz="2000"/>
              <a:t>Geburt</a:t>
            </a:r>
            <a:r>
              <a:rPr lang="es-ES" sz="2000"/>
              <a:t> </a:t>
            </a:r>
          </a:p>
        </p:txBody>
      </p:sp>
      <p:sp>
        <p:nvSpPr>
          <p:cNvPr id="12" name="9 CuadroTexto"/>
          <p:cNvSpPr txBox="1">
            <a:spLocks noChangeArrowheads="1"/>
          </p:cNvSpPr>
          <p:nvPr/>
        </p:nvSpPr>
        <p:spPr bwMode="auto">
          <a:xfrm>
            <a:off x="1865313" y="4022725"/>
            <a:ext cx="1671637" cy="400050"/>
          </a:xfrm>
          <a:prstGeom prst="rect">
            <a:avLst/>
          </a:prstGeom>
          <a:noFill/>
          <a:ln w="9525">
            <a:noFill/>
            <a:miter lim="800000"/>
            <a:headEnd/>
            <a:tailEnd/>
          </a:ln>
        </p:spPr>
        <p:txBody>
          <a:bodyPr>
            <a:spAutoFit/>
          </a:bodyPr>
          <a:lstStyle/>
          <a:p>
            <a:r>
              <a:rPr lang="en-US" sz="2000"/>
              <a:t>45 Tage vor</a:t>
            </a:r>
          </a:p>
        </p:txBody>
      </p:sp>
      <p:cxnSp>
        <p:nvCxnSpPr>
          <p:cNvPr id="13" name="4 Conector recto"/>
          <p:cNvCxnSpPr>
            <a:cxnSpLocks noChangeShapeType="1"/>
          </p:cNvCxnSpPr>
          <p:nvPr/>
        </p:nvCxnSpPr>
        <p:spPr bwMode="auto">
          <a:xfrm flipV="1">
            <a:off x="1660525" y="3902075"/>
            <a:ext cx="5740400" cy="11113"/>
          </a:xfrm>
          <a:prstGeom prst="line">
            <a:avLst/>
          </a:prstGeom>
          <a:noFill/>
          <a:ln w="38100" algn="ctr">
            <a:solidFill>
              <a:srgbClr val="0070C0"/>
            </a:solidFill>
            <a:round/>
            <a:headEnd/>
            <a:tailEnd/>
          </a:ln>
        </p:spPr>
      </p:cxnSp>
      <p:sp>
        <p:nvSpPr>
          <p:cNvPr id="65546" name="Inhaltsplatzhalter 13"/>
          <p:cNvSpPr>
            <a:spLocks noGrp="1"/>
          </p:cNvSpPr>
          <p:nvPr>
            <p:ph idx="1"/>
          </p:nvPr>
        </p:nvSpPr>
        <p:spPr>
          <a:xfrm>
            <a:off x="468313" y="1628775"/>
            <a:ext cx="8229600" cy="4525963"/>
          </a:xfrm>
        </p:spPr>
        <p:txBody>
          <a:bodyPr/>
          <a:lstStyle/>
          <a:p>
            <a:endParaRPr lang="de-DE" smtClean="0"/>
          </a:p>
          <a:p>
            <a:endParaRPr lang="de-DE" smtClean="0"/>
          </a:p>
        </p:txBody>
      </p:sp>
      <p:cxnSp>
        <p:nvCxnSpPr>
          <p:cNvPr id="15" name="Gerade Verbindung 14"/>
          <p:cNvCxnSpPr/>
          <p:nvPr/>
        </p:nvCxnSpPr>
        <p:spPr>
          <a:xfrm>
            <a:off x="1692275" y="5229225"/>
            <a:ext cx="568801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9 CuadroTexto"/>
          <p:cNvSpPr txBox="1">
            <a:spLocks noChangeArrowheads="1"/>
          </p:cNvSpPr>
          <p:nvPr/>
        </p:nvSpPr>
        <p:spPr bwMode="auto">
          <a:xfrm>
            <a:off x="250825" y="5300663"/>
            <a:ext cx="3400425" cy="400050"/>
          </a:xfrm>
          <a:prstGeom prst="rect">
            <a:avLst/>
          </a:prstGeom>
          <a:noFill/>
          <a:ln w="9525">
            <a:noFill/>
            <a:miter lim="800000"/>
            <a:headEnd/>
            <a:tailEnd/>
          </a:ln>
        </p:spPr>
        <p:txBody>
          <a:bodyPr>
            <a:spAutoFit/>
          </a:bodyPr>
          <a:lstStyle/>
          <a:p>
            <a:r>
              <a:rPr lang="en-US" sz="2000"/>
              <a:t> </a:t>
            </a:r>
            <a:r>
              <a:rPr lang="en-US" sz="2000" b="1">
                <a:solidFill>
                  <a:srgbClr val="FF0000"/>
                </a:solidFill>
              </a:rPr>
              <a:t>KALBINNEN</a:t>
            </a:r>
            <a:r>
              <a:rPr lang="en-US" sz="2000"/>
              <a:t>    45 Tage vor</a:t>
            </a:r>
          </a:p>
        </p:txBody>
      </p:sp>
      <p:sp>
        <p:nvSpPr>
          <p:cNvPr id="65549" name="Textfeld 16"/>
          <p:cNvSpPr txBox="1">
            <a:spLocks noChangeArrowheads="1"/>
          </p:cNvSpPr>
          <p:nvPr/>
        </p:nvSpPr>
        <p:spPr bwMode="auto">
          <a:xfrm>
            <a:off x="900113" y="4037013"/>
            <a:ext cx="1295400" cy="400050"/>
          </a:xfrm>
          <a:prstGeom prst="rect">
            <a:avLst/>
          </a:prstGeom>
          <a:noFill/>
          <a:ln w="9525">
            <a:noFill/>
            <a:miter lim="800000"/>
            <a:headEnd/>
            <a:tailEnd/>
          </a:ln>
        </p:spPr>
        <p:txBody>
          <a:bodyPr>
            <a:spAutoFit/>
          </a:bodyPr>
          <a:lstStyle/>
          <a:p>
            <a:r>
              <a:rPr lang="de-AT" sz="2000" b="1">
                <a:solidFill>
                  <a:srgbClr val="FF0000"/>
                </a:solidFill>
              </a:rPr>
              <a:t>KÜHE</a:t>
            </a:r>
            <a:endParaRPr lang="de-DE" sz="2000" b="1">
              <a:solidFill>
                <a:srgbClr val="FF0000"/>
              </a:solidFill>
            </a:endParaRPr>
          </a:p>
        </p:txBody>
      </p:sp>
      <p:sp>
        <p:nvSpPr>
          <p:cNvPr id="18" name="10 CuadroTexto"/>
          <p:cNvSpPr txBox="1">
            <a:spLocks noChangeArrowheads="1"/>
          </p:cNvSpPr>
          <p:nvPr/>
        </p:nvSpPr>
        <p:spPr bwMode="auto">
          <a:xfrm>
            <a:off x="3563938" y="5300663"/>
            <a:ext cx="1619250" cy="400050"/>
          </a:xfrm>
          <a:prstGeom prst="rect">
            <a:avLst/>
          </a:prstGeom>
          <a:noFill/>
          <a:ln w="9525">
            <a:noFill/>
            <a:miter lim="800000"/>
            <a:headEnd/>
            <a:tailEnd/>
          </a:ln>
        </p:spPr>
        <p:txBody>
          <a:bodyPr>
            <a:spAutoFit/>
          </a:bodyPr>
          <a:lstStyle/>
          <a:p>
            <a:r>
              <a:rPr lang="es-ES" sz="2000"/>
              <a:t>10 </a:t>
            </a:r>
            <a:r>
              <a:rPr lang="en-US" sz="2000"/>
              <a:t>Tage vor</a:t>
            </a:r>
            <a:r>
              <a:rPr lang="es-ES" sz="2000"/>
              <a:t> </a:t>
            </a:r>
          </a:p>
        </p:txBody>
      </p:sp>
      <p:sp>
        <p:nvSpPr>
          <p:cNvPr id="19" name="11 CuadroTexto"/>
          <p:cNvSpPr txBox="1">
            <a:spLocks noChangeArrowheads="1"/>
          </p:cNvSpPr>
          <p:nvPr/>
        </p:nvSpPr>
        <p:spPr bwMode="auto">
          <a:xfrm>
            <a:off x="5626100" y="5300663"/>
            <a:ext cx="1970088" cy="400050"/>
          </a:xfrm>
          <a:prstGeom prst="rect">
            <a:avLst/>
          </a:prstGeom>
          <a:noFill/>
          <a:ln w="9525">
            <a:noFill/>
            <a:miter lim="800000"/>
            <a:headEnd/>
            <a:tailEnd/>
          </a:ln>
        </p:spPr>
        <p:txBody>
          <a:bodyPr>
            <a:spAutoFit/>
          </a:bodyPr>
          <a:lstStyle/>
          <a:p>
            <a:r>
              <a:rPr lang="es-ES" sz="2000"/>
              <a:t>52 </a:t>
            </a:r>
            <a:r>
              <a:rPr lang="en-US" sz="2000"/>
              <a:t>Tage nach</a:t>
            </a:r>
          </a:p>
        </p:txBody>
      </p:sp>
      <p:sp>
        <p:nvSpPr>
          <p:cNvPr id="21" name="6 Flecha abajo"/>
          <p:cNvSpPr>
            <a:spLocks noChangeArrowheads="1"/>
          </p:cNvSpPr>
          <p:nvPr/>
        </p:nvSpPr>
        <p:spPr bwMode="auto">
          <a:xfrm>
            <a:off x="4572000" y="4437063"/>
            <a:ext cx="325438" cy="735012"/>
          </a:xfrm>
          <a:prstGeom prst="downArrow">
            <a:avLst>
              <a:gd name="adj1" fmla="val 50000"/>
              <a:gd name="adj2" fmla="val 49939"/>
            </a:avLst>
          </a:prstGeom>
          <a:solidFill>
            <a:srgbClr val="54C246"/>
          </a:solidFill>
          <a:ln w="9525" algn="ctr">
            <a:noFill/>
            <a:round/>
            <a:headEnd/>
            <a:tailEnd/>
          </a:ln>
        </p:spPr>
        <p:txBody>
          <a:bodyPr anchor="ctr"/>
          <a:lstStyle/>
          <a:p>
            <a:endParaRPr lang="es-ES"/>
          </a:p>
        </p:txBody>
      </p:sp>
      <p:sp>
        <p:nvSpPr>
          <p:cNvPr id="65553" name="Textfeld 22"/>
          <p:cNvSpPr txBox="1">
            <a:spLocks noChangeArrowheads="1"/>
          </p:cNvSpPr>
          <p:nvPr/>
        </p:nvSpPr>
        <p:spPr bwMode="auto">
          <a:xfrm>
            <a:off x="763588" y="1925638"/>
            <a:ext cx="8064500" cy="368300"/>
          </a:xfrm>
          <a:prstGeom prst="rect">
            <a:avLst/>
          </a:prstGeom>
          <a:noFill/>
          <a:ln w="9525">
            <a:noFill/>
            <a:miter lim="800000"/>
            <a:headEnd/>
            <a:tailEnd/>
          </a:ln>
        </p:spPr>
        <p:txBody>
          <a:bodyPr>
            <a:spAutoFit/>
          </a:bodyPr>
          <a:lstStyle/>
          <a:p>
            <a:endParaRPr lang="de-DE"/>
          </a:p>
        </p:txBody>
      </p:sp>
      <p:sp>
        <p:nvSpPr>
          <p:cNvPr id="65554" name="Textfeld 23"/>
          <p:cNvSpPr txBox="1">
            <a:spLocks noChangeArrowheads="1"/>
          </p:cNvSpPr>
          <p:nvPr/>
        </p:nvSpPr>
        <p:spPr bwMode="auto">
          <a:xfrm>
            <a:off x="468313" y="1341438"/>
            <a:ext cx="8135937" cy="2030412"/>
          </a:xfrm>
          <a:prstGeom prst="rect">
            <a:avLst/>
          </a:prstGeom>
          <a:noFill/>
          <a:ln w="9525">
            <a:noFill/>
            <a:miter lim="800000"/>
            <a:headEnd/>
            <a:tailEnd/>
          </a:ln>
        </p:spPr>
        <p:txBody>
          <a:bodyPr>
            <a:spAutoFit/>
          </a:bodyPr>
          <a:lstStyle/>
          <a:p>
            <a:r>
              <a:rPr lang="en-GB" b="1" u="sng">
                <a:cs typeface="Arial" pitchFamily="34" charset="0"/>
              </a:rPr>
              <a:t>Art der Verabreichung:</a:t>
            </a:r>
          </a:p>
          <a:p>
            <a:r>
              <a:rPr lang="en-GB">
                <a:cs typeface="Arial" pitchFamily="34" charset="0"/>
              </a:rPr>
              <a:t>Kühe / Kalbinnen: 2 ml / Tier,</a:t>
            </a:r>
            <a:r>
              <a:rPr lang="en-GB" b="1">
                <a:cs typeface="Arial" pitchFamily="34" charset="0"/>
              </a:rPr>
              <a:t> intramuskulär</a:t>
            </a:r>
            <a:endParaRPr lang="en-GB">
              <a:cs typeface="Arial" pitchFamily="34" charset="0"/>
            </a:endParaRPr>
          </a:p>
          <a:p>
            <a:endParaRPr lang="en-GB">
              <a:cs typeface="Arial" pitchFamily="34" charset="0"/>
            </a:endParaRPr>
          </a:p>
          <a:p>
            <a:pPr>
              <a:buFont typeface="Wingdings" pitchFamily="2" charset="2"/>
              <a:buChar char="Ø"/>
            </a:pPr>
            <a:r>
              <a:rPr lang="en-GB" b="1">
                <a:cs typeface="Arial" pitchFamily="34" charset="0"/>
              </a:rPr>
              <a:t> 2 x Bestand im Abstand von 3 Wochen,</a:t>
            </a:r>
          </a:p>
          <a:p>
            <a:pPr>
              <a:buFont typeface="Wingdings" pitchFamily="2" charset="2"/>
              <a:buChar char="Ø"/>
            </a:pPr>
            <a:r>
              <a:rPr lang="en-GB" b="1">
                <a:cs typeface="Arial" pitchFamily="34" charset="0"/>
              </a:rPr>
              <a:t> dann normales Schema</a:t>
            </a:r>
          </a:p>
          <a:p>
            <a:endParaRPr lang="en-GB" b="1">
              <a:cs typeface="Arial" pitchFamily="34" charset="0"/>
            </a:endParaRPr>
          </a:p>
          <a:p>
            <a:endParaRPr lang="en-GB">
              <a:solidFill>
                <a:srgbClr val="FF0000"/>
              </a:solidFill>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1"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0-#ppt_h/2"/>
                                          </p:val>
                                        </p:tav>
                                        <p:tav tm="100000">
                                          <p:val>
                                            <p:strVal val="#ppt_y"/>
                                          </p:val>
                                        </p:tav>
                                      </p:tavLst>
                                    </p:anim>
                                  </p:childTnLst>
                                </p:cTn>
                              </p:par>
                            </p:childTnLst>
                          </p:cTn>
                        </p:par>
                        <p:par>
                          <p:cTn id="23" fill="hold">
                            <p:stCondLst>
                              <p:cond delay="1500"/>
                            </p:stCondLst>
                            <p:childTnLst>
                              <p:par>
                                <p:cTn id="24" presetID="2" presetClass="entr" presetSubtype="4"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ppt_x"/>
                                          </p:val>
                                        </p:tav>
                                        <p:tav tm="100000">
                                          <p:val>
                                            <p:strVal val="#ppt_x"/>
                                          </p:val>
                                        </p:tav>
                                      </p:tavLst>
                                    </p:anim>
                                    <p:anim calcmode="lin" valueType="num">
                                      <p:cBhvr additive="base">
                                        <p:cTn id="2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500" fill="hold"/>
                                        <p:tgtEl>
                                          <p:spTgt spid="13"/>
                                        </p:tgtEl>
                                        <p:attrNameLst>
                                          <p:attrName>ppt_x</p:attrName>
                                        </p:attrNameLst>
                                      </p:cBhvr>
                                      <p:tavLst>
                                        <p:tav tm="0">
                                          <p:val>
                                            <p:strVal val="0-#ppt_w/2"/>
                                          </p:val>
                                        </p:tav>
                                        <p:tav tm="100000">
                                          <p:val>
                                            <p:strVal val="#ppt_x"/>
                                          </p:val>
                                        </p:tav>
                                      </p:tavLst>
                                    </p:anim>
                                    <p:anim calcmode="lin" valueType="num">
                                      <p:cBhvr additive="base">
                                        <p:cTn id="33" dur="500" fill="hold"/>
                                        <p:tgtEl>
                                          <p:spTgt spid="13"/>
                                        </p:tgtEl>
                                        <p:attrNameLst>
                                          <p:attrName>ppt_y</p:attrName>
                                        </p:attrNameLst>
                                      </p:cBhvr>
                                      <p:tavLst>
                                        <p:tav tm="0">
                                          <p:val>
                                            <p:strVal val="#ppt_y"/>
                                          </p:val>
                                        </p:tav>
                                        <p:tav tm="100000">
                                          <p:val>
                                            <p:strVal val="#ppt_y"/>
                                          </p:val>
                                        </p:tav>
                                      </p:tavLst>
                                    </p:anim>
                                  </p:childTnLst>
                                </p:cTn>
                              </p:par>
                            </p:childTnLst>
                          </p:cTn>
                        </p:par>
                        <p:par>
                          <p:cTn id="34" fill="hold">
                            <p:stCondLst>
                              <p:cond delay="500"/>
                            </p:stCondLst>
                            <p:childTnLst>
                              <p:par>
                                <p:cTn id="35" presetID="2" presetClass="entr" presetSubtype="4" fill="hold" grpId="0" nodeType="after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par>
                          <p:cTn id="39" fill="hold">
                            <p:stCondLst>
                              <p:cond delay="1000"/>
                            </p:stCondLst>
                            <p:childTnLst>
                              <p:par>
                                <p:cTn id="40" presetID="2" presetClass="entr" presetSubtype="4" fill="hold" grpId="0" nodeType="after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additive="base">
                                        <p:cTn id="42" dur="500" fill="hold"/>
                                        <p:tgtEl>
                                          <p:spTgt spid="18"/>
                                        </p:tgtEl>
                                        <p:attrNameLst>
                                          <p:attrName>ppt_x</p:attrName>
                                        </p:attrNameLst>
                                      </p:cBhvr>
                                      <p:tavLst>
                                        <p:tav tm="0">
                                          <p:val>
                                            <p:strVal val="#ppt_x"/>
                                          </p:val>
                                        </p:tav>
                                        <p:tav tm="100000">
                                          <p:val>
                                            <p:strVal val="#ppt_x"/>
                                          </p:val>
                                        </p:tav>
                                      </p:tavLst>
                                    </p:anim>
                                    <p:anim calcmode="lin" valueType="num">
                                      <p:cBhvr additive="base">
                                        <p:cTn id="43" dur="500" fill="hold"/>
                                        <p:tgtEl>
                                          <p:spTgt spid="18"/>
                                        </p:tgtEl>
                                        <p:attrNameLst>
                                          <p:attrName>ppt_y</p:attrName>
                                        </p:attrNameLst>
                                      </p:cBhvr>
                                      <p:tavLst>
                                        <p:tav tm="0">
                                          <p:val>
                                            <p:strVal val="1+#ppt_h/2"/>
                                          </p:val>
                                        </p:tav>
                                        <p:tav tm="100000">
                                          <p:val>
                                            <p:strVal val="#ppt_y"/>
                                          </p:val>
                                        </p:tav>
                                      </p:tavLst>
                                    </p:anim>
                                  </p:childTnLst>
                                </p:cTn>
                              </p:par>
                            </p:childTnLst>
                          </p:cTn>
                        </p:par>
                        <p:par>
                          <p:cTn id="44" fill="hold">
                            <p:stCondLst>
                              <p:cond delay="1500"/>
                            </p:stCondLst>
                            <p:childTnLst>
                              <p:par>
                                <p:cTn id="45" presetID="2" presetClass="entr" presetSubtype="4" fill="hold" grpId="0" nodeType="after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500" fill="hold"/>
                                        <p:tgtEl>
                                          <p:spTgt spid="19"/>
                                        </p:tgtEl>
                                        <p:attrNameLst>
                                          <p:attrName>ppt_x</p:attrName>
                                        </p:attrNameLst>
                                      </p:cBhvr>
                                      <p:tavLst>
                                        <p:tav tm="0">
                                          <p:val>
                                            <p:strVal val="#ppt_x"/>
                                          </p:val>
                                        </p:tav>
                                        <p:tav tm="100000">
                                          <p:val>
                                            <p:strVal val="#ppt_x"/>
                                          </p:val>
                                        </p:tav>
                                      </p:tavLst>
                                    </p:anim>
                                    <p:anim calcmode="lin" valueType="num">
                                      <p:cBhvr additive="base">
                                        <p:cTn id="48" dur="500" fill="hold"/>
                                        <p:tgtEl>
                                          <p:spTgt spid="19"/>
                                        </p:tgtEl>
                                        <p:attrNameLst>
                                          <p:attrName>ppt_y</p:attrName>
                                        </p:attrNameLst>
                                      </p:cBhvr>
                                      <p:tavLst>
                                        <p:tav tm="0">
                                          <p:val>
                                            <p:strVal val="1+#ppt_h/2"/>
                                          </p:val>
                                        </p:tav>
                                        <p:tav tm="100000">
                                          <p:val>
                                            <p:strVal val="#ppt_y"/>
                                          </p:val>
                                        </p:tav>
                                      </p:tavLst>
                                    </p:anim>
                                  </p:childTnLst>
                                </p:cTn>
                              </p:par>
                            </p:childTnLst>
                          </p:cTn>
                        </p:par>
                        <p:par>
                          <p:cTn id="49" fill="hold">
                            <p:stCondLst>
                              <p:cond delay="2000"/>
                            </p:stCondLst>
                            <p:childTnLst>
                              <p:par>
                                <p:cTn id="50" presetID="2" presetClass="entr" presetSubtype="1" fill="hold" grpId="0"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additive="base">
                                        <p:cTn id="52" dur="500" fill="hold"/>
                                        <p:tgtEl>
                                          <p:spTgt spid="21"/>
                                        </p:tgtEl>
                                        <p:attrNameLst>
                                          <p:attrName>ppt_x</p:attrName>
                                        </p:attrNameLst>
                                      </p:cBhvr>
                                      <p:tavLst>
                                        <p:tav tm="0">
                                          <p:val>
                                            <p:strVal val="#ppt_x"/>
                                          </p:val>
                                        </p:tav>
                                        <p:tav tm="100000">
                                          <p:val>
                                            <p:strVal val="#ppt_x"/>
                                          </p:val>
                                        </p:tav>
                                      </p:tavLst>
                                    </p:anim>
                                    <p:anim calcmode="lin" valueType="num">
                                      <p:cBhvr additive="base">
                                        <p:cTn id="53"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animBg="1"/>
      <p:bldP spid="11" grpId="0"/>
      <p:bldP spid="12" grpId="0"/>
      <p:bldP spid="16" grpId="0"/>
      <p:bldP spid="18" grpId="0"/>
      <p:bldP spid="19" grpId="0"/>
      <p:bldP spid="2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11"/>
          </p:nvPr>
        </p:nvSpPr>
        <p:spPr/>
        <p:txBody>
          <a:bodyPr/>
          <a:lstStyle/>
          <a:p>
            <a:pPr>
              <a:defRPr/>
            </a:pPr>
            <a:r>
              <a:rPr lang="de-DE"/>
              <a:t> Praxisgemeinschaft  VR Dr. Franz Wolf -  Dr. Fritz Stoiber</a:t>
            </a:r>
            <a:endParaRPr lang="de-DE" dirty="0"/>
          </a:p>
        </p:txBody>
      </p:sp>
      <p:graphicFrame>
        <p:nvGraphicFramePr>
          <p:cNvPr id="4098" name="Diagramm 4"/>
          <p:cNvGraphicFramePr>
            <a:graphicFrameLocks/>
          </p:cNvGraphicFramePr>
          <p:nvPr/>
        </p:nvGraphicFramePr>
        <p:xfrm>
          <a:off x="776288" y="857250"/>
          <a:ext cx="7446962" cy="4567238"/>
        </p:xfrm>
        <a:graphic>
          <a:graphicData uri="http://schemas.openxmlformats.org/presentationml/2006/ole">
            <p:oleObj spid="_x0000_s129026" r:id="rId3" imgW="7449958" imgH="4566300" progId="Excel.Sheet.8">
              <p:embed/>
            </p:oleObj>
          </a:graphicData>
        </a:graphic>
      </p:graphicFrame>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683568" y="1573435"/>
            <a:ext cx="7138869" cy="4879901"/>
          </a:xfrm>
          <a:prstGeom prst="rect">
            <a:avLst/>
          </a:prstGeom>
          <a:noFill/>
          <a:ln w="9525">
            <a:noFill/>
            <a:miter lim="800000"/>
            <a:headEnd/>
            <a:tailEnd/>
          </a:ln>
        </p:spPr>
      </p:pic>
      <p:sp>
        <p:nvSpPr>
          <p:cNvPr id="4" name="Textfeld 3"/>
          <p:cNvSpPr txBox="1"/>
          <p:nvPr/>
        </p:nvSpPr>
        <p:spPr>
          <a:xfrm>
            <a:off x="611560" y="476672"/>
            <a:ext cx="4392488" cy="369332"/>
          </a:xfrm>
          <a:prstGeom prst="rect">
            <a:avLst/>
          </a:prstGeom>
          <a:noFill/>
        </p:spPr>
        <p:txBody>
          <a:bodyPr wrap="square" rtlCol="0">
            <a:spAutoFit/>
          </a:bodyPr>
          <a:lstStyle/>
          <a:p>
            <a:r>
              <a:rPr lang="de-AT" dirty="0" smtClean="0">
                <a:latin typeface="Arial" pitchFamily="34" charset="0"/>
                <a:cs typeface="Arial" pitchFamily="34" charset="0"/>
              </a:rPr>
              <a:t>Haupterreger in Oberösterreich</a:t>
            </a:r>
          </a:p>
        </p:txBody>
      </p:sp>
      <p:pic>
        <p:nvPicPr>
          <p:cNvPr id="1026" name="Picture 2"/>
          <p:cNvPicPr>
            <a:picLocks noChangeAspect="1" noChangeArrowheads="1"/>
          </p:cNvPicPr>
          <p:nvPr/>
        </p:nvPicPr>
        <p:blipFill>
          <a:blip r:embed="rId3" cstate="print"/>
          <a:srcRect/>
          <a:stretch>
            <a:fillRect/>
          </a:stretch>
        </p:blipFill>
        <p:spPr bwMode="auto">
          <a:xfrm>
            <a:off x="5100290" y="332656"/>
            <a:ext cx="1631950" cy="1719263"/>
          </a:xfrm>
          <a:prstGeom prst="rect">
            <a:avLst/>
          </a:prstGeom>
          <a:noFill/>
          <a:ln w="9525">
            <a:noFill/>
            <a:miter lim="800000"/>
            <a:headEnd/>
            <a:tailEnd/>
          </a:ln>
        </p:spPr>
      </p:pic>
      <p:sp>
        <p:nvSpPr>
          <p:cNvPr id="7" name="Fußzeilenplatzhalter 6"/>
          <p:cNvSpPr>
            <a:spLocks noGrp="1"/>
          </p:cNvSpPr>
          <p:nvPr>
            <p:ph type="ftr" sz="quarter" idx="11"/>
          </p:nvPr>
        </p:nvSpPr>
        <p:spPr/>
        <p:txBody>
          <a:bodyPr/>
          <a:lstStyle/>
          <a:p>
            <a:r>
              <a:rPr lang="de-DE" smtClean="0"/>
              <a:t> Chevita Ges.m.b.H.  Austria - VR Dr. Franz Wolf </a:t>
            </a:r>
            <a:endParaRPr lang="de-DE"/>
          </a:p>
        </p:txBody>
      </p:sp>
      <p:sp>
        <p:nvSpPr>
          <p:cNvPr id="8" name="Textfeld 7"/>
          <p:cNvSpPr txBox="1"/>
          <p:nvPr/>
        </p:nvSpPr>
        <p:spPr>
          <a:xfrm>
            <a:off x="7164288" y="836712"/>
            <a:ext cx="1584176" cy="369332"/>
          </a:xfrm>
          <a:prstGeom prst="rect">
            <a:avLst/>
          </a:prstGeom>
          <a:noFill/>
        </p:spPr>
        <p:txBody>
          <a:bodyPr wrap="square" rtlCol="0">
            <a:spAutoFit/>
          </a:bodyPr>
          <a:lstStyle/>
          <a:p>
            <a:r>
              <a:rPr lang="de-AT" dirty="0" smtClean="0"/>
              <a:t>52.000 Viertel</a:t>
            </a:r>
            <a:endParaRPr lang="de-DE"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e 3"/>
          <p:cNvGraphicFramePr>
            <a:graphicFrameLocks noGrp="1"/>
          </p:cNvGraphicFramePr>
          <p:nvPr/>
        </p:nvGraphicFramePr>
        <p:xfrm>
          <a:off x="2195513" y="404813"/>
          <a:ext cx="6408715" cy="1872206"/>
        </p:xfrm>
        <a:graphic>
          <a:graphicData uri="http://schemas.openxmlformats.org/drawingml/2006/table">
            <a:tbl>
              <a:tblPr/>
              <a:tblGrid>
                <a:gridCol w="54184"/>
                <a:gridCol w="153520"/>
                <a:gridCol w="130943"/>
                <a:gridCol w="144490"/>
                <a:gridCol w="121913"/>
                <a:gridCol w="67730"/>
                <a:gridCol w="153520"/>
                <a:gridCol w="144490"/>
                <a:gridCol w="130943"/>
                <a:gridCol w="121913"/>
                <a:gridCol w="90306"/>
                <a:gridCol w="153520"/>
                <a:gridCol w="144490"/>
                <a:gridCol w="130943"/>
                <a:gridCol w="121913"/>
                <a:gridCol w="84286"/>
                <a:gridCol w="153520"/>
                <a:gridCol w="144490"/>
                <a:gridCol w="130943"/>
                <a:gridCol w="121913"/>
                <a:gridCol w="96326"/>
                <a:gridCol w="153520"/>
                <a:gridCol w="144490"/>
                <a:gridCol w="130943"/>
                <a:gridCol w="121913"/>
                <a:gridCol w="96326"/>
                <a:gridCol w="153520"/>
                <a:gridCol w="144490"/>
                <a:gridCol w="130943"/>
                <a:gridCol w="144490"/>
                <a:gridCol w="72246"/>
                <a:gridCol w="153520"/>
                <a:gridCol w="144490"/>
                <a:gridCol w="130943"/>
                <a:gridCol w="121913"/>
                <a:gridCol w="67730"/>
                <a:gridCol w="153520"/>
                <a:gridCol w="144490"/>
                <a:gridCol w="130943"/>
                <a:gridCol w="121913"/>
                <a:gridCol w="90306"/>
                <a:gridCol w="162551"/>
                <a:gridCol w="153520"/>
                <a:gridCol w="135459"/>
                <a:gridCol w="126428"/>
                <a:gridCol w="90306"/>
                <a:gridCol w="144490"/>
                <a:gridCol w="158036"/>
                <a:gridCol w="144490"/>
                <a:gridCol w="144490"/>
              </a:tblGrid>
              <a:tr h="243241">
                <a:tc>
                  <a:txBody>
                    <a:bodyPr/>
                    <a:lstStyle/>
                    <a:p>
                      <a:pPr algn="l" fontAlgn="b"/>
                      <a:endParaRPr lang="de-DE" sz="400" b="0" i="0" u="none" strike="noStrike" dirty="0">
                        <a:solidFill>
                          <a:srgbClr val="000000"/>
                        </a:solidFill>
                        <a:latin typeface="Arial"/>
                      </a:endParaRPr>
                    </a:p>
                  </a:txBody>
                  <a:tcPr marL="4277" marR="4277" marT="4277" marB="0" anchor="b">
                    <a:lnL>
                      <a:noFill/>
                    </a:lnL>
                    <a:lnR w="6350" cap="flat" cmpd="sng" algn="ctr">
                      <a:solidFill>
                        <a:srgbClr val="000000"/>
                      </a:solidFill>
                      <a:prstDash val="solid"/>
                      <a:round/>
                      <a:headEnd type="none" w="med" len="med"/>
                      <a:tailEnd type="none" w="med" len="med"/>
                    </a:lnR>
                    <a:lnT>
                      <a:noFill/>
                    </a:lnT>
                    <a:lnB>
                      <a:noFill/>
                    </a:lnB>
                  </a:tcPr>
                </a:tc>
                <a:tc gridSpan="4">
                  <a:txBody>
                    <a:bodyPr/>
                    <a:lstStyle/>
                    <a:p>
                      <a:pPr algn="ctr" fontAlgn="b"/>
                      <a:r>
                        <a:rPr lang="de-DE" sz="400" b="0" i="0" u="none" strike="noStrike">
                          <a:solidFill>
                            <a:srgbClr val="000000"/>
                          </a:solidFill>
                          <a:latin typeface="Arial"/>
                        </a:rPr>
                        <a:t>1. Untersuchung 7.11.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4">
                  <a:txBody>
                    <a:bodyPr/>
                    <a:lstStyle/>
                    <a:p>
                      <a:pPr algn="ctr" fontAlgn="b"/>
                      <a:r>
                        <a:rPr lang="de-DE" sz="400" b="0" i="0" u="none" strike="noStrike">
                          <a:solidFill>
                            <a:srgbClr val="000000"/>
                          </a:solidFill>
                          <a:latin typeface="Arial"/>
                        </a:rPr>
                        <a:t>2. Untersuchung 14.11.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4">
                  <a:txBody>
                    <a:bodyPr/>
                    <a:lstStyle/>
                    <a:p>
                      <a:pPr algn="ctr" fontAlgn="b"/>
                      <a:r>
                        <a:rPr lang="de-DE" sz="400" b="0" i="0" u="none" strike="noStrike">
                          <a:solidFill>
                            <a:srgbClr val="000000"/>
                          </a:solidFill>
                          <a:latin typeface="Arial"/>
                        </a:rPr>
                        <a:t>3. Untersuchung 22.11.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4">
                  <a:txBody>
                    <a:bodyPr/>
                    <a:lstStyle/>
                    <a:p>
                      <a:pPr algn="ctr" fontAlgn="b"/>
                      <a:r>
                        <a:rPr lang="de-DE" sz="400" b="0" i="0" u="none" strike="noStrike">
                          <a:solidFill>
                            <a:srgbClr val="000000"/>
                          </a:solidFill>
                          <a:latin typeface="Arial"/>
                        </a:rPr>
                        <a:t>4. Untersuchung 09.12.</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4">
                  <a:txBody>
                    <a:bodyPr/>
                    <a:lstStyle/>
                    <a:p>
                      <a:pPr algn="ctr" fontAlgn="b"/>
                      <a:r>
                        <a:rPr lang="de-DE" sz="400" b="0" i="0" u="none" strike="noStrike">
                          <a:solidFill>
                            <a:srgbClr val="000000"/>
                          </a:solidFill>
                          <a:latin typeface="Arial"/>
                        </a:rPr>
                        <a:t>5. Untersuchung 29.1.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4">
                  <a:txBody>
                    <a:bodyPr/>
                    <a:lstStyle/>
                    <a:p>
                      <a:pPr algn="ctr" fontAlgn="b"/>
                      <a:r>
                        <a:rPr lang="de-DE" sz="400" b="0" i="0" u="none" strike="noStrike">
                          <a:solidFill>
                            <a:srgbClr val="000000"/>
                          </a:solidFill>
                          <a:latin typeface="Arial"/>
                        </a:rPr>
                        <a:t>6. Untersuchung 6.2.</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4">
                  <a:txBody>
                    <a:bodyPr/>
                    <a:lstStyle/>
                    <a:p>
                      <a:pPr algn="ctr" fontAlgn="b"/>
                      <a:r>
                        <a:rPr lang="de-DE" sz="400" b="0" i="0" u="none" strike="noStrike">
                          <a:solidFill>
                            <a:srgbClr val="000000"/>
                          </a:solidFill>
                          <a:latin typeface="Arial"/>
                        </a:rPr>
                        <a:t>7. Untersuchung 22.3.</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4">
                  <a:txBody>
                    <a:bodyPr/>
                    <a:lstStyle/>
                    <a:p>
                      <a:pPr algn="ctr" fontAlgn="b"/>
                      <a:r>
                        <a:rPr lang="de-DE" sz="400" b="0" i="0" u="none" strike="noStrike" dirty="0">
                          <a:solidFill>
                            <a:srgbClr val="000000"/>
                          </a:solidFill>
                          <a:latin typeface="Arial"/>
                        </a:rPr>
                        <a:t>8. Untersuchung 26.3.</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4">
                  <a:txBody>
                    <a:bodyPr/>
                    <a:lstStyle/>
                    <a:p>
                      <a:pPr algn="ctr" fontAlgn="b"/>
                      <a:r>
                        <a:rPr lang="de-DE" sz="400" b="0" i="0" u="none" strike="noStrike">
                          <a:solidFill>
                            <a:srgbClr val="000000"/>
                          </a:solidFill>
                          <a:latin typeface="Arial"/>
                        </a:rPr>
                        <a:t>9. Untersuchung 7.5.</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4">
                  <a:txBody>
                    <a:bodyPr/>
                    <a:lstStyle/>
                    <a:p>
                      <a:pPr algn="ctr" fontAlgn="b"/>
                      <a:r>
                        <a:rPr lang="de-DE" sz="400" b="0" i="0" u="none" strike="noStrike">
                          <a:solidFill>
                            <a:srgbClr val="000000"/>
                          </a:solidFill>
                          <a:latin typeface="Arial"/>
                        </a:rPr>
                        <a:t>10. Untersuchung 14.5.</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de-DE"/>
                    </a:p>
                  </a:txBody>
                  <a:tcPr/>
                </a:tc>
                <a:tc hMerge="1">
                  <a:txBody>
                    <a:bodyPr/>
                    <a:lstStyle/>
                    <a:p>
                      <a:endParaRPr lang="de-DE"/>
                    </a:p>
                  </a:txBody>
                  <a:tcPr/>
                </a:tc>
                <a:tc hMerge="1">
                  <a:txBody>
                    <a:bodyPr/>
                    <a:lstStyle/>
                    <a:p>
                      <a:endParaRPr lang="de-DE"/>
                    </a:p>
                  </a:txBody>
                  <a:tcPr/>
                </a:tc>
              </a:tr>
              <a:tr h="125305">
                <a:tc>
                  <a:txBody>
                    <a:bodyPr/>
                    <a:lstStyle/>
                    <a:p>
                      <a:pPr algn="l" fontAlgn="b"/>
                      <a:endParaRPr lang="de-DE" sz="400" b="0" i="0" u="none" strike="noStrike">
                        <a:solidFill>
                          <a:srgbClr val="000000"/>
                        </a:solidFill>
                        <a:latin typeface="Arial"/>
                      </a:endParaRPr>
                    </a:p>
                  </a:txBody>
                  <a:tcPr marL="4277" marR="4277" marT="427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e-DE" sz="400" b="0" i="0" u="none" strike="noStrike">
                          <a:solidFill>
                            <a:srgbClr val="000000"/>
                          </a:solidFill>
                          <a:latin typeface="Arial"/>
                        </a:rPr>
                        <a:t>re vo</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re hi</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li vo</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li hi</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e-DE" sz="400" b="0" i="0" u="none" strike="noStrike">
                          <a:solidFill>
                            <a:srgbClr val="000000"/>
                          </a:solidFill>
                          <a:latin typeface="Arial"/>
                        </a:rPr>
                        <a:t>re vo</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re hi</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li vo</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li hi</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e-DE" sz="400" b="0" i="0" u="none" strike="noStrike">
                          <a:solidFill>
                            <a:srgbClr val="000000"/>
                          </a:solidFill>
                          <a:latin typeface="Arial"/>
                        </a:rPr>
                        <a:t>re vo</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re hi</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li vo</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li hi</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e-DE" sz="400" b="0" i="0" u="none" strike="noStrike">
                          <a:solidFill>
                            <a:srgbClr val="000000"/>
                          </a:solidFill>
                          <a:latin typeface="Arial"/>
                        </a:rPr>
                        <a:t>re vo</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re hi</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li vo</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li hi</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e-DE" sz="400" b="0" i="0" u="none" strike="noStrike">
                          <a:solidFill>
                            <a:srgbClr val="000000"/>
                          </a:solidFill>
                          <a:latin typeface="Arial"/>
                        </a:rPr>
                        <a:t>re vo</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re hi</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li vo</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li hi</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e-DE" sz="400" b="0" i="0" u="none" strike="noStrike">
                          <a:solidFill>
                            <a:srgbClr val="000000"/>
                          </a:solidFill>
                          <a:latin typeface="Arial"/>
                        </a:rPr>
                        <a:t>re vo</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re hi</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li vo</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li hi</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e-DE" sz="400" b="0" i="0" u="none" strike="noStrike">
                          <a:solidFill>
                            <a:srgbClr val="000000"/>
                          </a:solidFill>
                          <a:latin typeface="Arial"/>
                        </a:rPr>
                        <a:t>re vo</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re hi</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li vo</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li hi</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e-DE" sz="400" b="0" i="0" u="none" strike="noStrike">
                          <a:solidFill>
                            <a:srgbClr val="000000"/>
                          </a:solidFill>
                          <a:latin typeface="Arial"/>
                        </a:rPr>
                        <a:t>re vo</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re hi</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li vo</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li hi</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e-DE" sz="400" b="0" i="0" u="none" strike="noStrike">
                          <a:solidFill>
                            <a:srgbClr val="000000"/>
                          </a:solidFill>
                          <a:latin typeface="Arial"/>
                        </a:rPr>
                        <a:t>re vo</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re hi</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li vo</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li hi</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e-DE" sz="400" b="0" i="0" u="none" strike="noStrike">
                          <a:solidFill>
                            <a:srgbClr val="000000"/>
                          </a:solidFill>
                          <a:latin typeface="Arial"/>
                        </a:rPr>
                        <a:t>re vo</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re hi</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li vo</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li hi</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5305">
                <a:tc>
                  <a:txBody>
                    <a:bodyPr/>
                    <a:lstStyle/>
                    <a:p>
                      <a:pPr algn="l" fontAlgn="b"/>
                      <a:endParaRPr lang="de-DE" sz="400" b="0" i="0" u="none" strike="noStrike">
                        <a:solidFill>
                          <a:srgbClr val="000000"/>
                        </a:solidFill>
                        <a:latin typeface="Arial"/>
                      </a:endParaRPr>
                    </a:p>
                  </a:txBody>
                  <a:tcPr marL="4277" marR="4277" marT="427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12</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2</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CCFF"/>
                    </a:solidFill>
                  </a:tcPr>
                </a:tc>
              </a:tr>
              <a:tr h="125305">
                <a:tc>
                  <a:txBody>
                    <a:bodyPr/>
                    <a:lstStyle/>
                    <a:p>
                      <a:pPr algn="l" fontAlgn="b"/>
                      <a:endParaRPr lang="de-DE" sz="400" b="0" i="0" u="none" strike="noStrike">
                        <a:solidFill>
                          <a:srgbClr val="000000"/>
                        </a:solidFill>
                        <a:latin typeface="Arial"/>
                      </a:endParaRPr>
                    </a:p>
                  </a:txBody>
                  <a:tcPr marL="4277" marR="4277" marT="427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2</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CCFF"/>
                    </a:solidFill>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2</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CCFF"/>
                    </a:solidFill>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2</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CCFF"/>
                    </a:solidFill>
                  </a:tcPr>
                </a:tc>
                <a:tc>
                  <a:txBody>
                    <a:bodyPr/>
                    <a:lstStyle/>
                    <a:p>
                      <a:pPr algn="r" fontAlgn="b"/>
                      <a:r>
                        <a:rPr lang="de-DE" sz="400" b="0" i="0" u="none" strike="noStrike">
                          <a:solidFill>
                            <a:srgbClr val="000000"/>
                          </a:solidFill>
                          <a:latin typeface="Arial"/>
                        </a:rPr>
                        <a:t>2</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CCFF"/>
                    </a:solidFill>
                  </a:tcPr>
                </a:tc>
                <a:tc>
                  <a:txBody>
                    <a:bodyPr/>
                    <a:lstStyle/>
                    <a:p>
                      <a:pPr algn="r" fontAlgn="b"/>
                      <a:r>
                        <a:rPr lang="de-DE" sz="400" b="0" i="0" u="none" strike="noStrike">
                          <a:solidFill>
                            <a:srgbClr val="000000"/>
                          </a:solidFill>
                          <a:latin typeface="Arial"/>
                        </a:rPr>
                        <a:t>15</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8080"/>
                    </a:solidFill>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2</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CCFF"/>
                    </a:solidFill>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15</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8080"/>
                    </a:solidFill>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2</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CCFF"/>
                    </a:solidFill>
                  </a:tcPr>
                </a:tc>
                <a:tc>
                  <a:txBody>
                    <a:bodyPr/>
                    <a:lstStyle/>
                    <a:p>
                      <a:pPr algn="r" fontAlgn="b"/>
                      <a:r>
                        <a:rPr lang="de-DE" sz="400" b="0" i="0" u="none" strike="noStrike">
                          <a:solidFill>
                            <a:srgbClr val="000000"/>
                          </a:solidFill>
                          <a:latin typeface="Arial"/>
                        </a:rPr>
                        <a:t>12</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de-DE" sz="400" b="0" i="0" u="none" strike="noStrike">
                          <a:solidFill>
                            <a:srgbClr val="000000"/>
                          </a:solidFill>
                          <a:latin typeface="Arial"/>
                        </a:rPr>
                        <a:t>2</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CCFF"/>
                    </a:solidFill>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2</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CCFF"/>
                    </a:solidFill>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2</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CCFF"/>
                    </a:solidFill>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2</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CCFF"/>
                    </a:solidFill>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5305">
                <a:tc>
                  <a:txBody>
                    <a:bodyPr/>
                    <a:lstStyle/>
                    <a:p>
                      <a:pPr algn="l" fontAlgn="b"/>
                      <a:endParaRPr lang="de-DE" sz="400" b="0" i="0" u="none" strike="noStrike">
                        <a:solidFill>
                          <a:srgbClr val="000000"/>
                        </a:solidFill>
                        <a:latin typeface="Arial"/>
                      </a:endParaRPr>
                    </a:p>
                  </a:txBody>
                  <a:tcPr marL="4277" marR="4277" marT="427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dirty="0">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5305">
                <a:tc>
                  <a:txBody>
                    <a:bodyPr/>
                    <a:lstStyle/>
                    <a:p>
                      <a:pPr algn="l" fontAlgn="b"/>
                      <a:endParaRPr lang="de-DE" sz="400" b="0" i="0" u="none" strike="noStrike">
                        <a:solidFill>
                          <a:srgbClr val="000000"/>
                        </a:solidFill>
                        <a:latin typeface="Arial"/>
                      </a:endParaRPr>
                    </a:p>
                  </a:txBody>
                  <a:tcPr marL="4277" marR="4277" marT="427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12</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2</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CCFF"/>
                    </a:solidFill>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12</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12</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6</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0080"/>
                    </a:solidFill>
                  </a:tcPr>
                </a:tc>
                <a:tc>
                  <a:txBody>
                    <a:bodyPr/>
                    <a:lstStyle/>
                    <a:p>
                      <a:pPr algn="r" fontAlgn="b"/>
                      <a:r>
                        <a:rPr lang="de-DE" sz="400" b="0" i="0" u="none" strike="noStrike">
                          <a:solidFill>
                            <a:srgbClr val="000000"/>
                          </a:solidFill>
                          <a:latin typeface="Arial"/>
                        </a:rPr>
                        <a:t>6</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0080"/>
                    </a:solidFill>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5305">
                <a:tc>
                  <a:txBody>
                    <a:bodyPr/>
                    <a:lstStyle/>
                    <a:p>
                      <a:pPr algn="l" fontAlgn="b"/>
                      <a:endParaRPr lang="de-DE" sz="400" b="0" i="0" u="none" strike="noStrike">
                        <a:solidFill>
                          <a:srgbClr val="000000"/>
                        </a:solidFill>
                        <a:latin typeface="Arial"/>
                      </a:endParaRPr>
                    </a:p>
                  </a:txBody>
                  <a:tcPr marL="4277" marR="4277" marT="427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2</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CCFF"/>
                    </a:solidFill>
                  </a:tcPr>
                </a:tc>
                <a:tc>
                  <a:txBody>
                    <a:bodyPr/>
                    <a:lstStyle/>
                    <a:p>
                      <a:pPr algn="r" fontAlgn="b"/>
                      <a:r>
                        <a:rPr lang="de-DE" sz="400" b="0" i="0" u="none" strike="noStrike">
                          <a:solidFill>
                            <a:srgbClr val="000000"/>
                          </a:solidFill>
                          <a:latin typeface="Arial"/>
                        </a:rPr>
                        <a:t>2</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CCFF"/>
                    </a:solidFill>
                  </a:tcPr>
                </a:tc>
                <a:tc>
                  <a:txBody>
                    <a:bodyPr/>
                    <a:lstStyle/>
                    <a:p>
                      <a:pPr algn="r" fontAlgn="b"/>
                      <a:r>
                        <a:rPr lang="de-DE" sz="400" b="0" i="0" u="none" strike="noStrike">
                          <a:solidFill>
                            <a:srgbClr val="000000"/>
                          </a:solidFill>
                          <a:latin typeface="Arial"/>
                        </a:rPr>
                        <a:t>2</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CCFF"/>
                    </a:solidFill>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2</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CCFF"/>
                    </a:solidFill>
                  </a:tcPr>
                </a:tc>
                <a:tc>
                  <a:txBody>
                    <a:bodyPr/>
                    <a:lstStyle/>
                    <a:p>
                      <a:pPr algn="r" fontAlgn="b"/>
                      <a:r>
                        <a:rPr lang="de-DE" sz="400" b="0" i="0" u="none" strike="noStrike">
                          <a:solidFill>
                            <a:srgbClr val="000000"/>
                          </a:solidFill>
                          <a:latin typeface="Arial"/>
                        </a:rPr>
                        <a:t>2</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CCFF"/>
                    </a:solidFill>
                  </a:tcPr>
                </a:tc>
                <a:tc>
                  <a:txBody>
                    <a:bodyPr/>
                    <a:lstStyle/>
                    <a:p>
                      <a:pPr algn="r" fontAlgn="b"/>
                      <a:r>
                        <a:rPr lang="de-DE" sz="400" b="0" i="0" u="none" strike="noStrike">
                          <a:solidFill>
                            <a:srgbClr val="000000"/>
                          </a:solidFill>
                          <a:latin typeface="Arial"/>
                        </a:rPr>
                        <a:t>2</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CCFF"/>
                    </a:solidFill>
                  </a:tcPr>
                </a:tc>
              </a:tr>
              <a:tr h="125305">
                <a:tc>
                  <a:txBody>
                    <a:bodyPr/>
                    <a:lstStyle/>
                    <a:p>
                      <a:pPr algn="l" fontAlgn="b"/>
                      <a:endParaRPr lang="de-DE" sz="400" b="0" i="0" u="none" strike="noStrike">
                        <a:solidFill>
                          <a:srgbClr val="000000"/>
                        </a:solidFill>
                        <a:latin typeface="Arial"/>
                      </a:endParaRPr>
                    </a:p>
                  </a:txBody>
                  <a:tcPr marL="4277" marR="4277" marT="427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5305">
                <a:tc>
                  <a:txBody>
                    <a:bodyPr/>
                    <a:lstStyle/>
                    <a:p>
                      <a:pPr algn="l" fontAlgn="b"/>
                      <a:endParaRPr lang="de-DE" sz="400" b="0" i="0" u="none" strike="noStrike">
                        <a:solidFill>
                          <a:srgbClr val="000000"/>
                        </a:solidFill>
                        <a:latin typeface="Arial"/>
                      </a:endParaRPr>
                    </a:p>
                  </a:txBody>
                  <a:tcPr marL="4277" marR="4277" marT="427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12</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12</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de-DE" sz="400" b="0" i="0" u="none" strike="noStrike">
                          <a:solidFill>
                            <a:srgbClr val="000000"/>
                          </a:solidFill>
                          <a:latin typeface="Arial"/>
                        </a:rPr>
                        <a:t>12</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5305">
                <a:tc>
                  <a:txBody>
                    <a:bodyPr/>
                    <a:lstStyle/>
                    <a:p>
                      <a:pPr algn="l" fontAlgn="b"/>
                      <a:endParaRPr lang="de-DE" sz="400" b="0" i="0" u="none" strike="noStrike">
                        <a:solidFill>
                          <a:srgbClr val="000000"/>
                        </a:solidFill>
                        <a:latin typeface="Arial"/>
                      </a:endParaRPr>
                    </a:p>
                  </a:txBody>
                  <a:tcPr marL="4277" marR="4277" marT="427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dirty="0">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2</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CCFF"/>
                    </a:solidFill>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5305">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2</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CCFF"/>
                    </a:solidFill>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2</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CCFF"/>
                    </a:solidFill>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12</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2</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CCFF"/>
                    </a:solidFill>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5305">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5305">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5305">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dirty="0">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dirty="0">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5" name="Tabelle 4"/>
          <p:cNvGraphicFramePr>
            <a:graphicFrameLocks noGrp="1"/>
          </p:cNvGraphicFramePr>
          <p:nvPr/>
        </p:nvGraphicFramePr>
        <p:xfrm>
          <a:off x="2171700" y="2560638"/>
          <a:ext cx="6360371" cy="1949071"/>
        </p:xfrm>
        <a:graphic>
          <a:graphicData uri="http://schemas.openxmlformats.org/drawingml/2006/table">
            <a:tbl>
              <a:tblPr/>
              <a:tblGrid>
                <a:gridCol w="53775"/>
                <a:gridCol w="152362"/>
                <a:gridCol w="129956"/>
                <a:gridCol w="143400"/>
                <a:gridCol w="120993"/>
                <a:gridCol w="47591"/>
                <a:gridCol w="171990"/>
                <a:gridCol w="143400"/>
                <a:gridCol w="129956"/>
                <a:gridCol w="120993"/>
                <a:gridCol w="89624"/>
                <a:gridCol w="152362"/>
                <a:gridCol w="143400"/>
                <a:gridCol w="129956"/>
                <a:gridCol w="120993"/>
                <a:gridCol w="83650"/>
                <a:gridCol w="152362"/>
                <a:gridCol w="143400"/>
                <a:gridCol w="129956"/>
                <a:gridCol w="120993"/>
                <a:gridCol w="95600"/>
                <a:gridCol w="152362"/>
                <a:gridCol w="143400"/>
                <a:gridCol w="129956"/>
                <a:gridCol w="120993"/>
                <a:gridCol w="95600"/>
                <a:gridCol w="152362"/>
                <a:gridCol w="143400"/>
                <a:gridCol w="129956"/>
                <a:gridCol w="143400"/>
                <a:gridCol w="71700"/>
                <a:gridCol w="152362"/>
                <a:gridCol w="143400"/>
                <a:gridCol w="129956"/>
                <a:gridCol w="120993"/>
                <a:gridCol w="67219"/>
                <a:gridCol w="152362"/>
                <a:gridCol w="143400"/>
                <a:gridCol w="129956"/>
                <a:gridCol w="120993"/>
                <a:gridCol w="89624"/>
                <a:gridCol w="161325"/>
                <a:gridCol w="152362"/>
                <a:gridCol w="134437"/>
                <a:gridCol w="125474"/>
                <a:gridCol w="89624"/>
                <a:gridCol w="143400"/>
                <a:gridCol w="156843"/>
                <a:gridCol w="143400"/>
                <a:gridCol w="143400"/>
              </a:tblGrid>
              <a:tr h="189733">
                <a:tc>
                  <a:txBody>
                    <a:bodyPr/>
                    <a:lstStyle/>
                    <a:p>
                      <a:pPr algn="l" fontAlgn="b"/>
                      <a:endParaRPr lang="de-DE" sz="400" b="0" i="0" u="none" strike="noStrike" dirty="0">
                        <a:solidFill>
                          <a:srgbClr val="000000"/>
                        </a:solidFill>
                        <a:latin typeface="Arial"/>
                      </a:endParaRPr>
                    </a:p>
                  </a:txBody>
                  <a:tcPr marL="4277" marR="4277" marT="4277" marB="0" anchor="b">
                    <a:lnL>
                      <a:noFill/>
                    </a:lnL>
                    <a:lnR w="6350" cap="flat" cmpd="sng" algn="ctr">
                      <a:solidFill>
                        <a:srgbClr val="000000"/>
                      </a:solidFill>
                      <a:prstDash val="solid"/>
                      <a:round/>
                      <a:headEnd type="none" w="med" len="med"/>
                      <a:tailEnd type="none" w="med" len="med"/>
                    </a:lnR>
                    <a:lnT>
                      <a:noFill/>
                    </a:lnT>
                    <a:lnB>
                      <a:noFill/>
                    </a:lnB>
                  </a:tcPr>
                </a:tc>
                <a:tc gridSpan="4">
                  <a:txBody>
                    <a:bodyPr/>
                    <a:lstStyle/>
                    <a:p>
                      <a:pPr algn="ctr" fontAlgn="b"/>
                      <a:r>
                        <a:rPr lang="de-DE" sz="400" b="0" i="0" u="none" strike="noStrike">
                          <a:solidFill>
                            <a:srgbClr val="000000"/>
                          </a:solidFill>
                          <a:latin typeface="Arial"/>
                        </a:rPr>
                        <a:t>1. Untersuchung 7.11.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4">
                  <a:txBody>
                    <a:bodyPr/>
                    <a:lstStyle/>
                    <a:p>
                      <a:pPr algn="ctr" fontAlgn="b"/>
                      <a:r>
                        <a:rPr lang="de-DE" sz="400" b="0" i="0" u="none" strike="noStrike">
                          <a:solidFill>
                            <a:srgbClr val="000000"/>
                          </a:solidFill>
                          <a:latin typeface="Arial"/>
                        </a:rPr>
                        <a:t>2. Untersuchung 14.11.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4">
                  <a:txBody>
                    <a:bodyPr/>
                    <a:lstStyle/>
                    <a:p>
                      <a:pPr algn="ctr" fontAlgn="b"/>
                      <a:r>
                        <a:rPr lang="de-DE" sz="400" b="0" i="0" u="none" strike="noStrike">
                          <a:solidFill>
                            <a:srgbClr val="000000"/>
                          </a:solidFill>
                          <a:latin typeface="Arial"/>
                        </a:rPr>
                        <a:t>3. Untersuchung 22.11.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4">
                  <a:txBody>
                    <a:bodyPr/>
                    <a:lstStyle/>
                    <a:p>
                      <a:pPr algn="ctr" fontAlgn="b"/>
                      <a:r>
                        <a:rPr lang="de-DE" sz="400" b="0" i="0" u="none" strike="noStrike">
                          <a:solidFill>
                            <a:srgbClr val="000000"/>
                          </a:solidFill>
                          <a:latin typeface="Arial"/>
                        </a:rPr>
                        <a:t>4. Untersuchung 09.12.</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4">
                  <a:txBody>
                    <a:bodyPr/>
                    <a:lstStyle/>
                    <a:p>
                      <a:pPr algn="ctr" fontAlgn="b"/>
                      <a:r>
                        <a:rPr lang="de-DE" sz="400" b="0" i="0" u="none" strike="noStrike">
                          <a:solidFill>
                            <a:srgbClr val="000000"/>
                          </a:solidFill>
                          <a:latin typeface="Arial"/>
                        </a:rPr>
                        <a:t>5. Untersuchung 29.1.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4">
                  <a:txBody>
                    <a:bodyPr/>
                    <a:lstStyle/>
                    <a:p>
                      <a:pPr algn="ctr" fontAlgn="b"/>
                      <a:r>
                        <a:rPr lang="de-DE" sz="400" b="0" i="0" u="none" strike="noStrike">
                          <a:solidFill>
                            <a:srgbClr val="000000"/>
                          </a:solidFill>
                          <a:latin typeface="Arial"/>
                        </a:rPr>
                        <a:t>6. Untersuchung 6.2.</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4">
                  <a:txBody>
                    <a:bodyPr/>
                    <a:lstStyle/>
                    <a:p>
                      <a:pPr algn="ctr" fontAlgn="b"/>
                      <a:r>
                        <a:rPr lang="de-DE" sz="400" b="0" i="0" u="none" strike="noStrike">
                          <a:solidFill>
                            <a:srgbClr val="000000"/>
                          </a:solidFill>
                          <a:latin typeface="Arial"/>
                        </a:rPr>
                        <a:t>7. Untersuchung 22.3.</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4">
                  <a:txBody>
                    <a:bodyPr/>
                    <a:lstStyle/>
                    <a:p>
                      <a:pPr algn="ctr" fontAlgn="b"/>
                      <a:r>
                        <a:rPr lang="de-DE" sz="400" b="0" i="0" u="none" strike="noStrike">
                          <a:solidFill>
                            <a:srgbClr val="000000"/>
                          </a:solidFill>
                          <a:latin typeface="Arial"/>
                        </a:rPr>
                        <a:t>8. Untersuchung 26.3.</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4">
                  <a:txBody>
                    <a:bodyPr/>
                    <a:lstStyle/>
                    <a:p>
                      <a:pPr algn="ctr" fontAlgn="b"/>
                      <a:r>
                        <a:rPr lang="de-DE" sz="400" b="0" i="0" u="none" strike="noStrike">
                          <a:solidFill>
                            <a:srgbClr val="000000"/>
                          </a:solidFill>
                          <a:latin typeface="Arial"/>
                        </a:rPr>
                        <a:t>9. Untersuchung 7.5.</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4">
                  <a:txBody>
                    <a:bodyPr/>
                    <a:lstStyle/>
                    <a:p>
                      <a:pPr algn="ctr" fontAlgn="b"/>
                      <a:r>
                        <a:rPr lang="de-DE" sz="400" b="0" i="0" u="none" strike="noStrike">
                          <a:solidFill>
                            <a:srgbClr val="000000"/>
                          </a:solidFill>
                          <a:latin typeface="Arial"/>
                        </a:rPr>
                        <a:t>10. Untersuchung 14.5.</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de-DE"/>
                    </a:p>
                  </a:txBody>
                  <a:tcPr/>
                </a:tc>
                <a:tc hMerge="1">
                  <a:txBody>
                    <a:bodyPr/>
                    <a:lstStyle/>
                    <a:p>
                      <a:endParaRPr lang="de-DE"/>
                    </a:p>
                  </a:txBody>
                  <a:tcPr/>
                </a:tc>
                <a:tc hMerge="1">
                  <a:txBody>
                    <a:bodyPr/>
                    <a:lstStyle/>
                    <a:p>
                      <a:endParaRPr lang="de-DE"/>
                    </a:p>
                  </a:txBody>
                  <a:tcPr/>
                </a:tc>
              </a:tr>
              <a:tr h="97741">
                <a:tc>
                  <a:txBody>
                    <a:bodyPr/>
                    <a:lstStyle/>
                    <a:p>
                      <a:pPr algn="l" fontAlgn="b"/>
                      <a:endParaRPr lang="de-DE" sz="400" b="0" i="0" u="none" strike="noStrike">
                        <a:solidFill>
                          <a:srgbClr val="000000"/>
                        </a:solidFill>
                        <a:latin typeface="Arial"/>
                      </a:endParaRPr>
                    </a:p>
                  </a:txBody>
                  <a:tcPr marL="4277" marR="4277" marT="427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e-DE" sz="400" b="0" i="0" u="none" strike="noStrike">
                          <a:solidFill>
                            <a:srgbClr val="000000"/>
                          </a:solidFill>
                          <a:latin typeface="Arial"/>
                        </a:rPr>
                        <a:t>re vo</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re hi</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li vo</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li hi</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e-DE" sz="400" b="0" i="0" u="none" strike="noStrike">
                          <a:solidFill>
                            <a:srgbClr val="000000"/>
                          </a:solidFill>
                          <a:latin typeface="Arial"/>
                        </a:rPr>
                        <a:t>re vo</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re hi</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li vo</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li hi</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e-DE" sz="400" b="0" i="0" u="none" strike="noStrike">
                          <a:solidFill>
                            <a:srgbClr val="000000"/>
                          </a:solidFill>
                          <a:latin typeface="Arial"/>
                        </a:rPr>
                        <a:t>re vo</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re hi</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li vo</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li hi</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e-DE" sz="400" b="0" i="0" u="none" strike="noStrike">
                          <a:solidFill>
                            <a:srgbClr val="000000"/>
                          </a:solidFill>
                          <a:latin typeface="Arial"/>
                        </a:rPr>
                        <a:t>re vo</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re hi</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li vo</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li hi</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e-DE" sz="400" b="0" i="0" u="none" strike="noStrike">
                          <a:solidFill>
                            <a:srgbClr val="000000"/>
                          </a:solidFill>
                          <a:latin typeface="Arial"/>
                        </a:rPr>
                        <a:t>re vo</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re hi</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li vo</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li hi</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e-DE" sz="400" b="0" i="0" u="none" strike="noStrike">
                          <a:solidFill>
                            <a:srgbClr val="000000"/>
                          </a:solidFill>
                          <a:latin typeface="Arial"/>
                        </a:rPr>
                        <a:t>re vo</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re hi</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li vo</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li hi</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e-DE" sz="400" b="0" i="0" u="none" strike="noStrike">
                          <a:solidFill>
                            <a:srgbClr val="000000"/>
                          </a:solidFill>
                          <a:latin typeface="Arial"/>
                        </a:rPr>
                        <a:t>re vo</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re hi</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li vo</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li hi</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e-DE" sz="400" b="0" i="0" u="none" strike="noStrike">
                          <a:solidFill>
                            <a:srgbClr val="000000"/>
                          </a:solidFill>
                          <a:latin typeface="Arial"/>
                        </a:rPr>
                        <a:t>re vo</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re hi</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li vo</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li hi</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e-DE" sz="400" b="0" i="0" u="none" strike="noStrike">
                          <a:solidFill>
                            <a:srgbClr val="000000"/>
                          </a:solidFill>
                          <a:latin typeface="Arial"/>
                        </a:rPr>
                        <a:t>re vo</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re hi</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li vo</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li hi</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e-DE" sz="400" b="0" i="0" u="none" strike="noStrike">
                          <a:solidFill>
                            <a:srgbClr val="000000"/>
                          </a:solidFill>
                          <a:latin typeface="Arial"/>
                        </a:rPr>
                        <a:t>re vo</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re hi</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li vo</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li hi</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97741">
                <a:tc>
                  <a:txBody>
                    <a:bodyPr/>
                    <a:lstStyle/>
                    <a:p>
                      <a:pPr algn="l" fontAlgn="b"/>
                      <a:endParaRPr lang="de-DE" sz="400" b="0" i="0" u="none" strike="noStrike">
                        <a:solidFill>
                          <a:srgbClr val="000000"/>
                        </a:solidFill>
                        <a:latin typeface="Arial"/>
                      </a:endParaRPr>
                    </a:p>
                  </a:txBody>
                  <a:tcPr marL="4277" marR="4277" marT="427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2</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CCFF"/>
                    </a:solidFill>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97741">
                <a:tc>
                  <a:txBody>
                    <a:bodyPr/>
                    <a:lstStyle/>
                    <a:p>
                      <a:pPr algn="l" fontAlgn="b"/>
                      <a:endParaRPr lang="de-DE" sz="400" b="0" i="0" u="none" strike="noStrike">
                        <a:solidFill>
                          <a:srgbClr val="000000"/>
                        </a:solidFill>
                        <a:latin typeface="Arial"/>
                      </a:endParaRPr>
                    </a:p>
                  </a:txBody>
                  <a:tcPr marL="4277" marR="4277" marT="427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14</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13</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de-DE" sz="400" b="0" i="0" u="none" strike="noStrike">
                          <a:solidFill>
                            <a:srgbClr val="000000"/>
                          </a:solidFill>
                          <a:latin typeface="Arial"/>
                        </a:rPr>
                        <a:t>4</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6600"/>
                    </a:solidFill>
                  </a:tcPr>
                </a:tc>
                <a:tc>
                  <a:txBody>
                    <a:bodyPr/>
                    <a:lstStyle/>
                    <a:p>
                      <a:pPr algn="r" fontAlgn="b"/>
                      <a:r>
                        <a:rPr lang="de-DE" sz="400" b="0" i="0" u="none" strike="noStrike">
                          <a:solidFill>
                            <a:srgbClr val="000000"/>
                          </a:solidFill>
                          <a:latin typeface="Arial"/>
                        </a:rPr>
                        <a:t>4</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6600"/>
                    </a:solidFill>
                  </a:tcPr>
                </a:tc>
                <a:tc>
                  <a:txBody>
                    <a:bodyPr/>
                    <a:lstStyle/>
                    <a:p>
                      <a:pPr algn="r" fontAlgn="b"/>
                      <a:r>
                        <a:rPr lang="de-DE" sz="400" b="0" i="0" u="none" strike="noStrike">
                          <a:solidFill>
                            <a:srgbClr val="000000"/>
                          </a:solidFill>
                          <a:latin typeface="Arial"/>
                        </a:rPr>
                        <a:t>4</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6600"/>
                    </a:solidFill>
                  </a:tcPr>
                </a:tc>
              </a:tr>
              <a:tr h="97741">
                <a:tc>
                  <a:txBody>
                    <a:bodyPr/>
                    <a:lstStyle/>
                    <a:p>
                      <a:pPr algn="l" fontAlgn="b"/>
                      <a:endParaRPr lang="de-DE" sz="400" b="0" i="0" u="none" strike="noStrike">
                        <a:solidFill>
                          <a:srgbClr val="000000"/>
                        </a:solidFill>
                        <a:latin typeface="Arial"/>
                      </a:endParaRPr>
                    </a:p>
                  </a:txBody>
                  <a:tcPr marL="4277" marR="4277" marT="427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12</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12</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6/1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97741">
                <a:tc>
                  <a:txBody>
                    <a:bodyPr/>
                    <a:lstStyle/>
                    <a:p>
                      <a:pPr algn="l" fontAlgn="b"/>
                      <a:endParaRPr lang="de-DE" sz="400" b="0" i="0" u="none" strike="noStrike">
                        <a:solidFill>
                          <a:srgbClr val="000000"/>
                        </a:solidFill>
                        <a:latin typeface="Arial"/>
                      </a:endParaRPr>
                    </a:p>
                  </a:txBody>
                  <a:tcPr marL="4277" marR="4277" marT="427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2</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CCFF"/>
                    </a:solidFill>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2</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CCFF"/>
                    </a:solidFill>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2</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CCFF"/>
                    </a:solidFill>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2</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CCFF"/>
                    </a:solidFill>
                  </a:tcPr>
                </a:tc>
                <a:tc>
                  <a:txBody>
                    <a:bodyPr/>
                    <a:lstStyle/>
                    <a:p>
                      <a:pPr algn="r" fontAlgn="b"/>
                      <a:r>
                        <a:rPr lang="de-DE" sz="400" b="0" i="0" u="none" strike="noStrike">
                          <a:solidFill>
                            <a:srgbClr val="000000"/>
                          </a:solidFill>
                          <a:latin typeface="Arial"/>
                        </a:rPr>
                        <a:t>2</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CCFF"/>
                    </a:solidFill>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97741">
                <a:tc>
                  <a:txBody>
                    <a:bodyPr/>
                    <a:lstStyle/>
                    <a:p>
                      <a:pPr algn="l" fontAlgn="b"/>
                      <a:endParaRPr lang="de-DE" sz="400" b="0" i="0" u="none" strike="noStrike">
                        <a:solidFill>
                          <a:srgbClr val="000000"/>
                        </a:solidFill>
                        <a:latin typeface="Arial"/>
                      </a:endParaRPr>
                    </a:p>
                  </a:txBody>
                  <a:tcPr marL="4277" marR="4277" marT="427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2</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CCFF"/>
                    </a:solidFill>
                  </a:tcPr>
                </a:tc>
              </a:tr>
              <a:tr h="97741">
                <a:tc>
                  <a:txBody>
                    <a:bodyPr/>
                    <a:lstStyle/>
                    <a:p>
                      <a:pPr algn="l" fontAlgn="b"/>
                      <a:endParaRPr lang="de-DE" sz="400" b="0" i="0" u="none" strike="noStrike">
                        <a:solidFill>
                          <a:srgbClr val="000000"/>
                        </a:solidFill>
                        <a:latin typeface="Arial"/>
                      </a:endParaRPr>
                    </a:p>
                  </a:txBody>
                  <a:tcPr marL="4277" marR="4277" marT="427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2</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CCFF"/>
                    </a:solidFill>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2</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CCFF"/>
                    </a:solidFill>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de-DE" sz="400" b="0" i="0" u="none" strike="noStrike">
                          <a:solidFill>
                            <a:srgbClr val="000000"/>
                          </a:solidFill>
                          <a:latin typeface="Arial"/>
                        </a:rPr>
                        <a:t>2</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CCFF"/>
                    </a:solidFill>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e-DE" sz="400" b="0" i="0" u="none" strike="noStrike">
                          <a:solidFill>
                            <a:srgbClr val="000000"/>
                          </a:solidFill>
                          <a:latin typeface="Arial"/>
                        </a:rPr>
                        <a:t>1/2</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2</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CCFF"/>
                    </a:solidFill>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97741">
                <a:tc>
                  <a:txBody>
                    <a:bodyPr/>
                    <a:lstStyle/>
                    <a:p>
                      <a:pPr algn="l" fontAlgn="b"/>
                      <a:endParaRPr lang="de-DE" sz="400" b="0" i="0" u="none" strike="noStrike">
                        <a:solidFill>
                          <a:srgbClr val="000000"/>
                        </a:solidFill>
                        <a:latin typeface="Arial"/>
                      </a:endParaRPr>
                    </a:p>
                  </a:txBody>
                  <a:tcPr marL="4277" marR="4277" marT="427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12</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2</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CCFF"/>
                    </a:solidFill>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2</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CCFF"/>
                    </a:solidFill>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12</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de-DE" sz="400" b="0" i="0" u="none" strike="noStrike">
                          <a:solidFill>
                            <a:srgbClr val="000000"/>
                          </a:solidFill>
                          <a:latin typeface="Arial"/>
                        </a:rPr>
                        <a:t>12</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de-DE" sz="400" b="0" i="0" u="none" strike="noStrike">
                          <a:solidFill>
                            <a:srgbClr val="000000"/>
                          </a:solidFill>
                          <a:latin typeface="Arial"/>
                        </a:rPr>
                        <a:t>12</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de-DE" sz="400" b="0" i="0" u="none" strike="noStrike">
                          <a:solidFill>
                            <a:srgbClr val="000000"/>
                          </a:solidFill>
                          <a:latin typeface="Arial"/>
                        </a:rPr>
                        <a:t>12</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2</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CCFF"/>
                    </a:solidFill>
                  </a:tcPr>
                </a:tc>
                <a:tc>
                  <a:txBody>
                    <a:bodyPr/>
                    <a:lstStyle/>
                    <a:p>
                      <a:pPr algn="r" fontAlgn="b"/>
                      <a:r>
                        <a:rPr lang="de-DE" sz="400" b="0" i="0" u="none" strike="noStrike">
                          <a:solidFill>
                            <a:srgbClr val="000000"/>
                          </a:solidFill>
                          <a:latin typeface="Arial"/>
                        </a:rPr>
                        <a:t>2</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CCFF"/>
                    </a:solidFill>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97741">
                <a:tc>
                  <a:txBody>
                    <a:bodyPr/>
                    <a:lstStyle/>
                    <a:p>
                      <a:pPr algn="l" fontAlgn="b"/>
                      <a:endParaRPr lang="de-DE" sz="400" b="0" i="0" u="none" strike="noStrike">
                        <a:solidFill>
                          <a:srgbClr val="000000"/>
                        </a:solidFill>
                        <a:latin typeface="Arial"/>
                      </a:endParaRPr>
                    </a:p>
                  </a:txBody>
                  <a:tcPr marL="4277" marR="4277" marT="427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12</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de-DE" sz="400" b="0" i="0" u="none" strike="noStrike" dirty="0">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2</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CCFF"/>
                    </a:solidFill>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1/6</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r>
              <a:tr h="97741">
                <a:tc>
                  <a:txBody>
                    <a:bodyPr/>
                    <a:lstStyle/>
                    <a:p>
                      <a:pPr algn="l" fontAlgn="b"/>
                      <a:endParaRPr lang="de-DE" sz="400" b="0" i="0" u="none" strike="noStrike">
                        <a:solidFill>
                          <a:srgbClr val="000000"/>
                        </a:solidFill>
                        <a:latin typeface="Arial"/>
                      </a:endParaRPr>
                    </a:p>
                  </a:txBody>
                  <a:tcPr marL="4277" marR="4277" marT="427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3</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8000"/>
                    </a:solidFill>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12</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de-DE" sz="400" b="0" i="0" u="none" strike="noStrike">
                          <a:solidFill>
                            <a:srgbClr val="000000"/>
                          </a:solidFill>
                          <a:latin typeface="Arial"/>
                        </a:rPr>
                        <a:t>12</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de-DE" sz="400" b="0" i="0" u="none" strike="noStrike">
                          <a:solidFill>
                            <a:srgbClr val="000000"/>
                          </a:solidFill>
                          <a:latin typeface="Arial"/>
                        </a:rPr>
                        <a:t>12</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de-DE" sz="400" b="0" i="0" u="none" strike="noStrike">
                          <a:solidFill>
                            <a:srgbClr val="000000"/>
                          </a:solidFill>
                          <a:latin typeface="Arial"/>
                        </a:rPr>
                        <a:t>6</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0080"/>
                    </a:solidFill>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97741">
                <a:tc>
                  <a:txBody>
                    <a:bodyPr/>
                    <a:lstStyle/>
                    <a:p>
                      <a:pPr algn="l" fontAlgn="b"/>
                      <a:endParaRPr lang="de-DE" sz="400" b="0" i="0" u="none" strike="noStrike">
                        <a:solidFill>
                          <a:srgbClr val="000000"/>
                        </a:solidFill>
                        <a:latin typeface="Arial"/>
                      </a:endParaRPr>
                    </a:p>
                  </a:txBody>
                  <a:tcPr marL="4277" marR="4277" marT="427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e-DE" sz="400" b="0" i="0" u="none" strike="noStrike">
                          <a:solidFill>
                            <a:srgbClr val="000000"/>
                          </a:solidFill>
                          <a:latin typeface="Arial"/>
                        </a:rPr>
                        <a:t>1/2</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r>
              <a:tr h="97741">
                <a:tc>
                  <a:txBody>
                    <a:bodyPr/>
                    <a:lstStyle/>
                    <a:p>
                      <a:pPr algn="l" fontAlgn="b"/>
                      <a:endParaRPr lang="de-DE" sz="400" b="0" i="0" u="none" strike="noStrike">
                        <a:solidFill>
                          <a:srgbClr val="000000"/>
                        </a:solidFill>
                        <a:latin typeface="Arial"/>
                      </a:endParaRPr>
                    </a:p>
                  </a:txBody>
                  <a:tcPr marL="4277" marR="4277" marT="427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2</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CCFF"/>
                    </a:solidFill>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2</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CCFF"/>
                    </a:solidFill>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97741">
                <a:tc>
                  <a:txBody>
                    <a:bodyPr/>
                    <a:lstStyle/>
                    <a:p>
                      <a:pPr algn="l" fontAlgn="b"/>
                      <a:endParaRPr lang="de-DE" sz="400" b="0" i="0" u="none" strike="noStrike">
                        <a:solidFill>
                          <a:srgbClr val="000000"/>
                        </a:solidFill>
                        <a:latin typeface="Arial"/>
                      </a:endParaRPr>
                    </a:p>
                  </a:txBody>
                  <a:tcPr marL="4277" marR="4277" marT="427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2</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CCFF"/>
                    </a:solidFill>
                  </a:tcPr>
                </a:tc>
                <a:tc>
                  <a:txBody>
                    <a:bodyPr/>
                    <a:lstStyle/>
                    <a:p>
                      <a:pPr algn="r" fontAlgn="b"/>
                      <a:r>
                        <a:rPr lang="de-DE" sz="400" b="0" i="0" u="none" strike="noStrike" dirty="0">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2</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CCFF"/>
                    </a:solidFill>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dirty="0">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97741">
                <a:tc>
                  <a:txBody>
                    <a:bodyPr/>
                    <a:lstStyle/>
                    <a:p>
                      <a:pPr algn="l" fontAlgn="b"/>
                      <a:endParaRPr lang="de-DE" sz="400" b="0" i="0" u="none" strike="noStrike">
                        <a:solidFill>
                          <a:srgbClr val="000000"/>
                        </a:solidFill>
                        <a:latin typeface="Arial"/>
                      </a:endParaRPr>
                    </a:p>
                  </a:txBody>
                  <a:tcPr marL="4277" marR="4277" marT="427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12</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97741">
                <a:tc>
                  <a:txBody>
                    <a:bodyPr/>
                    <a:lstStyle/>
                    <a:p>
                      <a:pPr algn="l" fontAlgn="b"/>
                      <a:endParaRPr lang="de-DE" sz="400" b="0" i="0" u="none" strike="noStrike">
                        <a:solidFill>
                          <a:srgbClr val="000000"/>
                        </a:solidFill>
                        <a:latin typeface="Arial"/>
                      </a:endParaRPr>
                    </a:p>
                  </a:txBody>
                  <a:tcPr marL="4277" marR="4277" marT="427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2</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CCFF"/>
                    </a:solidFill>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2</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CCFF"/>
                    </a:solidFill>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dirty="0">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97741">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97741">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6</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0080"/>
                    </a:solidFill>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6</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0080"/>
                    </a:solidFill>
                  </a:tcPr>
                </a:tc>
              </a:tr>
              <a:tr h="97741">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dirty="0">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6" name="Tabelle 5"/>
          <p:cNvGraphicFramePr>
            <a:graphicFrameLocks noGrp="1"/>
          </p:cNvGraphicFramePr>
          <p:nvPr/>
        </p:nvGraphicFramePr>
        <p:xfrm>
          <a:off x="2268538" y="4724400"/>
          <a:ext cx="6312010" cy="1800204"/>
        </p:xfrm>
        <a:graphic>
          <a:graphicData uri="http://schemas.openxmlformats.org/drawingml/2006/table">
            <a:tbl>
              <a:tblPr/>
              <a:tblGrid>
                <a:gridCol w="53366"/>
                <a:gridCol w="151204"/>
                <a:gridCol w="128968"/>
                <a:gridCol w="142309"/>
                <a:gridCol w="120073"/>
                <a:gridCol w="66708"/>
                <a:gridCol w="151204"/>
                <a:gridCol w="142309"/>
                <a:gridCol w="128968"/>
                <a:gridCol w="120073"/>
                <a:gridCol w="88943"/>
                <a:gridCol w="151204"/>
                <a:gridCol w="142309"/>
                <a:gridCol w="128968"/>
                <a:gridCol w="120073"/>
                <a:gridCol w="83014"/>
                <a:gridCol w="151204"/>
                <a:gridCol w="142309"/>
                <a:gridCol w="128968"/>
                <a:gridCol w="120073"/>
                <a:gridCol w="94873"/>
                <a:gridCol w="151204"/>
                <a:gridCol w="142309"/>
                <a:gridCol w="128968"/>
                <a:gridCol w="120073"/>
                <a:gridCol w="94873"/>
                <a:gridCol w="151204"/>
                <a:gridCol w="142309"/>
                <a:gridCol w="128968"/>
                <a:gridCol w="142309"/>
                <a:gridCol w="71155"/>
                <a:gridCol w="151204"/>
                <a:gridCol w="142309"/>
                <a:gridCol w="128968"/>
                <a:gridCol w="120073"/>
                <a:gridCol w="66708"/>
                <a:gridCol w="151204"/>
                <a:gridCol w="142309"/>
                <a:gridCol w="128968"/>
                <a:gridCol w="120073"/>
                <a:gridCol w="88943"/>
                <a:gridCol w="160098"/>
                <a:gridCol w="151204"/>
                <a:gridCol w="133415"/>
                <a:gridCol w="124521"/>
                <a:gridCol w="88943"/>
                <a:gridCol w="142309"/>
                <a:gridCol w="155651"/>
                <a:gridCol w="142309"/>
                <a:gridCol w="142309"/>
              </a:tblGrid>
              <a:tr h="206274">
                <a:tc>
                  <a:txBody>
                    <a:bodyPr/>
                    <a:lstStyle/>
                    <a:p>
                      <a:pPr algn="l" fontAlgn="b"/>
                      <a:endParaRPr lang="de-DE" sz="400" b="0" i="0" u="none" strike="noStrike">
                        <a:solidFill>
                          <a:srgbClr val="000000"/>
                        </a:solidFill>
                        <a:latin typeface="Arial"/>
                      </a:endParaRPr>
                    </a:p>
                  </a:txBody>
                  <a:tcPr marL="4277" marR="4277" marT="4277" marB="0" anchor="b">
                    <a:lnL>
                      <a:noFill/>
                    </a:lnL>
                    <a:lnR w="6350" cap="flat" cmpd="sng" algn="ctr">
                      <a:solidFill>
                        <a:srgbClr val="000000"/>
                      </a:solidFill>
                      <a:prstDash val="solid"/>
                      <a:round/>
                      <a:headEnd type="none" w="med" len="med"/>
                      <a:tailEnd type="none" w="med" len="med"/>
                    </a:lnR>
                    <a:lnT>
                      <a:noFill/>
                    </a:lnT>
                    <a:lnB>
                      <a:noFill/>
                    </a:lnB>
                  </a:tcPr>
                </a:tc>
                <a:tc gridSpan="4">
                  <a:txBody>
                    <a:bodyPr/>
                    <a:lstStyle/>
                    <a:p>
                      <a:pPr algn="ctr" fontAlgn="b"/>
                      <a:r>
                        <a:rPr lang="de-DE" sz="400" b="0" i="0" u="none" strike="noStrike">
                          <a:solidFill>
                            <a:srgbClr val="000000"/>
                          </a:solidFill>
                          <a:latin typeface="Arial"/>
                        </a:rPr>
                        <a:t>1. Untersuchung 7.11.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4">
                  <a:txBody>
                    <a:bodyPr/>
                    <a:lstStyle/>
                    <a:p>
                      <a:pPr algn="ctr" fontAlgn="b"/>
                      <a:r>
                        <a:rPr lang="de-DE" sz="400" b="0" i="0" u="none" strike="noStrike">
                          <a:solidFill>
                            <a:srgbClr val="000000"/>
                          </a:solidFill>
                          <a:latin typeface="Arial"/>
                        </a:rPr>
                        <a:t>2. Untersuchung 14.11.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4">
                  <a:txBody>
                    <a:bodyPr/>
                    <a:lstStyle/>
                    <a:p>
                      <a:pPr algn="ctr" fontAlgn="b"/>
                      <a:r>
                        <a:rPr lang="de-DE" sz="400" b="0" i="0" u="none" strike="noStrike">
                          <a:solidFill>
                            <a:srgbClr val="000000"/>
                          </a:solidFill>
                          <a:latin typeface="Arial"/>
                        </a:rPr>
                        <a:t>3. Untersuchung 22.11.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4">
                  <a:txBody>
                    <a:bodyPr/>
                    <a:lstStyle/>
                    <a:p>
                      <a:pPr algn="ctr" fontAlgn="b"/>
                      <a:r>
                        <a:rPr lang="de-DE" sz="400" b="0" i="0" u="none" strike="noStrike">
                          <a:solidFill>
                            <a:srgbClr val="000000"/>
                          </a:solidFill>
                          <a:latin typeface="Arial"/>
                        </a:rPr>
                        <a:t>4. Untersuchung 09.12.</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4">
                  <a:txBody>
                    <a:bodyPr/>
                    <a:lstStyle/>
                    <a:p>
                      <a:pPr algn="ctr" fontAlgn="b"/>
                      <a:r>
                        <a:rPr lang="de-DE" sz="400" b="0" i="0" u="none" strike="noStrike" dirty="0">
                          <a:solidFill>
                            <a:srgbClr val="000000"/>
                          </a:solidFill>
                          <a:latin typeface="Arial"/>
                        </a:rPr>
                        <a:t>5. Untersuchung 29.1.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4">
                  <a:txBody>
                    <a:bodyPr/>
                    <a:lstStyle/>
                    <a:p>
                      <a:pPr algn="ctr" fontAlgn="b"/>
                      <a:r>
                        <a:rPr lang="de-DE" sz="400" b="0" i="0" u="none" strike="noStrike">
                          <a:solidFill>
                            <a:srgbClr val="000000"/>
                          </a:solidFill>
                          <a:latin typeface="Arial"/>
                        </a:rPr>
                        <a:t>6. Untersuchung 6.2.</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4">
                  <a:txBody>
                    <a:bodyPr/>
                    <a:lstStyle/>
                    <a:p>
                      <a:pPr algn="ctr" fontAlgn="b"/>
                      <a:r>
                        <a:rPr lang="de-DE" sz="400" b="0" i="0" u="none" strike="noStrike">
                          <a:solidFill>
                            <a:srgbClr val="000000"/>
                          </a:solidFill>
                          <a:latin typeface="Arial"/>
                        </a:rPr>
                        <a:t>7. Untersuchung 22.3.</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4">
                  <a:txBody>
                    <a:bodyPr/>
                    <a:lstStyle/>
                    <a:p>
                      <a:pPr algn="ctr" fontAlgn="b"/>
                      <a:r>
                        <a:rPr lang="de-DE" sz="400" b="0" i="0" u="none" strike="noStrike">
                          <a:solidFill>
                            <a:srgbClr val="000000"/>
                          </a:solidFill>
                          <a:latin typeface="Arial"/>
                        </a:rPr>
                        <a:t>8. Untersuchung 26.3.</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4">
                  <a:txBody>
                    <a:bodyPr/>
                    <a:lstStyle/>
                    <a:p>
                      <a:pPr algn="ctr" fontAlgn="b"/>
                      <a:r>
                        <a:rPr lang="de-DE" sz="400" b="0" i="0" u="none" strike="noStrike">
                          <a:solidFill>
                            <a:srgbClr val="000000"/>
                          </a:solidFill>
                          <a:latin typeface="Arial"/>
                        </a:rPr>
                        <a:t>9. Untersuchung 7.5.</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4">
                  <a:txBody>
                    <a:bodyPr/>
                    <a:lstStyle/>
                    <a:p>
                      <a:pPr algn="ctr" fontAlgn="b"/>
                      <a:r>
                        <a:rPr lang="de-DE" sz="400" b="0" i="0" u="none" strike="noStrike">
                          <a:solidFill>
                            <a:srgbClr val="000000"/>
                          </a:solidFill>
                          <a:latin typeface="Arial"/>
                        </a:rPr>
                        <a:t>10. Untersuchung 14.5.</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de-DE"/>
                    </a:p>
                  </a:txBody>
                  <a:tcPr/>
                </a:tc>
                <a:tc hMerge="1">
                  <a:txBody>
                    <a:bodyPr/>
                    <a:lstStyle/>
                    <a:p>
                      <a:endParaRPr lang="de-DE"/>
                    </a:p>
                  </a:txBody>
                  <a:tcPr/>
                </a:tc>
                <a:tc hMerge="1">
                  <a:txBody>
                    <a:bodyPr/>
                    <a:lstStyle/>
                    <a:p>
                      <a:endParaRPr lang="de-DE"/>
                    </a:p>
                  </a:txBody>
                  <a:tcPr/>
                </a:tc>
              </a:tr>
              <a:tr h="106262">
                <a:tc>
                  <a:txBody>
                    <a:bodyPr/>
                    <a:lstStyle/>
                    <a:p>
                      <a:pPr algn="l" fontAlgn="b"/>
                      <a:endParaRPr lang="de-DE" sz="400" b="0" i="0" u="none" strike="noStrike">
                        <a:solidFill>
                          <a:srgbClr val="000000"/>
                        </a:solidFill>
                        <a:latin typeface="Arial"/>
                      </a:endParaRPr>
                    </a:p>
                  </a:txBody>
                  <a:tcPr marL="4277" marR="4277" marT="427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e-DE" sz="400" b="0" i="0" u="none" strike="noStrike">
                          <a:solidFill>
                            <a:srgbClr val="000000"/>
                          </a:solidFill>
                          <a:latin typeface="Arial"/>
                        </a:rPr>
                        <a:t>re vo</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re hi</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li vo</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li hi</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e-DE" sz="400" b="0" i="0" u="none" strike="noStrike">
                          <a:solidFill>
                            <a:srgbClr val="000000"/>
                          </a:solidFill>
                          <a:latin typeface="Arial"/>
                        </a:rPr>
                        <a:t>re vo</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re hi</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li vo</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li hi</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e-DE" sz="400" b="0" i="0" u="none" strike="noStrike">
                          <a:solidFill>
                            <a:srgbClr val="000000"/>
                          </a:solidFill>
                          <a:latin typeface="Arial"/>
                        </a:rPr>
                        <a:t>re vo</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re hi</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li vo</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li hi</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e-DE" sz="400" b="0" i="0" u="none" strike="noStrike">
                          <a:solidFill>
                            <a:srgbClr val="000000"/>
                          </a:solidFill>
                          <a:latin typeface="Arial"/>
                        </a:rPr>
                        <a:t>re vo</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re hi</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li vo</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li hi</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e-DE" sz="400" b="0" i="0" u="none" strike="noStrike">
                          <a:solidFill>
                            <a:srgbClr val="000000"/>
                          </a:solidFill>
                          <a:latin typeface="Arial"/>
                        </a:rPr>
                        <a:t>re vo</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re hi</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li vo</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li hi</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e-DE" sz="400" b="0" i="0" u="none" strike="noStrike">
                          <a:solidFill>
                            <a:srgbClr val="000000"/>
                          </a:solidFill>
                          <a:latin typeface="Arial"/>
                        </a:rPr>
                        <a:t>re vo</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re hi</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li vo</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li hi</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e-DE" sz="400" b="0" i="0" u="none" strike="noStrike">
                          <a:solidFill>
                            <a:srgbClr val="000000"/>
                          </a:solidFill>
                          <a:latin typeface="Arial"/>
                        </a:rPr>
                        <a:t>re vo</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re hi</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li vo</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li hi</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e-DE" sz="400" b="0" i="0" u="none" strike="noStrike">
                          <a:solidFill>
                            <a:srgbClr val="000000"/>
                          </a:solidFill>
                          <a:latin typeface="Arial"/>
                        </a:rPr>
                        <a:t>re vo</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re hi</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li vo</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li hi</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e-DE" sz="400" b="0" i="0" u="none" strike="noStrike">
                          <a:solidFill>
                            <a:srgbClr val="000000"/>
                          </a:solidFill>
                          <a:latin typeface="Arial"/>
                        </a:rPr>
                        <a:t>re vo</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re hi</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li vo</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li hi</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e-DE" sz="400" b="0" i="0" u="none" strike="noStrike">
                          <a:solidFill>
                            <a:srgbClr val="000000"/>
                          </a:solidFill>
                          <a:latin typeface="Arial"/>
                        </a:rPr>
                        <a:t>re vo</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re hi</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li vo</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li hi</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06262">
                <a:tc>
                  <a:txBody>
                    <a:bodyPr/>
                    <a:lstStyle/>
                    <a:p>
                      <a:pPr algn="l" fontAlgn="b"/>
                      <a:endParaRPr lang="de-DE" sz="400" b="0" i="0" u="none" strike="noStrike">
                        <a:solidFill>
                          <a:srgbClr val="000000"/>
                        </a:solidFill>
                        <a:latin typeface="Arial"/>
                      </a:endParaRPr>
                    </a:p>
                  </a:txBody>
                  <a:tcPr marL="4277" marR="4277" marT="427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2</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CCFF"/>
                    </a:solidFill>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12</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2</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CCFF"/>
                    </a:solidFill>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2</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CCFF"/>
                    </a:solidFill>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06262">
                <a:tc>
                  <a:txBody>
                    <a:bodyPr/>
                    <a:lstStyle/>
                    <a:p>
                      <a:pPr algn="l" fontAlgn="b"/>
                      <a:endParaRPr lang="de-DE" sz="400" b="0" i="0" u="none" strike="noStrike">
                        <a:solidFill>
                          <a:srgbClr val="000000"/>
                        </a:solidFill>
                        <a:latin typeface="Arial"/>
                      </a:endParaRPr>
                    </a:p>
                  </a:txBody>
                  <a:tcPr marL="4277" marR="4277" marT="427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12</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de-DE" sz="400" b="0" i="0" u="none" strike="noStrike">
                          <a:solidFill>
                            <a:srgbClr val="000000"/>
                          </a:solidFill>
                          <a:latin typeface="Arial"/>
                        </a:rPr>
                        <a:t>12</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de-DE" sz="400" b="0" i="0" u="none" strike="noStrike">
                          <a:solidFill>
                            <a:srgbClr val="000000"/>
                          </a:solidFill>
                          <a:latin typeface="Arial"/>
                        </a:rPr>
                        <a:t>12</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12</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06262">
                <a:tc>
                  <a:txBody>
                    <a:bodyPr/>
                    <a:lstStyle/>
                    <a:p>
                      <a:pPr algn="l" fontAlgn="b"/>
                      <a:endParaRPr lang="de-DE" sz="400" b="0" i="0" u="none" strike="noStrike">
                        <a:solidFill>
                          <a:srgbClr val="000000"/>
                        </a:solidFill>
                        <a:latin typeface="Arial"/>
                      </a:endParaRPr>
                    </a:p>
                  </a:txBody>
                  <a:tcPr marL="4277" marR="4277" marT="427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12</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6</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0080"/>
                    </a:solidFill>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de-DE" sz="400" b="0" i="0" u="none" strike="noStrike">
                          <a:solidFill>
                            <a:srgbClr val="000000"/>
                          </a:solidFill>
                          <a:latin typeface="Arial"/>
                        </a:rPr>
                        <a:t>6</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0080"/>
                    </a:solidFill>
                  </a:tcPr>
                </a:tc>
              </a:tr>
              <a:tr h="106262">
                <a:tc>
                  <a:txBody>
                    <a:bodyPr/>
                    <a:lstStyle/>
                    <a:p>
                      <a:pPr algn="l" fontAlgn="b"/>
                      <a:endParaRPr lang="de-DE" sz="400" b="0" i="0" u="none" strike="noStrike">
                        <a:solidFill>
                          <a:srgbClr val="000000"/>
                        </a:solidFill>
                        <a:latin typeface="Arial"/>
                      </a:endParaRPr>
                    </a:p>
                  </a:txBody>
                  <a:tcPr marL="4277" marR="4277" marT="427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06262">
                <a:tc>
                  <a:txBody>
                    <a:bodyPr/>
                    <a:lstStyle/>
                    <a:p>
                      <a:pPr algn="l" fontAlgn="b"/>
                      <a:endParaRPr lang="de-DE" sz="400" b="0" i="0" u="none" strike="noStrike">
                        <a:solidFill>
                          <a:srgbClr val="000000"/>
                        </a:solidFill>
                        <a:latin typeface="Arial"/>
                      </a:endParaRPr>
                    </a:p>
                  </a:txBody>
                  <a:tcPr marL="4277" marR="4277" marT="427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12</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12</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de-DE" sz="400" b="0" i="0" u="none" strike="noStrike">
                          <a:solidFill>
                            <a:srgbClr val="000000"/>
                          </a:solidFill>
                          <a:latin typeface="Arial"/>
                        </a:rPr>
                        <a:t>12</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r>
              <a:tr h="106262">
                <a:tc>
                  <a:txBody>
                    <a:bodyPr/>
                    <a:lstStyle/>
                    <a:p>
                      <a:pPr algn="l" fontAlgn="b"/>
                      <a:endParaRPr lang="de-DE" sz="400" b="0" i="0" u="none" strike="noStrike">
                        <a:solidFill>
                          <a:srgbClr val="000000"/>
                        </a:solidFill>
                        <a:latin typeface="Arial"/>
                      </a:endParaRPr>
                    </a:p>
                  </a:txBody>
                  <a:tcPr marL="4277" marR="4277" marT="427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2</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CCFF"/>
                    </a:solidFill>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2</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CCFF"/>
                    </a:solidFill>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12</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12</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2</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CCFF"/>
                    </a:solidFill>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2</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CCFF"/>
                    </a:solidFill>
                  </a:tcPr>
                </a:tc>
                <a:tc>
                  <a:txBody>
                    <a:bodyPr/>
                    <a:lstStyle/>
                    <a:p>
                      <a:pPr algn="r" fontAlgn="b"/>
                      <a:r>
                        <a:rPr lang="de-DE" sz="400" b="0" i="0" u="none" strike="noStrike">
                          <a:solidFill>
                            <a:srgbClr val="000000"/>
                          </a:solidFill>
                          <a:latin typeface="Arial"/>
                        </a:rPr>
                        <a:t>2</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CCFF"/>
                    </a:solidFill>
                  </a:tcPr>
                </a:tc>
              </a:tr>
              <a:tr h="106262">
                <a:tc>
                  <a:txBody>
                    <a:bodyPr/>
                    <a:lstStyle/>
                    <a:p>
                      <a:pPr algn="l" fontAlgn="b"/>
                      <a:endParaRPr lang="de-DE" sz="400" b="0" i="0" u="none" strike="noStrike">
                        <a:solidFill>
                          <a:srgbClr val="000000"/>
                        </a:solidFill>
                        <a:latin typeface="Arial"/>
                      </a:endParaRPr>
                    </a:p>
                  </a:txBody>
                  <a:tcPr marL="4277" marR="4277" marT="427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12</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12</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12</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13</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06262">
                <a:tc>
                  <a:txBody>
                    <a:bodyPr/>
                    <a:lstStyle/>
                    <a:p>
                      <a:pPr algn="l" fontAlgn="b"/>
                      <a:endParaRPr lang="de-DE" sz="400" b="0" i="0" u="none" strike="noStrike">
                        <a:solidFill>
                          <a:srgbClr val="000000"/>
                        </a:solidFill>
                        <a:latin typeface="Arial"/>
                      </a:endParaRPr>
                    </a:p>
                  </a:txBody>
                  <a:tcPr marL="4277" marR="4277" marT="427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6</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0080"/>
                    </a:solidFill>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6</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6</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0080"/>
                    </a:solidFill>
                  </a:tcPr>
                </a:tc>
                <a:tc>
                  <a:txBody>
                    <a:bodyPr/>
                    <a:lstStyle/>
                    <a:p>
                      <a:pPr algn="r" fontAlgn="b"/>
                      <a:r>
                        <a:rPr lang="de-DE" sz="400" b="0" i="0" u="none" strike="noStrike">
                          <a:solidFill>
                            <a:srgbClr val="000000"/>
                          </a:solidFill>
                          <a:latin typeface="Arial"/>
                        </a:rPr>
                        <a:t>12</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6</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0080"/>
                    </a:solidFill>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06262">
                <a:tc>
                  <a:txBody>
                    <a:bodyPr/>
                    <a:lstStyle/>
                    <a:p>
                      <a:pPr algn="l" fontAlgn="b"/>
                      <a:endParaRPr lang="de-DE" sz="400" b="0" i="0" u="none" strike="noStrike">
                        <a:solidFill>
                          <a:srgbClr val="000000"/>
                        </a:solidFill>
                        <a:latin typeface="Arial"/>
                      </a:endParaRPr>
                    </a:p>
                  </a:txBody>
                  <a:tcPr marL="4277" marR="4277" marT="427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12</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de-DE" sz="400" b="0" i="0" u="none" strike="noStrike">
                          <a:solidFill>
                            <a:srgbClr val="000000"/>
                          </a:solidFill>
                          <a:latin typeface="Arial"/>
                        </a:rPr>
                        <a:t>12</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de-DE" sz="400" b="0" i="0" u="none" strike="noStrike">
                          <a:solidFill>
                            <a:srgbClr val="000000"/>
                          </a:solidFill>
                          <a:latin typeface="Arial"/>
                        </a:rPr>
                        <a:t>12</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06262">
                <a:tc>
                  <a:txBody>
                    <a:bodyPr/>
                    <a:lstStyle/>
                    <a:p>
                      <a:pPr algn="l" fontAlgn="b"/>
                      <a:endParaRPr lang="de-DE" sz="400" b="0" i="0" u="none" strike="noStrike">
                        <a:solidFill>
                          <a:srgbClr val="000000"/>
                        </a:solidFill>
                        <a:latin typeface="Arial"/>
                      </a:endParaRPr>
                    </a:p>
                  </a:txBody>
                  <a:tcPr marL="4277" marR="4277" marT="427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06262">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2</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CCFF"/>
                    </a:solidFill>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2</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CCFF"/>
                    </a:solidFill>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06262">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400" b="0" i="0" u="none" strike="noStrike">
                          <a:solidFill>
                            <a:srgbClr val="000000"/>
                          </a:solidFill>
                          <a:latin typeface="Arial"/>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06262">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2</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CCFF"/>
                    </a:solidFill>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1</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06262">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a:noFill/>
                    </a:lnR>
                    <a:lnT>
                      <a:noFill/>
                    </a:lnT>
                    <a:lnB>
                      <a:noFill/>
                    </a:lnB>
                  </a:tcPr>
                </a:tc>
                <a:tc>
                  <a:txBody>
                    <a:bodyPr/>
                    <a:lstStyle/>
                    <a:p>
                      <a:pPr algn="l" fontAlgn="b"/>
                      <a:endParaRPr lang="de-DE" sz="400" b="0" i="0" u="none" strike="noStrike">
                        <a:solidFill>
                          <a:srgbClr val="000000"/>
                        </a:solidFill>
                        <a:latin typeface="Arial"/>
                      </a:endParaRPr>
                    </a:p>
                  </a:txBody>
                  <a:tcPr marL="4277" marR="4277" marT="427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2</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CCFF"/>
                    </a:solidFill>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2</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CCFF"/>
                    </a:solidFill>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2</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CCFF"/>
                    </a:solidFill>
                  </a:tcPr>
                </a:tc>
                <a:tc>
                  <a:txBody>
                    <a:bodyPr/>
                    <a:lstStyle/>
                    <a:p>
                      <a:pPr algn="r" fontAlgn="b"/>
                      <a:r>
                        <a:rPr lang="de-DE" sz="400" b="0" i="0" u="none" strike="noStrike">
                          <a:solidFill>
                            <a:srgbClr val="000000"/>
                          </a:solidFill>
                          <a:latin typeface="Arial"/>
                        </a:rPr>
                        <a:t>2</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CCFF"/>
                    </a:solidFill>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2</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CCFF"/>
                    </a:solidFill>
                  </a:tcPr>
                </a:tc>
                <a:tc>
                  <a:txBody>
                    <a:bodyPr/>
                    <a:lstStyle/>
                    <a:p>
                      <a:pPr algn="l" fontAlgn="b"/>
                      <a:endParaRPr lang="de-DE" sz="400" b="0" i="0" u="none" strike="noStrike">
                        <a:solidFill>
                          <a:srgbClr val="000000"/>
                        </a:solidFill>
                        <a:latin typeface="Arial"/>
                      </a:endParaRP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a:solidFill>
                            <a:srgbClr val="000000"/>
                          </a:solidFill>
                          <a:latin typeface="Arial"/>
                        </a:rPr>
                        <a:t>0</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400" b="0" i="0" u="none" strike="noStrike" dirty="0">
                          <a:solidFill>
                            <a:srgbClr val="000000"/>
                          </a:solidFill>
                          <a:latin typeface="Arial"/>
                        </a:rPr>
                        <a:t>2</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CCFF"/>
                    </a:solidFill>
                  </a:tcPr>
                </a:tc>
              </a:tr>
            </a:tbl>
          </a:graphicData>
        </a:graphic>
      </p:graphicFrame>
      <p:sp>
        <p:nvSpPr>
          <p:cNvPr id="92054" name="Textfeld 7"/>
          <p:cNvSpPr txBox="1">
            <a:spLocks noChangeArrowheads="1"/>
          </p:cNvSpPr>
          <p:nvPr/>
        </p:nvSpPr>
        <p:spPr bwMode="auto">
          <a:xfrm>
            <a:off x="395288" y="692150"/>
            <a:ext cx="1584325" cy="585788"/>
          </a:xfrm>
          <a:prstGeom prst="rect">
            <a:avLst/>
          </a:prstGeom>
          <a:noFill/>
          <a:ln w="9525">
            <a:noFill/>
            <a:miter lim="800000"/>
            <a:headEnd/>
            <a:tailEnd/>
          </a:ln>
        </p:spPr>
        <p:txBody>
          <a:bodyPr>
            <a:spAutoFit/>
          </a:bodyPr>
          <a:lstStyle/>
          <a:p>
            <a:r>
              <a:rPr lang="de-AT" dirty="0" err="1" smtClean="0"/>
              <a:t>vaccinated</a:t>
            </a:r>
            <a:endParaRPr lang="de-AT" dirty="0"/>
          </a:p>
          <a:p>
            <a:r>
              <a:rPr lang="de-AT" sz="1400" dirty="0"/>
              <a:t>(</a:t>
            </a:r>
            <a:r>
              <a:rPr lang="de-AT" sz="1400" dirty="0" smtClean="0"/>
              <a:t>normal </a:t>
            </a:r>
            <a:r>
              <a:rPr lang="de-AT" sz="1400" dirty="0" err="1" smtClean="0"/>
              <a:t>protocol</a:t>
            </a:r>
            <a:r>
              <a:rPr lang="de-AT" sz="1400" dirty="0" smtClean="0"/>
              <a:t>)</a:t>
            </a:r>
            <a:endParaRPr lang="de-DE" sz="1400" dirty="0"/>
          </a:p>
        </p:txBody>
      </p:sp>
      <p:sp>
        <p:nvSpPr>
          <p:cNvPr id="92055" name="Textfeld 8"/>
          <p:cNvSpPr txBox="1">
            <a:spLocks noChangeArrowheads="1"/>
          </p:cNvSpPr>
          <p:nvPr/>
        </p:nvSpPr>
        <p:spPr bwMode="auto">
          <a:xfrm>
            <a:off x="539750" y="2852738"/>
            <a:ext cx="1584325" cy="646331"/>
          </a:xfrm>
          <a:prstGeom prst="rect">
            <a:avLst/>
          </a:prstGeom>
          <a:noFill/>
          <a:ln w="9525">
            <a:noFill/>
            <a:miter lim="800000"/>
            <a:headEnd/>
            <a:tailEnd/>
          </a:ln>
        </p:spPr>
        <p:txBody>
          <a:bodyPr>
            <a:spAutoFit/>
          </a:bodyPr>
          <a:lstStyle/>
          <a:p>
            <a:r>
              <a:rPr lang="de-AT" dirty="0" smtClean="0"/>
              <a:t>non </a:t>
            </a:r>
            <a:r>
              <a:rPr lang="de-AT" dirty="0" err="1" smtClean="0"/>
              <a:t>vaccinated</a:t>
            </a:r>
            <a:endParaRPr lang="de-DE" dirty="0"/>
          </a:p>
        </p:txBody>
      </p:sp>
      <p:sp>
        <p:nvSpPr>
          <p:cNvPr id="92056" name="Textfeld 9"/>
          <p:cNvSpPr txBox="1">
            <a:spLocks noChangeArrowheads="1"/>
          </p:cNvSpPr>
          <p:nvPr/>
        </p:nvSpPr>
        <p:spPr bwMode="auto">
          <a:xfrm>
            <a:off x="395288" y="5291138"/>
            <a:ext cx="1512416" cy="646331"/>
          </a:xfrm>
          <a:prstGeom prst="rect">
            <a:avLst/>
          </a:prstGeom>
          <a:noFill/>
          <a:ln w="9525">
            <a:noFill/>
            <a:miter lim="800000"/>
            <a:headEnd/>
            <a:tailEnd/>
          </a:ln>
        </p:spPr>
        <p:txBody>
          <a:bodyPr wrap="square">
            <a:spAutoFit/>
          </a:bodyPr>
          <a:lstStyle/>
          <a:p>
            <a:pPr algn="ctr"/>
            <a:r>
              <a:rPr lang="de-AT" dirty="0" err="1" smtClean="0"/>
              <a:t>heifers</a:t>
            </a:r>
            <a:r>
              <a:rPr lang="de-AT" dirty="0" smtClean="0"/>
              <a:t> </a:t>
            </a:r>
            <a:r>
              <a:rPr lang="de-AT" dirty="0" err="1" smtClean="0"/>
              <a:t>unvaccinated</a:t>
            </a:r>
            <a:endParaRPr lang="de-DE" dirty="0"/>
          </a:p>
        </p:txBody>
      </p:sp>
      <p:sp>
        <p:nvSpPr>
          <p:cNvPr id="11" name="Fußzeilenplatzhalter 10"/>
          <p:cNvSpPr>
            <a:spLocks noGrp="1"/>
          </p:cNvSpPr>
          <p:nvPr>
            <p:ph type="ftr" sz="quarter" idx="11"/>
          </p:nvPr>
        </p:nvSpPr>
        <p:spPr/>
        <p:txBody>
          <a:bodyPr/>
          <a:lstStyle/>
          <a:p>
            <a:pPr>
              <a:defRPr/>
            </a:pPr>
            <a:r>
              <a:rPr lang="sv-SE"/>
              <a:t>Bromberg 11.11.2010</a:t>
            </a:r>
            <a:endParaRPr lang="de-DE"/>
          </a:p>
        </p:txBody>
      </p:sp>
      <p:sp>
        <p:nvSpPr>
          <p:cNvPr id="92058" name="Textfeld 8"/>
          <p:cNvSpPr txBox="1">
            <a:spLocks noChangeArrowheads="1"/>
          </p:cNvSpPr>
          <p:nvPr/>
        </p:nvSpPr>
        <p:spPr bwMode="auto">
          <a:xfrm>
            <a:off x="250825" y="188913"/>
            <a:ext cx="1728788" cy="368300"/>
          </a:xfrm>
          <a:prstGeom prst="rect">
            <a:avLst/>
          </a:prstGeom>
          <a:noFill/>
          <a:ln w="9525">
            <a:noFill/>
            <a:miter lim="800000"/>
            <a:headEnd/>
            <a:tailEnd/>
          </a:ln>
        </p:spPr>
        <p:txBody>
          <a:bodyPr>
            <a:spAutoFit/>
          </a:bodyPr>
          <a:lstStyle/>
          <a:p>
            <a:r>
              <a:rPr lang="de-AT" dirty="0" smtClean="0"/>
              <a:t>farm </a:t>
            </a:r>
            <a:r>
              <a:rPr lang="de-AT" dirty="0"/>
              <a:t>3</a:t>
            </a:r>
            <a:endParaRPr lang="de-DE" dirty="0"/>
          </a:p>
        </p:txBody>
      </p:sp>
      <p:cxnSp>
        <p:nvCxnSpPr>
          <p:cNvPr id="12" name="Gerade Verbindung 11"/>
          <p:cNvCxnSpPr/>
          <p:nvPr/>
        </p:nvCxnSpPr>
        <p:spPr>
          <a:xfrm>
            <a:off x="2195513" y="333375"/>
            <a:ext cx="6624637" cy="86360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4" name="Gerade Verbindung 13"/>
          <p:cNvCxnSpPr/>
          <p:nvPr/>
        </p:nvCxnSpPr>
        <p:spPr>
          <a:xfrm>
            <a:off x="1979613" y="1916113"/>
            <a:ext cx="676910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9" name="Gerade Verbindung 18"/>
          <p:cNvCxnSpPr/>
          <p:nvPr/>
        </p:nvCxnSpPr>
        <p:spPr>
          <a:xfrm flipV="1">
            <a:off x="2124075" y="4724400"/>
            <a:ext cx="6840538" cy="6492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Gerade Verbindung 24"/>
          <p:cNvCxnSpPr/>
          <p:nvPr/>
        </p:nvCxnSpPr>
        <p:spPr>
          <a:xfrm>
            <a:off x="2124075" y="6021388"/>
            <a:ext cx="6840538" cy="7207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p:cNvSpPr>
            <a:spLocks noGrp="1"/>
          </p:cNvSpPr>
          <p:nvPr>
            <p:ph type="ftr" sz="quarter" idx="11"/>
          </p:nvPr>
        </p:nvSpPr>
        <p:spPr/>
        <p:txBody>
          <a:bodyPr/>
          <a:lstStyle/>
          <a:p>
            <a:r>
              <a:rPr lang="de-DE" smtClean="0"/>
              <a:t> Chevita Ges.m.b.H.  Austria - VR Dr. Franz Wolf </a:t>
            </a:r>
            <a:endParaRPr lang="de-DE"/>
          </a:p>
        </p:txBody>
      </p:sp>
      <p:pic>
        <p:nvPicPr>
          <p:cNvPr id="4" name="Picture 4"/>
          <p:cNvPicPr>
            <a:picLocks noChangeAspect="1" noChangeArrowheads="1"/>
          </p:cNvPicPr>
          <p:nvPr/>
        </p:nvPicPr>
        <p:blipFill>
          <a:blip r:embed="rId2" cstate="print"/>
          <a:srcRect/>
          <a:stretch>
            <a:fillRect/>
          </a:stretch>
        </p:blipFill>
        <p:spPr bwMode="auto">
          <a:xfrm>
            <a:off x="971600" y="548680"/>
            <a:ext cx="3240360" cy="2594444"/>
          </a:xfrm>
          <a:prstGeom prst="rect">
            <a:avLst/>
          </a:prstGeom>
          <a:noFill/>
          <a:ln w="3175">
            <a:solidFill>
              <a:schemeClr val="accent1"/>
            </a:solidFill>
            <a:miter lim="800000"/>
            <a:headEnd/>
            <a:tailEnd/>
          </a:ln>
        </p:spPr>
      </p:pic>
      <p:pic>
        <p:nvPicPr>
          <p:cNvPr id="5" name="Picture 1"/>
          <p:cNvPicPr>
            <a:picLocks noChangeAspect="1" noChangeArrowheads="1"/>
          </p:cNvPicPr>
          <p:nvPr/>
        </p:nvPicPr>
        <p:blipFill>
          <a:blip r:embed="rId3" cstate="print"/>
          <a:srcRect/>
          <a:stretch>
            <a:fillRect/>
          </a:stretch>
        </p:blipFill>
        <p:spPr bwMode="auto">
          <a:xfrm>
            <a:off x="4799401" y="548680"/>
            <a:ext cx="3372999" cy="2592288"/>
          </a:xfrm>
          <a:prstGeom prst="rect">
            <a:avLst/>
          </a:prstGeom>
          <a:noFill/>
          <a:ln w="3175">
            <a:solidFill>
              <a:schemeClr val="tx1"/>
            </a:solidFill>
            <a:miter lim="800000"/>
            <a:headEnd/>
            <a:tailEnd/>
          </a:ln>
        </p:spPr>
      </p:pic>
      <p:pic>
        <p:nvPicPr>
          <p:cNvPr id="6" name="Picture 2"/>
          <p:cNvPicPr>
            <a:picLocks noChangeAspect="1" noChangeArrowheads="1"/>
          </p:cNvPicPr>
          <p:nvPr/>
        </p:nvPicPr>
        <p:blipFill>
          <a:blip r:embed="rId4" cstate="print"/>
          <a:srcRect/>
          <a:stretch>
            <a:fillRect/>
          </a:stretch>
        </p:blipFill>
        <p:spPr bwMode="auto">
          <a:xfrm>
            <a:off x="971600" y="3789040"/>
            <a:ext cx="3266998" cy="2475325"/>
          </a:xfrm>
          <a:prstGeom prst="rect">
            <a:avLst/>
          </a:prstGeom>
          <a:noFill/>
          <a:ln w="3175">
            <a:solidFill>
              <a:schemeClr val="tx1"/>
            </a:solidFill>
            <a:miter lim="800000"/>
            <a:headEnd/>
            <a:tailEnd/>
          </a:ln>
        </p:spPr>
      </p:pic>
      <p:pic>
        <p:nvPicPr>
          <p:cNvPr id="7" name="Picture 3"/>
          <p:cNvPicPr>
            <a:picLocks noChangeAspect="1" noChangeArrowheads="1"/>
          </p:cNvPicPr>
          <p:nvPr/>
        </p:nvPicPr>
        <p:blipFill>
          <a:blip r:embed="rId5" cstate="print"/>
          <a:srcRect/>
          <a:stretch>
            <a:fillRect/>
          </a:stretch>
        </p:blipFill>
        <p:spPr bwMode="auto">
          <a:xfrm>
            <a:off x="4794031" y="3789040"/>
            <a:ext cx="3378369" cy="2458763"/>
          </a:xfrm>
          <a:prstGeom prst="rect">
            <a:avLst/>
          </a:prstGeom>
          <a:noFill/>
          <a:ln w="3175">
            <a:solidFill>
              <a:schemeClr val="tx1"/>
            </a:solid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fontScale="90000"/>
          </a:bodyPr>
          <a:lstStyle/>
          <a:p>
            <a:r>
              <a:rPr lang="de-AT" sz="3200" b="1" dirty="0" smtClean="0">
                <a:latin typeface="Arial" pitchFamily="34" charset="0"/>
                <a:cs typeface="Arial" pitchFamily="34" charset="0"/>
              </a:rPr>
              <a:t>Startvac Impfung als</a:t>
            </a:r>
            <a:br>
              <a:rPr lang="de-AT" sz="3200" b="1" dirty="0" smtClean="0">
                <a:latin typeface="Arial" pitchFamily="34" charset="0"/>
                <a:cs typeface="Arial" pitchFamily="34" charset="0"/>
              </a:rPr>
            </a:br>
            <a:r>
              <a:rPr lang="de-AT" sz="3200" b="1" dirty="0" smtClean="0">
                <a:latin typeface="Arial" pitchFamily="34" charset="0"/>
                <a:cs typeface="Arial" pitchFamily="34" charset="0"/>
              </a:rPr>
              <a:t> Vorbeuge</a:t>
            </a:r>
            <a:br>
              <a:rPr lang="de-AT" sz="3200" b="1" dirty="0" smtClean="0">
                <a:latin typeface="Arial" pitchFamily="34" charset="0"/>
                <a:cs typeface="Arial" pitchFamily="34" charset="0"/>
              </a:rPr>
            </a:br>
            <a:r>
              <a:rPr lang="de-AT" sz="1600" b="1" dirty="0" smtClean="0">
                <a:latin typeface="Arial" pitchFamily="34" charset="0"/>
                <a:cs typeface="Arial" pitchFamily="34" charset="0"/>
              </a:rPr>
              <a:t>(Viertel - Vergleich)</a:t>
            </a:r>
            <a:endParaRPr lang="de-DE" sz="1600" b="1" dirty="0">
              <a:latin typeface="Arial" pitchFamily="34" charset="0"/>
              <a:cs typeface="Arial" pitchFamily="34" charset="0"/>
            </a:endParaRPr>
          </a:p>
        </p:txBody>
      </p:sp>
      <p:sp>
        <p:nvSpPr>
          <p:cNvPr id="2" name="Fußzeilenplatzhalter 1"/>
          <p:cNvSpPr>
            <a:spLocks noGrp="1"/>
          </p:cNvSpPr>
          <p:nvPr>
            <p:ph type="ftr" sz="quarter" idx="11"/>
          </p:nvPr>
        </p:nvSpPr>
        <p:spPr/>
        <p:txBody>
          <a:bodyPr/>
          <a:lstStyle/>
          <a:p>
            <a:r>
              <a:rPr lang="de-DE" smtClean="0"/>
              <a:t> Chevita Ges.m.b.H.  Austria - VR Dr. Franz Wolf </a:t>
            </a:r>
            <a:endParaRPr lang="de-DE"/>
          </a:p>
        </p:txBody>
      </p:sp>
      <p:graphicFrame>
        <p:nvGraphicFramePr>
          <p:cNvPr id="6" name="Inhaltsplatzhalter 5"/>
          <p:cNvGraphicFramePr>
            <a:graphicFrameLocks noGrp="1"/>
          </p:cNvGraphicFramePr>
          <p:nvPr>
            <p:ph sz="half" idx="1"/>
          </p:nvPr>
        </p:nvGraphicFramePr>
        <p:xfrm>
          <a:off x="457200" y="1600200"/>
          <a:ext cx="4038600" cy="452596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Inhaltsplatzhalter 6"/>
          <p:cNvGraphicFramePr>
            <a:graphicFrameLocks noGrp="1"/>
          </p:cNvGraphicFramePr>
          <p:nvPr>
            <p:ph sz="half" idx="2"/>
          </p:nvPr>
        </p:nvGraphicFramePr>
        <p:xfrm>
          <a:off x="4648200" y="1600200"/>
          <a:ext cx="4038600" cy="4525963"/>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feld 7"/>
          <p:cNvSpPr txBox="1"/>
          <p:nvPr/>
        </p:nvSpPr>
        <p:spPr>
          <a:xfrm>
            <a:off x="5004048" y="4293096"/>
            <a:ext cx="1800200" cy="369332"/>
          </a:xfrm>
          <a:prstGeom prst="rect">
            <a:avLst/>
          </a:prstGeom>
          <a:noFill/>
        </p:spPr>
        <p:txBody>
          <a:bodyPr wrap="square" rtlCol="0">
            <a:spAutoFit/>
          </a:bodyPr>
          <a:lstStyle/>
          <a:p>
            <a:r>
              <a:rPr lang="de-AT" dirty="0" smtClean="0"/>
              <a:t>20.11.2011</a:t>
            </a:r>
            <a:endParaRPr lang="de-DE" dirty="0"/>
          </a:p>
        </p:txBody>
      </p:sp>
      <p:sp>
        <p:nvSpPr>
          <p:cNvPr id="9" name="Textfeld 8"/>
          <p:cNvSpPr txBox="1"/>
          <p:nvPr/>
        </p:nvSpPr>
        <p:spPr>
          <a:xfrm>
            <a:off x="1979712" y="4077072"/>
            <a:ext cx="1872208" cy="369332"/>
          </a:xfrm>
          <a:prstGeom prst="rect">
            <a:avLst/>
          </a:prstGeom>
          <a:noFill/>
        </p:spPr>
        <p:txBody>
          <a:bodyPr wrap="square" rtlCol="0">
            <a:spAutoFit/>
          </a:bodyPr>
          <a:lstStyle/>
          <a:p>
            <a:r>
              <a:rPr lang="de-AT" dirty="0" smtClean="0"/>
              <a:t>09.09.2009</a:t>
            </a:r>
            <a:endParaRPr lang="de-DE" dirty="0"/>
          </a:p>
        </p:txBody>
      </p:sp>
      <p:graphicFrame>
        <p:nvGraphicFramePr>
          <p:cNvPr id="14" name="Tabelle 13"/>
          <p:cNvGraphicFramePr>
            <a:graphicFrameLocks noGrp="1"/>
          </p:cNvGraphicFramePr>
          <p:nvPr/>
        </p:nvGraphicFramePr>
        <p:xfrm>
          <a:off x="7092280" y="188640"/>
          <a:ext cx="1565275" cy="1143000"/>
        </p:xfrm>
        <a:graphic>
          <a:graphicData uri="http://schemas.openxmlformats.org/drawingml/2006/table">
            <a:tbl>
              <a:tblPr/>
              <a:tblGrid>
                <a:gridCol w="803275"/>
                <a:gridCol w="762000"/>
              </a:tblGrid>
              <a:tr h="190500">
                <a:tc>
                  <a:txBody>
                    <a:bodyPr/>
                    <a:lstStyle/>
                    <a:p>
                      <a:pPr algn="r" fontAlgn="b"/>
                      <a:r>
                        <a:rPr lang="de-DE" sz="1100" b="0" i="0" u="none" strike="noStrike" dirty="0" smtClean="0">
                          <a:solidFill>
                            <a:srgbClr val="000000"/>
                          </a:solidFill>
                          <a:latin typeface="Calibri"/>
                        </a:rPr>
                        <a:t>20.12.2011  </a:t>
                      </a:r>
                      <a:endParaRPr lang="de-DE" sz="11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r>
                        <a:rPr lang="de-DE" sz="1100" b="0" i="0" u="none" strike="noStrike" dirty="0">
                          <a:solidFill>
                            <a:srgbClr val="000000"/>
                          </a:solidFill>
                          <a:latin typeface="Calibri"/>
                        </a:rPr>
                        <a:t>58 </a:t>
                      </a:r>
                      <a:r>
                        <a:rPr lang="de-DE" sz="1100" b="0" i="0" u="none" strike="noStrike" dirty="0" smtClean="0">
                          <a:solidFill>
                            <a:srgbClr val="000000"/>
                          </a:solidFill>
                          <a:latin typeface="Calibri"/>
                        </a:rPr>
                        <a:t>Kühr</a:t>
                      </a:r>
                      <a:endParaRPr lang="de-DE" sz="1100" b="0" i="0" u="none" strike="noStrike" dirty="0">
                        <a:solidFill>
                          <a:srgbClr val="000000"/>
                        </a:solidFill>
                        <a:latin typeface="Calibri"/>
                      </a:endParaRPr>
                    </a:p>
                  </a:txBody>
                  <a:tcPr marL="0" marR="0" marT="0" marB="0" anchor="b">
                    <a:lnL>
                      <a:noFill/>
                    </a:lnL>
                    <a:lnR>
                      <a:noFill/>
                    </a:lnR>
                    <a:lnT>
                      <a:noFill/>
                    </a:lnT>
                    <a:lnB>
                      <a:noFill/>
                    </a:lnB>
                  </a:tcPr>
                </a:tc>
              </a:tr>
              <a:tr h="190500">
                <a:tc>
                  <a:txBody>
                    <a:bodyPr/>
                    <a:lstStyle/>
                    <a:p>
                      <a:pPr algn="l" fontAlgn="b"/>
                      <a:r>
                        <a:rPr lang="de-DE" sz="1100" b="0" i="0" u="none" strike="noStrike">
                          <a:solidFill>
                            <a:srgbClr val="000000"/>
                          </a:solidFill>
                          <a:latin typeface="Calibri"/>
                        </a:rPr>
                        <a:t>E.coli</a:t>
                      </a:r>
                    </a:p>
                  </a:txBody>
                  <a:tcPr marL="0" marR="0" marT="0" marB="0" anchor="b">
                    <a:lnL>
                      <a:noFill/>
                    </a:lnL>
                    <a:lnR>
                      <a:noFill/>
                    </a:lnR>
                    <a:lnT>
                      <a:noFill/>
                    </a:lnT>
                    <a:lnB>
                      <a:noFill/>
                    </a:lnB>
                  </a:tcPr>
                </a:tc>
                <a:tc>
                  <a:txBody>
                    <a:bodyPr/>
                    <a:lstStyle/>
                    <a:p>
                      <a:pPr algn="r" fontAlgn="b"/>
                      <a:r>
                        <a:rPr lang="de-DE" sz="1100" b="0" i="0" u="none" strike="noStrike" dirty="0">
                          <a:solidFill>
                            <a:srgbClr val="000000"/>
                          </a:solidFill>
                          <a:latin typeface="Calibri"/>
                        </a:rPr>
                        <a:t>1</a:t>
                      </a:r>
                    </a:p>
                  </a:txBody>
                  <a:tcPr marL="0" marR="0" marT="0" marB="0" anchor="b">
                    <a:lnL>
                      <a:noFill/>
                    </a:lnL>
                    <a:lnR>
                      <a:noFill/>
                    </a:lnR>
                    <a:lnT>
                      <a:noFill/>
                    </a:lnT>
                    <a:lnB>
                      <a:noFill/>
                    </a:lnB>
                  </a:tcPr>
                </a:tc>
              </a:tr>
              <a:tr h="190500">
                <a:tc>
                  <a:txBody>
                    <a:bodyPr/>
                    <a:lstStyle/>
                    <a:p>
                      <a:pPr algn="l" fontAlgn="b"/>
                      <a:r>
                        <a:rPr lang="de-DE" sz="1100" b="0" i="0" u="none" strike="noStrike">
                          <a:solidFill>
                            <a:srgbClr val="000000"/>
                          </a:solidFill>
                          <a:latin typeface="Calibri"/>
                        </a:rPr>
                        <a:t>Strep.agalact</a:t>
                      </a:r>
                    </a:p>
                  </a:txBody>
                  <a:tcPr marL="0" marR="0" marT="0" marB="0" anchor="b">
                    <a:lnL>
                      <a:noFill/>
                    </a:lnL>
                    <a:lnR>
                      <a:noFill/>
                    </a:lnR>
                    <a:lnT>
                      <a:noFill/>
                    </a:lnT>
                    <a:lnB>
                      <a:noFill/>
                    </a:lnB>
                  </a:tcPr>
                </a:tc>
                <a:tc>
                  <a:txBody>
                    <a:bodyPr/>
                    <a:lstStyle/>
                    <a:p>
                      <a:pPr algn="r" fontAlgn="b"/>
                      <a:r>
                        <a:rPr lang="de-DE" sz="1100" b="0" i="0" u="none" strike="noStrike">
                          <a:solidFill>
                            <a:srgbClr val="000000"/>
                          </a:solidFill>
                          <a:latin typeface="Calibri"/>
                        </a:rPr>
                        <a:t>1</a:t>
                      </a:r>
                    </a:p>
                  </a:txBody>
                  <a:tcPr marL="0" marR="0" marT="0" marB="0" anchor="b">
                    <a:lnL>
                      <a:noFill/>
                    </a:lnL>
                    <a:lnR>
                      <a:noFill/>
                    </a:lnR>
                    <a:lnT>
                      <a:noFill/>
                    </a:lnT>
                    <a:lnB>
                      <a:noFill/>
                    </a:lnB>
                  </a:tcPr>
                </a:tc>
              </a:tr>
              <a:tr h="190500">
                <a:tc>
                  <a:txBody>
                    <a:bodyPr/>
                    <a:lstStyle/>
                    <a:p>
                      <a:pPr algn="l" fontAlgn="b"/>
                      <a:r>
                        <a:rPr lang="de-DE" sz="1100" b="0" i="0" u="none" strike="noStrike">
                          <a:solidFill>
                            <a:srgbClr val="000000"/>
                          </a:solidFill>
                          <a:latin typeface="Calibri"/>
                        </a:rPr>
                        <a:t>Strep. Spp.</a:t>
                      </a:r>
                    </a:p>
                  </a:txBody>
                  <a:tcPr marL="0" marR="0" marT="0" marB="0" anchor="b">
                    <a:lnL>
                      <a:noFill/>
                    </a:lnL>
                    <a:lnR>
                      <a:noFill/>
                    </a:lnR>
                    <a:lnT>
                      <a:noFill/>
                    </a:lnT>
                    <a:lnB>
                      <a:noFill/>
                    </a:lnB>
                  </a:tcPr>
                </a:tc>
                <a:tc>
                  <a:txBody>
                    <a:bodyPr/>
                    <a:lstStyle/>
                    <a:p>
                      <a:pPr algn="r" fontAlgn="b"/>
                      <a:r>
                        <a:rPr lang="de-DE" sz="1100" b="0" i="0" u="none" strike="noStrike">
                          <a:solidFill>
                            <a:srgbClr val="000000"/>
                          </a:solidFill>
                          <a:latin typeface="Calibri"/>
                        </a:rPr>
                        <a:t>1</a:t>
                      </a:r>
                    </a:p>
                  </a:txBody>
                  <a:tcPr marL="0" marR="0" marT="0" marB="0" anchor="b">
                    <a:lnL>
                      <a:noFill/>
                    </a:lnL>
                    <a:lnR>
                      <a:noFill/>
                    </a:lnR>
                    <a:lnT>
                      <a:noFill/>
                    </a:lnT>
                    <a:lnB>
                      <a:noFill/>
                    </a:lnB>
                  </a:tcPr>
                </a:tc>
              </a:tr>
              <a:tr h="190500">
                <a:tc>
                  <a:txBody>
                    <a:bodyPr/>
                    <a:lstStyle/>
                    <a:p>
                      <a:pPr algn="l" fontAlgn="b"/>
                      <a:r>
                        <a:rPr lang="de-DE" sz="1100" b="0" i="0" u="none" strike="noStrike">
                          <a:solidFill>
                            <a:srgbClr val="000000"/>
                          </a:solidFill>
                          <a:latin typeface="Calibri"/>
                        </a:rPr>
                        <a:t>CNS</a:t>
                      </a:r>
                    </a:p>
                  </a:txBody>
                  <a:tcPr marL="0" marR="0" marT="0" marB="0" anchor="b">
                    <a:lnL>
                      <a:noFill/>
                    </a:lnL>
                    <a:lnR>
                      <a:noFill/>
                    </a:lnR>
                    <a:lnT>
                      <a:noFill/>
                    </a:lnT>
                    <a:lnB>
                      <a:noFill/>
                    </a:lnB>
                  </a:tcPr>
                </a:tc>
                <a:tc>
                  <a:txBody>
                    <a:bodyPr/>
                    <a:lstStyle/>
                    <a:p>
                      <a:pPr algn="r" fontAlgn="b"/>
                      <a:r>
                        <a:rPr lang="de-DE" sz="1100" b="0" i="0" u="none" strike="noStrike">
                          <a:solidFill>
                            <a:srgbClr val="000000"/>
                          </a:solidFill>
                          <a:latin typeface="Calibri"/>
                        </a:rPr>
                        <a:t>11</a:t>
                      </a:r>
                    </a:p>
                  </a:txBody>
                  <a:tcPr marL="0" marR="0" marT="0" marB="0" anchor="b">
                    <a:lnL>
                      <a:noFill/>
                    </a:lnL>
                    <a:lnR>
                      <a:noFill/>
                    </a:lnR>
                    <a:lnT>
                      <a:noFill/>
                    </a:lnT>
                    <a:lnB>
                      <a:noFill/>
                    </a:lnB>
                  </a:tcPr>
                </a:tc>
              </a:tr>
              <a:tr h="190500">
                <a:tc>
                  <a:txBody>
                    <a:bodyPr/>
                    <a:lstStyle/>
                    <a:p>
                      <a:pPr algn="l" fontAlgn="b"/>
                      <a:r>
                        <a:rPr lang="de-DE" sz="1100" b="0" i="0" u="none" strike="noStrike">
                          <a:solidFill>
                            <a:srgbClr val="000000"/>
                          </a:solidFill>
                          <a:latin typeface="Calibri"/>
                        </a:rPr>
                        <a:t>no pathogens</a:t>
                      </a:r>
                    </a:p>
                  </a:txBody>
                  <a:tcPr marL="0" marR="0" marT="0" marB="0" anchor="b">
                    <a:lnL>
                      <a:noFill/>
                    </a:lnL>
                    <a:lnR>
                      <a:noFill/>
                    </a:lnR>
                    <a:lnT>
                      <a:noFill/>
                    </a:lnT>
                    <a:lnB>
                      <a:noFill/>
                    </a:lnB>
                  </a:tcPr>
                </a:tc>
                <a:tc>
                  <a:txBody>
                    <a:bodyPr/>
                    <a:lstStyle/>
                    <a:p>
                      <a:pPr algn="r" fontAlgn="b"/>
                      <a:r>
                        <a:rPr lang="de-DE" sz="1100" b="0" i="0" u="none" strike="noStrike" dirty="0">
                          <a:solidFill>
                            <a:srgbClr val="000000"/>
                          </a:solidFill>
                          <a:latin typeface="Calibri"/>
                        </a:rPr>
                        <a:t>218</a:t>
                      </a:r>
                    </a:p>
                  </a:txBody>
                  <a:tcPr marL="0" marR="0" marT="0" marB="0" anchor="b">
                    <a:lnL>
                      <a:noFill/>
                    </a:lnL>
                    <a:lnR>
                      <a:noFill/>
                    </a:lnR>
                    <a:lnT>
                      <a:noFill/>
                    </a:lnT>
                    <a:lnB>
                      <a:noFill/>
                    </a:lnB>
                  </a:tcPr>
                </a:tc>
              </a:tr>
            </a:tbl>
          </a:graphicData>
        </a:graphic>
      </p:graphicFrame>
      <p:graphicFrame>
        <p:nvGraphicFramePr>
          <p:cNvPr id="16" name="Tabelle 15"/>
          <p:cNvGraphicFramePr>
            <a:graphicFrameLocks noGrp="1"/>
          </p:cNvGraphicFramePr>
          <p:nvPr/>
        </p:nvGraphicFramePr>
        <p:xfrm>
          <a:off x="179512" y="116632"/>
          <a:ext cx="1524000" cy="2171700"/>
        </p:xfrm>
        <a:graphic>
          <a:graphicData uri="http://schemas.openxmlformats.org/drawingml/2006/table">
            <a:tbl>
              <a:tblPr/>
              <a:tblGrid>
                <a:gridCol w="762000"/>
                <a:gridCol w="762000"/>
              </a:tblGrid>
              <a:tr h="190500">
                <a:tc>
                  <a:txBody>
                    <a:bodyPr/>
                    <a:lstStyle/>
                    <a:p>
                      <a:pPr algn="r" fontAlgn="b"/>
                      <a:r>
                        <a:rPr lang="de-DE" sz="1100" b="0" i="0" u="none" strike="noStrike" dirty="0">
                          <a:solidFill>
                            <a:srgbClr val="000000"/>
                          </a:solidFill>
                          <a:latin typeface="Calibri"/>
                        </a:rPr>
                        <a:t>09.09.2009</a:t>
                      </a:r>
                    </a:p>
                  </a:txBody>
                  <a:tcPr marL="0" marR="0" marT="0" marB="0" anchor="b">
                    <a:lnL>
                      <a:noFill/>
                    </a:lnL>
                    <a:lnR>
                      <a:noFill/>
                    </a:lnR>
                    <a:lnT>
                      <a:noFill/>
                    </a:lnT>
                    <a:lnB>
                      <a:noFill/>
                    </a:lnB>
                  </a:tcPr>
                </a:tc>
                <a:tc>
                  <a:txBody>
                    <a:bodyPr/>
                    <a:lstStyle/>
                    <a:p>
                      <a:pPr algn="l" fontAlgn="b"/>
                      <a:r>
                        <a:rPr lang="de-DE" sz="1100" b="0" i="0" u="none" strike="noStrike" dirty="0" smtClean="0">
                          <a:solidFill>
                            <a:srgbClr val="000000"/>
                          </a:solidFill>
                          <a:latin typeface="Calibri"/>
                        </a:rPr>
                        <a:t>  39 Kühe</a:t>
                      </a:r>
                      <a:endParaRPr lang="de-DE" sz="1100" b="0" i="0" u="none" strike="noStrike" dirty="0">
                        <a:solidFill>
                          <a:srgbClr val="000000"/>
                        </a:solidFill>
                        <a:latin typeface="Calibri"/>
                      </a:endParaRPr>
                    </a:p>
                  </a:txBody>
                  <a:tcPr marL="0" marR="0" marT="0" marB="0" anchor="b">
                    <a:lnL>
                      <a:noFill/>
                    </a:lnL>
                    <a:lnR>
                      <a:noFill/>
                    </a:lnR>
                    <a:lnT>
                      <a:noFill/>
                    </a:lnT>
                    <a:lnB>
                      <a:noFill/>
                    </a:lnB>
                  </a:tcPr>
                </a:tc>
              </a:tr>
              <a:tr h="190500">
                <a:tc>
                  <a:txBody>
                    <a:bodyPr/>
                    <a:lstStyle/>
                    <a:p>
                      <a:pPr algn="l" fontAlgn="b"/>
                      <a:r>
                        <a:rPr lang="de-DE" sz="1100" b="0" i="0" u="none" strike="noStrike">
                          <a:solidFill>
                            <a:srgbClr val="000000"/>
                          </a:solidFill>
                          <a:latin typeface="Calibri"/>
                        </a:rPr>
                        <a:t>Staph. aureus</a:t>
                      </a:r>
                    </a:p>
                  </a:txBody>
                  <a:tcPr marL="0" marR="0" marT="0" marB="0" anchor="b">
                    <a:lnL>
                      <a:noFill/>
                    </a:lnL>
                    <a:lnR>
                      <a:noFill/>
                    </a:lnR>
                    <a:lnT>
                      <a:noFill/>
                    </a:lnT>
                    <a:lnB>
                      <a:noFill/>
                    </a:lnB>
                  </a:tcPr>
                </a:tc>
                <a:tc>
                  <a:txBody>
                    <a:bodyPr/>
                    <a:lstStyle/>
                    <a:p>
                      <a:pPr algn="r" fontAlgn="b"/>
                      <a:r>
                        <a:rPr lang="de-DE" sz="1100" b="0" i="0" u="none" strike="noStrike">
                          <a:solidFill>
                            <a:srgbClr val="000000"/>
                          </a:solidFill>
                          <a:latin typeface="Calibri"/>
                        </a:rPr>
                        <a:t>8</a:t>
                      </a:r>
                    </a:p>
                  </a:txBody>
                  <a:tcPr marL="0" marR="0" marT="0" marB="0" anchor="b">
                    <a:lnL>
                      <a:noFill/>
                    </a:lnL>
                    <a:lnR>
                      <a:noFill/>
                    </a:lnR>
                    <a:lnT>
                      <a:noFill/>
                    </a:lnT>
                    <a:lnB>
                      <a:noFill/>
                    </a:lnB>
                  </a:tcPr>
                </a:tc>
              </a:tr>
              <a:tr h="190500">
                <a:tc>
                  <a:txBody>
                    <a:bodyPr/>
                    <a:lstStyle/>
                    <a:p>
                      <a:pPr algn="l" fontAlgn="b"/>
                      <a:r>
                        <a:rPr lang="de-DE" sz="1100" b="0" i="0" u="none" strike="noStrike">
                          <a:solidFill>
                            <a:srgbClr val="000000"/>
                          </a:solidFill>
                          <a:latin typeface="Calibri"/>
                        </a:rPr>
                        <a:t>CNS</a:t>
                      </a:r>
                    </a:p>
                  </a:txBody>
                  <a:tcPr marL="0" marR="0" marT="0" marB="0" anchor="b">
                    <a:lnL>
                      <a:noFill/>
                    </a:lnL>
                    <a:lnR>
                      <a:noFill/>
                    </a:lnR>
                    <a:lnT>
                      <a:noFill/>
                    </a:lnT>
                    <a:lnB>
                      <a:noFill/>
                    </a:lnB>
                  </a:tcPr>
                </a:tc>
                <a:tc>
                  <a:txBody>
                    <a:bodyPr/>
                    <a:lstStyle/>
                    <a:p>
                      <a:pPr algn="r" fontAlgn="b"/>
                      <a:r>
                        <a:rPr lang="de-DE" sz="1100" b="0" i="0" u="none" strike="noStrike">
                          <a:solidFill>
                            <a:srgbClr val="000000"/>
                          </a:solidFill>
                          <a:latin typeface="Calibri"/>
                        </a:rPr>
                        <a:t>7</a:t>
                      </a:r>
                    </a:p>
                  </a:txBody>
                  <a:tcPr marL="0" marR="0" marT="0" marB="0" anchor="b">
                    <a:lnL>
                      <a:noFill/>
                    </a:lnL>
                    <a:lnR>
                      <a:noFill/>
                    </a:lnR>
                    <a:lnT>
                      <a:noFill/>
                    </a:lnT>
                    <a:lnB>
                      <a:noFill/>
                    </a:lnB>
                  </a:tcPr>
                </a:tc>
              </a:tr>
              <a:tr h="190500">
                <a:tc>
                  <a:txBody>
                    <a:bodyPr/>
                    <a:lstStyle/>
                    <a:p>
                      <a:pPr algn="l" fontAlgn="b"/>
                      <a:r>
                        <a:rPr lang="de-DE" sz="1100" b="0" i="0" u="none" strike="noStrike">
                          <a:solidFill>
                            <a:srgbClr val="000000"/>
                          </a:solidFill>
                          <a:latin typeface="Calibri"/>
                        </a:rPr>
                        <a:t>Strep spp.</a:t>
                      </a:r>
                    </a:p>
                  </a:txBody>
                  <a:tcPr marL="0" marR="0" marT="0" marB="0" anchor="b">
                    <a:lnL>
                      <a:noFill/>
                    </a:lnL>
                    <a:lnR>
                      <a:noFill/>
                    </a:lnR>
                    <a:lnT>
                      <a:noFill/>
                    </a:lnT>
                    <a:lnB>
                      <a:noFill/>
                    </a:lnB>
                  </a:tcPr>
                </a:tc>
                <a:tc>
                  <a:txBody>
                    <a:bodyPr/>
                    <a:lstStyle/>
                    <a:p>
                      <a:pPr algn="r" fontAlgn="b"/>
                      <a:r>
                        <a:rPr lang="de-DE" sz="1100" b="0" i="0" u="none" strike="noStrike">
                          <a:solidFill>
                            <a:srgbClr val="000000"/>
                          </a:solidFill>
                          <a:latin typeface="Calibri"/>
                        </a:rPr>
                        <a:t>2</a:t>
                      </a:r>
                    </a:p>
                  </a:txBody>
                  <a:tcPr marL="0" marR="0" marT="0" marB="0" anchor="b">
                    <a:lnL>
                      <a:noFill/>
                    </a:lnL>
                    <a:lnR>
                      <a:noFill/>
                    </a:lnR>
                    <a:lnT>
                      <a:noFill/>
                    </a:lnT>
                    <a:lnB>
                      <a:noFill/>
                    </a:lnB>
                  </a:tcPr>
                </a:tc>
              </a:tr>
              <a:tr h="190500">
                <a:tc>
                  <a:txBody>
                    <a:bodyPr/>
                    <a:lstStyle/>
                    <a:p>
                      <a:pPr algn="l" fontAlgn="b"/>
                      <a:r>
                        <a:rPr lang="de-DE" sz="1100" b="0" i="0" u="none" strike="noStrike">
                          <a:solidFill>
                            <a:srgbClr val="000000"/>
                          </a:solidFill>
                          <a:latin typeface="Calibri"/>
                        </a:rPr>
                        <a:t>Klebsiella</a:t>
                      </a:r>
                    </a:p>
                  </a:txBody>
                  <a:tcPr marL="0" marR="0" marT="0" marB="0" anchor="b">
                    <a:lnL>
                      <a:noFill/>
                    </a:lnL>
                    <a:lnR>
                      <a:noFill/>
                    </a:lnR>
                    <a:lnT>
                      <a:noFill/>
                    </a:lnT>
                    <a:lnB>
                      <a:noFill/>
                    </a:lnB>
                  </a:tcPr>
                </a:tc>
                <a:tc>
                  <a:txBody>
                    <a:bodyPr/>
                    <a:lstStyle/>
                    <a:p>
                      <a:pPr algn="r" fontAlgn="b"/>
                      <a:r>
                        <a:rPr lang="de-DE" sz="1100" b="0" i="0" u="none" strike="noStrike">
                          <a:solidFill>
                            <a:srgbClr val="000000"/>
                          </a:solidFill>
                          <a:latin typeface="Calibri"/>
                        </a:rPr>
                        <a:t>2</a:t>
                      </a:r>
                    </a:p>
                  </a:txBody>
                  <a:tcPr marL="0" marR="0" marT="0" marB="0" anchor="b">
                    <a:lnL>
                      <a:noFill/>
                    </a:lnL>
                    <a:lnR>
                      <a:noFill/>
                    </a:lnR>
                    <a:lnT>
                      <a:noFill/>
                    </a:lnT>
                    <a:lnB>
                      <a:noFill/>
                    </a:lnB>
                  </a:tcPr>
                </a:tc>
              </a:tr>
              <a:tr h="190500">
                <a:tc>
                  <a:txBody>
                    <a:bodyPr/>
                    <a:lstStyle/>
                    <a:p>
                      <a:pPr algn="l" fontAlgn="b"/>
                      <a:r>
                        <a:rPr lang="de-DE" sz="1100" b="0" i="0" u="none" strike="noStrike">
                          <a:solidFill>
                            <a:srgbClr val="000000"/>
                          </a:solidFill>
                          <a:latin typeface="Calibri"/>
                        </a:rPr>
                        <a:t>Corynebakt.</a:t>
                      </a:r>
                    </a:p>
                  </a:txBody>
                  <a:tcPr marL="0" marR="0" marT="0" marB="0" anchor="b">
                    <a:lnL>
                      <a:noFill/>
                    </a:lnL>
                    <a:lnR>
                      <a:noFill/>
                    </a:lnR>
                    <a:lnT>
                      <a:noFill/>
                    </a:lnT>
                    <a:lnB>
                      <a:noFill/>
                    </a:lnB>
                  </a:tcPr>
                </a:tc>
                <a:tc>
                  <a:txBody>
                    <a:bodyPr/>
                    <a:lstStyle/>
                    <a:p>
                      <a:pPr algn="r" fontAlgn="b"/>
                      <a:r>
                        <a:rPr lang="de-DE" sz="1100" b="0" i="0" u="none" strike="noStrike">
                          <a:solidFill>
                            <a:srgbClr val="000000"/>
                          </a:solidFill>
                          <a:latin typeface="Calibri"/>
                        </a:rPr>
                        <a:t>1</a:t>
                      </a:r>
                    </a:p>
                  </a:txBody>
                  <a:tcPr marL="0" marR="0" marT="0" marB="0" anchor="b">
                    <a:lnL>
                      <a:noFill/>
                    </a:lnL>
                    <a:lnR>
                      <a:noFill/>
                    </a:lnR>
                    <a:lnT>
                      <a:noFill/>
                    </a:lnT>
                    <a:lnB>
                      <a:noFill/>
                    </a:lnB>
                  </a:tcPr>
                </a:tc>
              </a:tr>
              <a:tr h="190500">
                <a:tc>
                  <a:txBody>
                    <a:bodyPr/>
                    <a:lstStyle/>
                    <a:p>
                      <a:pPr algn="l" fontAlgn="b"/>
                      <a:r>
                        <a:rPr lang="de-DE" sz="1100" b="0" i="0" u="none" strike="noStrike">
                          <a:solidFill>
                            <a:srgbClr val="000000"/>
                          </a:solidFill>
                          <a:latin typeface="Calibri"/>
                        </a:rPr>
                        <a:t>Strep. uberis</a:t>
                      </a:r>
                    </a:p>
                  </a:txBody>
                  <a:tcPr marL="0" marR="0" marT="0" marB="0" anchor="b">
                    <a:lnL>
                      <a:noFill/>
                    </a:lnL>
                    <a:lnR>
                      <a:noFill/>
                    </a:lnR>
                    <a:lnT>
                      <a:noFill/>
                    </a:lnT>
                    <a:lnB>
                      <a:noFill/>
                    </a:lnB>
                  </a:tcPr>
                </a:tc>
                <a:tc>
                  <a:txBody>
                    <a:bodyPr/>
                    <a:lstStyle/>
                    <a:p>
                      <a:pPr algn="r" fontAlgn="b"/>
                      <a:r>
                        <a:rPr lang="de-DE" sz="1100" b="0" i="0" u="none" strike="noStrike">
                          <a:solidFill>
                            <a:srgbClr val="000000"/>
                          </a:solidFill>
                          <a:latin typeface="Calibri"/>
                        </a:rPr>
                        <a:t>2</a:t>
                      </a:r>
                    </a:p>
                  </a:txBody>
                  <a:tcPr marL="0" marR="0" marT="0" marB="0" anchor="b">
                    <a:lnL>
                      <a:noFill/>
                    </a:lnL>
                    <a:lnR>
                      <a:noFill/>
                    </a:lnR>
                    <a:lnT>
                      <a:noFill/>
                    </a:lnT>
                    <a:lnB>
                      <a:noFill/>
                    </a:lnB>
                  </a:tcPr>
                </a:tc>
              </a:tr>
              <a:tr h="190500">
                <a:tc>
                  <a:txBody>
                    <a:bodyPr/>
                    <a:lstStyle/>
                    <a:p>
                      <a:pPr algn="l" fontAlgn="b"/>
                      <a:r>
                        <a:rPr lang="de-DE" sz="1100" b="0" i="0" u="none" strike="noStrike">
                          <a:solidFill>
                            <a:srgbClr val="000000"/>
                          </a:solidFill>
                          <a:latin typeface="Calibri"/>
                        </a:rPr>
                        <a:t>E.coli</a:t>
                      </a:r>
                    </a:p>
                  </a:txBody>
                  <a:tcPr marL="0" marR="0" marT="0" marB="0" anchor="b">
                    <a:lnL>
                      <a:noFill/>
                    </a:lnL>
                    <a:lnR>
                      <a:noFill/>
                    </a:lnR>
                    <a:lnT>
                      <a:noFill/>
                    </a:lnT>
                    <a:lnB>
                      <a:noFill/>
                    </a:lnB>
                  </a:tcPr>
                </a:tc>
                <a:tc>
                  <a:txBody>
                    <a:bodyPr/>
                    <a:lstStyle/>
                    <a:p>
                      <a:pPr algn="r" fontAlgn="b"/>
                      <a:r>
                        <a:rPr lang="de-DE" sz="1100" b="0" i="0" u="none" strike="noStrike">
                          <a:solidFill>
                            <a:srgbClr val="000000"/>
                          </a:solidFill>
                          <a:latin typeface="Calibri"/>
                        </a:rPr>
                        <a:t>1</a:t>
                      </a:r>
                    </a:p>
                  </a:txBody>
                  <a:tcPr marL="0" marR="0" marT="0" marB="0" anchor="b">
                    <a:lnL>
                      <a:noFill/>
                    </a:lnL>
                    <a:lnR>
                      <a:noFill/>
                    </a:lnR>
                    <a:lnT>
                      <a:noFill/>
                    </a:lnT>
                    <a:lnB>
                      <a:noFill/>
                    </a:lnB>
                  </a:tcPr>
                </a:tc>
              </a:tr>
              <a:tr h="190500">
                <a:tc>
                  <a:txBody>
                    <a:bodyPr/>
                    <a:lstStyle/>
                    <a:p>
                      <a:pPr algn="l" fontAlgn="b"/>
                      <a:r>
                        <a:rPr lang="de-DE" sz="1100" b="0" i="0" u="none" strike="noStrike">
                          <a:solidFill>
                            <a:srgbClr val="000000"/>
                          </a:solidFill>
                          <a:latin typeface="Calibri"/>
                        </a:rPr>
                        <a:t>no pathogens                 123</a:t>
                      </a:r>
                    </a:p>
                  </a:txBody>
                  <a:tcPr marL="0" marR="0" marT="0" marB="0" anchor="b">
                    <a:lnL>
                      <a:noFill/>
                    </a:lnL>
                    <a:lnR>
                      <a:noFill/>
                    </a:lnR>
                    <a:lnT>
                      <a:noFill/>
                    </a:lnT>
                    <a:lnB>
                      <a:noFill/>
                    </a:lnB>
                  </a:tcPr>
                </a:tc>
                <a:tc>
                  <a:txBody>
                    <a:bodyPr/>
                    <a:lstStyle/>
                    <a:p>
                      <a:pPr algn="r" fontAlgn="b"/>
                      <a:r>
                        <a:rPr lang="de-DE" sz="1100" b="0" i="0" u="none" strike="noStrike" dirty="0">
                          <a:solidFill>
                            <a:srgbClr val="000000"/>
                          </a:solidFill>
                          <a:latin typeface="Calibri"/>
                        </a:rPr>
                        <a:t>123</a:t>
                      </a:r>
                    </a:p>
                  </a:txBody>
                  <a:tcPr marL="0" marR="0" marT="0" marB="0" anchor="b">
                    <a:lnL>
                      <a:noFill/>
                    </a:lnL>
                    <a:lnR>
                      <a:noFill/>
                    </a:lnR>
                    <a:lnT>
                      <a:noFill/>
                    </a:lnT>
                    <a:lnB>
                      <a:noFill/>
                    </a:lnB>
                  </a:tcPr>
                </a:tc>
              </a:tr>
            </a:tbl>
          </a:graphicData>
        </a:graphic>
      </p:graphicFrame>
      <p:graphicFrame>
        <p:nvGraphicFramePr>
          <p:cNvPr id="18" name="Diagramm 17"/>
          <p:cNvGraphicFramePr/>
          <p:nvPr/>
        </p:nvGraphicFramePr>
        <p:xfrm>
          <a:off x="4283968" y="1700808"/>
          <a:ext cx="4752528" cy="4464496"/>
        </p:xfrm>
        <a:graphic>
          <a:graphicData uri="http://schemas.openxmlformats.org/drawingml/2006/chart">
            <c:chart xmlns:c="http://schemas.openxmlformats.org/drawingml/2006/chart" xmlns:r="http://schemas.openxmlformats.org/officeDocument/2006/relationships" r:id="rId5"/>
          </a:graphicData>
        </a:graphic>
      </p:graphicFrame>
      <p:sp>
        <p:nvSpPr>
          <p:cNvPr id="19" name="Textfeld 18"/>
          <p:cNvSpPr txBox="1"/>
          <p:nvPr/>
        </p:nvSpPr>
        <p:spPr>
          <a:xfrm>
            <a:off x="6156176" y="4221088"/>
            <a:ext cx="2232248" cy="369332"/>
          </a:xfrm>
          <a:prstGeom prst="rect">
            <a:avLst/>
          </a:prstGeom>
          <a:noFill/>
        </p:spPr>
        <p:txBody>
          <a:bodyPr wrap="square" rtlCol="0">
            <a:spAutoFit/>
          </a:bodyPr>
          <a:lstStyle/>
          <a:p>
            <a:r>
              <a:rPr lang="de-AT" dirty="0" smtClean="0"/>
              <a:t>20.12.2011</a:t>
            </a:r>
            <a:endParaRPr lang="de-DE"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p:cNvSpPr>
            <a:spLocks noGrp="1"/>
          </p:cNvSpPr>
          <p:nvPr>
            <p:ph type="ftr" sz="quarter" idx="11"/>
          </p:nvPr>
        </p:nvSpPr>
        <p:spPr/>
        <p:txBody>
          <a:bodyPr/>
          <a:lstStyle/>
          <a:p>
            <a:r>
              <a:rPr lang="de-DE" dirty="0" smtClean="0"/>
              <a:t> Chevita Ges.m.b.H.  Austria - VR Dr. Franz Wolf </a:t>
            </a:r>
            <a:endParaRPr lang="de-DE" dirty="0"/>
          </a:p>
        </p:txBody>
      </p:sp>
      <p:graphicFrame>
        <p:nvGraphicFramePr>
          <p:cNvPr id="4" name="Tabelle 3"/>
          <p:cNvGraphicFramePr>
            <a:graphicFrameLocks noGrp="1"/>
          </p:cNvGraphicFramePr>
          <p:nvPr/>
        </p:nvGraphicFramePr>
        <p:xfrm>
          <a:off x="179512" y="0"/>
          <a:ext cx="8544276" cy="1859280"/>
        </p:xfrm>
        <a:graphic>
          <a:graphicData uri="http://schemas.openxmlformats.org/drawingml/2006/table">
            <a:tbl>
              <a:tblPr/>
              <a:tblGrid>
                <a:gridCol w="724815"/>
                <a:gridCol w="868829"/>
                <a:gridCol w="868829"/>
                <a:gridCol w="868829"/>
                <a:gridCol w="868829"/>
                <a:gridCol w="868829"/>
                <a:gridCol w="868829"/>
                <a:gridCol w="868829"/>
                <a:gridCol w="868829"/>
                <a:gridCol w="868829"/>
              </a:tblGrid>
              <a:tr h="152400">
                <a:tc gridSpan="3">
                  <a:txBody>
                    <a:bodyPr/>
                    <a:lstStyle/>
                    <a:p>
                      <a:pPr algn="l" fontAlgn="b"/>
                      <a:r>
                        <a:rPr lang="de-DE" sz="1200" b="1" i="0" u="none" strike="noStrike" dirty="0">
                          <a:solidFill>
                            <a:srgbClr val="000000"/>
                          </a:solidFill>
                          <a:latin typeface="Calibri"/>
                        </a:rPr>
                        <a:t>%-Anteil in den </a:t>
                      </a:r>
                      <a:r>
                        <a:rPr lang="de-DE" sz="1200" b="1" i="0" u="none" strike="noStrike" dirty="0" smtClean="0">
                          <a:solidFill>
                            <a:srgbClr val="000000"/>
                          </a:solidFill>
                          <a:latin typeface="Calibri"/>
                        </a:rPr>
                        <a:t>Zellzahlklasse</a:t>
                      </a:r>
                    </a:p>
                    <a:p>
                      <a:pPr algn="l" fontAlgn="b"/>
                      <a:r>
                        <a:rPr lang="de-DE" sz="1200" b="1" i="0" u="none" strike="noStrike" dirty="0" smtClean="0">
                          <a:solidFill>
                            <a:srgbClr val="000000"/>
                          </a:solidFill>
                          <a:latin typeface="Calibri"/>
                        </a:rPr>
                        <a:t> </a:t>
                      </a:r>
                      <a:endParaRPr lang="de-DE" sz="1200" b="1" i="0" u="none" strike="noStrike" dirty="0">
                        <a:solidFill>
                          <a:srgbClr val="000000"/>
                        </a:solidFill>
                        <a:latin typeface="Calibri"/>
                      </a:endParaRPr>
                    </a:p>
                  </a:txBody>
                  <a:tcPr marL="7620" marR="7620" marT="7620" marB="0" anchor="b">
                    <a:lnL>
                      <a:noFill/>
                    </a:lnL>
                    <a:lnR>
                      <a:noFill/>
                    </a:lnR>
                    <a:lnT>
                      <a:noFill/>
                    </a:lnT>
                    <a:lnB>
                      <a:noFill/>
                    </a:lnB>
                  </a:tcPr>
                </a:tc>
                <a:tc hMerge="1">
                  <a:txBody>
                    <a:bodyPr/>
                    <a:lstStyle/>
                    <a:p>
                      <a:endParaRPr lang="de-DE"/>
                    </a:p>
                  </a:txBody>
                  <a:tcPr/>
                </a:tc>
                <a:tc hMerge="1">
                  <a:txBody>
                    <a:bodyPr/>
                    <a:lstStyle/>
                    <a:p>
                      <a:endParaRPr lang="de-DE"/>
                    </a:p>
                  </a:txBody>
                  <a:tcPr/>
                </a:tc>
                <a:tc>
                  <a:txBody>
                    <a:bodyPr/>
                    <a:lstStyle/>
                    <a:p>
                      <a:pPr algn="l" fontAlgn="b"/>
                      <a:endParaRPr lang="de-DE" sz="900" b="0" i="0" u="none" strike="noStrike">
                        <a:solidFill>
                          <a:srgbClr val="000000"/>
                        </a:solidFill>
                        <a:latin typeface="Calibri"/>
                      </a:endParaRPr>
                    </a:p>
                  </a:txBody>
                  <a:tcPr marL="7620" marR="7620" marT="7620" marB="0" anchor="b">
                    <a:lnL>
                      <a:noFill/>
                    </a:lnL>
                    <a:lnR>
                      <a:noFill/>
                    </a:lnR>
                    <a:lnT>
                      <a:noFill/>
                    </a:lnT>
                    <a:lnB>
                      <a:noFill/>
                    </a:lnB>
                  </a:tcPr>
                </a:tc>
                <a:tc>
                  <a:txBody>
                    <a:bodyPr/>
                    <a:lstStyle/>
                    <a:p>
                      <a:pPr algn="l" fontAlgn="b"/>
                      <a:endParaRPr lang="de-DE" sz="900" b="0" i="0" u="none" strike="noStrike">
                        <a:solidFill>
                          <a:srgbClr val="000000"/>
                        </a:solidFill>
                        <a:latin typeface="Calibri"/>
                      </a:endParaRPr>
                    </a:p>
                  </a:txBody>
                  <a:tcPr marL="7620" marR="7620" marT="7620" marB="0" anchor="b">
                    <a:lnL>
                      <a:noFill/>
                    </a:lnL>
                    <a:lnR>
                      <a:noFill/>
                    </a:lnR>
                    <a:lnT>
                      <a:noFill/>
                    </a:lnT>
                    <a:lnB>
                      <a:noFill/>
                    </a:lnB>
                  </a:tcPr>
                </a:tc>
                <a:tc>
                  <a:txBody>
                    <a:bodyPr/>
                    <a:lstStyle/>
                    <a:p>
                      <a:pPr algn="l" fontAlgn="b"/>
                      <a:endParaRPr lang="de-DE" sz="900" b="0" i="0" u="none" strike="noStrike" dirty="0">
                        <a:solidFill>
                          <a:srgbClr val="000000"/>
                        </a:solidFill>
                        <a:latin typeface="Calibri"/>
                      </a:endParaRPr>
                    </a:p>
                  </a:txBody>
                  <a:tcPr marL="7620" marR="7620" marT="7620" marB="0" anchor="b">
                    <a:lnL>
                      <a:noFill/>
                    </a:lnL>
                    <a:lnR>
                      <a:noFill/>
                    </a:lnR>
                    <a:lnT>
                      <a:noFill/>
                    </a:lnT>
                    <a:lnB>
                      <a:noFill/>
                    </a:lnB>
                  </a:tcPr>
                </a:tc>
                <a:tc>
                  <a:txBody>
                    <a:bodyPr/>
                    <a:lstStyle/>
                    <a:p>
                      <a:pPr algn="l" fontAlgn="b"/>
                      <a:endParaRPr lang="de-DE" sz="900" b="0" i="0" u="none" strike="noStrike">
                        <a:solidFill>
                          <a:srgbClr val="000000"/>
                        </a:solidFill>
                        <a:latin typeface="Calibri"/>
                      </a:endParaRPr>
                    </a:p>
                  </a:txBody>
                  <a:tcPr marL="7620" marR="7620" marT="7620" marB="0" anchor="b">
                    <a:lnL>
                      <a:noFill/>
                    </a:lnL>
                    <a:lnR>
                      <a:noFill/>
                    </a:lnR>
                    <a:lnT>
                      <a:noFill/>
                    </a:lnT>
                    <a:lnB>
                      <a:noFill/>
                    </a:lnB>
                  </a:tcPr>
                </a:tc>
                <a:tc>
                  <a:txBody>
                    <a:bodyPr/>
                    <a:lstStyle/>
                    <a:p>
                      <a:pPr algn="l" fontAlgn="b"/>
                      <a:endParaRPr lang="de-DE" sz="900" b="0" i="0" u="none" strike="noStrike">
                        <a:solidFill>
                          <a:srgbClr val="000000"/>
                        </a:solidFill>
                        <a:latin typeface="Calibri"/>
                      </a:endParaRPr>
                    </a:p>
                  </a:txBody>
                  <a:tcPr marL="7620" marR="7620" marT="7620" marB="0" anchor="b">
                    <a:lnL>
                      <a:noFill/>
                    </a:lnL>
                    <a:lnR>
                      <a:noFill/>
                    </a:lnR>
                    <a:lnT>
                      <a:noFill/>
                    </a:lnT>
                    <a:lnB>
                      <a:noFill/>
                    </a:lnB>
                  </a:tcPr>
                </a:tc>
                <a:tc>
                  <a:txBody>
                    <a:bodyPr/>
                    <a:lstStyle/>
                    <a:p>
                      <a:pPr algn="l" fontAlgn="b"/>
                      <a:endParaRPr lang="de-DE" sz="900" b="0" i="0" u="none" strike="noStrike">
                        <a:solidFill>
                          <a:srgbClr val="000000"/>
                        </a:solidFill>
                        <a:latin typeface="Calibri"/>
                      </a:endParaRPr>
                    </a:p>
                  </a:txBody>
                  <a:tcPr marL="7620" marR="7620" marT="7620" marB="0" anchor="b">
                    <a:lnL>
                      <a:noFill/>
                    </a:lnL>
                    <a:lnR>
                      <a:noFill/>
                    </a:lnR>
                    <a:lnT>
                      <a:noFill/>
                    </a:lnT>
                    <a:lnB>
                      <a:noFill/>
                    </a:lnB>
                  </a:tcPr>
                </a:tc>
                <a:tc>
                  <a:txBody>
                    <a:bodyPr/>
                    <a:lstStyle/>
                    <a:p>
                      <a:pPr algn="l" fontAlgn="b"/>
                      <a:endParaRPr lang="de-DE" sz="900" b="0" i="0" u="none" strike="noStrike">
                        <a:solidFill>
                          <a:srgbClr val="000000"/>
                        </a:solidFill>
                        <a:latin typeface="Calibri"/>
                      </a:endParaRPr>
                    </a:p>
                  </a:txBody>
                  <a:tcPr marL="7620" marR="7620" marT="7620" marB="0" anchor="b">
                    <a:lnL>
                      <a:noFill/>
                    </a:lnL>
                    <a:lnR>
                      <a:noFill/>
                    </a:lnR>
                    <a:lnT>
                      <a:noFill/>
                    </a:lnT>
                    <a:lnB>
                      <a:noFill/>
                    </a:lnB>
                  </a:tcPr>
                </a:tc>
              </a:tr>
              <a:tr h="152400">
                <a:tc>
                  <a:txBody>
                    <a:bodyPr/>
                    <a:lstStyle/>
                    <a:p>
                      <a:pPr algn="l" fontAlgn="b"/>
                      <a:endParaRPr lang="de-DE" sz="900" b="0" i="0" u="none" strike="noStrike">
                        <a:solidFill>
                          <a:srgbClr val="000000"/>
                        </a:solidFill>
                        <a:latin typeface="Calibri"/>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de-AT" sz="900" b="0" i="0" u="none" strike="noStrike" dirty="0" smtClean="0">
                        <a:solidFill>
                          <a:srgbClr val="000000"/>
                        </a:solidFill>
                        <a:latin typeface="Calibri"/>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de-DE" sz="900" b="0" i="0" u="none" strike="noStrike">
                        <a:solidFill>
                          <a:srgbClr val="000000"/>
                        </a:solidFill>
                        <a:latin typeface="Calibri"/>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de-DE" sz="900" b="0" i="0" u="none" strike="noStrike">
                        <a:solidFill>
                          <a:srgbClr val="000000"/>
                        </a:solidFill>
                        <a:latin typeface="Calibri"/>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de-DE" sz="900" b="0" i="0" u="none" strike="noStrike">
                        <a:solidFill>
                          <a:srgbClr val="000000"/>
                        </a:solidFill>
                        <a:latin typeface="Calibri"/>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de-DE" sz="900" b="0" i="0" u="none" strike="noStrike">
                        <a:solidFill>
                          <a:srgbClr val="000000"/>
                        </a:solidFill>
                        <a:latin typeface="Calibri"/>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de-DE" sz="900" b="0" i="0" u="none" strike="noStrike">
                        <a:solidFill>
                          <a:srgbClr val="000000"/>
                        </a:solidFill>
                        <a:latin typeface="Calibri"/>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de-DE" sz="900" b="0" i="0" u="none" strike="noStrike">
                        <a:solidFill>
                          <a:srgbClr val="000000"/>
                        </a:solidFill>
                        <a:latin typeface="Calibri"/>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de-DE" sz="900" b="0" i="0" u="none" strike="noStrike">
                        <a:solidFill>
                          <a:srgbClr val="000000"/>
                        </a:solidFill>
                        <a:latin typeface="Calibri"/>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de-DE" sz="900" b="0" i="0" u="none" strike="noStrike">
                        <a:solidFill>
                          <a:srgbClr val="000000"/>
                        </a:solidFill>
                        <a:latin typeface="Calibri"/>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r>
              <a:tr h="152400">
                <a:tc>
                  <a:txBody>
                    <a:bodyPr/>
                    <a:lstStyle/>
                    <a:p>
                      <a:pPr algn="ctr" fontAlgn="b"/>
                      <a:r>
                        <a:rPr lang="de-DE" sz="1200" b="0" i="0" u="none" strike="noStrike" dirty="0">
                          <a:solidFill>
                            <a:srgbClr val="000000"/>
                          </a:solidFill>
                          <a:latin typeface="Calibri"/>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200" b="0" i="0" u="none" strike="noStrike" dirty="0">
                          <a:solidFill>
                            <a:srgbClr val="000000"/>
                          </a:solidFill>
                          <a:latin typeface="Calibri"/>
                        </a:rPr>
                        <a:t>05.01.2010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200" b="0" i="0" u="none" strike="noStrike">
                          <a:solidFill>
                            <a:srgbClr val="000000"/>
                          </a:solidFill>
                          <a:latin typeface="Calibri"/>
                        </a:rPr>
                        <a:t>10.02.2010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200" b="0" i="0" u="none" strike="noStrike">
                          <a:solidFill>
                            <a:srgbClr val="000000"/>
                          </a:solidFill>
                          <a:latin typeface="Calibri"/>
                        </a:rPr>
                        <a:t>30.03.2010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200" b="0" i="0" u="none" strike="noStrike">
                          <a:solidFill>
                            <a:srgbClr val="000000"/>
                          </a:solidFill>
                          <a:latin typeface="Calibri"/>
                        </a:rPr>
                        <a:t>15.05.2010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200" b="0" i="0" u="none" strike="noStrike">
                          <a:solidFill>
                            <a:srgbClr val="000000"/>
                          </a:solidFill>
                          <a:latin typeface="Calibri"/>
                        </a:rPr>
                        <a:t>24.06.2010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200" b="0" i="0" u="none" strike="noStrike">
                          <a:solidFill>
                            <a:srgbClr val="000000"/>
                          </a:solidFill>
                          <a:latin typeface="Calibri"/>
                        </a:rPr>
                        <a:t>06.08.2010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200" b="0" i="0" u="none" strike="noStrike">
                          <a:solidFill>
                            <a:srgbClr val="000000"/>
                          </a:solidFill>
                          <a:latin typeface="Calibri"/>
                        </a:rPr>
                        <a:t>09.09.2010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200" b="0" i="0" u="none" strike="noStrike">
                          <a:solidFill>
                            <a:srgbClr val="000000"/>
                          </a:solidFill>
                          <a:latin typeface="Calibri"/>
                        </a:rPr>
                        <a:t>21.10.2010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200" b="0" i="0" u="none" strike="noStrike">
                          <a:solidFill>
                            <a:srgbClr val="000000"/>
                          </a:solidFill>
                          <a:latin typeface="Calibri"/>
                        </a:rPr>
                        <a:t>01.12.2010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2400">
                <a:tc>
                  <a:txBody>
                    <a:bodyPr/>
                    <a:lstStyle/>
                    <a:p>
                      <a:pPr algn="ctr" fontAlgn="b"/>
                      <a:r>
                        <a:rPr lang="de-DE" sz="1200" b="0" i="0" u="none" strike="noStrike">
                          <a:solidFill>
                            <a:srgbClr val="000000"/>
                          </a:solidFill>
                          <a:latin typeface="Calibri"/>
                        </a:rPr>
                        <a:t>über 800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200" b="0" i="0" u="none" strike="noStrike" dirty="0">
                          <a:solidFill>
                            <a:srgbClr val="000000"/>
                          </a:solidFill>
                          <a:latin typeface="Calibri"/>
                        </a:rPr>
                        <a:t>5,0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200" b="0" i="0" u="none" strike="noStrike" dirty="0">
                          <a:solidFill>
                            <a:srgbClr val="000000"/>
                          </a:solidFill>
                          <a:latin typeface="Calibri"/>
                        </a:rPr>
                        <a:t>2,6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200" b="0" i="0" u="none" strike="noStrike" dirty="0">
                          <a:solidFill>
                            <a:srgbClr val="000000"/>
                          </a:solidFill>
                          <a:latin typeface="Calibri"/>
                        </a:rPr>
                        <a:t>2,6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200" b="0" i="0" u="none" strike="noStrike">
                          <a:solidFill>
                            <a:srgbClr val="000000"/>
                          </a:solidFill>
                          <a:latin typeface="Calibri"/>
                        </a:rPr>
                        <a:t>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200" b="0" i="0" u="none" strike="noStrike">
                          <a:solidFill>
                            <a:srgbClr val="000000"/>
                          </a:solidFill>
                          <a:latin typeface="Calibri"/>
                        </a:rPr>
                        <a:t>2,5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200" b="0" i="0" u="none" strike="noStrike">
                          <a:solidFill>
                            <a:srgbClr val="000000"/>
                          </a:solidFill>
                          <a:latin typeface="Calibri"/>
                        </a:rPr>
                        <a:t>2,4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200" b="0" i="0" u="none" strike="noStrike">
                          <a:solidFill>
                            <a:srgbClr val="000000"/>
                          </a:solidFill>
                          <a:latin typeface="Calibri"/>
                        </a:rPr>
                        <a:t>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200" b="0" i="0" u="none" strike="noStrike">
                          <a:solidFill>
                            <a:srgbClr val="000000"/>
                          </a:solidFill>
                          <a:latin typeface="Calibri"/>
                        </a:rPr>
                        <a:t>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200" b="0" i="0" u="none" strike="noStrike">
                          <a:solidFill>
                            <a:srgbClr val="000000"/>
                          </a:solidFill>
                          <a:latin typeface="Calibri"/>
                        </a:rPr>
                        <a:t>2,2</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0">
                <a:tc>
                  <a:txBody>
                    <a:bodyPr/>
                    <a:lstStyle/>
                    <a:p>
                      <a:pPr algn="ctr" fontAlgn="b"/>
                      <a:r>
                        <a:rPr lang="de-DE" sz="1200" b="0" i="0" u="none" strike="noStrike">
                          <a:solidFill>
                            <a:srgbClr val="000000"/>
                          </a:solidFill>
                          <a:latin typeface="Calibri"/>
                        </a:rPr>
                        <a:t>400 - 800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200" b="0" i="0" u="none" strike="noStrike" dirty="0">
                          <a:solidFill>
                            <a:srgbClr val="000000"/>
                          </a:solidFill>
                          <a:latin typeface="Calibri"/>
                        </a:rPr>
                        <a:t>5,0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200" b="0" i="0" u="none" strike="noStrike" dirty="0">
                          <a:solidFill>
                            <a:srgbClr val="000000"/>
                          </a:solidFill>
                          <a:latin typeface="Calibri"/>
                        </a:rPr>
                        <a:t>7,7</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200" b="0" i="0" u="none" strike="noStrike" dirty="0">
                          <a:solidFill>
                            <a:srgbClr val="000000"/>
                          </a:solidFill>
                          <a:latin typeface="Calibri"/>
                        </a:rPr>
                        <a:t>2,6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200" b="0" i="0" u="none" strike="noStrike" dirty="0">
                          <a:solidFill>
                            <a:srgbClr val="000000"/>
                          </a:solidFill>
                          <a:latin typeface="Calibri"/>
                        </a:rPr>
                        <a:t>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200" b="0" i="0" u="none" strike="noStrike">
                          <a:solidFill>
                            <a:srgbClr val="000000"/>
                          </a:solidFill>
                          <a:latin typeface="Calibri"/>
                        </a:rPr>
                        <a:t>2,5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200" b="0" i="0" u="none" strike="noStrike">
                          <a:solidFill>
                            <a:srgbClr val="000000"/>
                          </a:solidFill>
                          <a:latin typeface="Calibri"/>
                        </a:rPr>
                        <a:t>2,4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200" b="0" i="0" u="none" strike="noStrike">
                          <a:solidFill>
                            <a:srgbClr val="000000"/>
                          </a:solidFill>
                          <a:latin typeface="Calibri"/>
                        </a:rPr>
                        <a:t>4,7</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200" b="0" i="0" u="none" strike="noStrike">
                          <a:solidFill>
                            <a:srgbClr val="000000"/>
                          </a:solidFill>
                          <a:latin typeface="Calibri"/>
                        </a:rPr>
                        <a:t>4,5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200" b="0" i="0" u="none" strike="noStrike">
                          <a:solidFill>
                            <a:srgbClr val="000000"/>
                          </a:solidFill>
                          <a:latin typeface="Calibri"/>
                        </a:rPr>
                        <a:t>4,4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2400">
                <a:tc>
                  <a:txBody>
                    <a:bodyPr/>
                    <a:lstStyle/>
                    <a:p>
                      <a:pPr algn="ctr" fontAlgn="b"/>
                      <a:r>
                        <a:rPr lang="de-DE" sz="1200" b="0" i="0" u="none" strike="noStrike">
                          <a:solidFill>
                            <a:srgbClr val="000000"/>
                          </a:solidFill>
                          <a:latin typeface="Calibri"/>
                        </a:rPr>
                        <a:t>200 - 400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200" b="0" i="0" u="none" strike="noStrike">
                          <a:solidFill>
                            <a:srgbClr val="000000"/>
                          </a:solidFill>
                          <a:latin typeface="Calibri"/>
                        </a:rPr>
                        <a:t>10,0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200" b="0" i="0" u="none" strike="noStrike" dirty="0">
                          <a:solidFill>
                            <a:srgbClr val="000000"/>
                          </a:solidFill>
                          <a:latin typeface="Calibri"/>
                        </a:rPr>
                        <a:t>5,1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200" b="0" i="0" u="none" strike="noStrike" dirty="0">
                          <a:solidFill>
                            <a:srgbClr val="000000"/>
                          </a:solidFill>
                          <a:latin typeface="Calibri"/>
                        </a:rPr>
                        <a:t>7,9</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200" b="0" i="0" u="none" strike="noStrike" dirty="0">
                          <a:solidFill>
                            <a:srgbClr val="000000"/>
                          </a:solidFill>
                          <a:latin typeface="Calibri"/>
                        </a:rPr>
                        <a:t>7,5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200" b="0" i="0" u="none" strike="noStrike">
                          <a:solidFill>
                            <a:srgbClr val="000000"/>
                          </a:solidFill>
                          <a:latin typeface="Calibri"/>
                        </a:rPr>
                        <a:t>2,5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200" b="0" i="0" u="none" strike="noStrike">
                          <a:solidFill>
                            <a:srgbClr val="000000"/>
                          </a:solidFill>
                          <a:latin typeface="Calibri"/>
                        </a:rPr>
                        <a:t>7,1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200" b="0" i="0" u="none" strike="noStrike">
                          <a:solidFill>
                            <a:srgbClr val="000000"/>
                          </a:solidFill>
                          <a:latin typeface="Calibri"/>
                        </a:rPr>
                        <a:t>9,3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200" b="0" i="0" u="none" strike="noStrike">
                          <a:solidFill>
                            <a:srgbClr val="000000"/>
                          </a:solidFill>
                          <a:latin typeface="Calibri"/>
                        </a:rPr>
                        <a:t>15,9</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200" b="0" i="0" u="none" strike="noStrike">
                          <a:solidFill>
                            <a:srgbClr val="000000"/>
                          </a:solidFill>
                          <a:latin typeface="Calibri"/>
                        </a:rPr>
                        <a:t>8,9</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2400">
                <a:tc>
                  <a:txBody>
                    <a:bodyPr/>
                    <a:lstStyle/>
                    <a:p>
                      <a:pPr algn="ctr" fontAlgn="b"/>
                      <a:r>
                        <a:rPr lang="de-DE" sz="1200" b="0" i="0" u="none" strike="noStrike">
                          <a:solidFill>
                            <a:srgbClr val="000000"/>
                          </a:solidFill>
                          <a:latin typeface="Calibri"/>
                        </a:rPr>
                        <a:t>100 - 200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200" b="0" i="0" u="none" strike="noStrike" dirty="0">
                          <a:solidFill>
                            <a:srgbClr val="000000"/>
                          </a:solidFill>
                          <a:latin typeface="Calibri"/>
                        </a:rPr>
                        <a:t>27,5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de-DE" sz="1200" b="0" i="0" u="none" strike="noStrike" dirty="0">
                          <a:solidFill>
                            <a:srgbClr val="000000"/>
                          </a:solidFill>
                          <a:latin typeface="Calibri"/>
                        </a:rPr>
                        <a:t>23,1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de-DE" sz="1200" b="0" i="0" u="none" strike="noStrike" dirty="0">
                          <a:solidFill>
                            <a:srgbClr val="000000"/>
                          </a:solidFill>
                          <a:latin typeface="Calibri"/>
                        </a:rPr>
                        <a:t>13,2</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de-DE" sz="1200" b="0" i="0" u="none" strike="noStrike" dirty="0">
                          <a:solidFill>
                            <a:srgbClr val="000000"/>
                          </a:solidFill>
                          <a:latin typeface="Calibri"/>
                        </a:rPr>
                        <a:t>22,5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de-DE" sz="1200" b="0" i="0" u="none" strike="noStrike" dirty="0">
                          <a:solidFill>
                            <a:srgbClr val="000000"/>
                          </a:solidFill>
                          <a:latin typeface="Calibri"/>
                        </a:rPr>
                        <a:t>12,5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de-DE" sz="1200" b="0" i="0" u="none" strike="noStrike" dirty="0">
                          <a:solidFill>
                            <a:srgbClr val="000000"/>
                          </a:solidFill>
                          <a:latin typeface="Calibri"/>
                        </a:rPr>
                        <a:t>19,0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de-DE" sz="1200" b="0" i="0" u="none" strike="noStrike" dirty="0">
                          <a:solidFill>
                            <a:srgbClr val="000000"/>
                          </a:solidFill>
                          <a:latin typeface="Calibri"/>
                        </a:rPr>
                        <a:t>16,3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de-DE" sz="1200" b="0" i="0" u="none" strike="noStrike" dirty="0">
                          <a:solidFill>
                            <a:srgbClr val="000000"/>
                          </a:solidFill>
                          <a:latin typeface="Calibri"/>
                        </a:rPr>
                        <a:t>13,6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de-DE" sz="1200" b="0" i="0" u="none" strike="noStrike" dirty="0">
                          <a:solidFill>
                            <a:srgbClr val="000000"/>
                          </a:solidFill>
                          <a:latin typeface="Calibri"/>
                        </a:rPr>
                        <a:t>28,9</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152400">
                <a:tc>
                  <a:txBody>
                    <a:bodyPr/>
                    <a:lstStyle/>
                    <a:p>
                      <a:pPr algn="ctr" fontAlgn="b"/>
                      <a:r>
                        <a:rPr lang="de-DE" sz="1200" b="0" i="0" u="none" strike="noStrike">
                          <a:solidFill>
                            <a:srgbClr val="000000"/>
                          </a:solidFill>
                          <a:latin typeface="Calibri"/>
                        </a:rPr>
                        <a:t>bis 100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200" b="0" i="0" u="none" strike="noStrike">
                          <a:solidFill>
                            <a:srgbClr val="000000"/>
                          </a:solidFill>
                          <a:latin typeface="Calibri"/>
                        </a:rPr>
                        <a:t>52,5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200" b="0" i="0" u="none" strike="noStrike">
                          <a:solidFill>
                            <a:srgbClr val="000000"/>
                          </a:solidFill>
                          <a:latin typeface="Calibri"/>
                        </a:rPr>
                        <a:t>51,5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200" b="0" i="0" u="none" strike="noStrike">
                          <a:solidFill>
                            <a:srgbClr val="000000"/>
                          </a:solidFill>
                          <a:latin typeface="Calibri"/>
                        </a:rPr>
                        <a:t>73,7</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200" b="0" i="0" u="none" strike="noStrike" dirty="0">
                          <a:solidFill>
                            <a:srgbClr val="000000"/>
                          </a:solidFill>
                          <a:latin typeface="Calibri"/>
                        </a:rPr>
                        <a:t>70,0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200" b="0" i="0" u="none" strike="noStrike" dirty="0">
                          <a:solidFill>
                            <a:srgbClr val="000000"/>
                          </a:solidFill>
                          <a:latin typeface="Calibri"/>
                        </a:rPr>
                        <a:t>80,0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200" b="0" i="0" u="none" strike="noStrike" dirty="0">
                          <a:solidFill>
                            <a:srgbClr val="000000"/>
                          </a:solidFill>
                          <a:latin typeface="Calibri"/>
                        </a:rPr>
                        <a:t>69,0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200" b="0" i="0" u="none" strike="noStrike">
                          <a:solidFill>
                            <a:srgbClr val="000000"/>
                          </a:solidFill>
                          <a:latin typeface="Calibri"/>
                        </a:rPr>
                        <a:t>69,8</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200" b="0" i="0" u="none" strike="noStrike" dirty="0">
                          <a:solidFill>
                            <a:srgbClr val="000000"/>
                          </a:solidFill>
                          <a:latin typeface="Calibri"/>
                        </a:rPr>
                        <a:t>65,9</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200" b="0" i="0" u="none" strike="noStrike" dirty="0">
                          <a:solidFill>
                            <a:srgbClr val="000000"/>
                          </a:solidFill>
                          <a:latin typeface="Calibri"/>
                        </a:rPr>
                        <a:t>55,6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2400">
                <a:tc>
                  <a:txBody>
                    <a:bodyPr/>
                    <a:lstStyle/>
                    <a:p>
                      <a:pPr algn="l" fontAlgn="b"/>
                      <a:endParaRPr lang="de-DE" sz="1200" b="0" i="0" u="none" strike="noStrike">
                        <a:solidFill>
                          <a:srgbClr val="000000"/>
                        </a:solidFill>
                        <a:latin typeface="Calibri"/>
                      </a:endParaRP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1200" b="0" i="0" u="none" strike="noStrike">
                        <a:solidFill>
                          <a:srgbClr val="000000"/>
                        </a:solidFill>
                        <a:latin typeface="Calibri"/>
                      </a:endParaRP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1200" b="0" i="0" u="none" strike="noStrike" dirty="0">
                        <a:solidFill>
                          <a:srgbClr val="000000"/>
                        </a:solidFill>
                        <a:latin typeface="Calibri"/>
                      </a:endParaRP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1200" b="0" i="0" u="none" strike="noStrike">
                        <a:solidFill>
                          <a:srgbClr val="000000"/>
                        </a:solidFill>
                        <a:latin typeface="Calibri"/>
                      </a:endParaRP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1200" b="0" i="0" u="none" strike="noStrike" dirty="0">
                        <a:solidFill>
                          <a:srgbClr val="000000"/>
                        </a:solidFill>
                        <a:latin typeface="Calibri"/>
                      </a:endParaRP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1200" b="0" i="0" u="none" strike="noStrike" dirty="0">
                        <a:solidFill>
                          <a:srgbClr val="000000"/>
                        </a:solidFill>
                        <a:latin typeface="Calibri"/>
                      </a:endParaRP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1200" b="0" i="0" u="none" strike="noStrike" dirty="0">
                        <a:solidFill>
                          <a:srgbClr val="000000"/>
                        </a:solidFill>
                        <a:latin typeface="Calibri"/>
                      </a:endParaRP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1200" b="0" i="0" u="none" strike="noStrike" dirty="0">
                        <a:solidFill>
                          <a:srgbClr val="000000"/>
                        </a:solidFill>
                        <a:latin typeface="Calibri"/>
                      </a:endParaRP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1200" b="0" i="0" u="none" strike="noStrike" dirty="0">
                        <a:solidFill>
                          <a:srgbClr val="000000"/>
                        </a:solidFill>
                        <a:latin typeface="Calibri"/>
                      </a:endParaRP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1200" b="0" i="0" u="none" strike="noStrike" dirty="0">
                        <a:solidFill>
                          <a:srgbClr val="000000"/>
                        </a:solidFill>
                        <a:latin typeface="Calibri"/>
                      </a:endParaRP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tcPr>
                </a:tc>
              </a:tr>
            </a:tbl>
          </a:graphicData>
        </a:graphic>
      </p:graphicFrame>
      <p:graphicFrame>
        <p:nvGraphicFramePr>
          <p:cNvPr id="5" name="Tabelle 4"/>
          <p:cNvGraphicFramePr>
            <a:graphicFrameLocks noGrp="1"/>
          </p:cNvGraphicFramePr>
          <p:nvPr/>
        </p:nvGraphicFramePr>
        <p:xfrm>
          <a:off x="251520" y="3284984"/>
          <a:ext cx="9577062" cy="1755329"/>
        </p:xfrm>
        <a:graphic>
          <a:graphicData uri="http://schemas.openxmlformats.org/drawingml/2006/table">
            <a:tbl>
              <a:tblPr/>
              <a:tblGrid>
                <a:gridCol w="870642"/>
                <a:gridCol w="870642"/>
                <a:gridCol w="870642"/>
                <a:gridCol w="870642"/>
                <a:gridCol w="870642"/>
                <a:gridCol w="870642"/>
                <a:gridCol w="870642"/>
                <a:gridCol w="870642"/>
                <a:gridCol w="870642"/>
                <a:gridCol w="870642"/>
                <a:gridCol w="870642"/>
              </a:tblGrid>
              <a:tr h="252681">
                <a:tc gridSpan="3">
                  <a:txBody>
                    <a:bodyPr/>
                    <a:lstStyle/>
                    <a:p>
                      <a:pPr algn="l" fontAlgn="b"/>
                      <a:r>
                        <a:rPr lang="de-DE" sz="1200" b="1" i="0" u="none" strike="noStrike" dirty="0">
                          <a:solidFill>
                            <a:srgbClr val="000000"/>
                          </a:solidFill>
                          <a:latin typeface="Calibri"/>
                        </a:rPr>
                        <a:t>%-Anteil in den </a:t>
                      </a:r>
                      <a:r>
                        <a:rPr lang="de-DE" sz="1200" b="1" i="0" u="none" strike="noStrike" dirty="0" smtClean="0">
                          <a:solidFill>
                            <a:srgbClr val="000000"/>
                          </a:solidFill>
                          <a:latin typeface="Calibri"/>
                        </a:rPr>
                        <a:t>Zellzahlklassen </a:t>
                      </a:r>
                    </a:p>
                  </a:txBody>
                  <a:tcPr marL="6927" marR="6927" marT="6927" marB="0" anchor="b">
                    <a:lnL>
                      <a:noFill/>
                    </a:lnL>
                    <a:lnR>
                      <a:noFill/>
                    </a:lnR>
                    <a:lnT>
                      <a:noFill/>
                    </a:lnT>
                    <a:lnB>
                      <a:noFill/>
                    </a:lnB>
                  </a:tcPr>
                </a:tc>
                <a:tc hMerge="1">
                  <a:txBody>
                    <a:bodyPr/>
                    <a:lstStyle/>
                    <a:p>
                      <a:endParaRPr lang="de-DE"/>
                    </a:p>
                  </a:txBody>
                  <a:tcPr/>
                </a:tc>
                <a:tc hMerge="1">
                  <a:txBody>
                    <a:bodyPr/>
                    <a:lstStyle/>
                    <a:p>
                      <a:endParaRPr lang="de-DE"/>
                    </a:p>
                  </a:txBody>
                  <a:tcPr/>
                </a:tc>
                <a:tc>
                  <a:txBody>
                    <a:bodyPr/>
                    <a:lstStyle/>
                    <a:p>
                      <a:pPr algn="l" fontAlgn="b"/>
                      <a:endParaRPr lang="de-DE" sz="800" b="0" i="0" u="none" strike="noStrike">
                        <a:solidFill>
                          <a:srgbClr val="000000"/>
                        </a:solidFill>
                        <a:latin typeface="Calibri"/>
                      </a:endParaRPr>
                    </a:p>
                  </a:txBody>
                  <a:tcPr marL="6927" marR="6927" marT="6927" marB="0" anchor="b">
                    <a:lnL>
                      <a:noFill/>
                    </a:lnL>
                    <a:lnR>
                      <a:noFill/>
                    </a:lnR>
                    <a:lnT>
                      <a:noFill/>
                    </a:lnT>
                    <a:lnB>
                      <a:noFill/>
                    </a:lnB>
                  </a:tcPr>
                </a:tc>
                <a:tc>
                  <a:txBody>
                    <a:bodyPr/>
                    <a:lstStyle/>
                    <a:p>
                      <a:pPr algn="l" fontAlgn="b"/>
                      <a:endParaRPr lang="de-DE" sz="800" b="0" i="0" u="none" strike="noStrike">
                        <a:solidFill>
                          <a:srgbClr val="000000"/>
                        </a:solidFill>
                        <a:latin typeface="Calibri"/>
                      </a:endParaRPr>
                    </a:p>
                  </a:txBody>
                  <a:tcPr marL="6927" marR="6927" marT="6927" marB="0" anchor="b">
                    <a:lnL>
                      <a:noFill/>
                    </a:lnL>
                    <a:lnR>
                      <a:noFill/>
                    </a:lnR>
                    <a:lnT>
                      <a:noFill/>
                    </a:lnT>
                    <a:lnB>
                      <a:noFill/>
                    </a:lnB>
                  </a:tcPr>
                </a:tc>
                <a:tc>
                  <a:txBody>
                    <a:bodyPr/>
                    <a:lstStyle/>
                    <a:p>
                      <a:pPr algn="l" fontAlgn="b"/>
                      <a:endParaRPr lang="de-DE" sz="800" b="0" i="0" u="none" strike="noStrike">
                        <a:solidFill>
                          <a:srgbClr val="000000"/>
                        </a:solidFill>
                        <a:latin typeface="Calibri"/>
                      </a:endParaRPr>
                    </a:p>
                  </a:txBody>
                  <a:tcPr marL="6927" marR="6927" marT="6927" marB="0" anchor="b">
                    <a:lnL>
                      <a:noFill/>
                    </a:lnL>
                    <a:lnR>
                      <a:noFill/>
                    </a:lnR>
                    <a:lnT>
                      <a:noFill/>
                    </a:lnT>
                    <a:lnB>
                      <a:noFill/>
                    </a:lnB>
                  </a:tcPr>
                </a:tc>
                <a:tc>
                  <a:txBody>
                    <a:bodyPr/>
                    <a:lstStyle/>
                    <a:p>
                      <a:pPr algn="l" fontAlgn="b"/>
                      <a:endParaRPr lang="de-DE" sz="800" b="0" i="0" u="none" strike="noStrike" dirty="0">
                        <a:solidFill>
                          <a:srgbClr val="000000"/>
                        </a:solidFill>
                        <a:latin typeface="Calibri"/>
                      </a:endParaRPr>
                    </a:p>
                  </a:txBody>
                  <a:tcPr marL="6927" marR="6927" marT="6927" marB="0" anchor="b">
                    <a:lnL>
                      <a:noFill/>
                    </a:lnL>
                    <a:lnR>
                      <a:noFill/>
                    </a:lnR>
                    <a:lnT>
                      <a:noFill/>
                    </a:lnT>
                    <a:lnB>
                      <a:noFill/>
                    </a:lnB>
                  </a:tcPr>
                </a:tc>
                <a:tc>
                  <a:txBody>
                    <a:bodyPr/>
                    <a:lstStyle/>
                    <a:p>
                      <a:pPr algn="l" fontAlgn="b"/>
                      <a:endParaRPr lang="de-DE" sz="800" b="0" i="0" u="none" strike="noStrike">
                        <a:solidFill>
                          <a:srgbClr val="000000"/>
                        </a:solidFill>
                        <a:latin typeface="Calibri"/>
                      </a:endParaRPr>
                    </a:p>
                  </a:txBody>
                  <a:tcPr marL="6927" marR="6927" marT="6927" marB="0" anchor="b">
                    <a:lnL>
                      <a:noFill/>
                    </a:lnL>
                    <a:lnR>
                      <a:noFill/>
                    </a:lnR>
                    <a:lnT>
                      <a:noFill/>
                    </a:lnT>
                    <a:lnB>
                      <a:noFill/>
                    </a:lnB>
                  </a:tcPr>
                </a:tc>
                <a:tc>
                  <a:txBody>
                    <a:bodyPr/>
                    <a:lstStyle/>
                    <a:p>
                      <a:pPr algn="l" fontAlgn="b"/>
                      <a:endParaRPr lang="de-DE" sz="800" b="0" i="0" u="none" strike="noStrike">
                        <a:solidFill>
                          <a:srgbClr val="000000"/>
                        </a:solidFill>
                        <a:latin typeface="Calibri"/>
                      </a:endParaRPr>
                    </a:p>
                  </a:txBody>
                  <a:tcPr marL="6927" marR="6927" marT="6927" marB="0" anchor="b">
                    <a:lnL>
                      <a:noFill/>
                    </a:lnL>
                    <a:lnR>
                      <a:noFill/>
                    </a:lnR>
                    <a:lnT>
                      <a:noFill/>
                    </a:lnT>
                    <a:lnB>
                      <a:noFill/>
                    </a:lnB>
                  </a:tcPr>
                </a:tc>
                <a:tc>
                  <a:txBody>
                    <a:bodyPr/>
                    <a:lstStyle/>
                    <a:p>
                      <a:pPr algn="l" fontAlgn="b"/>
                      <a:endParaRPr lang="de-DE" sz="800" b="0" i="0" u="none" strike="noStrike">
                        <a:solidFill>
                          <a:srgbClr val="000000"/>
                        </a:solidFill>
                        <a:latin typeface="Calibri"/>
                      </a:endParaRPr>
                    </a:p>
                  </a:txBody>
                  <a:tcPr marL="6927" marR="6927" marT="6927" marB="0" anchor="b">
                    <a:lnL>
                      <a:noFill/>
                    </a:lnL>
                    <a:lnR>
                      <a:noFill/>
                    </a:lnR>
                    <a:lnT>
                      <a:noFill/>
                    </a:lnT>
                    <a:lnB>
                      <a:noFill/>
                    </a:lnB>
                  </a:tcPr>
                </a:tc>
                <a:tc>
                  <a:txBody>
                    <a:bodyPr/>
                    <a:lstStyle/>
                    <a:p>
                      <a:pPr algn="l" fontAlgn="b"/>
                      <a:endParaRPr lang="de-DE" sz="800" b="0" i="0" u="none" strike="noStrike">
                        <a:solidFill>
                          <a:srgbClr val="000000"/>
                        </a:solidFill>
                        <a:latin typeface="Calibri"/>
                      </a:endParaRPr>
                    </a:p>
                  </a:txBody>
                  <a:tcPr marL="6927" marR="6927" marT="6927" marB="0" anchor="b">
                    <a:lnL>
                      <a:noFill/>
                    </a:lnL>
                    <a:lnR>
                      <a:noFill/>
                    </a:lnR>
                    <a:lnT>
                      <a:noFill/>
                    </a:lnT>
                    <a:lnB>
                      <a:noFill/>
                    </a:lnB>
                  </a:tcPr>
                </a:tc>
              </a:tr>
              <a:tr h="179367">
                <a:tc>
                  <a:txBody>
                    <a:bodyPr/>
                    <a:lstStyle/>
                    <a:p>
                      <a:pPr algn="l" fontAlgn="b"/>
                      <a:endParaRPr lang="de-DE" sz="800" b="0" i="0" u="none" strike="noStrike">
                        <a:solidFill>
                          <a:srgbClr val="000000"/>
                        </a:solidFill>
                        <a:latin typeface="Calibri"/>
                      </a:endParaRPr>
                    </a:p>
                  </a:txBody>
                  <a:tcPr marL="6927" marR="6927" marT="6927"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de-DE" sz="800" b="0" i="0" u="none" strike="noStrike">
                        <a:solidFill>
                          <a:srgbClr val="000000"/>
                        </a:solidFill>
                        <a:latin typeface="Calibri"/>
                      </a:endParaRPr>
                    </a:p>
                  </a:txBody>
                  <a:tcPr marL="6927" marR="6927" marT="6927"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de-DE" sz="800" b="0" i="0" u="none" strike="noStrike">
                        <a:solidFill>
                          <a:srgbClr val="000000"/>
                        </a:solidFill>
                        <a:latin typeface="Calibri"/>
                      </a:endParaRPr>
                    </a:p>
                  </a:txBody>
                  <a:tcPr marL="6927" marR="6927" marT="6927"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de-DE" sz="800" b="0" i="0" u="none" strike="noStrike">
                        <a:solidFill>
                          <a:srgbClr val="000000"/>
                        </a:solidFill>
                        <a:latin typeface="Calibri"/>
                      </a:endParaRPr>
                    </a:p>
                  </a:txBody>
                  <a:tcPr marL="6927" marR="6927" marT="6927"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de-DE" sz="800" b="0" i="0" u="none" strike="noStrike">
                        <a:solidFill>
                          <a:srgbClr val="000000"/>
                        </a:solidFill>
                        <a:latin typeface="Calibri"/>
                      </a:endParaRPr>
                    </a:p>
                  </a:txBody>
                  <a:tcPr marL="6927" marR="6927" marT="6927"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de-DE" sz="800" b="0" i="0" u="none" strike="noStrike">
                        <a:solidFill>
                          <a:srgbClr val="000000"/>
                        </a:solidFill>
                        <a:latin typeface="Calibri"/>
                      </a:endParaRPr>
                    </a:p>
                  </a:txBody>
                  <a:tcPr marL="6927" marR="6927" marT="6927"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de-DE" sz="800" b="0" i="0" u="none" strike="noStrike">
                        <a:solidFill>
                          <a:srgbClr val="000000"/>
                        </a:solidFill>
                        <a:latin typeface="Calibri"/>
                      </a:endParaRPr>
                    </a:p>
                  </a:txBody>
                  <a:tcPr marL="6927" marR="6927" marT="6927"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de-DE" sz="800" b="0" i="0" u="none" strike="noStrike">
                        <a:solidFill>
                          <a:srgbClr val="000000"/>
                        </a:solidFill>
                        <a:latin typeface="Calibri"/>
                      </a:endParaRPr>
                    </a:p>
                  </a:txBody>
                  <a:tcPr marL="6927" marR="6927" marT="6927"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de-DE" sz="800" b="0" i="0" u="none" strike="noStrike">
                        <a:solidFill>
                          <a:srgbClr val="000000"/>
                        </a:solidFill>
                        <a:latin typeface="Calibri"/>
                      </a:endParaRPr>
                    </a:p>
                  </a:txBody>
                  <a:tcPr marL="6927" marR="6927" marT="6927"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de-DE" sz="800" b="0" i="0" u="none" strike="noStrike">
                        <a:solidFill>
                          <a:srgbClr val="000000"/>
                        </a:solidFill>
                        <a:latin typeface="Calibri"/>
                      </a:endParaRPr>
                    </a:p>
                  </a:txBody>
                  <a:tcPr marL="6927" marR="6927" marT="6927"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de-DE" sz="800" b="0" i="0" u="none" strike="noStrike">
                        <a:solidFill>
                          <a:srgbClr val="000000"/>
                        </a:solidFill>
                        <a:latin typeface="Calibri"/>
                      </a:endParaRPr>
                    </a:p>
                  </a:txBody>
                  <a:tcPr marL="6927" marR="6927" marT="6927" marB="0" anchor="b">
                    <a:lnL>
                      <a:noFill/>
                    </a:lnL>
                    <a:lnR>
                      <a:noFill/>
                    </a:lnR>
                    <a:lnT>
                      <a:noFill/>
                    </a:lnT>
                    <a:lnB>
                      <a:noFill/>
                    </a:lnB>
                  </a:tcPr>
                </a:tc>
              </a:tr>
              <a:tr h="184439">
                <a:tc>
                  <a:txBody>
                    <a:bodyPr/>
                    <a:lstStyle/>
                    <a:p>
                      <a:pPr algn="ctr" fontAlgn="b"/>
                      <a:r>
                        <a:rPr lang="de-DE" sz="1200" b="0" i="0" u="none" strike="noStrike" dirty="0">
                          <a:solidFill>
                            <a:srgbClr val="000000"/>
                          </a:solidFill>
                          <a:latin typeface="Calibri"/>
                        </a:rPr>
                        <a:t> </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200" b="0" i="0" u="none" strike="noStrike" dirty="0">
                          <a:solidFill>
                            <a:srgbClr val="000000"/>
                          </a:solidFill>
                          <a:latin typeface="Calibri"/>
                        </a:rPr>
                        <a:t>12.01.2011</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200" b="0" i="0" u="none" strike="noStrike" dirty="0">
                          <a:solidFill>
                            <a:srgbClr val="000000"/>
                          </a:solidFill>
                          <a:latin typeface="Calibri"/>
                        </a:rPr>
                        <a:t>23.02.2011</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200" b="0" i="0" u="none" strike="noStrike" dirty="0">
                          <a:solidFill>
                            <a:srgbClr val="000000"/>
                          </a:solidFill>
                          <a:latin typeface="Calibri"/>
                        </a:rPr>
                        <a:t>07.04.2011</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200" b="0" i="0" u="none" strike="noStrike">
                          <a:solidFill>
                            <a:srgbClr val="000000"/>
                          </a:solidFill>
                          <a:latin typeface="Calibri"/>
                        </a:rPr>
                        <a:t>18.05.2011</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200" b="0" i="0" u="none" strike="noStrike">
                          <a:solidFill>
                            <a:srgbClr val="000000"/>
                          </a:solidFill>
                          <a:latin typeface="Calibri"/>
                        </a:rPr>
                        <a:t>29.06.2011</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200" b="0" i="0" u="none" strike="noStrike">
                          <a:solidFill>
                            <a:srgbClr val="000000"/>
                          </a:solidFill>
                          <a:latin typeface="Calibri"/>
                        </a:rPr>
                        <a:t>09.08.2011</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200" b="0" i="0" u="none" strike="noStrike">
                          <a:solidFill>
                            <a:srgbClr val="000000"/>
                          </a:solidFill>
                          <a:latin typeface="Calibri"/>
                        </a:rPr>
                        <a:t>19.09.2011</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200" b="0" i="0" u="none" strike="noStrike">
                          <a:solidFill>
                            <a:srgbClr val="000000"/>
                          </a:solidFill>
                          <a:latin typeface="Calibri"/>
                        </a:rPr>
                        <a:t>04.11.2011</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200" b="0" i="0" u="none" strike="noStrike">
                          <a:solidFill>
                            <a:srgbClr val="000000"/>
                          </a:solidFill>
                          <a:latin typeface="Calibri"/>
                        </a:rPr>
                        <a:t>12.12.2011</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800" b="0" i="0" u="none" strike="noStrike">
                          <a:solidFill>
                            <a:srgbClr val="000000"/>
                          </a:solidFill>
                          <a:latin typeface="Calibri"/>
                        </a:rPr>
                        <a:t> </a:t>
                      </a:r>
                    </a:p>
                  </a:txBody>
                  <a:tcPr marL="6927" marR="6927" marT="6927" marB="0" anchor="b">
                    <a:lnL w="6350" cap="flat" cmpd="sng" algn="ctr">
                      <a:solidFill>
                        <a:srgbClr val="000000"/>
                      </a:solidFill>
                      <a:prstDash val="solid"/>
                      <a:round/>
                      <a:headEnd type="none" w="med" len="med"/>
                      <a:tailEnd type="none" w="med" len="med"/>
                    </a:lnL>
                    <a:lnR>
                      <a:noFill/>
                    </a:lnR>
                    <a:lnT>
                      <a:noFill/>
                    </a:lnT>
                    <a:lnB>
                      <a:noFill/>
                    </a:lnB>
                  </a:tcPr>
                </a:tc>
              </a:tr>
              <a:tr h="184439">
                <a:tc>
                  <a:txBody>
                    <a:bodyPr/>
                    <a:lstStyle/>
                    <a:p>
                      <a:pPr algn="ctr" fontAlgn="b"/>
                      <a:r>
                        <a:rPr lang="de-DE" sz="1200" b="0" i="0" u="none" strike="noStrike">
                          <a:solidFill>
                            <a:srgbClr val="000000"/>
                          </a:solidFill>
                          <a:latin typeface="Calibri"/>
                        </a:rPr>
                        <a:t>über 800</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200" b="0" i="0" u="none" strike="noStrike" dirty="0">
                          <a:solidFill>
                            <a:srgbClr val="000000"/>
                          </a:solidFill>
                          <a:latin typeface="Calibri"/>
                        </a:rPr>
                        <a:t>2,2</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200" b="0" i="0" u="none" strike="noStrike" dirty="0">
                          <a:solidFill>
                            <a:srgbClr val="000000"/>
                          </a:solidFill>
                          <a:latin typeface="Calibri"/>
                        </a:rPr>
                        <a:t>11,4</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200" b="0" i="0" u="none" strike="noStrike" dirty="0">
                          <a:solidFill>
                            <a:srgbClr val="000000"/>
                          </a:solidFill>
                          <a:latin typeface="Calibri"/>
                        </a:rPr>
                        <a:t>0</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200" b="0" i="0" u="none" strike="noStrike" dirty="0">
                          <a:solidFill>
                            <a:srgbClr val="000000"/>
                          </a:solidFill>
                          <a:latin typeface="Calibri"/>
                        </a:rPr>
                        <a:t>2</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200" b="0" i="0" u="none" strike="noStrike">
                          <a:solidFill>
                            <a:srgbClr val="000000"/>
                          </a:solidFill>
                          <a:latin typeface="Calibri"/>
                        </a:rPr>
                        <a:t>1,9</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200" b="0" i="0" u="none" strike="noStrike">
                          <a:solidFill>
                            <a:srgbClr val="000000"/>
                          </a:solidFill>
                          <a:latin typeface="Calibri"/>
                        </a:rPr>
                        <a:t>4,1</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200" b="0" i="0" u="none" strike="noStrike">
                          <a:solidFill>
                            <a:srgbClr val="000000"/>
                          </a:solidFill>
                          <a:latin typeface="Calibri"/>
                        </a:rPr>
                        <a:t>2</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200" b="0" i="0" u="none" strike="noStrike">
                          <a:solidFill>
                            <a:srgbClr val="000000"/>
                          </a:solidFill>
                          <a:latin typeface="Calibri"/>
                        </a:rPr>
                        <a:t>3,9</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200" b="0" i="0" u="none" strike="noStrike">
                          <a:solidFill>
                            <a:srgbClr val="000000"/>
                          </a:solidFill>
                          <a:latin typeface="Calibri"/>
                        </a:rPr>
                        <a:t>3,9</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800" b="0" i="0" u="none" strike="noStrike">
                          <a:solidFill>
                            <a:srgbClr val="000000"/>
                          </a:solidFill>
                          <a:latin typeface="Calibri"/>
                        </a:rPr>
                        <a:t> </a:t>
                      </a:r>
                    </a:p>
                  </a:txBody>
                  <a:tcPr marL="6927" marR="6927" marT="6927" marB="0" anchor="b">
                    <a:lnL w="6350" cap="flat" cmpd="sng" algn="ctr">
                      <a:solidFill>
                        <a:srgbClr val="000000"/>
                      </a:solidFill>
                      <a:prstDash val="solid"/>
                      <a:round/>
                      <a:headEnd type="none" w="med" len="med"/>
                      <a:tailEnd type="none" w="med" len="med"/>
                    </a:lnL>
                    <a:lnR>
                      <a:noFill/>
                    </a:lnR>
                    <a:lnT>
                      <a:noFill/>
                    </a:lnT>
                    <a:lnB>
                      <a:noFill/>
                    </a:lnB>
                  </a:tcPr>
                </a:tc>
              </a:tr>
              <a:tr h="184439">
                <a:tc>
                  <a:txBody>
                    <a:bodyPr/>
                    <a:lstStyle/>
                    <a:p>
                      <a:pPr algn="ctr" fontAlgn="b"/>
                      <a:r>
                        <a:rPr lang="de-DE" sz="1200" b="0" i="0" u="none" strike="noStrike">
                          <a:solidFill>
                            <a:srgbClr val="000000"/>
                          </a:solidFill>
                          <a:latin typeface="Calibri"/>
                        </a:rPr>
                        <a:t>400 - 800</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200" b="0" i="0" u="none" strike="noStrike">
                          <a:solidFill>
                            <a:srgbClr val="000000"/>
                          </a:solidFill>
                          <a:latin typeface="Calibri"/>
                        </a:rPr>
                        <a:t>6,5</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200" b="0" i="0" u="none" strike="noStrike" dirty="0">
                          <a:solidFill>
                            <a:srgbClr val="000000"/>
                          </a:solidFill>
                          <a:latin typeface="Calibri"/>
                        </a:rPr>
                        <a:t>0</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200" b="0" i="0" u="none" strike="noStrike" dirty="0">
                          <a:solidFill>
                            <a:srgbClr val="000000"/>
                          </a:solidFill>
                          <a:latin typeface="Calibri"/>
                        </a:rPr>
                        <a:t>4,5</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200" b="0" i="0" u="none" strike="noStrike" dirty="0">
                          <a:solidFill>
                            <a:srgbClr val="000000"/>
                          </a:solidFill>
                          <a:latin typeface="Calibri"/>
                        </a:rPr>
                        <a:t>6</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200" b="0" i="0" u="none" strike="noStrike" dirty="0">
                          <a:solidFill>
                            <a:srgbClr val="000000"/>
                          </a:solidFill>
                          <a:latin typeface="Calibri"/>
                        </a:rPr>
                        <a:t>5,7</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200" b="0" i="0" u="none" strike="noStrike" dirty="0">
                          <a:solidFill>
                            <a:srgbClr val="000000"/>
                          </a:solidFill>
                          <a:latin typeface="Calibri"/>
                        </a:rPr>
                        <a:t>2</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200" b="0" i="0" u="none" strike="noStrike" dirty="0">
                          <a:solidFill>
                            <a:srgbClr val="000000"/>
                          </a:solidFill>
                          <a:latin typeface="Calibri"/>
                        </a:rPr>
                        <a:t>3,9</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200" b="0" i="0" u="none" strike="noStrike">
                          <a:solidFill>
                            <a:srgbClr val="000000"/>
                          </a:solidFill>
                          <a:latin typeface="Calibri"/>
                        </a:rPr>
                        <a:t>3,9</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200" b="0" i="0" u="none" strike="noStrike">
                          <a:solidFill>
                            <a:srgbClr val="000000"/>
                          </a:solidFill>
                          <a:latin typeface="Calibri"/>
                        </a:rPr>
                        <a:t>7,8</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800" b="0" i="0" u="none" strike="noStrike">
                          <a:solidFill>
                            <a:srgbClr val="000000"/>
                          </a:solidFill>
                          <a:latin typeface="Calibri"/>
                        </a:rPr>
                        <a:t> </a:t>
                      </a:r>
                    </a:p>
                  </a:txBody>
                  <a:tcPr marL="6927" marR="6927" marT="6927" marB="0" anchor="b">
                    <a:lnL w="6350" cap="flat" cmpd="sng" algn="ctr">
                      <a:solidFill>
                        <a:srgbClr val="000000"/>
                      </a:solidFill>
                      <a:prstDash val="solid"/>
                      <a:round/>
                      <a:headEnd type="none" w="med" len="med"/>
                      <a:tailEnd type="none" w="med" len="med"/>
                    </a:lnL>
                    <a:lnR>
                      <a:noFill/>
                    </a:lnR>
                    <a:lnT>
                      <a:noFill/>
                    </a:lnT>
                    <a:lnB>
                      <a:noFill/>
                    </a:lnB>
                  </a:tcPr>
                </a:tc>
              </a:tr>
              <a:tr h="184439">
                <a:tc>
                  <a:txBody>
                    <a:bodyPr/>
                    <a:lstStyle/>
                    <a:p>
                      <a:pPr algn="ctr" fontAlgn="b"/>
                      <a:r>
                        <a:rPr lang="de-DE" sz="1200" b="0" i="0" u="none" strike="noStrike" dirty="0">
                          <a:solidFill>
                            <a:srgbClr val="000000"/>
                          </a:solidFill>
                          <a:latin typeface="Calibri"/>
                        </a:rPr>
                        <a:t>200 - 400</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200" b="0" i="0" u="none" strike="noStrike">
                          <a:solidFill>
                            <a:srgbClr val="000000"/>
                          </a:solidFill>
                          <a:latin typeface="Calibri"/>
                        </a:rPr>
                        <a:t>2,2</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200" b="0" i="0" u="none" strike="noStrike">
                          <a:solidFill>
                            <a:srgbClr val="000000"/>
                          </a:solidFill>
                          <a:latin typeface="Calibri"/>
                        </a:rPr>
                        <a:t>2,3</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200" b="0" i="0" u="none" strike="noStrike" dirty="0">
                          <a:solidFill>
                            <a:srgbClr val="000000"/>
                          </a:solidFill>
                          <a:latin typeface="Calibri"/>
                        </a:rPr>
                        <a:t>2,3</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200" b="0" i="0" u="none" strike="noStrike" dirty="0">
                          <a:solidFill>
                            <a:srgbClr val="000000"/>
                          </a:solidFill>
                          <a:latin typeface="Calibri"/>
                        </a:rPr>
                        <a:t>0</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200" b="0" i="0" u="none" strike="noStrike" dirty="0">
                          <a:solidFill>
                            <a:srgbClr val="000000"/>
                          </a:solidFill>
                          <a:latin typeface="Calibri"/>
                        </a:rPr>
                        <a:t>3,8</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200" b="0" i="0" u="none" strike="noStrike" dirty="0">
                          <a:solidFill>
                            <a:srgbClr val="000000"/>
                          </a:solidFill>
                          <a:latin typeface="Calibri"/>
                        </a:rPr>
                        <a:t>2</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200" b="0" i="0" u="none" strike="noStrike" dirty="0">
                          <a:solidFill>
                            <a:srgbClr val="000000"/>
                          </a:solidFill>
                          <a:latin typeface="Calibri"/>
                        </a:rPr>
                        <a:t>5,9</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200" b="0" i="0" u="none" strike="noStrike" dirty="0">
                          <a:solidFill>
                            <a:srgbClr val="000000"/>
                          </a:solidFill>
                          <a:latin typeface="Calibri"/>
                        </a:rPr>
                        <a:t>9,8</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200" b="0" i="0" u="none" strike="noStrike">
                          <a:solidFill>
                            <a:srgbClr val="000000"/>
                          </a:solidFill>
                          <a:latin typeface="Calibri"/>
                        </a:rPr>
                        <a:t>7,8</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800" b="0" i="0" u="none" strike="noStrike" dirty="0">
                          <a:solidFill>
                            <a:srgbClr val="000000"/>
                          </a:solidFill>
                          <a:latin typeface="Calibri"/>
                        </a:rPr>
                        <a:t> </a:t>
                      </a:r>
                    </a:p>
                  </a:txBody>
                  <a:tcPr marL="6927" marR="6927" marT="6927" marB="0" anchor="b">
                    <a:lnL w="6350" cap="flat" cmpd="sng" algn="ctr">
                      <a:solidFill>
                        <a:srgbClr val="000000"/>
                      </a:solidFill>
                      <a:prstDash val="solid"/>
                      <a:round/>
                      <a:headEnd type="none" w="med" len="med"/>
                      <a:tailEnd type="none" w="med" len="med"/>
                    </a:lnL>
                    <a:lnR>
                      <a:noFill/>
                    </a:lnR>
                    <a:lnT>
                      <a:noFill/>
                    </a:lnT>
                    <a:lnB>
                      <a:noFill/>
                    </a:lnB>
                  </a:tcPr>
                </a:tc>
              </a:tr>
              <a:tr h="184439">
                <a:tc>
                  <a:txBody>
                    <a:bodyPr/>
                    <a:lstStyle/>
                    <a:p>
                      <a:pPr algn="ctr" fontAlgn="b"/>
                      <a:r>
                        <a:rPr lang="de-DE" sz="1200" b="0" i="0" u="none" strike="noStrike">
                          <a:solidFill>
                            <a:srgbClr val="000000"/>
                          </a:solidFill>
                          <a:latin typeface="Calibri"/>
                        </a:rPr>
                        <a:t>100 - 200</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200" b="0" i="0" u="none" strike="noStrike" dirty="0">
                          <a:solidFill>
                            <a:srgbClr val="000000"/>
                          </a:solidFill>
                          <a:latin typeface="Calibri"/>
                        </a:rPr>
                        <a:t>17,4</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de-DE" sz="1200" b="0" i="0" u="none" strike="noStrike" dirty="0">
                          <a:solidFill>
                            <a:srgbClr val="000000"/>
                          </a:solidFill>
                          <a:latin typeface="Calibri"/>
                        </a:rPr>
                        <a:t>11,4</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de-DE" sz="1200" b="0" i="0" u="none" strike="noStrike" dirty="0">
                          <a:solidFill>
                            <a:srgbClr val="000000"/>
                          </a:solidFill>
                          <a:latin typeface="Calibri"/>
                        </a:rPr>
                        <a:t>9,1</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de-DE" sz="1200" b="0" i="0" u="none" strike="noStrike" dirty="0">
                          <a:solidFill>
                            <a:srgbClr val="000000"/>
                          </a:solidFill>
                          <a:latin typeface="Calibri"/>
                        </a:rPr>
                        <a:t>8</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de-DE" sz="1200" b="0" i="0" u="none" strike="noStrike" dirty="0">
                          <a:solidFill>
                            <a:srgbClr val="000000"/>
                          </a:solidFill>
                          <a:latin typeface="Calibri"/>
                        </a:rPr>
                        <a:t>7,5</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de-DE" sz="1200" b="0" i="0" u="none" strike="noStrike" dirty="0">
                          <a:solidFill>
                            <a:srgbClr val="000000"/>
                          </a:solidFill>
                          <a:latin typeface="Calibri"/>
                        </a:rPr>
                        <a:t>12,2</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de-DE" sz="1200" b="0" i="0" u="none" strike="noStrike" dirty="0">
                          <a:solidFill>
                            <a:srgbClr val="000000"/>
                          </a:solidFill>
                          <a:latin typeface="Calibri"/>
                        </a:rPr>
                        <a:t>13,7</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de-DE" sz="1200" b="0" i="0" u="none" strike="noStrike" dirty="0">
                          <a:solidFill>
                            <a:srgbClr val="000000"/>
                          </a:solidFill>
                          <a:latin typeface="Calibri"/>
                        </a:rPr>
                        <a:t>15,7</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de-DE" sz="1200" b="0" i="0" u="none" strike="noStrike" dirty="0">
                          <a:solidFill>
                            <a:srgbClr val="000000"/>
                          </a:solidFill>
                          <a:latin typeface="Calibri"/>
                        </a:rPr>
                        <a:t>9,8</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de-DE" sz="800" b="0" i="0" u="none" strike="noStrike" dirty="0">
                          <a:solidFill>
                            <a:srgbClr val="000000"/>
                          </a:solidFill>
                          <a:latin typeface="Calibri"/>
                        </a:rPr>
                        <a:t> </a:t>
                      </a:r>
                    </a:p>
                  </a:txBody>
                  <a:tcPr marL="6927" marR="6927" marT="6927" marB="0" anchor="b">
                    <a:lnL w="6350" cap="flat" cmpd="sng" algn="ctr">
                      <a:solidFill>
                        <a:srgbClr val="000000"/>
                      </a:solidFill>
                      <a:prstDash val="solid"/>
                      <a:round/>
                      <a:headEnd type="none" w="med" len="med"/>
                      <a:tailEnd type="none" w="med" len="med"/>
                    </a:lnL>
                    <a:lnR>
                      <a:noFill/>
                    </a:lnR>
                    <a:lnT>
                      <a:noFill/>
                    </a:lnT>
                    <a:lnB>
                      <a:noFill/>
                    </a:lnB>
                  </a:tcPr>
                </a:tc>
              </a:tr>
              <a:tr h="184439">
                <a:tc>
                  <a:txBody>
                    <a:bodyPr/>
                    <a:lstStyle/>
                    <a:p>
                      <a:pPr algn="ctr" fontAlgn="b"/>
                      <a:r>
                        <a:rPr lang="de-DE" sz="1200" b="0" i="0" u="none" strike="noStrike">
                          <a:solidFill>
                            <a:srgbClr val="000000"/>
                          </a:solidFill>
                          <a:latin typeface="Calibri"/>
                        </a:rPr>
                        <a:t>bis 100</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200" b="0" i="0" u="none" strike="noStrike" dirty="0">
                          <a:solidFill>
                            <a:srgbClr val="000000"/>
                          </a:solidFill>
                          <a:latin typeface="Calibri"/>
                        </a:rPr>
                        <a:t>71,7</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200" b="0" i="0" u="none" strike="noStrike" dirty="0">
                          <a:solidFill>
                            <a:srgbClr val="000000"/>
                          </a:solidFill>
                          <a:latin typeface="Calibri"/>
                        </a:rPr>
                        <a:t>75</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200" b="0" i="0" u="none" strike="noStrike" dirty="0">
                          <a:solidFill>
                            <a:srgbClr val="000000"/>
                          </a:solidFill>
                          <a:latin typeface="Calibri"/>
                        </a:rPr>
                        <a:t>84,1</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200" b="0" i="0" u="none" strike="noStrike" dirty="0">
                          <a:solidFill>
                            <a:srgbClr val="000000"/>
                          </a:solidFill>
                          <a:latin typeface="Calibri"/>
                        </a:rPr>
                        <a:t>84</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200" b="0" i="0" u="none" strike="noStrike" dirty="0">
                          <a:solidFill>
                            <a:srgbClr val="000000"/>
                          </a:solidFill>
                          <a:latin typeface="Calibri"/>
                        </a:rPr>
                        <a:t>81,1</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200" b="0" i="0" u="none" strike="noStrike" dirty="0">
                          <a:solidFill>
                            <a:srgbClr val="000000"/>
                          </a:solidFill>
                          <a:latin typeface="Calibri"/>
                        </a:rPr>
                        <a:t>79,6</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200" b="0" i="0" u="none" strike="noStrike" dirty="0">
                          <a:solidFill>
                            <a:srgbClr val="000000"/>
                          </a:solidFill>
                          <a:latin typeface="Calibri"/>
                        </a:rPr>
                        <a:t>74,5</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200" b="0" i="0" u="none" strike="noStrike" dirty="0">
                          <a:solidFill>
                            <a:srgbClr val="000000"/>
                          </a:solidFill>
                          <a:latin typeface="Calibri"/>
                        </a:rPr>
                        <a:t>66,7</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de-DE" sz="1200" b="0" i="0" u="none" strike="noStrike" dirty="0">
                          <a:solidFill>
                            <a:srgbClr val="000000"/>
                          </a:solidFill>
                          <a:latin typeface="Calibri"/>
                        </a:rPr>
                        <a:t>70,6</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800" b="0" i="0" u="none" strike="noStrike">
                          <a:solidFill>
                            <a:srgbClr val="000000"/>
                          </a:solidFill>
                          <a:latin typeface="Calibri"/>
                        </a:rPr>
                        <a:t> </a:t>
                      </a:r>
                    </a:p>
                  </a:txBody>
                  <a:tcPr marL="6927" marR="6927" marT="6927" marB="0" anchor="b">
                    <a:lnL w="6350" cap="flat" cmpd="sng" algn="ctr">
                      <a:solidFill>
                        <a:srgbClr val="000000"/>
                      </a:solidFill>
                      <a:prstDash val="solid"/>
                      <a:round/>
                      <a:headEnd type="none" w="med" len="med"/>
                      <a:tailEnd type="none" w="med" len="med"/>
                    </a:lnL>
                    <a:lnR>
                      <a:noFill/>
                    </a:lnR>
                    <a:lnT>
                      <a:noFill/>
                    </a:lnT>
                    <a:lnB>
                      <a:noFill/>
                    </a:lnB>
                  </a:tcPr>
                </a:tc>
              </a:tr>
              <a:tr h="184439">
                <a:tc>
                  <a:txBody>
                    <a:bodyPr/>
                    <a:lstStyle/>
                    <a:p>
                      <a:pPr algn="l" fontAlgn="b"/>
                      <a:endParaRPr lang="de-DE" sz="1000" b="0" i="0" u="none" strike="noStrike">
                        <a:solidFill>
                          <a:srgbClr val="000000"/>
                        </a:solidFill>
                        <a:latin typeface="Calibri"/>
                      </a:endParaRPr>
                    </a:p>
                  </a:txBody>
                  <a:tcPr marL="6927" marR="6927" marT="692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1000" b="0" i="0" u="none" strike="noStrike">
                        <a:solidFill>
                          <a:srgbClr val="000000"/>
                        </a:solidFill>
                        <a:latin typeface="Calibri"/>
                      </a:endParaRPr>
                    </a:p>
                  </a:txBody>
                  <a:tcPr marL="6927" marR="6927" marT="692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1000" b="0" i="0" u="none" strike="noStrike">
                        <a:solidFill>
                          <a:srgbClr val="000000"/>
                        </a:solidFill>
                        <a:latin typeface="Calibri"/>
                      </a:endParaRPr>
                    </a:p>
                  </a:txBody>
                  <a:tcPr marL="6927" marR="6927" marT="692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1000" b="0" i="0" u="none" strike="noStrike">
                        <a:solidFill>
                          <a:srgbClr val="000000"/>
                        </a:solidFill>
                        <a:latin typeface="Calibri"/>
                      </a:endParaRPr>
                    </a:p>
                  </a:txBody>
                  <a:tcPr marL="6927" marR="6927" marT="692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1000" b="0" i="0" u="none" strike="noStrike">
                        <a:solidFill>
                          <a:srgbClr val="000000"/>
                        </a:solidFill>
                        <a:latin typeface="Calibri"/>
                      </a:endParaRPr>
                    </a:p>
                  </a:txBody>
                  <a:tcPr marL="6927" marR="6927" marT="692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1000" b="0" i="0" u="none" strike="noStrike" dirty="0">
                        <a:solidFill>
                          <a:srgbClr val="000000"/>
                        </a:solidFill>
                        <a:latin typeface="Calibri"/>
                      </a:endParaRPr>
                    </a:p>
                  </a:txBody>
                  <a:tcPr marL="6927" marR="6927" marT="692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1000" b="0" i="0" u="none" strike="noStrike" dirty="0">
                        <a:solidFill>
                          <a:srgbClr val="000000"/>
                        </a:solidFill>
                        <a:latin typeface="Calibri"/>
                      </a:endParaRPr>
                    </a:p>
                  </a:txBody>
                  <a:tcPr marL="6927" marR="6927" marT="692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1000" b="0" i="0" u="none" strike="noStrike" dirty="0">
                        <a:solidFill>
                          <a:srgbClr val="000000"/>
                        </a:solidFill>
                        <a:latin typeface="Calibri"/>
                      </a:endParaRPr>
                    </a:p>
                  </a:txBody>
                  <a:tcPr marL="6927" marR="6927" marT="692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1000" b="0" i="0" u="none" strike="noStrike" dirty="0">
                        <a:solidFill>
                          <a:srgbClr val="000000"/>
                        </a:solidFill>
                        <a:latin typeface="Calibri"/>
                      </a:endParaRPr>
                    </a:p>
                  </a:txBody>
                  <a:tcPr marL="6927" marR="6927" marT="692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1000" b="0" i="0" u="none" strike="noStrike" dirty="0">
                        <a:solidFill>
                          <a:srgbClr val="000000"/>
                        </a:solidFill>
                        <a:latin typeface="Calibri"/>
                      </a:endParaRPr>
                    </a:p>
                  </a:txBody>
                  <a:tcPr marL="6927" marR="6927" marT="692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800" b="0" i="0" u="none" strike="noStrike" dirty="0">
                        <a:solidFill>
                          <a:srgbClr val="000000"/>
                        </a:solidFill>
                        <a:latin typeface="Calibri"/>
                      </a:endParaRPr>
                    </a:p>
                  </a:txBody>
                  <a:tcPr marL="6927" marR="6927" marT="6927" marB="0" anchor="b">
                    <a:lnL>
                      <a:noFill/>
                    </a:lnL>
                    <a:lnR>
                      <a:noFill/>
                    </a:lnR>
                    <a:lnT>
                      <a:noFill/>
                    </a:lnT>
                    <a:lnB>
                      <a:noFill/>
                    </a:lnB>
                  </a:tcPr>
                </a:tc>
              </a:tr>
            </a:tbl>
          </a:graphicData>
        </a:graphic>
      </p:graphicFrame>
      <p:graphicFrame>
        <p:nvGraphicFramePr>
          <p:cNvPr id="6" name="Diagramm 5"/>
          <p:cNvGraphicFramePr>
            <a:graphicFrameLocks noGrp="1"/>
          </p:cNvGraphicFramePr>
          <p:nvPr/>
        </p:nvGraphicFramePr>
        <p:xfrm>
          <a:off x="251520" y="4869160"/>
          <a:ext cx="9937104" cy="15841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Diagramm 6"/>
          <p:cNvGraphicFramePr>
            <a:graphicFrameLocks noGrp="1"/>
          </p:cNvGraphicFramePr>
          <p:nvPr/>
        </p:nvGraphicFramePr>
        <p:xfrm>
          <a:off x="107504" y="1772816"/>
          <a:ext cx="9865096" cy="1512168"/>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feld 7"/>
          <p:cNvSpPr txBox="1"/>
          <p:nvPr/>
        </p:nvSpPr>
        <p:spPr>
          <a:xfrm>
            <a:off x="7452320" y="116632"/>
            <a:ext cx="1152128" cy="369332"/>
          </a:xfrm>
          <a:prstGeom prst="rect">
            <a:avLst/>
          </a:prstGeom>
          <a:noFill/>
        </p:spPr>
        <p:txBody>
          <a:bodyPr wrap="square" rtlCol="0">
            <a:spAutoFit/>
          </a:bodyPr>
          <a:lstStyle/>
          <a:p>
            <a:r>
              <a:rPr lang="de-AT" dirty="0" smtClean="0"/>
              <a:t>Eder</a:t>
            </a:r>
            <a:endParaRPr lang="de-DE"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11"/>
          </p:nvPr>
        </p:nvSpPr>
        <p:spPr/>
        <p:txBody>
          <a:bodyPr/>
          <a:lstStyle/>
          <a:p>
            <a:r>
              <a:rPr lang="de-DE" smtClean="0"/>
              <a:t> Chevita Ges.m.b.H.  Austria - VR Dr. Franz Wolf </a:t>
            </a:r>
            <a:endParaRPr lang="de-DE"/>
          </a:p>
        </p:txBody>
      </p:sp>
      <p:graphicFrame>
        <p:nvGraphicFramePr>
          <p:cNvPr id="5" name="Diagramm 4"/>
          <p:cNvGraphicFramePr>
            <a:graphicFrameLocks noGrp="1"/>
          </p:cNvGraphicFramePr>
          <p:nvPr/>
        </p:nvGraphicFramePr>
        <p:xfrm>
          <a:off x="611560" y="4869160"/>
          <a:ext cx="8064896" cy="151216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Tabelle 5"/>
          <p:cNvGraphicFramePr>
            <a:graphicFrameLocks noGrp="1"/>
          </p:cNvGraphicFramePr>
          <p:nvPr/>
        </p:nvGraphicFramePr>
        <p:xfrm>
          <a:off x="323528" y="1988840"/>
          <a:ext cx="7920880" cy="1298167"/>
        </p:xfrm>
        <a:graphic>
          <a:graphicData uri="http://schemas.openxmlformats.org/drawingml/2006/table">
            <a:tbl>
              <a:tblPr/>
              <a:tblGrid>
                <a:gridCol w="720080"/>
                <a:gridCol w="720080"/>
                <a:gridCol w="720080"/>
                <a:gridCol w="720080"/>
                <a:gridCol w="720080"/>
                <a:gridCol w="720080"/>
                <a:gridCol w="720080"/>
                <a:gridCol w="720080"/>
                <a:gridCol w="720080"/>
                <a:gridCol w="720080"/>
                <a:gridCol w="720080"/>
              </a:tblGrid>
              <a:tr h="138545">
                <a:tc gridSpan="3">
                  <a:txBody>
                    <a:bodyPr/>
                    <a:lstStyle/>
                    <a:p>
                      <a:pPr algn="l" fontAlgn="b"/>
                      <a:r>
                        <a:rPr lang="de-DE" sz="1200" b="1" i="0" u="none" strike="noStrike" dirty="0">
                          <a:solidFill>
                            <a:srgbClr val="000000"/>
                          </a:solidFill>
                          <a:latin typeface="Calibri"/>
                        </a:rPr>
                        <a:t>%-Anteil in den Zellzahlklassen</a:t>
                      </a:r>
                    </a:p>
                  </a:txBody>
                  <a:tcPr marL="6927" marR="6927" marT="6927" marB="0" anchor="b">
                    <a:lnL>
                      <a:noFill/>
                    </a:lnL>
                    <a:lnR>
                      <a:noFill/>
                    </a:lnR>
                    <a:lnT>
                      <a:noFill/>
                    </a:lnT>
                    <a:lnB>
                      <a:noFill/>
                    </a:lnB>
                  </a:tcPr>
                </a:tc>
                <a:tc hMerge="1">
                  <a:txBody>
                    <a:bodyPr/>
                    <a:lstStyle/>
                    <a:p>
                      <a:endParaRPr lang="de-DE"/>
                    </a:p>
                  </a:txBody>
                  <a:tcPr/>
                </a:tc>
                <a:tc hMerge="1">
                  <a:txBody>
                    <a:bodyPr/>
                    <a:lstStyle/>
                    <a:p>
                      <a:endParaRPr lang="de-DE"/>
                    </a:p>
                  </a:txBody>
                  <a:tcPr/>
                </a:tc>
                <a:tc>
                  <a:txBody>
                    <a:bodyPr/>
                    <a:lstStyle/>
                    <a:p>
                      <a:pPr algn="l" fontAlgn="b"/>
                      <a:endParaRPr lang="de-DE" sz="800" b="0" i="0" u="none" strike="noStrike">
                        <a:solidFill>
                          <a:srgbClr val="000000"/>
                        </a:solidFill>
                        <a:latin typeface="Calibri"/>
                      </a:endParaRPr>
                    </a:p>
                  </a:txBody>
                  <a:tcPr marL="6927" marR="6927" marT="6927" marB="0" anchor="b">
                    <a:lnL>
                      <a:noFill/>
                    </a:lnL>
                    <a:lnR>
                      <a:noFill/>
                    </a:lnR>
                    <a:lnT>
                      <a:noFill/>
                    </a:lnT>
                    <a:lnB>
                      <a:noFill/>
                    </a:lnB>
                  </a:tcPr>
                </a:tc>
                <a:tc>
                  <a:txBody>
                    <a:bodyPr/>
                    <a:lstStyle/>
                    <a:p>
                      <a:pPr algn="l" fontAlgn="b"/>
                      <a:endParaRPr lang="de-DE" sz="800" b="0" i="0" u="none" strike="noStrike">
                        <a:solidFill>
                          <a:srgbClr val="000000"/>
                        </a:solidFill>
                        <a:latin typeface="Calibri"/>
                      </a:endParaRPr>
                    </a:p>
                  </a:txBody>
                  <a:tcPr marL="6927" marR="6927" marT="6927" marB="0" anchor="b">
                    <a:lnL>
                      <a:noFill/>
                    </a:lnL>
                    <a:lnR>
                      <a:noFill/>
                    </a:lnR>
                    <a:lnT>
                      <a:noFill/>
                    </a:lnT>
                    <a:lnB>
                      <a:noFill/>
                    </a:lnB>
                  </a:tcPr>
                </a:tc>
                <a:tc>
                  <a:txBody>
                    <a:bodyPr/>
                    <a:lstStyle/>
                    <a:p>
                      <a:pPr algn="l" fontAlgn="b"/>
                      <a:endParaRPr lang="de-DE" sz="800" b="0" i="0" u="none" strike="noStrike">
                        <a:solidFill>
                          <a:srgbClr val="000000"/>
                        </a:solidFill>
                        <a:latin typeface="Calibri"/>
                      </a:endParaRPr>
                    </a:p>
                  </a:txBody>
                  <a:tcPr marL="6927" marR="6927" marT="6927" marB="0" anchor="b">
                    <a:lnL>
                      <a:noFill/>
                    </a:lnL>
                    <a:lnR>
                      <a:noFill/>
                    </a:lnR>
                    <a:lnT>
                      <a:noFill/>
                    </a:lnT>
                    <a:lnB>
                      <a:noFill/>
                    </a:lnB>
                  </a:tcPr>
                </a:tc>
                <a:tc>
                  <a:txBody>
                    <a:bodyPr/>
                    <a:lstStyle/>
                    <a:p>
                      <a:pPr algn="l" fontAlgn="b"/>
                      <a:endParaRPr lang="de-DE" sz="800" b="0" i="0" u="none" strike="noStrike">
                        <a:solidFill>
                          <a:srgbClr val="000000"/>
                        </a:solidFill>
                        <a:latin typeface="Calibri"/>
                      </a:endParaRPr>
                    </a:p>
                  </a:txBody>
                  <a:tcPr marL="6927" marR="6927" marT="6927" marB="0" anchor="b">
                    <a:lnL>
                      <a:noFill/>
                    </a:lnL>
                    <a:lnR>
                      <a:noFill/>
                    </a:lnR>
                    <a:lnT>
                      <a:noFill/>
                    </a:lnT>
                    <a:lnB>
                      <a:noFill/>
                    </a:lnB>
                  </a:tcPr>
                </a:tc>
                <a:tc>
                  <a:txBody>
                    <a:bodyPr/>
                    <a:lstStyle/>
                    <a:p>
                      <a:pPr algn="l" fontAlgn="b"/>
                      <a:endParaRPr lang="de-DE" sz="800" b="0" i="0" u="none" strike="noStrike">
                        <a:solidFill>
                          <a:srgbClr val="000000"/>
                        </a:solidFill>
                        <a:latin typeface="Calibri"/>
                      </a:endParaRPr>
                    </a:p>
                  </a:txBody>
                  <a:tcPr marL="6927" marR="6927" marT="6927" marB="0" anchor="b">
                    <a:lnL>
                      <a:noFill/>
                    </a:lnL>
                    <a:lnR>
                      <a:noFill/>
                    </a:lnR>
                    <a:lnT>
                      <a:noFill/>
                    </a:lnT>
                    <a:lnB>
                      <a:noFill/>
                    </a:lnB>
                  </a:tcPr>
                </a:tc>
                <a:tc>
                  <a:txBody>
                    <a:bodyPr/>
                    <a:lstStyle/>
                    <a:p>
                      <a:pPr algn="l" fontAlgn="b"/>
                      <a:endParaRPr lang="de-DE" sz="800" b="0" i="0" u="none" strike="noStrike">
                        <a:solidFill>
                          <a:srgbClr val="000000"/>
                        </a:solidFill>
                        <a:latin typeface="Calibri"/>
                      </a:endParaRPr>
                    </a:p>
                  </a:txBody>
                  <a:tcPr marL="6927" marR="6927" marT="6927" marB="0" anchor="b">
                    <a:lnL>
                      <a:noFill/>
                    </a:lnL>
                    <a:lnR>
                      <a:noFill/>
                    </a:lnR>
                    <a:lnT>
                      <a:noFill/>
                    </a:lnT>
                    <a:lnB>
                      <a:noFill/>
                    </a:lnB>
                  </a:tcPr>
                </a:tc>
                <a:tc>
                  <a:txBody>
                    <a:bodyPr/>
                    <a:lstStyle/>
                    <a:p>
                      <a:pPr algn="l" fontAlgn="b"/>
                      <a:endParaRPr lang="de-DE" sz="800" b="0" i="0" u="none" strike="noStrike">
                        <a:solidFill>
                          <a:srgbClr val="000000"/>
                        </a:solidFill>
                        <a:latin typeface="Calibri"/>
                      </a:endParaRPr>
                    </a:p>
                  </a:txBody>
                  <a:tcPr marL="6927" marR="6927" marT="6927" marB="0" anchor="b">
                    <a:lnL>
                      <a:noFill/>
                    </a:lnL>
                    <a:lnR>
                      <a:noFill/>
                    </a:lnR>
                    <a:lnT>
                      <a:noFill/>
                    </a:lnT>
                    <a:lnB>
                      <a:noFill/>
                    </a:lnB>
                  </a:tcPr>
                </a:tc>
                <a:tc>
                  <a:txBody>
                    <a:bodyPr/>
                    <a:lstStyle/>
                    <a:p>
                      <a:pPr algn="l" fontAlgn="b"/>
                      <a:endParaRPr lang="de-DE" sz="800" b="0" i="0" u="none" strike="noStrike" dirty="0">
                        <a:solidFill>
                          <a:srgbClr val="000000"/>
                        </a:solidFill>
                        <a:latin typeface="Calibri"/>
                      </a:endParaRPr>
                    </a:p>
                  </a:txBody>
                  <a:tcPr marL="6927" marR="6927" marT="6927" marB="0" anchor="b">
                    <a:lnL>
                      <a:noFill/>
                    </a:lnL>
                    <a:lnR>
                      <a:noFill/>
                    </a:lnR>
                    <a:lnT>
                      <a:noFill/>
                    </a:lnT>
                    <a:lnB>
                      <a:noFill/>
                    </a:lnB>
                  </a:tcPr>
                </a:tc>
              </a:tr>
              <a:tr h="138545">
                <a:tc>
                  <a:txBody>
                    <a:bodyPr/>
                    <a:lstStyle/>
                    <a:p>
                      <a:pPr algn="l" fontAlgn="b"/>
                      <a:endParaRPr lang="de-DE" sz="800" b="0" i="0" u="none" strike="noStrike">
                        <a:solidFill>
                          <a:srgbClr val="000000"/>
                        </a:solidFill>
                        <a:latin typeface="Calibri"/>
                      </a:endParaRPr>
                    </a:p>
                  </a:txBody>
                  <a:tcPr marL="6927" marR="6927" marT="6927"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de-DE" sz="800" b="0" i="0" u="none" strike="noStrike">
                        <a:solidFill>
                          <a:srgbClr val="000000"/>
                        </a:solidFill>
                        <a:latin typeface="Calibri"/>
                      </a:endParaRPr>
                    </a:p>
                  </a:txBody>
                  <a:tcPr marL="6927" marR="6927" marT="6927"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de-DE" sz="800" b="0" i="0" u="none" strike="noStrike">
                        <a:solidFill>
                          <a:srgbClr val="000000"/>
                        </a:solidFill>
                        <a:latin typeface="Calibri"/>
                      </a:endParaRPr>
                    </a:p>
                  </a:txBody>
                  <a:tcPr marL="6927" marR="6927" marT="6927"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de-DE" sz="800" b="0" i="0" u="none" strike="noStrike">
                        <a:solidFill>
                          <a:srgbClr val="000000"/>
                        </a:solidFill>
                        <a:latin typeface="Calibri"/>
                      </a:endParaRPr>
                    </a:p>
                  </a:txBody>
                  <a:tcPr marL="6927" marR="6927" marT="6927"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de-DE" sz="800" b="0" i="0" u="none" strike="noStrike">
                        <a:solidFill>
                          <a:srgbClr val="000000"/>
                        </a:solidFill>
                        <a:latin typeface="Calibri"/>
                      </a:endParaRPr>
                    </a:p>
                  </a:txBody>
                  <a:tcPr marL="6927" marR="6927" marT="6927"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de-DE" sz="800" b="0" i="0" u="none" strike="noStrike">
                        <a:solidFill>
                          <a:srgbClr val="000000"/>
                        </a:solidFill>
                        <a:latin typeface="Calibri"/>
                      </a:endParaRPr>
                    </a:p>
                  </a:txBody>
                  <a:tcPr marL="6927" marR="6927" marT="6927"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de-DE" sz="800" b="0" i="0" u="none" strike="noStrike">
                        <a:solidFill>
                          <a:srgbClr val="000000"/>
                        </a:solidFill>
                        <a:latin typeface="Calibri"/>
                      </a:endParaRPr>
                    </a:p>
                  </a:txBody>
                  <a:tcPr marL="6927" marR="6927" marT="6927"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de-DE" sz="800" b="0" i="0" u="none" strike="noStrike">
                        <a:solidFill>
                          <a:srgbClr val="000000"/>
                        </a:solidFill>
                        <a:latin typeface="Calibri"/>
                      </a:endParaRPr>
                    </a:p>
                  </a:txBody>
                  <a:tcPr marL="6927" marR="6927" marT="6927"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de-DE" sz="800" b="0" i="0" u="none" strike="noStrike">
                        <a:solidFill>
                          <a:srgbClr val="000000"/>
                        </a:solidFill>
                        <a:latin typeface="Calibri"/>
                      </a:endParaRPr>
                    </a:p>
                  </a:txBody>
                  <a:tcPr marL="6927" marR="6927" marT="6927"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de-DE" sz="800" b="0" i="0" u="none" strike="noStrike">
                        <a:solidFill>
                          <a:srgbClr val="000000"/>
                        </a:solidFill>
                        <a:latin typeface="Calibri"/>
                      </a:endParaRPr>
                    </a:p>
                  </a:txBody>
                  <a:tcPr marL="6927" marR="6927" marT="6927"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de-DE" sz="800" b="0" i="0" u="none" strike="noStrike">
                        <a:solidFill>
                          <a:srgbClr val="000000"/>
                        </a:solidFill>
                        <a:latin typeface="Calibri"/>
                      </a:endParaRPr>
                    </a:p>
                  </a:txBody>
                  <a:tcPr marL="6927" marR="6927" marT="6927" marB="0" anchor="b">
                    <a:lnL>
                      <a:noFill/>
                    </a:lnL>
                    <a:lnR>
                      <a:noFill/>
                    </a:lnR>
                    <a:lnT>
                      <a:noFill/>
                    </a:lnT>
                    <a:lnB>
                      <a:noFill/>
                    </a:lnB>
                  </a:tcPr>
                </a:tc>
              </a:tr>
              <a:tr h="138545">
                <a:tc>
                  <a:txBody>
                    <a:bodyPr/>
                    <a:lstStyle/>
                    <a:p>
                      <a:pPr algn="l" fontAlgn="b"/>
                      <a:r>
                        <a:rPr lang="de-DE" sz="800" b="0" i="0" u="none" strike="noStrike">
                          <a:solidFill>
                            <a:srgbClr val="000000"/>
                          </a:solidFill>
                          <a:latin typeface="Calibri"/>
                        </a:rPr>
                        <a:t> </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800" b="0" i="0" u="none" strike="noStrike">
                          <a:solidFill>
                            <a:srgbClr val="000000"/>
                          </a:solidFill>
                          <a:latin typeface="Calibri"/>
                        </a:rPr>
                        <a:t>12.01.2011</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800" b="0" i="0" u="none" strike="noStrike">
                          <a:solidFill>
                            <a:srgbClr val="000000"/>
                          </a:solidFill>
                          <a:latin typeface="Calibri"/>
                        </a:rPr>
                        <a:t>23.02.2011</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800" b="0" i="0" u="none" strike="noStrike">
                          <a:solidFill>
                            <a:srgbClr val="000000"/>
                          </a:solidFill>
                          <a:latin typeface="Calibri"/>
                        </a:rPr>
                        <a:t>07.04.2011</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800" b="0" i="0" u="none" strike="noStrike">
                          <a:solidFill>
                            <a:srgbClr val="000000"/>
                          </a:solidFill>
                          <a:latin typeface="Calibri"/>
                        </a:rPr>
                        <a:t>18.05.2011</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800" b="0" i="0" u="none" strike="noStrike">
                          <a:solidFill>
                            <a:srgbClr val="000000"/>
                          </a:solidFill>
                          <a:latin typeface="Calibri"/>
                        </a:rPr>
                        <a:t>29.06.2011</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800" b="0" i="0" u="none" strike="noStrike">
                          <a:solidFill>
                            <a:srgbClr val="000000"/>
                          </a:solidFill>
                          <a:latin typeface="Calibri"/>
                        </a:rPr>
                        <a:t>09.08.2011</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800" b="0" i="0" u="none" strike="noStrike">
                          <a:solidFill>
                            <a:srgbClr val="000000"/>
                          </a:solidFill>
                          <a:latin typeface="Calibri"/>
                        </a:rPr>
                        <a:t>19.09.2011</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800" b="0" i="0" u="none" strike="noStrike">
                          <a:solidFill>
                            <a:srgbClr val="000000"/>
                          </a:solidFill>
                          <a:latin typeface="Calibri"/>
                        </a:rPr>
                        <a:t>04.11.2011</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800" b="0" i="0" u="none" strike="noStrike">
                          <a:solidFill>
                            <a:srgbClr val="000000"/>
                          </a:solidFill>
                          <a:latin typeface="Calibri"/>
                        </a:rPr>
                        <a:t>12.12.2011</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800" b="0" i="0" u="none" strike="noStrike">
                          <a:solidFill>
                            <a:srgbClr val="000000"/>
                          </a:solidFill>
                          <a:latin typeface="Calibri"/>
                        </a:rPr>
                        <a:t> </a:t>
                      </a:r>
                    </a:p>
                  </a:txBody>
                  <a:tcPr marL="6927" marR="6927" marT="6927" marB="0" anchor="b">
                    <a:lnL w="6350" cap="flat" cmpd="sng" algn="ctr">
                      <a:solidFill>
                        <a:srgbClr val="000000"/>
                      </a:solidFill>
                      <a:prstDash val="solid"/>
                      <a:round/>
                      <a:headEnd type="none" w="med" len="med"/>
                      <a:tailEnd type="none" w="med" len="med"/>
                    </a:lnL>
                    <a:lnR>
                      <a:noFill/>
                    </a:lnR>
                    <a:lnT>
                      <a:noFill/>
                    </a:lnT>
                    <a:lnB>
                      <a:noFill/>
                    </a:lnB>
                  </a:tcPr>
                </a:tc>
              </a:tr>
              <a:tr h="138545">
                <a:tc>
                  <a:txBody>
                    <a:bodyPr/>
                    <a:lstStyle/>
                    <a:p>
                      <a:pPr algn="l" fontAlgn="b"/>
                      <a:r>
                        <a:rPr lang="de-DE" sz="800" b="0" i="0" u="none" strike="noStrike">
                          <a:solidFill>
                            <a:srgbClr val="000000"/>
                          </a:solidFill>
                          <a:latin typeface="Calibri"/>
                        </a:rPr>
                        <a:t>über 800</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800" b="0" i="0" u="none" strike="noStrike">
                          <a:solidFill>
                            <a:srgbClr val="000000"/>
                          </a:solidFill>
                          <a:latin typeface="Calibri"/>
                        </a:rPr>
                        <a:t>2,2</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800" b="0" i="0" u="none" strike="noStrike">
                          <a:solidFill>
                            <a:srgbClr val="000000"/>
                          </a:solidFill>
                          <a:latin typeface="Calibri"/>
                        </a:rPr>
                        <a:t>11,4</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800" b="0" i="0" u="none" strike="noStrike">
                          <a:solidFill>
                            <a:srgbClr val="000000"/>
                          </a:solidFill>
                          <a:latin typeface="Calibri"/>
                        </a:rPr>
                        <a:t>0</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800" b="0" i="0" u="none" strike="noStrike">
                          <a:solidFill>
                            <a:srgbClr val="000000"/>
                          </a:solidFill>
                          <a:latin typeface="Calibri"/>
                        </a:rPr>
                        <a:t>2</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800" b="0" i="0" u="none" strike="noStrike">
                          <a:solidFill>
                            <a:srgbClr val="000000"/>
                          </a:solidFill>
                          <a:latin typeface="Calibri"/>
                        </a:rPr>
                        <a:t>1,9</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800" b="0" i="0" u="none" strike="noStrike">
                          <a:solidFill>
                            <a:srgbClr val="000000"/>
                          </a:solidFill>
                          <a:latin typeface="Calibri"/>
                        </a:rPr>
                        <a:t>4,1</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800" b="0" i="0" u="none" strike="noStrike">
                          <a:solidFill>
                            <a:srgbClr val="000000"/>
                          </a:solidFill>
                          <a:latin typeface="Calibri"/>
                        </a:rPr>
                        <a:t>2</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800" b="0" i="0" u="none" strike="noStrike">
                          <a:solidFill>
                            <a:srgbClr val="000000"/>
                          </a:solidFill>
                          <a:latin typeface="Calibri"/>
                        </a:rPr>
                        <a:t>3,9</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800" b="0" i="0" u="none" strike="noStrike">
                          <a:solidFill>
                            <a:srgbClr val="000000"/>
                          </a:solidFill>
                          <a:latin typeface="Calibri"/>
                        </a:rPr>
                        <a:t>3,9</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800" b="0" i="0" u="none" strike="noStrike">
                          <a:solidFill>
                            <a:srgbClr val="000000"/>
                          </a:solidFill>
                          <a:latin typeface="Calibri"/>
                        </a:rPr>
                        <a:t> </a:t>
                      </a:r>
                    </a:p>
                  </a:txBody>
                  <a:tcPr marL="6927" marR="6927" marT="6927" marB="0" anchor="b">
                    <a:lnL w="6350" cap="flat" cmpd="sng" algn="ctr">
                      <a:solidFill>
                        <a:srgbClr val="000000"/>
                      </a:solidFill>
                      <a:prstDash val="solid"/>
                      <a:round/>
                      <a:headEnd type="none" w="med" len="med"/>
                      <a:tailEnd type="none" w="med" len="med"/>
                    </a:lnL>
                    <a:lnR>
                      <a:noFill/>
                    </a:lnR>
                    <a:lnT>
                      <a:noFill/>
                    </a:lnT>
                    <a:lnB>
                      <a:noFill/>
                    </a:lnB>
                  </a:tcPr>
                </a:tc>
              </a:tr>
              <a:tr h="138545">
                <a:tc>
                  <a:txBody>
                    <a:bodyPr/>
                    <a:lstStyle/>
                    <a:p>
                      <a:pPr algn="l" fontAlgn="b"/>
                      <a:r>
                        <a:rPr lang="de-DE" sz="800" b="0" i="0" u="none" strike="noStrike">
                          <a:solidFill>
                            <a:srgbClr val="000000"/>
                          </a:solidFill>
                          <a:latin typeface="Calibri"/>
                        </a:rPr>
                        <a:t>400 - 800</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800" b="0" i="0" u="none" strike="noStrike">
                          <a:solidFill>
                            <a:srgbClr val="000000"/>
                          </a:solidFill>
                          <a:latin typeface="Calibri"/>
                        </a:rPr>
                        <a:t>6,5</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800" b="0" i="0" u="none" strike="noStrike">
                          <a:solidFill>
                            <a:srgbClr val="000000"/>
                          </a:solidFill>
                          <a:latin typeface="Calibri"/>
                        </a:rPr>
                        <a:t>0</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800" b="0" i="0" u="none" strike="noStrike">
                          <a:solidFill>
                            <a:srgbClr val="000000"/>
                          </a:solidFill>
                          <a:latin typeface="Calibri"/>
                        </a:rPr>
                        <a:t>4,5</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800" b="0" i="0" u="none" strike="noStrike">
                          <a:solidFill>
                            <a:srgbClr val="000000"/>
                          </a:solidFill>
                          <a:latin typeface="Calibri"/>
                        </a:rPr>
                        <a:t>6</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800" b="0" i="0" u="none" strike="noStrike">
                          <a:solidFill>
                            <a:srgbClr val="000000"/>
                          </a:solidFill>
                          <a:latin typeface="Calibri"/>
                        </a:rPr>
                        <a:t>5,7</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800" b="0" i="0" u="none" strike="noStrike">
                          <a:solidFill>
                            <a:srgbClr val="000000"/>
                          </a:solidFill>
                          <a:latin typeface="Calibri"/>
                        </a:rPr>
                        <a:t>2</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800" b="0" i="0" u="none" strike="noStrike">
                          <a:solidFill>
                            <a:srgbClr val="000000"/>
                          </a:solidFill>
                          <a:latin typeface="Calibri"/>
                        </a:rPr>
                        <a:t>3,9</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800" b="0" i="0" u="none" strike="noStrike">
                          <a:solidFill>
                            <a:srgbClr val="000000"/>
                          </a:solidFill>
                          <a:latin typeface="Calibri"/>
                        </a:rPr>
                        <a:t>3,9</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800" b="0" i="0" u="none" strike="noStrike">
                          <a:solidFill>
                            <a:srgbClr val="000000"/>
                          </a:solidFill>
                          <a:latin typeface="Calibri"/>
                        </a:rPr>
                        <a:t>7,8</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800" b="0" i="0" u="none" strike="noStrike">
                          <a:solidFill>
                            <a:srgbClr val="000000"/>
                          </a:solidFill>
                          <a:latin typeface="Calibri"/>
                        </a:rPr>
                        <a:t> </a:t>
                      </a:r>
                    </a:p>
                  </a:txBody>
                  <a:tcPr marL="6927" marR="6927" marT="6927" marB="0" anchor="b">
                    <a:lnL w="6350" cap="flat" cmpd="sng" algn="ctr">
                      <a:solidFill>
                        <a:srgbClr val="000000"/>
                      </a:solidFill>
                      <a:prstDash val="solid"/>
                      <a:round/>
                      <a:headEnd type="none" w="med" len="med"/>
                      <a:tailEnd type="none" w="med" len="med"/>
                    </a:lnL>
                    <a:lnR>
                      <a:noFill/>
                    </a:lnR>
                    <a:lnT>
                      <a:noFill/>
                    </a:lnT>
                    <a:lnB>
                      <a:noFill/>
                    </a:lnB>
                  </a:tcPr>
                </a:tc>
              </a:tr>
              <a:tr h="138545">
                <a:tc>
                  <a:txBody>
                    <a:bodyPr/>
                    <a:lstStyle/>
                    <a:p>
                      <a:pPr algn="l" fontAlgn="b"/>
                      <a:r>
                        <a:rPr lang="de-DE" sz="800" b="0" i="0" u="none" strike="noStrike" dirty="0">
                          <a:solidFill>
                            <a:srgbClr val="000000"/>
                          </a:solidFill>
                          <a:latin typeface="Calibri"/>
                        </a:rPr>
                        <a:t>200 - 400</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800" b="0" i="0" u="none" strike="noStrike">
                          <a:solidFill>
                            <a:srgbClr val="000000"/>
                          </a:solidFill>
                          <a:latin typeface="Calibri"/>
                        </a:rPr>
                        <a:t>2,2</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800" b="0" i="0" u="none" strike="noStrike">
                          <a:solidFill>
                            <a:srgbClr val="000000"/>
                          </a:solidFill>
                          <a:latin typeface="Calibri"/>
                        </a:rPr>
                        <a:t>2,3</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800" b="0" i="0" u="none" strike="noStrike">
                          <a:solidFill>
                            <a:srgbClr val="000000"/>
                          </a:solidFill>
                          <a:latin typeface="Calibri"/>
                        </a:rPr>
                        <a:t>2,3</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800" b="0" i="0" u="none" strike="noStrike">
                          <a:solidFill>
                            <a:srgbClr val="000000"/>
                          </a:solidFill>
                          <a:latin typeface="Calibri"/>
                        </a:rPr>
                        <a:t>0</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800" b="0" i="0" u="none" strike="noStrike">
                          <a:solidFill>
                            <a:srgbClr val="000000"/>
                          </a:solidFill>
                          <a:latin typeface="Calibri"/>
                        </a:rPr>
                        <a:t>3,8</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800" b="0" i="0" u="none" strike="noStrike">
                          <a:solidFill>
                            <a:srgbClr val="000000"/>
                          </a:solidFill>
                          <a:latin typeface="Calibri"/>
                        </a:rPr>
                        <a:t>2</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800" b="0" i="0" u="none" strike="noStrike">
                          <a:solidFill>
                            <a:srgbClr val="000000"/>
                          </a:solidFill>
                          <a:latin typeface="Calibri"/>
                        </a:rPr>
                        <a:t>5,9</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800" b="0" i="0" u="none" strike="noStrike">
                          <a:solidFill>
                            <a:srgbClr val="000000"/>
                          </a:solidFill>
                          <a:latin typeface="Calibri"/>
                        </a:rPr>
                        <a:t>9,8</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800" b="0" i="0" u="none" strike="noStrike">
                          <a:solidFill>
                            <a:srgbClr val="000000"/>
                          </a:solidFill>
                          <a:latin typeface="Calibri"/>
                        </a:rPr>
                        <a:t>7,8</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800" b="0" i="0" u="none" strike="noStrike">
                          <a:solidFill>
                            <a:srgbClr val="000000"/>
                          </a:solidFill>
                          <a:latin typeface="Calibri"/>
                        </a:rPr>
                        <a:t> </a:t>
                      </a:r>
                    </a:p>
                  </a:txBody>
                  <a:tcPr marL="6927" marR="6927" marT="6927" marB="0" anchor="b">
                    <a:lnL w="6350" cap="flat" cmpd="sng" algn="ctr">
                      <a:solidFill>
                        <a:srgbClr val="000000"/>
                      </a:solidFill>
                      <a:prstDash val="solid"/>
                      <a:round/>
                      <a:headEnd type="none" w="med" len="med"/>
                      <a:tailEnd type="none" w="med" len="med"/>
                    </a:lnL>
                    <a:lnR>
                      <a:noFill/>
                    </a:lnR>
                    <a:lnT>
                      <a:noFill/>
                    </a:lnT>
                    <a:lnB>
                      <a:noFill/>
                    </a:lnB>
                  </a:tcPr>
                </a:tc>
              </a:tr>
              <a:tr h="138545">
                <a:tc>
                  <a:txBody>
                    <a:bodyPr/>
                    <a:lstStyle/>
                    <a:p>
                      <a:pPr algn="l" fontAlgn="b"/>
                      <a:r>
                        <a:rPr lang="de-DE" sz="800" b="0" i="0" u="none" strike="noStrike">
                          <a:solidFill>
                            <a:srgbClr val="000000"/>
                          </a:solidFill>
                          <a:latin typeface="Calibri"/>
                        </a:rPr>
                        <a:t>100 - 200</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800" b="0" i="0" u="none" strike="noStrike">
                          <a:solidFill>
                            <a:srgbClr val="000000"/>
                          </a:solidFill>
                          <a:latin typeface="Calibri"/>
                        </a:rPr>
                        <a:t>17,4</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800" b="0" i="0" u="none" strike="noStrike">
                          <a:solidFill>
                            <a:srgbClr val="000000"/>
                          </a:solidFill>
                          <a:latin typeface="Calibri"/>
                        </a:rPr>
                        <a:t>11,4</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800" b="0" i="0" u="none" strike="noStrike">
                          <a:solidFill>
                            <a:srgbClr val="000000"/>
                          </a:solidFill>
                          <a:latin typeface="Calibri"/>
                        </a:rPr>
                        <a:t>9,1</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800" b="0" i="0" u="none" strike="noStrike">
                          <a:solidFill>
                            <a:srgbClr val="000000"/>
                          </a:solidFill>
                          <a:latin typeface="Calibri"/>
                        </a:rPr>
                        <a:t>8</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800" b="0" i="0" u="none" strike="noStrike">
                          <a:solidFill>
                            <a:srgbClr val="000000"/>
                          </a:solidFill>
                          <a:latin typeface="Calibri"/>
                        </a:rPr>
                        <a:t>7,5</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800" b="0" i="0" u="none" strike="noStrike">
                          <a:solidFill>
                            <a:srgbClr val="000000"/>
                          </a:solidFill>
                          <a:latin typeface="Calibri"/>
                        </a:rPr>
                        <a:t>12,2</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800" b="0" i="0" u="none" strike="noStrike">
                          <a:solidFill>
                            <a:srgbClr val="000000"/>
                          </a:solidFill>
                          <a:latin typeface="Calibri"/>
                        </a:rPr>
                        <a:t>13,7</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800" b="0" i="0" u="none" strike="noStrike">
                          <a:solidFill>
                            <a:srgbClr val="000000"/>
                          </a:solidFill>
                          <a:latin typeface="Calibri"/>
                        </a:rPr>
                        <a:t>15,7</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800" b="0" i="0" u="none" strike="noStrike">
                          <a:solidFill>
                            <a:srgbClr val="000000"/>
                          </a:solidFill>
                          <a:latin typeface="Calibri"/>
                        </a:rPr>
                        <a:t>9,8</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800" b="0" i="0" u="none" strike="noStrike">
                          <a:solidFill>
                            <a:srgbClr val="000000"/>
                          </a:solidFill>
                          <a:latin typeface="Calibri"/>
                        </a:rPr>
                        <a:t> </a:t>
                      </a:r>
                    </a:p>
                  </a:txBody>
                  <a:tcPr marL="6927" marR="6927" marT="6927" marB="0" anchor="b">
                    <a:lnL w="6350" cap="flat" cmpd="sng" algn="ctr">
                      <a:solidFill>
                        <a:srgbClr val="000000"/>
                      </a:solidFill>
                      <a:prstDash val="solid"/>
                      <a:round/>
                      <a:headEnd type="none" w="med" len="med"/>
                      <a:tailEnd type="none" w="med" len="med"/>
                    </a:lnL>
                    <a:lnR>
                      <a:noFill/>
                    </a:lnR>
                    <a:lnT>
                      <a:noFill/>
                    </a:lnT>
                    <a:lnB>
                      <a:noFill/>
                    </a:lnB>
                  </a:tcPr>
                </a:tc>
              </a:tr>
              <a:tr h="138545">
                <a:tc>
                  <a:txBody>
                    <a:bodyPr/>
                    <a:lstStyle/>
                    <a:p>
                      <a:pPr algn="l" fontAlgn="b"/>
                      <a:r>
                        <a:rPr lang="de-DE" sz="800" b="0" i="0" u="none" strike="noStrike">
                          <a:solidFill>
                            <a:srgbClr val="000000"/>
                          </a:solidFill>
                          <a:latin typeface="Calibri"/>
                        </a:rPr>
                        <a:t>bis 100</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800" b="0" i="0" u="none" strike="noStrike">
                          <a:solidFill>
                            <a:srgbClr val="000000"/>
                          </a:solidFill>
                          <a:latin typeface="Calibri"/>
                        </a:rPr>
                        <a:t>71,7</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800" b="0" i="0" u="none" strike="noStrike">
                          <a:solidFill>
                            <a:srgbClr val="000000"/>
                          </a:solidFill>
                          <a:latin typeface="Calibri"/>
                        </a:rPr>
                        <a:t>75</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800" b="0" i="0" u="none" strike="noStrike">
                          <a:solidFill>
                            <a:srgbClr val="000000"/>
                          </a:solidFill>
                          <a:latin typeface="Calibri"/>
                        </a:rPr>
                        <a:t>84,1</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800" b="0" i="0" u="none" strike="noStrike">
                          <a:solidFill>
                            <a:srgbClr val="000000"/>
                          </a:solidFill>
                          <a:latin typeface="Calibri"/>
                        </a:rPr>
                        <a:t>84</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800" b="0" i="0" u="none" strike="noStrike">
                          <a:solidFill>
                            <a:srgbClr val="000000"/>
                          </a:solidFill>
                          <a:latin typeface="Calibri"/>
                        </a:rPr>
                        <a:t>81,1</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800" b="0" i="0" u="none" strike="noStrike">
                          <a:solidFill>
                            <a:srgbClr val="000000"/>
                          </a:solidFill>
                          <a:latin typeface="Calibri"/>
                        </a:rPr>
                        <a:t>79,6</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800" b="0" i="0" u="none" strike="noStrike">
                          <a:solidFill>
                            <a:srgbClr val="000000"/>
                          </a:solidFill>
                          <a:latin typeface="Calibri"/>
                        </a:rPr>
                        <a:t>74,5</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800" b="0" i="0" u="none" strike="noStrike">
                          <a:solidFill>
                            <a:srgbClr val="000000"/>
                          </a:solidFill>
                          <a:latin typeface="Calibri"/>
                        </a:rPr>
                        <a:t>66,7</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de-DE" sz="800" b="0" i="0" u="none" strike="noStrike">
                          <a:solidFill>
                            <a:srgbClr val="000000"/>
                          </a:solidFill>
                          <a:latin typeface="Calibri"/>
                        </a:rPr>
                        <a:t>70,6</a:t>
                      </a:r>
                    </a:p>
                  </a:txBody>
                  <a:tcPr marL="6927" marR="6927" marT="69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de-DE" sz="800" b="0" i="0" u="none" strike="noStrike">
                          <a:solidFill>
                            <a:srgbClr val="000000"/>
                          </a:solidFill>
                          <a:latin typeface="Calibri"/>
                        </a:rPr>
                        <a:t> </a:t>
                      </a:r>
                    </a:p>
                  </a:txBody>
                  <a:tcPr marL="6927" marR="6927" marT="6927" marB="0" anchor="b">
                    <a:lnL w="6350" cap="flat" cmpd="sng" algn="ctr">
                      <a:solidFill>
                        <a:srgbClr val="000000"/>
                      </a:solidFill>
                      <a:prstDash val="solid"/>
                      <a:round/>
                      <a:headEnd type="none" w="med" len="med"/>
                      <a:tailEnd type="none" w="med" len="med"/>
                    </a:lnL>
                    <a:lnR>
                      <a:noFill/>
                    </a:lnR>
                    <a:lnT>
                      <a:noFill/>
                    </a:lnT>
                    <a:lnB>
                      <a:noFill/>
                    </a:lnB>
                  </a:tcPr>
                </a:tc>
              </a:tr>
              <a:tr h="138545">
                <a:tc>
                  <a:txBody>
                    <a:bodyPr/>
                    <a:lstStyle/>
                    <a:p>
                      <a:pPr algn="l" fontAlgn="b"/>
                      <a:endParaRPr lang="de-DE" sz="800" b="0" i="0" u="none" strike="noStrike">
                        <a:solidFill>
                          <a:srgbClr val="000000"/>
                        </a:solidFill>
                        <a:latin typeface="Calibri"/>
                      </a:endParaRPr>
                    </a:p>
                  </a:txBody>
                  <a:tcPr marL="6927" marR="6927" marT="692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800" b="0" i="0" u="none" strike="noStrike">
                        <a:solidFill>
                          <a:srgbClr val="000000"/>
                        </a:solidFill>
                        <a:latin typeface="Calibri"/>
                      </a:endParaRPr>
                    </a:p>
                  </a:txBody>
                  <a:tcPr marL="6927" marR="6927" marT="692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800" b="0" i="0" u="none" strike="noStrike">
                        <a:solidFill>
                          <a:srgbClr val="000000"/>
                        </a:solidFill>
                        <a:latin typeface="Calibri"/>
                      </a:endParaRPr>
                    </a:p>
                  </a:txBody>
                  <a:tcPr marL="6927" marR="6927" marT="692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800" b="0" i="0" u="none" strike="noStrike">
                        <a:solidFill>
                          <a:srgbClr val="000000"/>
                        </a:solidFill>
                        <a:latin typeface="Calibri"/>
                      </a:endParaRPr>
                    </a:p>
                  </a:txBody>
                  <a:tcPr marL="6927" marR="6927" marT="692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800" b="0" i="0" u="none" strike="noStrike">
                        <a:solidFill>
                          <a:srgbClr val="000000"/>
                        </a:solidFill>
                        <a:latin typeface="Calibri"/>
                      </a:endParaRPr>
                    </a:p>
                  </a:txBody>
                  <a:tcPr marL="6927" marR="6927" marT="692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800" b="0" i="0" u="none" strike="noStrike" dirty="0">
                        <a:solidFill>
                          <a:srgbClr val="000000"/>
                        </a:solidFill>
                        <a:latin typeface="Calibri"/>
                      </a:endParaRPr>
                    </a:p>
                  </a:txBody>
                  <a:tcPr marL="6927" marR="6927" marT="692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800" b="0" i="0" u="none" strike="noStrike">
                        <a:solidFill>
                          <a:srgbClr val="000000"/>
                        </a:solidFill>
                        <a:latin typeface="Calibri"/>
                      </a:endParaRPr>
                    </a:p>
                  </a:txBody>
                  <a:tcPr marL="6927" marR="6927" marT="692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800" b="0" i="0" u="none" strike="noStrike">
                        <a:solidFill>
                          <a:srgbClr val="000000"/>
                        </a:solidFill>
                        <a:latin typeface="Calibri"/>
                      </a:endParaRPr>
                    </a:p>
                  </a:txBody>
                  <a:tcPr marL="6927" marR="6927" marT="692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800" b="0" i="0" u="none" strike="noStrike">
                        <a:solidFill>
                          <a:srgbClr val="000000"/>
                        </a:solidFill>
                        <a:latin typeface="Calibri"/>
                      </a:endParaRPr>
                    </a:p>
                  </a:txBody>
                  <a:tcPr marL="6927" marR="6927" marT="692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800" b="0" i="0" u="none" strike="noStrike">
                        <a:solidFill>
                          <a:srgbClr val="000000"/>
                        </a:solidFill>
                        <a:latin typeface="Calibri"/>
                      </a:endParaRPr>
                    </a:p>
                  </a:txBody>
                  <a:tcPr marL="6927" marR="6927" marT="692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800" b="0" i="0" u="none" strike="noStrike" dirty="0">
                        <a:solidFill>
                          <a:srgbClr val="000000"/>
                        </a:solidFill>
                        <a:latin typeface="Calibri"/>
                      </a:endParaRPr>
                    </a:p>
                  </a:txBody>
                  <a:tcPr marL="6927" marR="6927" marT="6927" marB="0" anchor="b">
                    <a:lnL>
                      <a:noFill/>
                    </a:lnL>
                    <a:lnR>
                      <a:noFill/>
                    </a:lnR>
                    <a:lnT>
                      <a:noFill/>
                    </a:lnT>
                    <a:lnB>
                      <a:noFill/>
                    </a:lnB>
                  </a:tcPr>
                </a:tc>
              </a:tr>
            </a:tbl>
          </a:graphicData>
        </a:graphic>
      </p:graphicFrame>
      <p:graphicFrame>
        <p:nvGraphicFramePr>
          <p:cNvPr id="7" name="Inhaltsplatzhalter 5"/>
          <p:cNvGraphicFramePr>
            <a:graphicFrameLocks/>
          </p:cNvGraphicFramePr>
          <p:nvPr/>
        </p:nvGraphicFramePr>
        <p:xfrm>
          <a:off x="467544" y="620688"/>
          <a:ext cx="8157592" cy="132474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Diagramm 8"/>
          <p:cNvGraphicFramePr>
            <a:graphicFrameLocks noGrp="1"/>
          </p:cNvGraphicFramePr>
          <p:nvPr/>
        </p:nvGraphicFramePr>
        <p:xfrm>
          <a:off x="0" y="3212976"/>
          <a:ext cx="9001000" cy="1584176"/>
        </p:xfrm>
        <a:graphic>
          <a:graphicData uri="http://schemas.openxmlformats.org/drawingml/2006/chart">
            <c:chart xmlns:c="http://schemas.openxmlformats.org/drawingml/2006/chart" xmlns:r="http://schemas.openxmlformats.org/officeDocument/2006/relationships" r:id="rId5"/>
          </a:graphicData>
        </a:graphic>
      </p:graphicFrame>
      <p:sp>
        <p:nvSpPr>
          <p:cNvPr id="11" name="Textfeld 10"/>
          <p:cNvSpPr txBox="1"/>
          <p:nvPr/>
        </p:nvSpPr>
        <p:spPr>
          <a:xfrm>
            <a:off x="395536" y="188640"/>
            <a:ext cx="1584176" cy="369332"/>
          </a:xfrm>
          <a:prstGeom prst="rect">
            <a:avLst/>
          </a:prstGeom>
          <a:noFill/>
        </p:spPr>
        <p:txBody>
          <a:bodyPr wrap="square" rtlCol="0">
            <a:spAutoFit/>
          </a:bodyPr>
          <a:lstStyle/>
          <a:p>
            <a:r>
              <a:rPr lang="de-AT" dirty="0" smtClean="0"/>
              <a:t>Eder</a:t>
            </a:r>
            <a:endParaRPr lang="de-DE"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r>
              <a:rPr lang="de-DE" smtClean="0"/>
              <a:t> Chevita Ges.m.b.H.  Austria - VR Dr. Franz Wolf </a:t>
            </a:r>
            <a:endParaRPr lang="de-DE"/>
          </a:p>
        </p:txBody>
      </p:sp>
      <p:pic>
        <p:nvPicPr>
          <p:cNvPr id="308226" name="Picture 2"/>
          <p:cNvPicPr>
            <a:picLocks noChangeAspect="1" noChangeArrowheads="1"/>
          </p:cNvPicPr>
          <p:nvPr/>
        </p:nvPicPr>
        <p:blipFill>
          <a:blip r:embed="rId2" cstate="print"/>
          <a:srcRect/>
          <a:stretch>
            <a:fillRect/>
          </a:stretch>
        </p:blipFill>
        <p:spPr bwMode="auto">
          <a:xfrm>
            <a:off x="1691680" y="4293096"/>
            <a:ext cx="5505450" cy="1938337"/>
          </a:xfrm>
          <a:prstGeom prst="rect">
            <a:avLst/>
          </a:prstGeom>
          <a:noFill/>
          <a:ln w="9525">
            <a:noFill/>
            <a:miter lim="800000"/>
            <a:headEnd/>
            <a:tailEnd/>
          </a:ln>
        </p:spPr>
      </p:pic>
      <p:pic>
        <p:nvPicPr>
          <p:cNvPr id="308227" name="Picture 3"/>
          <p:cNvPicPr>
            <a:picLocks noChangeAspect="1" noChangeArrowheads="1"/>
          </p:cNvPicPr>
          <p:nvPr/>
        </p:nvPicPr>
        <p:blipFill>
          <a:blip r:embed="rId3" cstate="print"/>
          <a:srcRect/>
          <a:stretch>
            <a:fillRect/>
          </a:stretch>
        </p:blipFill>
        <p:spPr bwMode="auto">
          <a:xfrm>
            <a:off x="1259633" y="714301"/>
            <a:ext cx="6120680" cy="3506787"/>
          </a:xfrm>
          <a:prstGeom prst="rect">
            <a:avLst/>
          </a:prstGeom>
          <a:noFill/>
          <a:ln w="9525">
            <a:noFill/>
            <a:miter lim="800000"/>
            <a:headEnd/>
            <a:tailEnd/>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r>
              <a:rPr lang="de-DE" smtClean="0"/>
              <a:t> Chevita Ges.m.b.H.  Austria - VR Dr. Franz Wolf </a:t>
            </a:r>
            <a:endParaRPr lang="de-DE"/>
          </a:p>
        </p:txBody>
      </p:sp>
      <p:pic>
        <p:nvPicPr>
          <p:cNvPr id="309251" name="Picture 3"/>
          <p:cNvPicPr>
            <a:picLocks noChangeAspect="1" noChangeArrowheads="1"/>
          </p:cNvPicPr>
          <p:nvPr/>
        </p:nvPicPr>
        <p:blipFill>
          <a:blip r:embed="rId2" cstate="print"/>
          <a:srcRect/>
          <a:stretch>
            <a:fillRect/>
          </a:stretch>
        </p:blipFill>
        <p:spPr bwMode="auto">
          <a:xfrm>
            <a:off x="2267744" y="230874"/>
            <a:ext cx="4379533" cy="6078446"/>
          </a:xfrm>
          <a:prstGeom prst="rect">
            <a:avLst/>
          </a:prstGeom>
          <a:noFill/>
          <a:ln w="9525">
            <a:noFill/>
            <a:miter lim="800000"/>
            <a:headEnd/>
            <a:tailEnd/>
          </a:ln>
        </p:spPr>
      </p:pic>
      <p:sp>
        <p:nvSpPr>
          <p:cNvPr id="5" name="Textfeld 4"/>
          <p:cNvSpPr txBox="1"/>
          <p:nvPr/>
        </p:nvSpPr>
        <p:spPr>
          <a:xfrm>
            <a:off x="7092280" y="1844824"/>
            <a:ext cx="1728192" cy="923330"/>
          </a:xfrm>
          <a:prstGeom prst="rect">
            <a:avLst/>
          </a:prstGeom>
          <a:noFill/>
        </p:spPr>
        <p:txBody>
          <a:bodyPr wrap="square" rtlCol="0">
            <a:spAutoFit/>
          </a:bodyPr>
          <a:lstStyle/>
          <a:p>
            <a:pPr algn="ctr"/>
            <a:r>
              <a:rPr lang="de-AT" dirty="0" smtClean="0"/>
              <a:t>Clara Navarro</a:t>
            </a:r>
          </a:p>
          <a:p>
            <a:pPr algn="ctr"/>
            <a:r>
              <a:rPr lang="de-AT" dirty="0" smtClean="0"/>
              <a:t>ESVET Quality Services</a:t>
            </a:r>
            <a:endParaRPr lang="de-DE" dirty="0"/>
          </a:p>
        </p:txBody>
      </p:sp>
      <p:sp>
        <p:nvSpPr>
          <p:cNvPr id="6" name="Textfeld 5"/>
          <p:cNvSpPr txBox="1"/>
          <p:nvPr/>
        </p:nvSpPr>
        <p:spPr>
          <a:xfrm>
            <a:off x="251520" y="692696"/>
            <a:ext cx="1872208" cy="923330"/>
          </a:xfrm>
          <a:prstGeom prst="rect">
            <a:avLst/>
          </a:prstGeom>
          <a:noFill/>
        </p:spPr>
        <p:txBody>
          <a:bodyPr wrap="square" rtlCol="0">
            <a:spAutoFit/>
          </a:bodyPr>
          <a:lstStyle/>
          <a:p>
            <a:pPr algn="ctr"/>
            <a:r>
              <a:rPr lang="de-AT" dirty="0" smtClean="0"/>
              <a:t>S. aureus: Rückgang von 41% auf 6%</a:t>
            </a:r>
            <a:endParaRPr lang="de-DE"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subTitle" idx="1"/>
          </p:nvPr>
        </p:nvSpPr>
        <p:spPr/>
        <p:txBody>
          <a:bodyPr/>
          <a:lstStyle/>
          <a:p>
            <a:pPr eaLnBrk="1" hangingPunct="1"/>
            <a:endParaRPr lang="de-DE" smtClean="0"/>
          </a:p>
        </p:txBody>
      </p:sp>
      <p:pic>
        <p:nvPicPr>
          <p:cNvPr id="21507" name="Picture 3" descr="msoB6978"/>
          <p:cNvPicPr>
            <a:picLocks noGrp="1" noChangeAspect="1" noChangeArrowheads="1"/>
          </p:cNvPicPr>
          <p:nvPr>
            <p:ph type="ctrTitle"/>
          </p:nvPr>
        </p:nvPicPr>
        <p:blipFill>
          <a:blip r:embed="rId3" cstate="print"/>
          <a:srcRect/>
          <a:stretch>
            <a:fillRect/>
          </a:stretch>
        </p:blipFill>
        <p:spPr>
          <a:xfrm>
            <a:off x="611188" y="981347"/>
            <a:ext cx="7561262" cy="5688013"/>
          </a:xfrm>
          <a:noFill/>
        </p:spPr>
      </p:pic>
      <p:sp>
        <p:nvSpPr>
          <p:cNvPr id="5" name="Textfeld 4"/>
          <p:cNvSpPr txBox="1"/>
          <p:nvPr/>
        </p:nvSpPr>
        <p:spPr>
          <a:xfrm>
            <a:off x="1115616" y="260648"/>
            <a:ext cx="6768752" cy="369332"/>
          </a:xfrm>
          <a:prstGeom prst="rect">
            <a:avLst/>
          </a:prstGeom>
          <a:noFill/>
        </p:spPr>
        <p:txBody>
          <a:bodyPr wrap="square" rtlCol="0">
            <a:spAutoFit/>
          </a:bodyPr>
          <a:lstStyle/>
          <a:p>
            <a:pPr algn="ctr"/>
            <a:r>
              <a:rPr lang="de-AT" b="1" dirty="0" smtClean="0">
                <a:latin typeface="Arial" pitchFamily="34" charset="0"/>
                <a:cs typeface="Arial" pitchFamily="34" charset="0"/>
              </a:rPr>
              <a:t>Futteranalyse</a:t>
            </a:r>
            <a:endParaRPr lang="de-DE" b="1" dirty="0">
              <a:latin typeface="Arial" pitchFamily="34" charset="0"/>
              <a:cs typeface="Arial" pitchFamily="34" charset="0"/>
            </a:endParaRPr>
          </a:p>
        </p:txBody>
      </p:sp>
      <p:sp>
        <p:nvSpPr>
          <p:cNvPr id="6" name="Fußzeilenplatzhalter 5"/>
          <p:cNvSpPr>
            <a:spLocks noGrp="1"/>
          </p:cNvSpPr>
          <p:nvPr>
            <p:ph type="ftr" sz="quarter" idx="11"/>
          </p:nvPr>
        </p:nvSpPr>
        <p:spPr/>
        <p:txBody>
          <a:bodyPr/>
          <a:lstStyle/>
          <a:p>
            <a:r>
              <a:rPr lang="de-DE" smtClean="0"/>
              <a:t> Chevita Ges.m.b.H.  Austria - VR Dr. Franz Wolf </a:t>
            </a:r>
            <a:endParaRPr lang="de-DE"/>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a:bodyPr>
          <a:lstStyle/>
          <a:p>
            <a:r>
              <a:rPr lang="de-AT" sz="3600" b="1" dirty="0" smtClean="0">
                <a:latin typeface="Arial" pitchFamily="34" charset="0"/>
                <a:cs typeface="Arial" pitchFamily="34" charset="0"/>
              </a:rPr>
              <a:t>Vitamin E und Selen ergänzen </a:t>
            </a:r>
            <a:endParaRPr lang="de-DE" sz="3600" b="1" dirty="0">
              <a:latin typeface="Arial" pitchFamily="34" charset="0"/>
              <a:cs typeface="Arial" pitchFamily="34" charset="0"/>
            </a:endParaRPr>
          </a:p>
        </p:txBody>
      </p:sp>
      <p:sp>
        <p:nvSpPr>
          <p:cNvPr id="2" name="Fußzeilenplatzhalter 1"/>
          <p:cNvSpPr>
            <a:spLocks noGrp="1"/>
          </p:cNvSpPr>
          <p:nvPr>
            <p:ph type="ftr" sz="quarter" idx="11"/>
          </p:nvPr>
        </p:nvSpPr>
        <p:spPr/>
        <p:txBody>
          <a:bodyPr/>
          <a:lstStyle/>
          <a:p>
            <a:r>
              <a:rPr lang="de-DE" smtClean="0"/>
              <a:t> Chevita Ges.m.b.H.  Austria - VR Dr. Franz Wolf </a:t>
            </a:r>
            <a:endParaRPr lang="de-DE"/>
          </a:p>
        </p:txBody>
      </p:sp>
      <p:pic>
        <p:nvPicPr>
          <p:cNvPr id="4" name="Picture 2"/>
          <p:cNvPicPr>
            <a:picLocks noChangeAspect="1" noChangeArrowheads="1"/>
          </p:cNvPicPr>
          <p:nvPr/>
        </p:nvPicPr>
        <p:blipFill>
          <a:blip r:embed="rId2" cstate="print"/>
          <a:srcRect/>
          <a:stretch>
            <a:fillRect/>
          </a:stretch>
        </p:blipFill>
        <p:spPr bwMode="auto">
          <a:xfrm>
            <a:off x="4283968" y="2780928"/>
            <a:ext cx="4065907" cy="3096344"/>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a:stretch>
            <a:fillRect/>
          </a:stretch>
        </p:blipFill>
        <p:spPr>
          <a:xfrm>
            <a:off x="539552" y="2708920"/>
            <a:ext cx="2997200" cy="2359025"/>
          </a:xfrm>
          <a:prstGeom prst="rect">
            <a:avLst/>
          </a:prstGeom>
          <a:ln w="12700">
            <a:solidFill>
              <a:srgbClr val="0070C0"/>
            </a:solidFill>
          </a:ln>
        </p:spPr>
      </p:pic>
      <p:sp>
        <p:nvSpPr>
          <p:cNvPr id="10" name="Bogen 9"/>
          <p:cNvSpPr/>
          <p:nvPr/>
        </p:nvSpPr>
        <p:spPr>
          <a:xfrm rot="20932354">
            <a:off x="2240275" y="2543319"/>
            <a:ext cx="4413199" cy="1637693"/>
          </a:xfrm>
          <a:prstGeom prst="arc">
            <a:avLst>
              <a:gd name="adj1" fmla="val 11315076"/>
              <a:gd name="adj2" fmla="val 47326"/>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cxnSp>
        <p:nvCxnSpPr>
          <p:cNvPr id="12" name="Gerade Verbindung mit Pfeil 11"/>
          <p:cNvCxnSpPr>
            <a:stCxn id="10" idx="0"/>
          </p:cNvCxnSpPr>
          <p:nvPr/>
        </p:nvCxnSpPr>
        <p:spPr>
          <a:xfrm rot="5400000">
            <a:off x="2128044" y="3650335"/>
            <a:ext cx="450222" cy="57302"/>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Gerade Verbindung mit Pfeil 13"/>
          <p:cNvCxnSpPr/>
          <p:nvPr/>
        </p:nvCxnSpPr>
        <p:spPr>
          <a:xfrm flipH="1">
            <a:off x="5796136" y="2492896"/>
            <a:ext cx="1152128" cy="1296144"/>
          </a:xfrm>
          <a:prstGeom prst="straightConnector1">
            <a:avLst/>
          </a:prstGeom>
          <a:ln w="762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7" name="Gerade Verbindung mit Pfeil 16"/>
          <p:cNvCxnSpPr/>
          <p:nvPr/>
        </p:nvCxnSpPr>
        <p:spPr>
          <a:xfrm>
            <a:off x="7020272" y="2492896"/>
            <a:ext cx="0" cy="2664296"/>
          </a:xfrm>
          <a:prstGeom prst="straightConnector1">
            <a:avLst/>
          </a:prstGeom>
          <a:ln w="762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8" name="Textfeld 17"/>
          <p:cNvSpPr txBox="1"/>
          <p:nvPr/>
        </p:nvSpPr>
        <p:spPr>
          <a:xfrm>
            <a:off x="5940152" y="1340768"/>
            <a:ext cx="2808312" cy="646331"/>
          </a:xfrm>
          <a:prstGeom prst="rect">
            <a:avLst/>
          </a:prstGeom>
          <a:solidFill>
            <a:srgbClr val="00B050"/>
          </a:solidFill>
        </p:spPr>
        <p:txBody>
          <a:bodyPr wrap="square" rtlCol="0">
            <a:spAutoFit/>
          </a:bodyPr>
          <a:lstStyle/>
          <a:p>
            <a:pPr algn="ctr"/>
            <a:r>
              <a:rPr lang="de-AT" sz="3600" b="1" dirty="0" smtClean="0">
                <a:latin typeface="Arial" pitchFamily="34" charset="0"/>
                <a:cs typeface="Arial" pitchFamily="34" charset="0"/>
              </a:rPr>
              <a:t>Selen / Blut</a:t>
            </a:r>
            <a:endParaRPr lang="de-DE" sz="3600" b="1" dirty="0">
              <a:latin typeface="Arial" pitchFamily="34" charset="0"/>
              <a:cs typeface="Arial" pitchFamily="34" charset="0"/>
            </a:endParaRPr>
          </a:p>
        </p:txBody>
      </p:sp>
      <p:cxnSp>
        <p:nvCxnSpPr>
          <p:cNvPr id="20" name="Gerade Verbindung mit Pfeil 19"/>
          <p:cNvCxnSpPr/>
          <p:nvPr/>
        </p:nvCxnSpPr>
        <p:spPr>
          <a:xfrm>
            <a:off x="2339752" y="3933056"/>
            <a:ext cx="2592288" cy="504056"/>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Textfeld 20"/>
          <p:cNvSpPr txBox="1"/>
          <p:nvPr/>
        </p:nvSpPr>
        <p:spPr>
          <a:xfrm>
            <a:off x="2267744" y="2276872"/>
            <a:ext cx="2592288" cy="646331"/>
          </a:xfrm>
          <a:prstGeom prst="rect">
            <a:avLst/>
          </a:prstGeom>
          <a:solidFill>
            <a:srgbClr val="FF0000"/>
          </a:solidFill>
        </p:spPr>
        <p:txBody>
          <a:bodyPr wrap="square" rtlCol="0">
            <a:spAutoFit/>
          </a:bodyPr>
          <a:lstStyle/>
          <a:p>
            <a:r>
              <a:rPr lang="de-AT" sz="3600" b="1" dirty="0" smtClean="0">
                <a:latin typeface="Arial" pitchFamily="34" charset="0"/>
                <a:cs typeface="Arial" pitchFamily="34" charset="0"/>
              </a:rPr>
              <a:t>Vitamin E</a:t>
            </a:r>
            <a:endParaRPr lang="de-DE" sz="3600" b="1" dirty="0">
              <a:latin typeface="Arial" pitchFamily="34" charset="0"/>
              <a:cs typeface="Arial" pitchFamily="34" charset="0"/>
            </a:endParaRPr>
          </a:p>
        </p:txBody>
      </p:sp>
      <p:sp>
        <p:nvSpPr>
          <p:cNvPr id="26" name="Textfeld 25"/>
          <p:cNvSpPr txBox="1"/>
          <p:nvPr/>
        </p:nvSpPr>
        <p:spPr>
          <a:xfrm>
            <a:off x="2699792" y="3789040"/>
            <a:ext cx="1368152" cy="646331"/>
          </a:xfrm>
          <a:prstGeom prst="rect">
            <a:avLst/>
          </a:prstGeom>
          <a:solidFill>
            <a:srgbClr val="FF0000"/>
          </a:solidFill>
        </p:spPr>
        <p:txBody>
          <a:bodyPr wrap="square" rtlCol="0">
            <a:spAutoFit/>
          </a:bodyPr>
          <a:lstStyle/>
          <a:p>
            <a:r>
              <a:rPr lang="de-AT" sz="3600" b="1" dirty="0" smtClean="0">
                <a:latin typeface="Arial" pitchFamily="34" charset="0"/>
                <a:cs typeface="Arial" pitchFamily="34" charset="0"/>
              </a:rPr>
              <a:t>Milch</a:t>
            </a:r>
            <a:endParaRPr lang="de-DE" sz="3600" b="1"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par>
                                <p:cTn id="13" presetID="3" presetClass="entr" presetSubtype="1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linds(horizont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linds(horizontal)">
                                      <p:cBhvr>
                                        <p:cTn id="20" dur="500"/>
                                        <p:tgtEl>
                                          <p:spTgt spid="10"/>
                                        </p:tgtEl>
                                      </p:cBhvr>
                                    </p:animEffect>
                                  </p:childTnLst>
                                </p:cTn>
                              </p:par>
                              <p:par>
                                <p:cTn id="21" presetID="3" presetClass="entr" presetSubtype="1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linds(horizontal)">
                                      <p:cBhvr>
                                        <p:cTn id="23" dur="500"/>
                                        <p:tgtEl>
                                          <p:spTgt spid="12"/>
                                        </p:tgtEl>
                                      </p:cBhvr>
                                    </p:animEffect>
                                  </p:childTnLst>
                                </p:cTn>
                              </p:par>
                              <p:par>
                                <p:cTn id="24" presetID="3" presetClass="entr" presetSubtype="10"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linds(horizontal)">
                                      <p:cBhvr>
                                        <p:cTn id="26" dur="500"/>
                                        <p:tgtEl>
                                          <p:spTgt spid="5"/>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linds(horizontal)">
                                      <p:cBhvr>
                                        <p:cTn id="29" dur="500"/>
                                        <p:tgtEl>
                                          <p:spTgt spid="21"/>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blinds(horizontal)">
                                      <p:cBhvr>
                                        <p:cTn id="32" dur="500"/>
                                        <p:tgtEl>
                                          <p:spTgt spid="26"/>
                                        </p:tgtEl>
                                      </p:cBhvr>
                                    </p:animEffect>
                                  </p:childTnLst>
                                </p:cTn>
                              </p:par>
                              <p:par>
                                <p:cTn id="33" presetID="3" presetClass="entr" presetSubtype="1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blinds(horizontal)">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blinds(horizontal)">
                                      <p:cBhvr>
                                        <p:cTn id="40" dur="500"/>
                                        <p:tgtEl>
                                          <p:spTgt spid="18"/>
                                        </p:tgtEl>
                                      </p:cBhvr>
                                    </p:animEffect>
                                  </p:childTnLst>
                                </p:cTn>
                              </p:par>
                              <p:par>
                                <p:cTn id="41" presetID="3" presetClass="entr" presetSubtype="10"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blinds(horizontal)">
                                      <p:cBhvr>
                                        <p:cTn id="43" dur="500"/>
                                        <p:tgtEl>
                                          <p:spTgt spid="14"/>
                                        </p:tgtEl>
                                      </p:cBhvr>
                                    </p:animEffect>
                                  </p:childTnLst>
                                </p:cTn>
                              </p:par>
                              <p:par>
                                <p:cTn id="44" presetID="3" presetClass="entr" presetSubtype="10" fill="hold"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blinds(horizontal)">
                                      <p:cBhvr>
                                        <p:cTn id="4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animBg="1"/>
      <p:bldP spid="18" grpId="0" animBg="1"/>
      <p:bldP spid="21" grpId="0" animBg="1"/>
      <p:bldP spid="2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el 3"/>
          <p:cNvSpPr>
            <a:spLocks noGrp="1"/>
          </p:cNvSpPr>
          <p:nvPr>
            <p:ph type="title"/>
          </p:nvPr>
        </p:nvSpPr>
        <p:spPr>
          <a:ln w="12700">
            <a:solidFill>
              <a:schemeClr val="tx1"/>
            </a:solidFill>
          </a:ln>
        </p:spPr>
        <p:txBody>
          <a:bodyPr>
            <a:noAutofit/>
          </a:bodyPr>
          <a:lstStyle/>
          <a:p>
            <a:r>
              <a:rPr lang="de-AT" sz="2800" dirty="0" smtClean="0">
                <a:latin typeface="Arial" pitchFamily="34" charset="0"/>
                <a:cs typeface="Arial" pitchFamily="34" charset="0"/>
              </a:rPr>
              <a:t/>
            </a:r>
            <a:br>
              <a:rPr lang="de-AT" sz="2800" dirty="0" smtClean="0">
                <a:latin typeface="Arial" pitchFamily="34" charset="0"/>
                <a:cs typeface="Arial" pitchFamily="34" charset="0"/>
              </a:rPr>
            </a:br>
            <a:r>
              <a:rPr lang="de-AT" sz="2800" b="1" dirty="0" smtClean="0">
                <a:latin typeface="Arial" pitchFamily="34" charset="0"/>
                <a:cs typeface="Arial" pitchFamily="34" charset="0"/>
              </a:rPr>
              <a:t>Vitamine E – Selen Versorgung</a:t>
            </a:r>
            <a:br>
              <a:rPr lang="de-AT" sz="2800" b="1" dirty="0" smtClean="0">
                <a:latin typeface="Arial" pitchFamily="34" charset="0"/>
                <a:cs typeface="Arial" pitchFamily="34" charset="0"/>
              </a:rPr>
            </a:br>
            <a:endParaRPr lang="de-DE" sz="2800" b="1" dirty="0" smtClean="0">
              <a:latin typeface="Arial" pitchFamily="34" charset="0"/>
              <a:cs typeface="Arial" pitchFamily="34" charset="0"/>
            </a:endParaRPr>
          </a:p>
        </p:txBody>
      </p:sp>
      <p:sp>
        <p:nvSpPr>
          <p:cNvPr id="31747" name="Inhaltsplatzhalter 5"/>
          <p:cNvSpPr>
            <a:spLocks noGrp="1"/>
          </p:cNvSpPr>
          <p:nvPr>
            <p:ph sz="half" idx="2"/>
          </p:nvPr>
        </p:nvSpPr>
        <p:spPr/>
        <p:txBody>
          <a:bodyPr/>
          <a:lstStyle/>
          <a:p>
            <a:endParaRPr lang="de-DE" smtClean="0"/>
          </a:p>
        </p:txBody>
      </p:sp>
      <p:pic>
        <p:nvPicPr>
          <p:cNvPr id="31748" name="Picture 3"/>
          <p:cNvPicPr>
            <a:picLocks noGrp="1" noChangeAspect="1" noChangeArrowheads="1"/>
          </p:cNvPicPr>
          <p:nvPr>
            <p:ph sz="half" idx="1"/>
          </p:nvPr>
        </p:nvPicPr>
        <p:blipFill>
          <a:blip r:embed="rId3" cstate="print"/>
          <a:srcRect/>
          <a:stretch>
            <a:fillRect/>
          </a:stretch>
        </p:blipFill>
        <p:spPr>
          <a:xfrm>
            <a:off x="457200" y="1628800"/>
            <a:ext cx="4038600" cy="4536503"/>
          </a:xfrm>
          <a:ln>
            <a:solidFill>
              <a:schemeClr val="tx1"/>
            </a:solidFill>
          </a:ln>
        </p:spPr>
      </p:pic>
      <p:sp>
        <p:nvSpPr>
          <p:cNvPr id="10" name="Rechteck 9"/>
          <p:cNvSpPr/>
          <p:nvPr/>
        </p:nvSpPr>
        <p:spPr>
          <a:xfrm>
            <a:off x="5357813" y="2786063"/>
            <a:ext cx="914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pic>
        <p:nvPicPr>
          <p:cNvPr id="31750" name="Picture 4"/>
          <p:cNvPicPr>
            <a:picLocks noChangeAspect="1" noChangeArrowheads="1"/>
          </p:cNvPicPr>
          <p:nvPr/>
        </p:nvPicPr>
        <p:blipFill>
          <a:blip r:embed="rId4" cstate="print"/>
          <a:srcRect/>
          <a:stretch>
            <a:fillRect/>
          </a:stretch>
        </p:blipFill>
        <p:spPr bwMode="auto">
          <a:xfrm>
            <a:off x="4644008" y="1628800"/>
            <a:ext cx="4002212" cy="4536504"/>
          </a:xfrm>
          <a:prstGeom prst="rect">
            <a:avLst/>
          </a:prstGeom>
          <a:noFill/>
          <a:ln w="9525">
            <a:solidFill>
              <a:schemeClr val="tx1"/>
            </a:solidFill>
            <a:miter lim="800000"/>
            <a:headEnd/>
            <a:tailEnd/>
          </a:ln>
        </p:spPr>
      </p:pic>
      <p:sp>
        <p:nvSpPr>
          <p:cNvPr id="31751" name="Textfeld 14"/>
          <p:cNvSpPr txBox="1">
            <a:spLocks noChangeArrowheads="1"/>
          </p:cNvSpPr>
          <p:nvPr/>
        </p:nvSpPr>
        <p:spPr bwMode="auto">
          <a:xfrm>
            <a:off x="1000125" y="3429000"/>
            <a:ext cx="1143000" cy="369888"/>
          </a:xfrm>
          <a:prstGeom prst="rect">
            <a:avLst/>
          </a:prstGeom>
          <a:solidFill>
            <a:schemeClr val="tx1"/>
          </a:solidFill>
          <a:ln w="9525">
            <a:noFill/>
            <a:miter lim="800000"/>
            <a:headEnd/>
            <a:tailEnd/>
          </a:ln>
        </p:spPr>
        <p:txBody>
          <a:bodyPr>
            <a:spAutoFit/>
          </a:bodyPr>
          <a:lstStyle/>
          <a:p>
            <a:endParaRPr lang="de-DE"/>
          </a:p>
        </p:txBody>
      </p:sp>
      <p:sp>
        <p:nvSpPr>
          <p:cNvPr id="31752" name="Textfeld 15"/>
          <p:cNvSpPr txBox="1">
            <a:spLocks noChangeArrowheads="1"/>
          </p:cNvSpPr>
          <p:nvPr/>
        </p:nvSpPr>
        <p:spPr bwMode="auto">
          <a:xfrm>
            <a:off x="5357813" y="3500438"/>
            <a:ext cx="1214437" cy="369887"/>
          </a:xfrm>
          <a:prstGeom prst="rect">
            <a:avLst/>
          </a:prstGeom>
          <a:solidFill>
            <a:schemeClr val="tx1"/>
          </a:solidFill>
          <a:ln w="9525">
            <a:noFill/>
            <a:miter lim="800000"/>
            <a:headEnd/>
            <a:tailEnd/>
          </a:ln>
        </p:spPr>
        <p:txBody>
          <a:bodyPr>
            <a:spAutoFit/>
          </a:bodyPr>
          <a:lstStyle/>
          <a:p>
            <a:endParaRPr lang="de-DE"/>
          </a:p>
        </p:txBody>
      </p:sp>
      <p:sp>
        <p:nvSpPr>
          <p:cNvPr id="9" name="Fußzeilenplatzhalter 8"/>
          <p:cNvSpPr>
            <a:spLocks noGrp="1"/>
          </p:cNvSpPr>
          <p:nvPr>
            <p:ph type="ftr" sz="quarter" idx="11"/>
          </p:nvPr>
        </p:nvSpPr>
        <p:spPr/>
        <p:txBody>
          <a:bodyPr/>
          <a:lstStyle/>
          <a:p>
            <a:r>
              <a:rPr lang="de-DE" smtClean="0"/>
              <a:t> Chevita Ges.m.b.H.  Austria - VR Dr. Franz Wolf </a:t>
            </a:r>
            <a:endParaRPr lang="de-DE"/>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467545" y="2996952"/>
            <a:ext cx="5531886" cy="2664296"/>
          </a:xfrm>
          <a:prstGeom prst="rect">
            <a:avLst/>
          </a:prstGeom>
          <a:noFill/>
          <a:ln w="9525">
            <a:noFill/>
            <a:miter lim="800000"/>
            <a:headEnd/>
            <a:tailEnd/>
          </a:ln>
        </p:spPr>
      </p:pic>
      <p:sp>
        <p:nvSpPr>
          <p:cNvPr id="3" name="Rechteck 2"/>
          <p:cNvSpPr/>
          <p:nvPr/>
        </p:nvSpPr>
        <p:spPr>
          <a:xfrm>
            <a:off x="2123728" y="5733256"/>
            <a:ext cx="1584176"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smtClean="0"/>
              <a:t>Umwelt</a:t>
            </a:r>
          </a:p>
          <a:p>
            <a:pPr algn="ctr"/>
            <a:r>
              <a:rPr lang="de-AT" dirty="0" smtClean="0"/>
              <a:t>bezogen</a:t>
            </a:r>
            <a:endParaRPr lang="de-DE" dirty="0"/>
          </a:p>
        </p:txBody>
      </p:sp>
      <p:sp>
        <p:nvSpPr>
          <p:cNvPr id="4" name="Rechteck 3"/>
          <p:cNvSpPr/>
          <p:nvPr/>
        </p:nvSpPr>
        <p:spPr>
          <a:xfrm>
            <a:off x="827584" y="5733256"/>
            <a:ext cx="1224136"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smtClean="0"/>
              <a:t>Kuh</a:t>
            </a:r>
          </a:p>
          <a:p>
            <a:pPr algn="ctr"/>
            <a:r>
              <a:rPr lang="de-AT" dirty="0" smtClean="0"/>
              <a:t>bezogen</a:t>
            </a:r>
            <a:endParaRPr lang="de-DE" dirty="0"/>
          </a:p>
        </p:txBody>
      </p:sp>
      <p:sp>
        <p:nvSpPr>
          <p:cNvPr id="6" name="Rechteck 5"/>
          <p:cNvSpPr/>
          <p:nvPr/>
        </p:nvSpPr>
        <p:spPr>
          <a:xfrm>
            <a:off x="467544" y="2132856"/>
            <a:ext cx="5328592"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smtClean="0"/>
              <a:t>Vergleich:  Kuh- und </a:t>
            </a:r>
            <a:r>
              <a:rPr lang="de-AT" dirty="0" err="1" smtClean="0"/>
              <a:t>umweltbezogene</a:t>
            </a:r>
            <a:r>
              <a:rPr lang="de-AT" dirty="0" smtClean="0"/>
              <a:t> Mastitiserreger</a:t>
            </a:r>
            <a:endParaRPr lang="de-DE" dirty="0"/>
          </a:p>
        </p:txBody>
      </p:sp>
      <p:sp>
        <p:nvSpPr>
          <p:cNvPr id="7" name="Fußzeilenplatzhalter 6"/>
          <p:cNvSpPr>
            <a:spLocks noGrp="1"/>
          </p:cNvSpPr>
          <p:nvPr>
            <p:ph type="ftr" sz="quarter" idx="11"/>
          </p:nvPr>
        </p:nvSpPr>
        <p:spPr/>
        <p:txBody>
          <a:bodyPr/>
          <a:lstStyle/>
          <a:p>
            <a:r>
              <a:rPr lang="de-DE" smtClean="0"/>
              <a:t> Chevita Ges.m.b.H.  Austria - VR Dr. Franz Wolf </a:t>
            </a:r>
            <a:endParaRPr lang="de-DE"/>
          </a:p>
        </p:txBody>
      </p:sp>
      <p:pic>
        <p:nvPicPr>
          <p:cNvPr id="43009" name="Picture 1"/>
          <p:cNvPicPr>
            <a:picLocks noChangeAspect="1" noChangeArrowheads="1"/>
          </p:cNvPicPr>
          <p:nvPr/>
        </p:nvPicPr>
        <p:blipFill>
          <a:blip r:embed="rId3" cstate="print"/>
          <a:srcRect/>
          <a:stretch>
            <a:fillRect/>
          </a:stretch>
        </p:blipFill>
        <p:spPr bwMode="auto">
          <a:xfrm>
            <a:off x="6948264" y="1807441"/>
            <a:ext cx="2016224" cy="1549551"/>
          </a:xfrm>
          <a:prstGeom prst="rect">
            <a:avLst/>
          </a:prstGeom>
          <a:noFill/>
          <a:ln w="3175">
            <a:solidFill>
              <a:schemeClr val="tx1"/>
            </a:solidFill>
            <a:miter lim="800000"/>
            <a:headEnd/>
            <a:tailEnd/>
          </a:ln>
        </p:spPr>
      </p:pic>
      <p:pic>
        <p:nvPicPr>
          <p:cNvPr id="43010" name="Picture 2"/>
          <p:cNvPicPr>
            <a:picLocks noChangeAspect="1" noChangeArrowheads="1"/>
          </p:cNvPicPr>
          <p:nvPr/>
        </p:nvPicPr>
        <p:blipFill>
          <a:blip r:embed="rId4" cstate="print"/>
          <a:srcRect/>
          <a:stretch>
            <a:fillRect/>
          </a:stretch>
        </p:blipFill>
        <p:spPr bwMode="auto">
          <a:xfrm>
            <a:off x="6932984" y="3401947"/>
            <a:ext cx="2031504" cy="1539221"/>
          </a:xfrm>
          <a:prstGeom prst="rect">
            <a:avLst/>
          </a:prstGeom>
          <a:noFill/>
          <a:ln w="3175">
            <a:solidFill>
              <a:schemeClr val="tx1"/>
            </a:solidFill>
            <a:miter lim="800000"/>
            <a:headEnd/>
            <a:tailEnd/>
          </a:ln>
        </p:spPr>
      </p:pic>
      <p:pic>
        <p:nvPicPr>
          <p:cNvPr id="43011" name="Picture 3"/>
          <p:cNvPicPr>
            <a:picLocks noChangeAspect="1" noChangeArrowheads="1"/>
          </p:cNvPicPr>
          <p:nvPr/>
        </p:nvPicPr>
        <p:blipFill>
          <a:blip r:embed="rId5" cstate="print"/>
          <a:srcRect/>
          <a:stretch>
            <a:fillRect/>
          </a:stretch>
        </p:blipFill>
        <p:spPr bwMode="auto">
          <a:xfrm>
            <a:off x="6948264" y="5002685"/>
            <a:ext cx="2035696" cy="1450651"/>
          </a:xfrm>
          <a:prstGeom prst="rect">
            <a:avLst/>
          </a:prstGeom>
          <a:noFill/>
          <a:ln w="3175">
            <a:solidFill>
              <a:schemeClr val="tx1"/>
            </a:solidFill>
            <a:miter lim="800000"/>
            <a:headEnd/>
            <a:tailEnd/>
          </a:ln>
        </p:spPr>
      </p:pic>
      <p:pic>
        <p:nvPicPr>
          <p:cNvPr id="43012" name="Picture 4"/>
          <p:cNvPicPr>
            <a:picLocks noChangeAspect="1" noChangeArrowheads="1"/>
          </p:cNvPicPr>
          <p:nvPr/>
        </p:nvPicPr>
        <p:blipFill>
          <a:blip r:embed="rId6" cstate="print"/>
          <a:srcRect/>
          <a:stretch>
            <a:fillRect/>
          </a:stretch>
        </p:blipFill>
        <p:spPr bwMode="auto">
          <a:xfrm>
            <a:off x="6948264" y="116632"/>
            <a:ext cx="2016224" cy="1614321"/>
          </a:xfrm>
          <a:prstGeom prst="rect">
            <a:avLst/>
          </a:prstGeom>
          <a:noFill/>
          <a:ln w="3175">
            <a:solidFill>
              <a:schemeClr val="accent1"/>
            </a:solidFill>
            <a:miter lim="800000"/>
            <a:headEnd/>
            <a:tailEnd/>
          </a:ln>
        </p:spPr>
      </p:pic>
      <p:pic>
        <p:nvPicPr>
          <p:cNvPr id="43013" name="Picture 5"/>
          <p:cNvPicPr>
            <a:picLocks noChangeAspect="1" noChangeArrowheads="1"/>
          </p:cNvPicPr>
          <p:nvPr/>
        </p:nvPicPr>
        <p:blipFill>
          <a:blip r:embed="rId7" cstate="print"/>
          <a:srcRect/>
          <a:stretch>
            <a:fillRect/>
          </a:stretch>
        </p:blipFill>
        <p:spPr bwMode="auto">
          <a:xfrm>
            <a:off x="402035" y="188640"/>
            <a:ext cx="3017837" cy="1798637"/>
          </a:xfrm>
          <a:prstGeom prst="rect">
            <a:avLst/>
          </a:prstGeom>
          <a:noFill/>
          <a:ln w="3175">
            <a:solidFill>
              <a:schemeClr val="tx1"/>
            </a:solidFill>
            <a:miter lim="800000"/>
            <a:headEnd/>
            <a:tailEnd/>
          </a:ln>
        </p:spPr>
      </p:pic>
      <p:pic>
        <p:nvPicPr>
          <p:cNvPr id="43015" name="Picture 7"/>
          <p:cNvPicPr>
            <a:picLocks noChangeAspect="1" noChangeArrowheads="1"/>
          </p:cNvPicPr>
          <p:nvPr/>
        </p:nvPicPr>
        <p:blipFill>
          <a:blip r:embed="rId8" cstate="print"/>
          <a:srcRect/>
          <a:stretch>
            <a:fillRect/>
          </a:stretch>
        </p:blipFill>
        <p:spPr bwMode="auto">
          <a:xfrm>
            <a:off x="3563888" y="188640"/>
            <a:ext cx="2823592" cy="1800200"/>
          </a:xfrm>
          <a:prstGeom prst="rect">
            <a:avLst/>
          </a:prstGeom>
          <a:noFill/>
          <a:ln w="3175">
            <a:solidFill>
              <a:schemeClr val="tx1"/>
            </a:solidFill>
            <a:miter lim="800000"/>
            <a:headEnd/>
            <a:tailEnd/>
          </a:ln>
        </p:spPr>
      </p:pic>
      <p:sp>
        <p:nvSpPr>
          <p:cNvPr id="14" name="Rechteck 13"/>
          <p:cNvSpPr/>
          <p:nvPr/>
        </p:nvSpPr>
        <p:spPr>
          <a:xfrm>
            <a:off x="3851920" y="5733256"/>
            <a:ext cx="1080120"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smtClean="0"/>
              <a:t>andere</a:t>
            </a:r>
            <a:endParaRPr lang="de-DE"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2"/>
          <p:cNvSpPr>
            <a:spLocks noGrp="1" noChangeArrowheads="1"/>
          </p:cNvSpPr>
          <p:nvPr>
            <p:ph type="title"/>
          </p:nvPr>
        </p:nvSpPr>
        <p:spPr/>
        <p:txBody>
          <a:bodyPr>
            <a:normAutofit/>
          </a:bodyPr>
          <a:lstStyle/>
          <a:p>
            <a:r>
              <a:rPr lang="de-DE" sz="2400" dirty="0" smtClean="0">
                <a:latin typeface="Arial Black" pitchFamily="34" charset="0"/>
              </a:rPr>
              <a:t>Vitamin E / Selen </a:t>
            </a:r>
            <a:br>
              <a:rPr lang="de-DE" sz="2400" dirty="0" smtClean="0">
                <a:latin typeface="Arial Black" pitchFamily="34" charset="0"/>
              </a:rPr>
            </a:br>
            <a:r>
              <a:rPr lang="de-DE" sz="2400" dirty="0" smtClean="0">
                <a:latin typeface="Arial Black" pitchFamily="34" charset="0"/>
              </a:rPr>
              <a:t>.. bei schweren Euterinfektionen….</a:t>
            </a:r>
            <a:endParaRPr lang="de-DE" dirty="0" smtClean="0"/>
          </a:p>
        </p:txBody>
      </p:sp>
      <p:graphicFrame>
        <p:nvGraphicFramePr>
          <p:cNvPr id="3075" name="Object 3"/>
          <p:cNvGraphicFramePr>
            <a:graphicFrameLocks noChangeAspect="1"/>
          </p:cNvGraphicFramePr>
          <p:nvPr>
            <p:ph type="body" sz="half" idx="2"/>
          </p:nvPr>
        </p:nvGraphicFramePr>
        <p:xfrm>
          <a:off x="4648200" y="2133600"/>
          <a:ext cx="3810000" cy="3810000"/>
        </p:xfrm>
        <a:graphic>
          <a:graphicData uri="http://schemas.openxmlformats.org/presentationml/2006/ole">
            <p:oleObj spid="_x0000_s96258" name="Image" r:id="rId3" imgW="4572000" imgH="4572000" progId="Photoshop.Image.7">
              <p:embed/>
            </p:oleObj>
          </a:graphicData>
        </a:graphic>
      </p:graphicFrame>
      <p:sp>
        <p:nvSpPr>
          <p:cNvPr id="3078" name="Text Box 6"/>
          <p:cNvSpPr txBox="1">
            <a:spLocks noChangeArrowheads="1"/>
          </p:cNvSpPr>
          <p:nvPr/>
        </p:nvSpPr>
        <p:spPr bwMode="auto">
          <a:xfrm>
            <a:off x="685800" y="4191000"/>
            <a:ext cx="2514600" cy="457200"/>
          </a:xfrm>
          <a:prstGeom prst="rect">
            <a:avLst/>
          </a:prstGeom>
          <a:noFill/>
          <a:ln w="9525">
            <a:noFill/>
            <a:miter lim="800000"/>
            <a:headEnd/>
            <a:tailEnd/>
          </a:ln>
        </p:spPr>
        <p:txBody>
          <a:bodyPr>
            <a:spAutoFit/>
          </a:bodyPr>
          <a:lstStyle/>
          <a:p>
            <a:pPr>
              <a:spcBef>
                <a:spcPct val="50000"/>
              </a:spcBef>
            </a:pPr>
            <a:endParaRPr lang="de-DE"/>
          </a:p>
        </p:txBody>
      </p:sp>
      <p:pic>
        <p:nvPicPr>
          <p:cNvPr id="69637" name="Picture 5"/>
          <p:cNvPicPr>
            <a:picLocks noGrp="1" noChangeAspect="1" noChangeArrowheads="1"/>
          </p:cNvPicPr>
          <p:nvPr>
            <p:ph sz="half" idx="1"/>
          </p:nvPr>
        </p:nvPicPr>
        <p:blipFill>
          <a:blip r:embed="rId4" cstate="print"/>
          <a:srcRect/>
          <a:stretch>
            <a:fillRect/>
          </a:stretch>
        </p:blipFill>
        <p:spPr bwMode="auto">
          <a:xfrm>
            <a:off x="683360" y="2132856"/>
            <a:ext cx="3893115" cy="3816424"/>
          </a:xfrm>
          <a:prstGeom prst="rect">
            <a:avLst/>
          </a:prstGeom>
          <a:noFill/>
          <a:ln w="9525">
            <a:noFill/>
            <a:miter lim="800000"/>
            <a:headEnd/>
            <a:tailEnd/>
          </a:ln>
        </p:spPr>
      </p:pic>
      <p:sp>
        <p:nvSpPr>
          <p:cNvPr id="7" name="Fußzeilenplatzhalter 6"/>
          <p:cNvSpPr>
            <a:spLocks noGrp="1"/>
          </p:cNvSpPr>
          <p:nvPr>
            <p:ph type="ftr" sz="quarter" idx="11"/>
          </p:nvPr>
        </p:nvSpPr>
        <p:spPr/>
        <p:txBody>
          <a:bodyPr/>
          <a:lstStyle/>
          <a:p>
            <a:r>
              <a:rPr lang="de-DE" smtClean="0"/>
              <a:t> Chevita Ges.m.b.H.  Austria - VR Dr. Franz Wolf </a:t>
            </a:r>
            <a:endParaRPr lang="de-DE"/>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p:cNvSpPr>
            <a:spLocks noGrp="1"/>
          </p:cNvSpPr>
          <p:nvPr>
            <p:ph type="ftr" sz="quarter" idx="11"/>
          </p:nvPr>
        </p:nvSpPr>
        <p:spPr/>
        <p:txBody>
          <a:bodyPr/>
          <a:lstStyle/>
          <a:p>
            <a:pPr>
              <a:defRPr/>
            </a:pPr>
            <a:r>
              <a:rPr lang="de-DE"/>
              <a:t> Praxisgemeinschaft  VR Dr. Franz Wolf -  Dr. Fritz Stoiber</a:t>
            </a:r>
          </a:p>
        </p:txBody>
      </p:sp>
      <p:sp>
        <p:nvSpPr>
          <p:cNvPr id="15363" name="Textfeld 4"/>
          <p:cNvSpPr txBox="1">
            <a:spLocks noChangeArrowheads="1"/>
          </p:cNvSpPr>
          <p:nvPr/>
        </p:nvSpPr>
        <p:spPr bwMode="auto">
          <a:xfrm>
            <a:off x="500063" y="1857375"/>
            <a:ext cx="8143875" cy="3046988"/>
          </a:xfrm>
          <a:prstGeom prst="rect">
            <a:avLst/>
          </a:prstGeom>
          <a:noFill/>
          <a:ln w="9525">
            <a:noFill/>
            <a:miter lim="800000"/>
            <a:headEnd/>
            <a:tailEnd/>
          </a:ln>
        </p:spPr>
        <p:txBody>
          <a:bodyPr>
            <a:spAutoFit/>
          </a:bodyPr>
          <a:lstStyle/>
          <a:p>
            <a:pPr algn="ctr"/>
            <a:r>
              <a:rPr lang="en-GB" sz="4400" b="1" dirty="0">
                <a:latin typeface="Arial" pitchFamily="34" charset="0"/>
                <a:cs typeface="Arial" pitchFamily="34" charset="0"/>
              </a:rPr>
              <a:t>Hat die Impfung eine Wartezeit?</a:t>
            </a:r>
            <a:endParaRPr lang="en-GB" sz="4400" dirty="0">
              <a:latin typeface="Arial" pitchFamily="34" charset="0"/>
              <a:cs typeface="Arial" pitchFamily="34" charset="0"/>
            </a:endParaRPr>
          </a:p>
          <a:p>
            <a:r>
              <a:rPr lang="en-GB" dirty="0">
                <a:latin typeface="Calibri" pitchFamily="34" charset="0"/>
              </a:rPr>
              <a:t> 	</a:t>
            </a:r>
          </a:p>
          <a:p>
            <a:pPr algn="ctr"/>
            <a:r>
              <a:rPr lang="en-GB" sz="5400" b="1" dirty="0">
                <a:solidFill>
                  <a:srgbClr val="FF0000"/>
                </a:solidFill>
                <a:latin typeface="Arial" pitchFamily="34" charset="0"/>
                <a:cs typeface="Arial" pitchFamily="34" charset="0"/>
              </a:rPr>
              <a:t>NEIN</a:t>
            </a:r>
          </a:p>
          <a:p>
            <a:endParaRPr lang="en-GB" sz="3200" dirty="0">
              <a:solidFill>
                <a:srgbClr val="0070C0"/>
              </a:solidFill>
              <a:cs typeface="Arial" pitchFamily="34" charset="0"/>
            </a:endParaRPr>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el 1"/>
          <p:cNvSpPr>
            <a:spLocks noGrp="1"/>
          </p:cNvSpPr>
          <p:nvPr>
            <p:ph type="title"/>
          </p:nvPr>
        </p:nvSpPr>
        <p:spPr/>
        <p:txBody>
          <a:bodyPr/>
          <a:lstStyle/>
          <a:p>
            <a:r>
              <a:rPr lang="de-AT" sz="3200" dirty="0" smtClean="0"/>
              <a:t>  </a:t>
            </a:r>
            <a:r>
              <a:rPr lang="de-AT" sz="3600" b="1" dirty="0" smtClean="0">
                <a:latin typeface="Arial" pitchFamily="34" charset="0"/>
                <a:cs typeface="Arial" pitchFamily="34" charset="0"/>
              </a:rPr>
              <a:t>Impfprogramme unterbrechen?</a:t>
            </a:r>
            <a:endParaRPr lang="de-DE" sz="3600" b="1" dirty="0" smtClean="0">
              <a:latin typeface="Arial" pitchFamily="34" charset="0"/>
              <a:cs typeface="Arial" pitchFamily="34" charset="0"/>
            </a:endParaRPr>
          </a:p>
        </p:txBody>
      </p:sp>
      <p:sp>
        <p:nvSpPr>
          <p:cNvPr id="77827" name="Inhaltsplatzhalter 2"/>
          <p:cNvSpPr>
            <a:spLocks noGrp="1"/>
          </p:cNvSpPr>
          <p:nvPr>
            <p:ph idx="1"/>
          </p:nvPr>
        </p:nvSpPr>
        <p:spPr/>
        <p:txBody>
          <a:bodyPr/>
          <a:lstStyle/>
          <a:p>
            <a:r>
              <a:rPr lang="de-AT" b="1" dirty="0" smtClean="0">
                <a:solidFill>
                  <a:srgbClr val="FF0000"/>
                </a:solidFill>
                <a:latin typeface="Arial" pitchFamily="34" charset="0"/>
                <a:cs typeface="Arial" pitchFamily="34" charset="0"/>
              </a:rPr>
              <a:t>Produktpreis im Keller?</a:t>
            </a:r>
          </a:p>
          <a:p>
            <a:pPr lvl="1"/>
            <a:r>
              <a:rPr lang="de-AT" dirty="0" smtClean="0">
                <a:latin typeface="Arial" pitchFamily="34" charset="0"/>
                <a:cs typeface="Arial" pitchFamily="34" charset="0"/>
              </a:rPr>
              <a:t>Milchpreis</a:t>
            </a:r>
          </a:p>
          <a:p>
            <a:pPr lvl="1"/>
            <a:r>
              <a:rPr lang="de-AT" dirty="0" smtClean="0">
                <a:latin typeface="Arial" pitchFamily="34" charset="0"/>
                <a:cs typeface="Arial" pitchFamily="34" charset="0"/>
              </a:rPr>
              <a:t>Fleischpreis</a:t>
            </a:r>
          </a:p>
          <a:p>
            <a:r>
              <a:rPr lang="de-AT" b="1" dirty="0" smtClean="0">
                <a:solidFill>
                  <a:srgbClr val="FF0000"/>
                </a:solidFill>
                <a:latin typeface="Arial" pitchFamily="34" charset="0"/>
                <a:cs typeface="Arial" pitchFamily="34" charset="0"/>
              </a:rPr>
              <a:t>Kein Problem mehr?</a:t>
            </a:r>
          </a:p>
          <a:p>
            <a:pPr lvl="1"/>
            <a:r>
              <a:rPr lang="de-AT" dirty="0" smtClean="0">
                <a:latin typeface="Arial" pitchFamily="34" charset="0"/>
                <a:cs typeface="Arial" pitchFamily="34" charset="0"/>
              </a:rPr>
              <a:t>Ja, wenn der Erreger sich auf Dauer  beseitigen lässt – selten!</a:t>
            </a:r>
          </a:p>
          <a:p>
            <a:pPr lvl="1"/>
            <a:r>
              <a:rPr lang="de-AT" dirty="0" smtClean="0">
                <a:latin typeface="Arial" pitchFamily="34" charset="0"/>
                <a:cs typeface="Arial" pitchFamily="34" charset="0"/>
              </a:rPr>
              <a:t>Negative BU ist kein Freifahrtsschein</a:t>
            </a:r>
          </a:p>
          <a:p>
            <a:pPr lvl="1"/>
            <a:r>
              <a:rPr lang="de-AT" dirty="0" smtClean="0">
                <a:latin typeface="Arial" pitchFamily="34" charset="0"/>
                <a:cs typeface="Arial" pitchFamily="34" charset="0"/>
              </a:rPr>
              <a:t>Zellzahl unter 100.000 = kein Freifahrtschein</a:t>
            </a:r>
          </a:p>
          <a:p>
            <a:pPr lvl="1"/>
            <a:endParaRPr lang="de-DE" dirty="0" smtClean="0"/>
          </a:p>
        </p:txBody>
      </p:sp>
      <p:sp>
        <p:nvSpPr>
          <p:cNvPr id="4" name="Fußzeilenplatzhalter 3"/>
          <p:cNvSpPr>
            <a:spLocks noGrp="1"/>
          </p:cNvSpPr>
          <p:nvPr>
            <p:ph type="ftr" sz="quarter" idx="11"/>
          </p:nvPr>
        </p:nvSpPr>
        <p:spPr/>
        <p:txBody>
          <a:bodyPr/>
          <a:lstStyle/>
          <a:p>
            <a:pPr>
              <a:defRPr/>
            </a:pPr>
            <a:r>
              <a:rPr lang="de-DE"/>
              <a:t> Praxisgemeinschaft  VR Dr. Franz Wolf -  Dr. Fritz Stoiber</a:t>
            </a:r>
            <a:endParaRPr lang="de-DE"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pPr>
              <a:defRPr/>
            </a:pPr>
            <a:r>
              <a:rPr lang="de-DE"/>
              <a:t> Praxisgemeinschaft  VR Dr. Franz Wolf -  Dr. Fritz Stoiber</a:t>
            </a:r>
            <a:endParaRPr lang="de-DE" dirty="0"/>
          </a:p>
        </p:txBody>
      </p:sp>
      <p:sp>
        <p:nvSpPr>
          <p:cNvPr id="78851" name="Textfeld 2"/>
          <p:cNvSpPr txBox="1">
            <a:spLocks noChangeArrowheads="1"/>
          </p:cNvSpPr>
          <p:nvPr/>
        </p:nvSpPr>
        <p:spPr bwMode="auto">
          <a:xfrm>
            <a:off x="971550" y="2057400"/>
            <a:ext cx="7200900" cy="2740025"/>
          </a:xfrm>
          <a:prstGeom prst="rect">
            <a:avLst/>
          </a:prstGeom>
          <a:noFill/>
          <a:ln w="9525">
            <a:noFill/>
            <a:miter lim="800000"/>
            <a:headEnd/>
            <a:tailEnd/>
          </a:ln>
        </p:spPr>
        <p:txBody>
          <a:bodyPr>
            <a:spAutoFit/>
          </a:bodyPr>
          <a:lstStyle/>
          <a:p>
            <a:pPr algn="ctr"/>
            <a:r>
              <a:rPr lang="de-AT" sz="4000" b="1"/>
              <a:t>Ich will nur die chronische Mastitiskühe impfen.</a:t>
            </a:r>
          </a:p>
          <a:p>
            <a:pPr algn="ctr"/>
            <a:endParaRPr lang="de-AT" sz="3200" b="1"/>
          </a:p>
          <a:p>
            <a:pPr algn="ctr"/>
            <a:r>
              <a:rPr lang="de-AT" sz="6000" b="1">
                <a:solidFill>
                  <a:srgbClr val="FF0000"/>
                </a:solidFill>
              </a:rPr>
              <a:t>falscher Ansatz!</a:t>
            </a:r>
            <a:endParaRPr lang="de-DE" sz="6000" b="1">
              <a:solidFill>
                <a:srgbClr val="FF0000"/>
              </a:solidFill>
            </a:endParaRPr>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el 2"/>
          <p:cNvSpPr>
            <a:spLocks noGrp="1"/>
          </p:cNvSpPr>
          <p:nvPr>
            <p:ph type="title"/>
          </p:nvPr>
        </p:nvSpPr>
        <p:spPr/>
        <p:txBody>
          <a:bodyPr/>
          <a:lstStyle/>
          <a:p>
            <a:r>
              <a:rPr lang="de-AT" sz="3200" b="1" smtClean="0">
                <a:latin typeface="Arial" pitchFamily="34" charset="0"/>
                <a:cs typeface="Arial" pitchFamily="34" charset="0"/>
              </a:rPr>
              <a:t>Kaputtes Euterviertel?</a:t>
            </a:r>
            <a:endParaRPr lang="de-DE" sz="3200" b="1" smtClean="0">
              <a:latin typeface="Arial" pitchFamily="34" charset="0"/>
              <a:cs typeface="Arial" pitchFamily="34" charset="0"/>
            </a:endParaRPr>
          </a:p>
        </p:txBody>
      </p:sp>
      <p:sp>
        <p:nvSpPr>
          <p:cNvPr id="88067" name="Inhaltsplatzhalter 3"/>
          <p:cNvSpPr>
            <a:spLocks noGrp="1"/>
          </p:cNvSpPr>
          <p:nvPr>
            <p:ph idx="1"/>
          </p:nvPr>
        </p:nvSpPr>
        <p:spPr/>
        <p:txBody>
          <a:bodyPr/>
          <a:lstStyle/>
          <a:p>
            <a:r>
              <a:rPr lang="de-AT" smtClean="0">
                <a:latin typeface="Arial" pitchFamily="34" charset="0"/>
                <a:cs typeface="Arial" pitchFamily="34" charset="0"/>
              </a:rPr>
              <a:t>Ein </a:t>
            </a:r>
            <a:r>
              <a:rPr lang="de-AT" b="1" smtClean="0">
                <a:latin typeface="Arial" pitchFamily="34" charset="0"/>
                <a:cs typeface="Arial" pitchFamily="34" charset="0"/>
              </a:rPr>
              <a:t>kaputtes Euterviertel </a:t>
            </a:r>
            <a:r>
              <a:rPr lang="de-AT" smtClean="0">
                <a:latin typeface="Arial" pitchFamily="34" charset="0"/>
                <a:cs typeface="Arial" pitchFamily="34" charset="0"/>
              </a:rPr>
              <a:t>kann auch durch die Impfung </a:t>
            </a:r>
            <a:r>
              <a:rPr lang="de-AT" b="1" smtClean="0">
                <a:solidFill>
                  <a:srgbClr val="FF0000"/>
                </a:solidFill>
                <a:latin typeface="Arial" pitchFamily="34" charset="0"/>
                <a:cs typeface="Arial" pitchFamily="34" charset="0"/>
              </a:rPr>
              <a:t>nicht wieder hergestellt </a:t>
            </a:r>
            <a:r>
              <a:rPr lang="de-AT" smtClean="0">
                <a:solidFill>
                  <a:srgbClr val="FF0000"/>
                </a:solidFill>
                <a:latin typeface="Arial" pitchFamily="34" charset="0"/>
                <a:cs typeface="Arial" pitchFamily="34" charset="0"/>
              </a:rPr>
              <a:t>werden!</a:t>
            </a:r>
          </a:p>
          <a:p>
            <a:pPr>
              <a:buFont typeface="Arial" pitchFamily="34" charset="0"/>
              <a:buNone/>
            </a:pPr>
            <a:r>
              <a:rPr lang="de-AT" sz="2400" smtClean="0">
                <a:solidFill>
                  <a:srgbClr val="FF0000"/>
                </a:solidFill>
                <a:latin typeface="Arial" pitchFamily="34" charset="0"/>
                <a:cs typeface="Arial" pitchFamily="34" charset="0"/>
              </a:rPr>
              <a:t>     (Nur eine Reduktion der Zellzahl ist möglich!)</a:t>
            </a:r>
          </a:p>
          <a:p>
            <a:r>
              <a:rPr lang="de-AT" smtClean="0">
                <a:solidFill>
                  <a:srgbClr val="FF0000"/>
                </a:solidFill>
                <a:latin typeface="Arial" pitchFamily="34" charset="0"/>
                <a:cs typeface="Arial" pitchFamily="34" charset="0"/>
              </a:rPr>
              <a:t>Durch die Impfung wird die </a:t>
            </a:r>
          </a:p>
          <a:p>
            <a:pPr algn="ctr">
              <a:buFont typeface="Arial" pitchFamily="34" charset="0"/>
              <a:buNone/>
            </a:pPr>
            <a:r>
              <a:rPr lang="de-AT" b="1" smtClean="0">
                <a:solidFill>
                  <a:srgbClr val="FF0000"/>
                </a:solidFill>
                <a:latin typeface="Arial" pitchFamily="34" charset="0"/>
                <a:cs typeface="Arial" pitchFamily="34" charset="0"/>
              </a:rPr>
              <a:t>Infektion (Neuinfektion)</a:t>
            </a:r>
          </a:p>
          <a:p>
            <a:pPr algn="ctr">
              <a:buFont typeface="Arial" pitchFamily="34" charset="0"/>
              <a:buNone/>
            </a:pPr>
            <a:r>
              <a:rPr lang="de-AT" b="1" smtClean="0">
                <a:solidFill>
                  <a:srgbClr val="FF0000"/>
                </a:solidFill>
                <a:latin typeface="Arial" pitchFamily="34" charset="0"/>
                <a:cs typeface="Arial" pitchFamily="34" charset="0"/>
              </a:rPr>
              <a:t> von Eutervierteln verhindert!</a:t>
            </a:r>
            <a:endParaRPr lang="de-DE" b="1" smtClean="0">
              <a:solidFill>
                <a:srgbClr val="FF0000"/>
              </a:solidFill>
              <a:latin typeface="Arial" pitchFamily="34" charset="0"/>
              <a:cs typeface="Arial" pitchFamily="34" charset="0"/>
            </a:endParaRPr>
          </a:p>
        </p:txBody>
      </p:sp>
      <p:sp>
        <p:nvSpPr>
          <p:cNvPr id="2" name="Fußzeilenplatzhalter 1"/>
          <p:cNvSpPr>
            <a:spLocks noGrp="1"/>
          </p:cNvSpPr>
          <p:nvPr>
            <p:ph type="ftr" sz="quarter" idx="11"/>
          </p:nvPr>
        </p:nvSpPr>
        <p:spPr/>
        <p:txBody>
          <a:bodyPr/>
          <a:lstStyle/>
          <a:p>
            <a:pPr>
              <a:defRPr/>
            </a:pPr>
            <a:r>
              <a:rPr lang="de-DE"/>
              <a:t> Praxisgemeinschaft  VR Dr. Franz Wolf -  Dr. Fritz Stoiber</a:t>
            </a:r>
          </a:p>
        </p:txBody>
      </p:sp>
      <p:sp>
        <p:nvSpPr>
          <p:cNvPr id="88069" name="Rechteck 4"/>
          <p:cNvSpPr>
            <a:spLocks noChangeArrowheads="1"/>
          </p:cNvSpPr>
          <p:nvPr/>
        </p:nvSpPr>
        <p:spPr bwMode="auto">
          <a:xfrm>
            <a:off x="2286000" y="5446713"/>
            <a:ext cx="4572000" cy="646112"/>
          </a:xfrm>
          <a:prstGeom prst="rect">
            <a:avLst/>
          </a:prstGeom>
          <a:noFill/>
          <a:ln w="9525">
            <a:noFill/>
            <a:miter lim="800000"/>
            <a:headEnd/>
            <a:tailEnd/>
          </a:ln>
        </p:spPr>
        <p:txBody>
          <a:bodyPr>
            <a:spAutoFit/>
          </a:bodyPr>
          <a:lstStyle/>
          <a:p>
            <a:pPr algn="ctr">
              <a:buFont typeface="Arial" pitchFamily="34" charset="0"/>
              <a:buNone/>
            </a:pPr>
            <a:r>
              <a:rPr lang="de-AT" b="1"/>
              <a:t>Leermelkzeiten:</a:t>
            </a:r>
          </a:p>
          <a:p>
            <a:pPr algn="ctr">
              <a:buFont typeface="Arial" pitchFamily="34" charset="0"/>
              <a:buNone/>
            </a:pPr>
            <a:r>
              <a:rPr lang="de-AT" b="1"/>
              <a:t>max. ohne Schäden bis 30 Sekunden</a:t>
            </a:r>
            <a:endParaRPr lang="de-DE"/>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b="1" dirty="0" smtClean="0">
                <a:latin typeface="Arial" pitchFamily="34" charset="0"/>
                <a:cs typeface="Arial" pitchFamily="34" charset="0"/>
              </a:rPr>
              <a:t>European </a:t>
            </a:r>
            <a:r>
              <a:rPr lang="de-AT" b="1" dirty="0" err="1" smtClean="0">
                <a:latin typeface="Arial" pitchFamily="34" charset="0"/>
                <a:cs typeface="Arial" pitchFamily="34" charset="0"/>
              </a:rPr>
              <a:t>Buiatric</a:t>
            </a:r>
            <a:r>
              <a:rPr lang="de-AT" b="1" dirty="0" smtClean="0">
                <a:latin typeface="Arial" pitchFamily="34" charset="0"/>
                <a:cs typeface="Arial" pitchFamily="34" charset="0"/>
              </a:rPr>
              <a:t> Forum</a:t>
            </a:r>
            <a:br>
              <a:rPr lang="de-AT" b="1" dirty="0" smtClean="0">
                <a:latin typeface="Arial" pitchFamily="34" charset="0"/>
                <a:cs typeface="Arial" pitchFamily="34" charset="0"/>
              </a:rPr>
            </a:br>
            <a:r>
              <a:rPr lang="de-AT" sz="1800" b="1" dirty="0" smtClean="0">
                <a:latin typeface="Arial" pitchFamily="34" charset="0"/>
                <a:cs typeface="Arial" pitchFamily="34" charset="0"/>
              </a:rPr>
              <a:t>Marseille, November 18. 11. 2011</a:t>
            </a:r>
            <a:endParaRPr lang="de-DE" sz="1800" b="1" dirty="0">
              <a:latin typeface="Arial" pitchFamily="34" charset="0"/>
              <a:cs typeface="Arial" pitchFamily="34" charset="0"/>
            </a:endParaRPr>
          </a:p>
        </p:txBody>
      </p:sp>
      <p:sp>
        <p:nvSpPr>
          <p:cNvPr id="3" name="Inhaltsplatzhalter 2"/>
          <p:cNvSpPr>
            <a:spLocks noGrp="1"/>
          </p:cNvSpPr>
          <p:nvPr>
            <p:ph idx="1"/>
          </p:nvPr>
        </p:nvSpPr>
        <p:spPr/>
        <p:txBody>
          <a:bodyPr/>
          <a:lstStyle/>
          <a:p>
            <a:pPr algn="ctr">
              <a:buNone/>
            </a:pPr>
            <a:r>
              <a:rPr lang="de-AT" dirty="0" smtClean="0"/>
              <a:t> </a:t>
            </a:r>
            <a:r>
              <a:rPr lang="de-AT" dirty="0" smtClean="0">
                <a:latin typeface="Arial" pitchFamily="34" charset="0"/>
                <a:cs typeface="Arial" pitchFamily="34" charset="0"/>
              </a:rPr>
              <a:t>Zusammenfassung der Berichte aus ganz Europa:</a:t>
            </a:r>
          </a:p>
          <a:p>
            <a:r>
              <a:rPr lang="de-AT" sz="2400" dirty="0" smtClean="0">
                <a:latin typeface="Arial" pitchFamily="34" charset="0"/>
                <a:cs typeface="Arial" pitchFamily="34" charset="0"/>
              </a:rPr>
              <a:t>Vor der Impfung die Herde bakteriologisch untersuchen</a:t>
            </a:r>
          </a:p>
          <a:p>
            <a:r>
              <a:rPr lang="de-AT" sz="2400" dirty="0" smtClean="0">
                <a:latin typeface="Arial" pitchFamily="34" charset="0"/>
                <a:cs typeface="Arial" pitchFamily="34" charset="0"/>
              </a:rPr>
              <a:t>Impfschema festlegen</a:t>
            </a:r>
          </a:p>
          <a:p>
            <a:pPr algn="ctr">
              <a:buNone/>
            </a:pPr>
            <a:r>
              <a:rPr lang="de-AT" sz="2400" b="1" dirty="0" smtClean="0">
                <a:latin typeface="Arial" pitchFamily="34" charset="0"/>
                <a:cs typeface="Arial" pitchFamily="34" charset="0"/>
              </a:rPr>
              <a:t>Übereinstimmung der Ergebnisse aus verschiedenen Ländern</a:t>
            </a:r>
          </a:p>
          <a:p>
            <a:pPr algn="ctr">
              <a:buNone/>
            </a:pPr>
            <a:endParaRPr lang="de-AT" sz="2400" b="1" dirty="0" smtClean="0">
              <a:latin typeface="Arial" pitchFamily="34" charset="0"/>
              <a:cs typeface="Arial" pitchFamily="34" charset="0"/>
            </a:endParaRPr>
          </a:p>
          <a:p>
            <a:pPr algn="ctr">
              <a:buNone/>
            </a:pPr>
            <a:r>
              <a:rPr lang="de-AT" sz="2400" b="1" dirty="0" smtClean="0">
                <a:solidFill>
                  <a:srgbClr val="FF0000"/>
                </a:solidFill>
                <a:latin typeface="Arial" pitchFamily="34" charset="0"/>
                <a:cs typeface="Arial" pitchFamily="34" charset="0"/>
              </a:rPr>
              <a:t>Reduktion der Zellzahl um ca. 30%</a:t>
            </a:r>
          </a:p>
          <a:p>
            <a:pPr algn="ctr">
              <a:buNone/>
            </a:pPr>
            <a:r>
              <a:rPr lang="de-AT" sz="2400" b="1" dirty="0" smtClean="0">
                <a:solidFill>
                  <a:srgbClr val="FF0000"/>
                </a:solidFill>
                <a:latin typeface="Arial" pitchFamily="34" charset="0"/>
                <a:cs typeface="Arial" pitchFamily="34" charset="0"/>
              </a:rPr>
              <a:t>Reduktion des Antibiotika - Einsatzes um ca. 30%</a:t>
            </a:r>
          </a:p>
          <a:p>
            <a:pPr algn="ctr">
              <a:buNone/>
            </a:pPr>
            <a:endParaRPr lang="de-AT" dirty="0" smtClean="0">
              <a:latin typeface="Arial" pitchFamily="34" charset="0"/>
              <a:cs typeface="Arial" pitchFamily="34" charset="0"/>
            </a:endParaRPr>
          </a:p>
          <a:p>
            <a:pPr algn="ctr">
              <a:buNone/>
            </a:pPr>
            <a:endParaRPr lang="de-DE" dirty="0">
              <a:latin typeface="Arial" pitchFamily="34" charset="0"/>
              <a:cs typeface="Arial" pitchFamily="34" charset="0"/>
            </a:endParaRPr>
          </a:p>
        </p:txBody>
      </p:sp>
      <p:sp>
        <p:nvSpPr>
          <p:cNvPr id="4" name="Fußzeilenplatzhalter 3"/>
          <p:cNvSpPr>
            <a:spLocks noGrp="1"/>
          </p:cNvSpPr>
          <p:nvPr>
            <p:ph type="ftr" sz="quarter" idx="11"/>
          </p:nvPr>
        </p:nvSpPr>
        <p:spPr/>
        <p:txBody>
          <a:bodyPr/>
          <a:lstStyle/>
          <a:p>
            <a:r>
              <a:rPr lang="de-DE" smtClean="0"/>
              <a:t> Chevita Ges.m.b.H.  Austria - VR Dr. Franz Wolf </a:t>
            </a:r>
            <a:endParaRPr lang="de-DE"/>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11"/>
          </p:nvPr>
        </p:nvSpPr>
        <p:spPr/>
        <p:txBody>
          <a:bodyPr/>
          <a:lstStyle/>
          <a:p>
            <a:pPr>
              <a:defRPr/>
            </a:pPr>
            <a:r>
              <a:rPr lang="de-DE"/>
              <a:t> Praxisgemeinschaft  VR Dr. Franz Wolf -  Dr. Fritz Stoiber</a:t>
            </a:r>
            <a:endParaRPr lang="de-DE" dirty="0"/>
          </a:p>
        </p:txBody>
      </p:sp>
      <p:pic>
        <p:nvPicPr>
          <p:cNvPr id="90115" name="Picture 2"/>
          <p:cNvPicPr>
            <a:picLocks noChangeAspect="1" noChangeArrowheads="1"/>
          </p:cNvPicPr>
          <p:nvPr/>
        </p:nvPicPr>
        <p:blipFill>
          <a:blip r:embed="rId2" cstate="print"/>
          <a:srcRect/>
          <a:stretch>
            <a:fillRect/>
          </a:stretch>
        </p:blipFill>
        <p:spPr bwMode="auto">
          <a:xfrm>
            <a:off x="0" y="0"/>
            <a:ext cx="9144000" cy="6861175"/>
          </a:xfrm>
          <a:prstGeom prst="rect">
            <a:avLst/>
          </a:prstGeom>
          <a:noFill/>
          <a:ln w="9525">
            <a:noFill/>
            <a:miter lim="800000"/>
            <a:headEnd/>
            <a:tailEnd/>
          </a:ln>
        </p:spPr>
      </p:pic>
      <p:sp>
        <p:nvSpPr>
          <p:cNvPr id="90117" name="Textfeld 4"/>
          <p:cNvSpPr txBox="1">
            <a:spLocks noChangeArrowheads="1"/>
          </p:cNvSpPr>
          <p:nvPr/>
        </p:nvSpPr>
        <p:spPr bwMode="auto">
          <a:xfrm>
            <a:off x="2700338" y="332656"/>
            <a:ext cx="4032250" cy="1446213"/>
          </a:xfrm>
          <a:prstGeom prst="rect">
            <a:avLst/>
          </a:prstGeom>
          <a:noFill/>
          <a:ln w="9525">
            <a:noFill/>
            <a:miter lim="800000"/>
            <a:headEnd/>
            <a:tailEnd/>
          </a:ln>
        </p:spPr>
        <p:txBody>
          <a:bodyPr>
            <a:spAutoFit/>
          </a:bodyPr>
          <a:lstStyle/>
          <a:p>
            <a:pPr algn="ctr"/>
            <a:r>
              <a:rPr lang="de-AT" sz="4400" b="1" dirty="0">
                <a:solidFill>
                  <a:srgbClr val="00B050"/>
                </a:solidFill>
                <a:cs typeface="Arial" pitchFamily="34" charset="0"/>
              </a:rPr>
              <a:t>Danke</a:t>
            </a:r>
          </a:p>
          <a:p>
            <a:pPr algn="ctr"/>
            <a:r>
              <a:rPr lang="de-AT" sz="4400" b="1" dirty="0">
                <a:solidFill>
                  <a:srgbClr val="00B050"/>
                </a:solidFill>
                <a:cs typeface="Arial" pitchFamily="34" charset="0"/>
              </a:rPr>
              <a:t>fürs Zuhören</a:t>
            </a:r>
            <a:endParaRPr lang="de-DE" sz="4400" dirty="0">
              <a:solidFill>
                <a:srgbClr val="00B050"/>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5" name="Picture 2"/>
          <p:cNvPicPr>
            <a:picLocks noGrp="1" noChangeAspect="1" noChangeArrowheads="1"/>
          </p:cNvPicPr>
          <p:nvPr>
            <p:ph idx="1"/>
          </p:nvPr>
        </p:nvPicPr>
        <p:blipFill>
          <a:blip r:embed="rId2" cstate="print"/>
          <a:srcRect/>
          <a:stretch>
            <a:fillRect/>
          </a:stretch>
        </p:blipFill>
        <p:spPr>
          <a:xfrm>
            <a:off x="714375" y="1865313"/>
            <a:ext cx="7786688" cy="4537075"/>
          </a:xfrm>
          <a:noFill/>
          <a:ln w="28575">
            <a:solidFill>
              <a:schemeClr val="tx1"/>
            </a:solidFill>
          </a:ln>
        </p:spPr>
      </p:pic>
      <p:sp>
        <p:nvSpPr>
          <p:cNvPr id="4" name="Fußzeilenplatzhalter 3"/>
          <p:cNvSpPr>
            <a:spLocks noGrp="1"/>
          </p:cNvSpPr>
          <p:nvPr>
            <p:ph type="ftr" sz="quarter" idx="11"/>
          </p:nvPr>
        </p:nvSpPr>
        <p:spPr/>
        <p:txBody>
          <a:bodyPr/>
          <a:lstStyle/>
          <a:p>
            <a:pPr>
              <a:defRPr/>
            </a:pPr>
            <a:r>
              <a:rPr lang="de-DE" smtClean="0"/>
              <a:t> Chevita Ges.m.b.H.  Austria - VR Dr. Franz Wolf </a:t>
            </a:r>
            <a:endParaRPr lang="de-DE"/>
          </a:p>
        </p:txBody>
      </p:sp>
      <p:sp>
        <p:nvSpPr>
          <p:cNvPr id="33797" name="Textfeld 4"/>
          <p:cNvSpPr txBox="1">
            <a:spLocks noChangeArrowheads="1"/>
          </p:cNvSpPr>
          <p:nvPr/>
        </p:nvSpPr>
        <p:spPr bwMode="auto">
          <a:xfrm>
            <a:off x="6929438" y="6072188"/>
            <a:ext cx="1500187" cy="276225"/>
          </a:xfrm>
          <a:prstGeom prst="rect">
            <a:avLst/>
          </a:prstGeom>
          <a:noFill/>
          <a:ln w="9525">
            <a:noFill/>
            <a:miter lim="800000"/>
            <a:headEnd/>
            <a:tailEnd/>
          </a:ln>
        </p:spPr>
        <p:txBody>
          <a:bodyPr>
            <a:spAutoFit/>
          </a:bodyPr>
          <a:lstStyle/>
          <a:p>
            <a:r>
              <a:rPr lang="de-AT" sz="1200"/>
              <a:t>K. Fehlings. 2009</a:t>
            </a:r>
            <a:endParaRPr lang="de-DE" sz="1200"/>
          </a:p>
        </p:txBody>
      </p:sp>
      <p:sp>
        <p:nvSpPr>
          <p:cNvPr id="14" name="Titel 13"/>
          <p:cNvSpPr>
            <a:spLocks noGrp="1"/>
          </p:cNvSpPr>
          <p:nvPr>
            <p:ph type="title"/>
          </p:nvPr>
        </p:nvSpPr>
        <p:spPr/>
        <p:txBody>
          <a:bodyPr/>
          <a:lstStyle/>
          <a:p>
            <a:endParaRPr lang="de-DE" dirty="0"/>
          </a:p>
        </p:txBody>
      </p:sp>
      <p:pic>
        <p:nvPicPr>
          <p:cNvPr id="97283" name="Picture 3"/>
          <p:cNvPicPr>
            <a:picLocks noChangeAspect="1" noChangeArrowheads="1"/>
          </p:cNvPicPr>
          <p:nvPr/>
        </p:nvPicPr>
        <p:blipFill>
          <a:blip r:embed="rId3" cstate="print"/>
          <a:srcRect/>
          <a:stretch>
            <a:fillRect/>
          </a:stretch>
        </p:blipFill>
        <p:spPr bwMode="auto">
          <a:xfrm>
            <a:off x="4716016" y="188640"/>
            <a:ext cx="2016224" cy="1440160"/>
          </a:xfrm>
          <a:prstGeom prst="rect">
            <a:avLst/>
          </a:prstGeom>
          <a:noFill/>
          <a:ln w="9525">
            <a:noFill/>
            <a:miter lim="800000"/>
            <a:headEnd/>
            <a:tailEnd/>
          </a:ln>
        </p:spPr>
      </p:pic>
      <p:pic>
        <p:nvPicPr>
          <p:cNvPr id="22" name="Picture 6"/>
          <p:cNvPicPr>
            <a:picLocks noChangeAspect="1" noChangeArrowheads="1"/>
          </p:cNvPicPr>
          <p:nvPr/>
        </p:nvPicPr>
        <p:blipFill>
          <a:blip r:embed="rId4" cstate="print"/>
          <a:srcRect/>
          <a:stretch>
            <a:fillRect/>
          </a:stretch>
        </p:blipFill>
        <p:spPr bwMode="auto">
          <a:xfrm>
            <a:off x="1691680" y="188640"/>
            <a:ext cx="1559042" cy="1440160"/>
          </a:xfrm>
          <a:prstGeom prst="rect">
            <a:avLst/>
          </a:prstGeom>
          <a:noFill/>
          <a:ln w="9525">
            <a:noFill/>
            <a:miter lim="800000"/>
            <a:headEnd/>
            <a:tailEnd/>
          </a:ln>
        </p:spPr>
      </p:pic>
      <p:pic>
        <p:nvPicPr>
          <p:cNvPr id="24" name="Picture 5"/>
          <p:cNvPicPr>
            <a:picLocks noChangeAspect="1" noChangeArrowheads="1"/>
          </p:cNvPicPr>
          <p:nvPr/>
        </p:nvPicPr>
        <p:blipFill>
          <a:blip r:embed="rId5" cstate="print"/>
          <a:srcRect/>
          <a:stretch>
            <a:fillRect/>
          </a:stretch>
        </p:blipFill>
        <p:spPr bwMode="auto">
          <a:xfrm>
            <a:off x="3203848" y="188640"/>
            <a:ext cx="1572426" cy="1440160"/>
          </a:xfrm>
          <a:prstGeom prst="rect">
            <a:avLst/>
          </a:prstGeom>
          <a:noFill/>
          <a:ln w="9525">
            <a:noFill/>
            <a:miter lim="800000"/>
            <a:headEnd/>
            <a:tailEnd/>
          </a:ln>
        </p:spPr>
      </p:pic>
      <p:pic>
        <p:nvPicPr>
          <p:cNvPr id="25" name="Picture 2"/>
          <p:cNvPicPr>
            <a:picLocks noChangeAspect="1" noChangeArrowheads="1"/>
          </p:cNvPicPr>
          <p:nvPr/>
        </p:nvPicPr>
        <p:blipFill>
          <a:blip r:embed="rId6" cstate="print"/>
          <a:srcRect/>
          <a:stretch>
            <a:fillRect/>
          </a:stretch>
        </p:blipFill>
        <p:spPr>
          <a:xfrm flipH="1">
            <a:off x="179512" y="188641"/>
            <a:ext cx="1495794" cy="1440159"/>
          </a:xfrm>
          <a:prstGeom prst="rect">
            <a:avLst/>
          </a:prstGeom>
          <a:noFill/>
          <a:ln w="12700">
            <a:solidFill>
              <a:schemeClr val="tx1"/>
            </a:solidFill>
          </a:ln>
        </p:spPr>
      </p:pic>
      <p:pic>
        <p:nvPicPr>
          <p:cNvPr id="26" name="Picture 3"/>
          <p:cNvPicPr>
            <a:picLocks noChangeAspect="1" noChangeArrowheads="1"/>
          </p:cNvPicPr>
          <p:nvPr/>
        </p:nvPicPr>
        <p:blipFill>
          <a:blip r:embed="rId7" cstate="print"/>
          <a:srcRect/>
          <a:stretch>
            <a:fillRect/>
          </a:stretch>
        </p:blipFill>
        <p:spPr bwMode="auto">
          <a:xfrm>
            <a:off x="6732240" y="188641"/>
            <a:ext cx="1284164" cy="1440160"/>
          </a:xfrm>
          <a:prstGeom prst="rect">
            <a:avLst/>
          </a:prstGeom>
          <a:noFill/>
          <a:ln w="9525">
            <a:noFill/>
            <a:miter lim="800000"/>
            <a:headEnd/>
            <a:tailEnd/>
          </a:ln>
        </p:spPr>
      </p:pic>
      <p:pic>
        <p:nvPicPr>
          <p:cNvPr id="27" name="Picture 3"/>
          <p:cNvPicPr>
            <a:picLocks noChangeAspect="1" noChangeArrowheads="1"/>
          </p:cNvPicPr>
          <p:nvPr/>
        </p:nvPicPr>
        <p:blipFill>
          <a:blip r:embed="rId8" cstate="print"/>
          <a:srcRect/>
          <a:stretch>
            <a:fillRect/>
          </a:stretch>
        </p:blipFill>
        <p:spPr bwMode="auto">
          <a:xfrm>
            <a:off x="7956376" y="188641"/>
            <a:ext cx="1043608" cy="144015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endParaRPr lang="de-DE" smtClean="0"/>
          </a:p>
        </p:txBody>
      </p:sp>
      <p:pic>
        <p:nvPicPr>
          <p:cNvPr id="15363" name="Picture 3" descr="6"/>
          <p:cNvPicPr>
            <a:picLocks noGrp="1" noChangeAspect="1" noChangeArrowheads="1"/>
          </p:cNvPicPr>
          <p:nvPr>
            <p:ph idx="1"/>
          </p:nvPr>
        </p:nvPicPr>
        <p:blipFill>
          <a:blip r:embed="rId2" cstate="print"/>
          <a:srcRect/>
          <a:stretch>
            <a:fillRect/>
          </a:stretch>
        </p:blipFill>
        <p:spPr>
          <a:xfrm>
            <a:off x="0" y="0"/>
            <a:ext cx="9144000" cy="6859588"/>
          </a:xfrm>
          <a:noFill/>
        </p:spPr>
      </p:pic>
      <p:sp>
        <p:nvSpPr>
          <p:cNvPr id="4" name="Fußzeilenplatzhalter 3"/>
          <p:cNvSpPr>
            <a:spLocks noGrp="1"/>
          </p:cNvSpPr>
          <p:nvPr>
            <p:ph type="ftr" sz="quarter" idx="11"/>
          </p:nvPr>
        </p:nvSpPr>
        <p:spPr/>
        <p:txBody>
          <a:bodyPr/>
          <a:lstStyle/>
          <a:p>
            <a:r>
              <a:rPr lang="de-DE" smtClean="0"/>
              <a:t> Chevita Ges.m.b.H.  Austria - VR Dr. Franz Wolf </a:t>
            </a:r>
            <a:endParaRPr lang="de-DE"/>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endParaRPr lang="de-DE" smtClean="0"/>
          </a:p>
        </p:txBody>
      </p:sp>
      <p:pic>
        <p:nvPicPr>
          <p:cNvPr id="14339" name="Picture 3" descr="5"/>
          <p:cNvPicPr>
            <a:picLocks noGrp="1" noChangeAspect="1" noChangeArrowheads="1"/>
          </p:cNvPicPr>
          <p:nvPr>
            <p:ph idx="1"/>
          </p:nvPr>
        </p:nvPicPr>
        <p:blipFill>
          <a:blip r:embed="rId2" cstate="print"/>
          <a:srcRect/>
          <a:stretch>
            <a:fillRect/>
          </a:stretch>
        </p:blipFill>
        <p:spPr>
          <a:xfrm>
            <a:off x="0" y="-136525"/>
            <a:ext cx="9324975" cy="6994525"/>
          </a:xfrm>
          <a:noFill/>
        </p:spPr>
      </p:pic>
      <p:sp>
        <p:nvSpPr>
          <p:cNvPr id="4" name="Fußzeilenplatzhalter 3"/>
          <p:cNvSpPr>
            <a:spLocks noGrp="1"/>
          </p:cNvSpPr>
          <p:nvPr>
            <p:ph type="ftr" sz="quarter" idx="11"/>
          </p:nvPr>
        </p:nvSpPr>
        <p:spPr/>
        <p:txBody>
          <a:bodyPr/>
          <a:lstStyle/>
          <a:p>
            <a:r>
              <a:rPr lang="de-DE" smtClean="0"/>
              <a:t> Chevita Ges.m.b.H.  Austria - VR Dr. Franz Wolf </a:t>
            </a:r>
            <a:endParaRPr lang="de-DE"/>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4351</Words>
  <Application>Microsoft Office PowerPoint</Application>
  <PresentationFormat>Bildschirmpräsentation (4:3)</PresentationFormat>
  <Paragraphs>2352</Paragraphs>
  <Slides>66</Slides>
  <Notes>12</Notes>
  <HiddenSlides>0</HiddenSlides>
  <MMClips>0</MMClips>
  <ScaleCrop>false</ScaleCrop>
  <HeadingPairs>
    <vt:vector size="6" baseType="variant">
      <vt:variant>
        <vt:lpstr>Design</vt:lpstr>
      </vt:variant>
      <vt:variant>
        <vt:i4>1</vt:i4>
      </vt:variant>
      <vt:variant>
        <vt:lpstr>Eingebettete OLE-Server</vt:lpstr>
      </vt:variant>
      <vt:variant>
        <vt:i4>3</vt:i4>
      </vt:variant>
      <vt:variant>
        <vt:lpstr>Folientitel</vt:lpstr>
      </vt:variant>
      <vt:variant>
        <vt:i4>66</vt:i4>
      </vt:variant>
    </vt:vector>
  </HeadingPairs>
  <TitlesOfParts>
    <vt:vector size="70" baseType="lpstr">
      <vt:lpstr>Larissa-Design</vt:lpstr>
      <vt:lpstr>Diagramm</vt:lpstr>
      <vt:lpstr>Microsoft Office Excel 97-2003-Arbeitsblatt</vt:lpstr>
      <vt:lpstr>Image</vt:lpstr>
      <vt:lpstr>Folie 1</vt:lpstr>
      <vt:lpstr>Folie 2</vt:lpstr>
      <vt:lpstr>Warum überhaupt impfen?</vt:lpstr>
      <vt:lpstr>Warum überhaupt impfen?</vt:lpstr>
      <vt:lpstr>Folie 5</vt:lpstr>
      <vt:lpstr>Folie 6</vt:lpstr>
      <vt:lpstr>Folie 7</vt:lpstr>
      <vt:lpstr>Folie 8</vt:lpstr>
      <vt:lpstr>Folie 9</vt:lpstr>
      <vt:lpstr>AUCH IN MUTTERKUHBETRIEBEN</vt:lpstr>
      <vt:lpstr>Mit Euterentzündung in die Laktation</vt:lpstr>
      <vt:lpstr>Impfschema</vt:lpstr>
      <vt:lpstr>Folie 13</vt:lpstr>
      <vt:lpstr>Neuinfektionsrate Risiko - Abkalbebucht</vt:lpstr>
      <vt:lpstr>Immunsierung</vt:lpstr>
      <vt:lpstr>Folie 16</vt:lpstr>
      <vt:lpstr>IMPFSCHEMATA</vt:lpstr>
      <vt:lpstr>WANN TRITT E.COLI-MASTITIS AUF?</vt:lpstr>
      <vt:lpstr>Folie 19</vt:lpstr>
      <vt:lpstr>Problem im Betrieb?  Herdenproblem vorhanden? </vt:lpstr>
      <vt:lpstr>Worum geht es bei der Mastitis-Impfung jetzt?</vt:lpstr>
      <vt:lpstr>Staphylococcus aureus Hyperkeratose Strichkanal – Hände - Euterlappen - Bodenmelken</vt:lpstr>
      <vt:lpstr>Biofilm S. aureus</vt:lpstr>
      <vt:lpstr> Biofilm als Überlebensmechanismus für Bakterien</vt:lpstr>
      <vt:lpstr>Folie 25</vt:lpstr>
      <vt:lpstr>WIE ERREICHT E.COLI DAS EUTER?</vt:lpstr>
      <vt:lpstr>Häufigkeit der Erregergruppen Subklinische Mastitis</vt:lpstr>
      <vt:lpstr>Anzahl der Behandlungen  vom Laktationstag 1 bis 100 </vt:lpstr>
      <vt:lpstr>Anzahl der Behandlungen ab Laktationstag 101 bis Trockenstehen </vt:lpstr>
      <vt:lpstr>Folie 30</vt:lpstr>
      <vt:lpstr>Anzahl Laktationen seit 1956 in UK ø Kälber / Kuh    1956   to   2009</vt:lpstr>
      <vt:lpstr>Altersverteilung Bestand</vt:lpstr>
      <vt:lpstr>Kalbinnen Haltung!</vt:lpstr>
      <vt:lpstr>Mastitisimpfung als Vorbeuge </vt:lpstr>
      <vt:lpstr>Wirtschaftlichkeit</vt:lpstr>
      <vt:lpstr>Wirtschaftlichkeit</vt:lpstr>
      <vt:lpstr>Chronisch infizierte Tiere</vt:lpstr>
      <vt:lpstr>Folie 38</vt:lpstr>
      <vt:lpstr>Folie 39</vt:lpstr>
      <vt:lpstr>Folie 40</vt:lpstr>
      <vt:lpstr>Folie 41</vt:lpstr>
      <vt:lpstr>Therapie -  Erfolg oder Frust?</vt:lpstr>
      <vt:lpstr> Trockenstellen im Sanierungsbetrieb</vt:lpstr>
      <vt:lpstr>Mastitishistorie Problemkuh 1</vt:lpstr>
      <vt:lpstr>Mastitishistorie Problemkuh 2</vt:lpstr>
      <vt:lpstr>Folie 46</vt:lpstr>
      <vt:lpstr>Folie 47</vt:lpstr>
      <vt:lpstr>Impfschema</vt:lpstr>
      <vt:lpstr>Folie 49</vt:lpstr>
      <vt:lpstr>Folie 50</vt:lpstr>
      <vt:lpstr>Folie 51</vt:lpstr>
      <vt:lpstr>Startvac Impfung als  Vorbeuge (Viertel - Vergleich)</vt:lpstr>
      <vt:lpstr>Folie 53</vt:lpstr>
      <vt:lpstr>Folie 54</vt:lpstr>
      <vt:lpstr>Folie 55</vt:lpstr>
      <vt:lpstr>Folie 56</vt:lpstr>
      <vt:lpstr>Folie 57</vt:lpstr>
      <vt:lpstr>Vitamin E und Selen ergänzen </vt:lpstr>
      <vt:lpstr> Vitamine E – Selen Versorgung </vt:lpstr>
      <vt:lpstr>Vitamin E / Selen  .. bei schweren Euterinfektionen….</vt:lpstr>
      <vt:lpstr>Folie 61</vt:lpstr>
      <vt:lpstr>  Impfprogramme unterbrechen?</vt:lpstr>
      <vt:lpstr>Folie 63</vt:lpstr>
      <vt:lpstr>Kaputtes Euterviertel?</vt:lpstr>
      <vt:lpstr>European Buiatric Forum Marseille, November 18. 11. 2011</vt:lpstr>
      <vt:lpstr>Folie 66</vt:lpstr>
    </vt:vector>
  </TitlesOfParts>
  <Company>Dr.med.vet. Franz Wolf</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Dr.med.vet. Franz Wolf</dc:creator>
  <cp:lastModifiedBy>Dr.med.vet. Franz Wolf</cp:lastModifiedBy>
  <cp:revision>412</cp:revision>
  <dcterms:created xsi:type="dcterms:W3CDTF">2011-12-20T20:09:09Z</dcterms:created>
  <dcterms:modified xsi:type="dcterms:W3CDTF">2012-01-24T18:23:38Z</dcterms:modified>
</cp:coreProperties>
</file>